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9/5/2023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9/5/2023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Category:Ozone#/media/File:Chlorine_catalysis.GIF"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pa.gov/ozone/title6/index.html" TargetMode="External"/><Relationship Id="rId2" Type="http://schemas.openxmlformats.org/officeDocument/2006/relationships/hyperlink" Target="http://www.epa.gov/air/caa/title6.html" TargetMode="External"/><Relationship Id="rId1" Type="http://schemas.openxmlformats.org/officeDocument/2006/relationships/slideLayout" Target="../slideLayouts/slideLayout2.xml"/><Relationship Id="rId5" Type="http://schemas.openxmlformats.org/officeDocument/2006/relationships/hyperlink" Target="https://commons.wikimedia.org/wiki/File:Origins.gif"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ater.usgs.gov/watuse/wuto.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oearth.org/article/Surface_runoff"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191759" y="1075034"/>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179872" y="1307727"/>
            <a:ext cx="9190571"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           </a:t>
            </a:r>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637803" y="1049440"/>
            <a:ext cx="7994477" cy="5824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2: Learning Objectives</a:t>
            </a:r>
          </a:p>
          <a:p>
            <a:pPr marL="0" indent="0">
              <a:lnSpc>
                <a:spcPct val="100000"/>
              </a:lnSpc>
              <a:buNone/>
            </a:pPr>
            <a:r>
              <a:rPr lang="en-US" sz="2300" i="1" dirty="0"/>
              <a:t>After completing this chapter, you will be able to:</a:t>
            </a:r>
          </a:p>
          <a:p>
            <a:pPr>
              <a:lnSpc>
                <a:spcPct val="100000"/>
              </a:lnSpc>
              <a:spcBef>
                <a:spcPts val="0"/>
              </a:spcBef>
            </a:pPr>
            <a:r>
              <a:rPr lang="en-US" sz="2300" dirty="0"/>
              <a:t>Explain the water cycle and its importance for living organisms.</a:t>
            </a:r>
          </a:p>
          <a:p>
            <a:pPr>
              <a:lnSpc>
                <a:spcPct val="100000"/>
              </a:lnSpc>
              <a:spcBef>
                <a:spcPts val="0"/>
              </a:spcBef>
            </a:pPr>
            <a:r>
              <a:rPr lang="en-US" sz="2300" dirty="0"/>
              <a:t>Explain how </a:t>
            </a:r>
            <a:r>
              <a:rPr lang="en-US" sz="2300" dirty="0">
                <a:effectLst/>
                <a:ea typeface="Calibri" panose="020F0502020204030204" pitchFamily="34" charset="0"/>
                <a:cs typeface="Times New Roman" panose="02020603050405020304" pitchFamily="18" charset="0"/>
              </a:rPr>
              <a:t>soil erosion, cleaning vegetation and soil </a:t>
            </a:r>
            <a:r>
              <a:rPr lang="en-US" sz="2300">
                <a:effectLst/>
                <a:ea typeface="Calibri" panose="020F0502020204030204" pitchFamily="34" charset="0"/>
                <a:cs typeface="Times New Roman" panose="02020603050405020304" pitchFamily="18" charset="0"/>
              </a:rPr>
              <a:t>pollution are </a:t>
            </a:r>
            <a:r>
              <a:rPr lang="en-US" sz="2300" dirty="0">
                <a:effectLst/>
                <a:ea typeface="Calibri" panose="020F0502020204030204" pitchFamily="34" charset="0"/>
                <a:cs typeface="Times New Roman" panose="02020603050405020304" pitchFamily="18" charset="0"/>
              </a:rPr>
              <a:t>affecting our environment. </a:t>
            </a:r>
          </a:p>
          <a:p>
            <a:pPr>
              <a:lnSpc>
                <a:spcPct val="100000"/>
              </a:lnSpc>
              <a:spcBef>
                <a:spcPts val="0"/>
              </a:spcBef>
            </a:pPr>
            <a:r>
              <a:rPr lang="en-US" sz="2300" dirty="0"/>
              <a:t>Identify different types of water bodies and their availability for human consumption. </a:t>
            </a:r>
          </a:p>
          <a:p>
            <a:pPr>
              <a:lnSpc>
                <a:spcPct val="100000"/>
              </a:lnSpc>
              <a:spcBef>
                <a:spcPts val="0"/>
              </a:spcBef>
            </a:pPr>
            <a:r>
              <a:rPr lang="en-US" sz="2300" dirty="0"/>
              <a:t>Describe how water can become polluted.</a:t>
            </a:r>
          </a:p>
          <a:p>
            <a:pPr>
              <a:lnSpc>
                <a:spcPct val="100000"/>
              </a:lnSpc>
              <a:spcBef>
                <a:spcPts val="0"/>
              </a:spcBef>
            </a:pPr>
            <a:r>
              <a:rPr lang="en-US" sz="2300" dirty="0"/>
              <a:t>Explain the importance of soil fertility.</a:t>
            </a:r>
          </a:p>
          <a:p>
            <a:pPr>
              <a:lnSpc>
                <a:spcPct val="100000"/>
              </a:lnSpc>
              <a:spcBef>
                <a:spcPts val="0"/>
              </a:spcBef>
            </a:pPr>
            <a:r>
              <a:rPr lang="en-US" sz="2300" dirty="0"/>
              <a:t>Describe how soil erosion, cleaning vegetation, and soil pollution are affecting our environment. </a:t>
            </a:r>
          </a:p>
          <a:p>
            <a:pPr>
              <a:lnSpc>
                <a:spcPct val="100000"/>
              </a:lnSpc>
              <a:spcBef>
                <a:spcPts val="0"/>
              </a:spcBef>
            </a:pPr>
            <a:r>
              <a:rPr lang="en-US" sz="2300" dirty="0"/>
              <a:t>Explain how burning fossil fuel contribute to the amount of pollutants in the environment.</a:t>
            </a:r>
          </a:p>
          <a:p>
            <a:pPr>
              <a:lnSpc>
                <a:spcPct val="100000"/>
              </a:lnSpc>
              <a:spcBef>
                <a:spcPts val="0"/>
              </a:spcBef>
            </a:pPr>
            <a:r>
              <a:rPr lang="en-US" sz="2300" dirty="0"/>
              <a:t>Describe how </a:t>
            </a:r>
            <a:r>
              <a:rPr lang="en-US" sz="2200" dirty="0"/>
              <a:t>air</a:t>
            </a:r>
            <a:r>
              <a:rPr lang="en-US" sz="2300" dirty="0"/>
              <a:t> quality management is important for a clean and healthy atmosphere. </a:t>
            </a:r>
            <a:endParaRPr lang="en-US" altLang="en-US" sz="23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CFF32B-0EBF-FF71-0A74-E87615660345}"/>
              </a:ext>
            </a:extLst>
          </p:cNvPr>
          <p:cNvSpPr txBox="1"/>
          <p:nvPr/>
        </p:nvSpPr>
        <p:spPr>
          <a:xfrm>
            <a:off x="191759" y="116755"/>
            <a:ext cx="8495789" cy="707886"/>
          </a:xfrm>
          <a:prstGeom prst="rect">
            <a:avLst/>
          </a:prstGeom>
          <a:noFill/>
        </p:spPr>
        <p:txBody>
          <a:bodyPr wrap="square">
            <a:spAutoFit/>
          </a:bodyPr>
          <a:lstStyle/>
          <a:p>
            <a:r>
              <a:rPr lang="en-US" sz="4000" dirty="0">
                <a:effectLst>
                  <a:outerShdw blurRad="38100" dist="38100" dir="2700000" algn="tl">
                    <a:srgbClr val="000000">
                      <a:alpha val="43137"/>
                    </a:srgbClr>
                  </a:outerShdw>
                </a:effectLst>
              </a:rPr>
              <a:t>Water, Soil, and Air Quality</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2D889-3D2D-4313-867F-08C9375BAD3B}"/>
              </a:ext>
            </a:extLst>
          </p:cNvPr>
          <p:cNvSpPr>
            <a:spLocks noGrp="1"/>
          </p:cNvSpPr>
          <p:nvPr>
            <p:ph idx="1"/>
          </p:nvPr>
        </p:nvSpPr>
        <p:spPr>
          <a:xfrm>
            <a:off x="258310" y="349162"/>
            <a:ext cx="8172625" cy="6437531"/>
          </a:xfrm>
        </p:spPr>
        <p:txBody>
          <a:bodyPr>
            <a:normAutofit/>
          </a:bodyPr>
          <a:lstStyle/>
          <a:p>
            <a:pPr marL="0" indent="0">
              <a:buNone/>
            </a:pPr>
            <a:r>
              <a:rPr lang="en-US" b="1" dirty="0">
                <a:solidFill>
                  <a:schemeClr val="accent2">
                    <a:lumMod val="50000"/>
                  </a:schemeClr>
                </a:solidFill>
              </a:rPr>
              <a:t>Soil</a:t>
            </a:r>
          </a:p>
          <a:p>
            <a:r>
              <a:rPr lang="en-US" sz="2400" dirty="0"/>
              <a:t>Soil consists predominantly of mineral matter, but also contains </a:t>
            </a:r>
            <a:r>
              <a:rPr lang="en-US" sz="2400" dirty="0">
                <a:solidFill>
                  <a:schemeClr val="accent2">
                    <a:lumMod val="50000"/>
                  </a:schemeClr>
                </a:solidFill>
              </a:rPr>
              <a:t>organic matter (humus)</a:t>
            </a:r>
            <a:r>
              <a:rPr lang="en-US" sz="2400" dirty="0"/>
              <a:t> and </a:t>
            </a:r>
            <a:r>
              <a:rPr lang="en-US" sz="2400" dirty="0">
                <a:solidFill>
                  <a:schemeClr val="accent2">
                    <a:lumMod val="50000"/>
                  </a:schemeClr>
                </a:solidFill>
              </a:rPr>
              <a:t>living organisms</a:t>
            </a:r>
            <a:r>
              <a:rPr lang="en-US" sz="2400" dirty="0"/>
              <a:t>. The pore spaces between mineral grains are filled with varying proportions of water and air.</a:t>
            </a:r>
          </a:p>
          <a:p>
            <a:endParaRPr lang="en-US" sz="2400" dirty="0"/>
          </a:p>
          <a:p>
            <a:r>
              <a:rPr lang="en-US" sz="2400" dirty="0"/>
              <a:t>In common usage, the term soil is sometimes restricted to only the dark topsoil in which we plant our seeds or vegetables. In a more broad definition, civil engineers use the term soil for any unconsolidated (soft when wet) material that is not considered bedrock.</a:t>
            </a:r>
          </a:p>
          <a:p>
            <a:endParaRPr lang="en-US" sz="2400" dirty="0"/>
          </a:p>
          <a:p>
            <a:r>
              <a:rPr lang="en-US" sz="2400" dirty="0"/>
              <a:t>Soil can be as much as several hundred feet thick! Ancient soils, sometimes buried and preserved in the subsurface, are referred to as paleosols and reflect past climatic and environmental conditions.</a:t>
            </a:r>
          </a:p>
          <a:p>
            <a:endParaRPr lang="en-US" sz="2400" dirty="0"/>
          </a:p>
          <a:p>
            <a:endParaRPr lang="en-US" sz="2400" dirty="0">
              <a:solidFill>
                <a:schemeClr val="accent2">
                  <a:lumMod val="50000"/>
                </a:schemeClr>
              </a:solidFill>
            </a:endParaRPr>
          </a:p>
          <a:p>
            <a:endParaRPr lang="en-US" sz="2400" dirty="0">
              <a:solidFill>
                <a:schemeClr val="accent2">
                  <a:lumMod val="50000"/>
                </a:schemeClr>
              </a:solidFill>
            </a:endParaRPr>
          </a:p>
        </p:txBody>
      </p:sp>
      <p:pic>
        <p:nvPicPr>
          <p:cNvPr id="5" name="Picture 4">
            <a:extLst>
              <a:ext uri="{FF2B5EF4-FFF2-40B4-BE49-F238E27FC236}">
                <a16:creationId xmlns:a16="http://schemas.microsoft.com/office/drawing/2014/main" id="{64DCF3B1-C75D-4976-A695-C1D26D4F44A7}"/>
              </a:ext>
            </a:extLst>
          </p:cNvPr>
          <p:cNvPicPr/>
          <p:nvPr/>
        </p:nvPicPr>
        <p:blipFill>
          <a:blip r:embed="rId2"/>
          <a:stretch>
            <a:fillRect/>
          </a:stretch>
        </p:blipFill>
        <p:spPr>
          <a:xfrm>
            <a:off x="8720530" y="494951"/>
            <a:ext cx="2826741" cy="2934050"/>
          </a:xfrm>
          <a:prstGeom prst="rect">
            <a:avLst/>
          </a:prstGeom>
        </p:spPr>
      </p:pic>
      <p:sp>
        <p:nvSpPr>
          <p:cNvPr id="6" name="Rectangle 5">
            <a:extLst>
              <a:ext uri="{FF2B5EF4-FFF2-40B4-BE49-F238E27FC236}">
                <a16:creationId xmlns:a16="http://schemas.microsoft.com/office/drawing/2014/main" id="{8D6D086D-8780-4EE5-ADE9-C4CD9F5801B3}"/>
              </a:ext>
            </a:extLst>
          </p:cNvPr>
          <p:cNvSpPr/>
          <p:nvPr/>
        </p:nvSpPr>
        <p:spPr>
          <a:xfrm>
            <a:off x="8661807" y="3567927"/>
            <a:ext cx="3116336" cy="1695721"/>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Figure 2.7:</a:t>
            </a:r>
            <a:r>
              <a:rPr lang="en-US" sz="14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Soil Profile. The photograph shows a soil profile from South Dakota with A, E, and Bt horizons. The yellow arrows symbolize the translocation of fine clays to the Bt horizon. The scale is in feet. Source: University of Idaho and modified by D. Grimley.</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15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00512E-E5C9-43EF-A3C0-F3DA26AE4EAC}"/>
              </a:ext>
            </a:extLst>
          </p:cNvPr>
          <p:cNvPicPr/>
          <p:nvPr/>
        </p:nvPicPr>
        <p:blipFill>
          <a:blip r:embed="rId2"/>
          <a:stretch>
            <a:fillRect/>
          </a:stretch>
        </p:blipFill>
        <p:spPr>
          <a:xfrm>
            <a:off x="542517" y="781085"/>
            <a:ext cx="3422650" cy="3698636"/>
          </a:xfrm>
          <a:prstGeom prst="rect">
            <a:avLst/>
          </a:prstGeom>
        </p:spPr>
      </p:pic>
      <p:sp>
        <p:nvSpPr>
          <p:cNvPr id="5" name="Rectangle 4">
            <a:extLst>
              <a:ext uri="{FF2B5EF4-FFF2-40B4-BE49-F238E27FC236}">
                <a16:creationId xmlns:a16="http://schemas.microsoft.com/office/drawing/2014/main" id="{5A8DC8E2-72EA-4EE7-B621-D3E32DC1A428}"/>
              </a:ext>
            </a:extLst>
          </p:cNvPr>
          <p:cNvSpPr/>
          <p:nvPr/>
        </p:nvSpPr>
        <p:spPr>
          <a:xfrm>
            <a:off x="388690" y="4479721"/>
            <a:ext cx="3218576" cy="1397947"/>
          </a:xfrm>
          <a:prstGeom prst="rect">
            <a:avLst/>
          </a:prstGeom>
        </p:spPr>
        <p:txBody>
          <a:bodyPr wrap="square">
            <a:spAutoFit/>
          </a:bodyPr>
          <a:lstStyle/>
          <a:p>
            <a:pPr algn="just">
              <a:lnSpc>
                <a:spcPct val="107000"/>
              </a:lnSpc>
              <a:spcAft>
                <a:spcPts val="800"/>
              </a:spcAft>
            </a:pPr>
            <a:r>
              <a:rPr lang="en-US" sz="1600" b="1" dirty="0">
                <a:latin typeface="Calibri" panose="020F0502020204030204" pitchFamily="34" charset="0"/>
                <a:ea typeface="Calibri" panose="020F0502020204030204" pitchFamily="34" charset="0"/>
                <a:cs typeface="Calibri" panose="020F0502020204030204" pitchFamily="34" charset="0"/>
              </a:rPr>
              <a:t>Figure 2.8</a:t>
            </a:r>
            <a:r>
              <a:rPr lang="en-US" sz="1600" dirty="0">
                <a:latin typeface="Calibri" panose="020F0502020204030204" pitchFamily="34" charset="0"/>
                <a:ea typeface="Calibri" panose="020F0502020204030204" pitchFamily="34" charset="0"/>
                <a:cs typeface="Calibri" panose="020F0502020204030204" pitchFamily="34" charset="0"/>
              </a:rPr>
              <a:t>: Soil and plant Nutrient Cycle. Figure illustrates the uptake of nutrients by plants by plants in the forest soil ecosystem. Source: US Geological Survey.</a:t>
            </a:r>
          </a:p>
        </p:txBody>
      </p:sp>
      <p:sp>
        <p:nvSpPr>
          <p:cNvPr id="9" name="TextBox 8">
            <a:extLst>
              <a:ext uri="{FF2B5EF4-FFF2-40B4-BE49-F238E27FC236}">
                <a16:creationId xmlns:a16="http://schemas.microsoft.com/office/drawing/2014/main" id="{0637CF70-765A-45AD-8CFD-780137784FAF}"/>
              </a:ext>
            </a:extLst>
          </p:cNvPr>
          <p:cNvSpPr txBox="1"/>
          <p:nvPr/>
        </p:nvSpPr>
        <p:spPr>
          <a:xfrm>
            <a:off x="4118994" y="335845"/>
            <a:ext cx="7415868" cy="7571303"/>
          </a:xfrm>
          <a:prstGeom prst="rect">
            <a:avLst/>
          </a:prstGeom>
          <a:noFill/>
        </p:spPr>
        <p:txBody>
          <a:bodyPr wrap="square" rtlCol="0">
            <a:spAutoFit/>
          </a:bodyPr>
          <a:lstStyle/>
          <a:p>
            <a:pPr marL="285750" indent="-285750">
              <a:buFont typeface="Arial" panose="020B0604020202020204" pitchFamily="34" charset="0"/>
              <a:buChar char="•"/>
            </a:pPr>
            <a:r>
              <a:rPr lang="en-US" dirty="0"/>
              <a:t>The accumulation of a higher number of toxic substances, acids, alkaline components, salts, radioactive heavy metals, and the generation/increasing number of pathogenic organisms in soil are the leading causes of soil pollution.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Soil pollutants are grouped into two categories – the organic pollutants (Ops) and the inorganic (Ips) pollutants.  Soil pollution is considered as pollution due to human activities and is undertaken as land degradation due to the addition of chemical compounds from various industrial and anthropogenic 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number of new emerging concerns are increasing amounts of synthetic chemicals are constantly being added and that can change the natural microbial especially pathogenic bacterial population penetration in their system and can cause acquired systemic resistance to commonly used antibiotics to treat pathogenic bacteria.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Another concerning pollutant is nanoplastics (submicron-size plastics) are everywhere in the environment. The main accumulation is runoff water and depositing in soil.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617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1AFB1-768C-4762-83AC-D9BA80062503}"/>
              </a:ext>
            </a:extLst>
          </p:cNvPr>
          <p:cNvSpPr>
            <a:spLocks noGrp="1"/>
          </p:cNvSpPr>
          <p:nvPr>
            <p:ph idx="1"/>
          </p:nvPr>
        </p:nvSpPr>
        <p:spPr>
          <a:xfrm>
            <a:off x="351639" y="234892"/>
            <a:ext cx="10515600" cy="6051128"/>
          </a:xfrm>
        </p:spPr>
        <p:txBody>
          <a:bodyPr>
            <a:normAutofit fontScale="47500" lnSpcReduction="20000"/>
          </a:bodyPr>
          <a:lstStyle/>
          <a:p>
            <a:pPr marL="0" indent="0">
              <a:buNone/>
            </a:pPr>
            <a:r>
              <a:rPr lang="en-US" sz="5100" b="1" dirty="0">
                <a:solidFill>
                  <a:schemeClr val="accent2">
                    <a:lumMod val="75000"/>
                  </a:schemeClr>
                </a:solidFill>
              </a:rPr>
              <a:t>Air and atmosphere </a:t>
            </a:r>
          </a:p>
          <a:p>
            <a:r>
              <a:rPr lang="en-US" sz="4400" dirty="0"/>
              <a:t>Earth’s atmosphere is divided into four distinct layers based on thermal characteristics (temperature changes), chemical composition, movement, and density. The </a:t>
            </a:r>
            <a:r>
              <a:rPr lang="en-US" sz="4400" b="1" dirty="0">
                <a:solidFill>
                  <a:schemeClr val="accent2">
                    <a:lumMod val="75000"/>
                  </a:schemeClr>
                </a:solidFill>
              </a:rPr>
              <a:t>troposphere</a:t>
            </a:r>
            <a:r>
              <a:rPr lang="en-US" sz="4400" dirty="0"/>
              <a:t> is the lowest layer extending from the surface up to roughly 18 km above the surface depending on location (varies from as low as 6 km to as high as 20 km).  </a:t>
            </a:r>
          </a:p>
          <a:p>
            <a:endParaRPr lang="en-US" sz="4400" dirty="0"/>
          </a:p>
          <a:p>
            <a:r>
              <a:rPr lang="en-US" sz="4400" dirty="0"/>
              <a:t>The </a:t>
            </a:r>
            <a:r>
              <a:rPr lang="en-US" sz="4400" b="1" dirty="0">
                <a:solidFill>
                  <a:schemeClr val="accent2">
                    <a:lumMod val="75000"/>
                  </a:schemeClr>
                </a:solidFill>
              </a:rPr>
              <a:t>stratosphere</a:t>
            </a:r>
            <a:r>
              <a:rPr lang="en-US" sz="4400" dirty="0"/>
              <a:t> is the layer that extends from the tropopause up to about 50 km to 53 km above the Earth’s surface depending on location.  The proportions of most gases in this layer are similar to that of the troposphere with two main exceptions: 1) there is almost no water vapor in the stratosphere, and 2) the stratosphere has nearly 1,000 times more ozone (O</a:t>
            </a:r>
            <a:r>
              <a:rPr lang="en-US" sz="4400" baseline="-25000" dirty="0"/>
              <a:t>3</a:t>
            </a:r>
            <a:r>
              <a:rPr lang="en-US" sz="4400" dirty="0"/>
              <a:t>) than the troposphere.  </a:t>
            </a:r>
          </a:p>
          <a:p>
            <a:endParaRPr lang="en-US" sz="4400" dirty="0"/>
          </a:p>
          <a:p>
            <a:r>
              <a:rPr lang="en-US" sz="4400" dirty="0"/>
              <a:t>Above the stratosphere is the </a:t>
            </a:r>
            <a:r>
              <a:rPr lang="en-US" sz="4400" b="1" dirty="0">
                <a:solidFill>
                  <a:schemeClr val="accent2">
                    <a:lumMod val="75000"/>
                  </a:schemeClr>
                </a:solidFill>
              </a:rPr>
              <a:t>mesosphere</a:t>
            </a:r>
            <a:r>
              <a:rPr lang="en-US" sz="4400" dirty="0"/>
              <a:t> which extends to about 85 km above the Earth's surface. The mesosphere has no ozone molecules and the other gases such as oxygen and nitrogen continue to become less dense with height.  As a result, not much ultraviolet and    x-ray radiation from the sun is absorbed by molecules in this layer so temperature decreases with altitude.</a:t>
            </a:r>
          </a:p>
          <a:p>
            <a:endParaRPr lang="en-US" sz="4400" dirty="0"/>
          </a:p>
          <a:p>
            <a:r>
              <a:rPr lang="en-US" sz="4400" dirty="0"/>
              <a:t>Both the stratosphere and the mesosphere are considered the middle atmosphere. Between about 85 km and 600 km lies the </a:t>
            </a:r>
            <a:r>
              <a:rPr lang="en-US" sz="4400" b="1" dirty="0"/>
              <a:t>thermosphere</a:t>
            </a:r>
            <a:r>
              <a:rPr lang="en-US" sz="4400" dirty="0"/>
              <a:t>. This layer is known as the upper atmosphere.  Unlike the mesosphere, the gases in this layer readily absorb incoming high-energy ultraviolet and x-ray radiation from the sun.</a:t>
            </a:r>
          </a:p>
          <a:p>
            <a:endParaRPr lang="en-US" dirty="0"/>
          </a:p>
        </p:txBody>
      </p:sp>
    </p:spTree>
    <p:extLst>
      <p:ext uri="{BB962C8B-B14F-4D97-AF65-F5344CB8AC3E}">
        <p14:creationId xmlns:p14="http://schemas.microsoft.com/office/powerpoint/2010/main" val="25926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A09B6-D794-4A9C-8B63-2D1D4A962C42}"/>
              </a:ext>
            </a:extLst>
          </p:cNvPr>
          <p:cNvSpPr>
            <a:spLocks noGrp="1"/>
          </p:cNvSpPr>
          <p:nvPr>
            <p:ph idx="1"/>
          </p:nvPr>
        </p:nvSpPr>
        <p:spPr>
          <a:xfrm>
            <a:off x="4488555" y="226503"/>
            <a:ext cx="7357145" cy="6031684"/>
          </a:xfrm>
        </p:spPr>
        <p:txBody>
          <a:bodyPr>
            <a:normAutofit lnSpcReduction="10000"/>
          </a:bodyPr>
          <a:lstStyle/>
          <a:p>
            <a:pPr marL="0" indent="0">
              <a:buNone/>
            </a:pPr>
            <a:r>
              <a:rPr lang="en-US" sz="2400" b="1" dirty="0">
                <a:solidFill>
                  <a:srgbClr val="FF9900"/>
                </a:solidFill>
              </a:rPr>
              <a:t>Ozone Depletion</a:t>
            </a:r>
            <a:endParaRPr lang="en-US" sz="2400" dirty="0"/>
          </a:p>
          <a:p>
            <a:r>
              <a:rPr lang="en-US" sz="2300" dirty="0"/>
              <a:t>Global </a:t>
            </a:r>
            <a:r>
              <a:rPr lang="en-US" sz="2300" dirty="0">
                <a:solidFill>
                  <a:srgbClr val="FF9900"/>
                </a:solidFill>
              </a:rPr>
              <a:t>ozone</a:t>
            </a:r>
            <a:r>
              <a:rPr lang="en-US" sz="2300" dirty="0"/>
              <a:t> concentrations change periodically with regular natural cycles such as changing seasons, winds, and long-timescale sun variations.  Concentrations of ozone in the atmosphere are measured in </a:t>
            </a:r>
            <a:r>
              <a:rPr lang="en-US" sz="2300" b="1" dirty="0"/>
              <a:t>parts per billion</a:t>
            </a:r>
            <a:r>
              <a:rPr lang="en-US" sz="2300" dirty="0"/>
              <a:t> (ppb). </a:t>
            </a:r>
          </a:p>
          <a:p>
            <a:endParaRPr lang="en-US" sz="2300" dirty="0"/>
          </a:p>
          <a:p>
            <a:r>
              <a:rPr lang="en-US" sz="2300" b="1" dirty="0">
                <a:solidFill>
                  <a:srgbClr val="FF9900"/>
                </a:solidFill>
              </a:rPr>
              <a:t>Chlorofluorocarbons</a:t>
            </a:r>
            <a:r>
              <a:rPr lang="en-US" sz="2300" dirty="0">
                <a:solidFill>
                  <a:srgbClr val="FF9900"/>
                </a:solidFill>
              </a:rPr>
              <a:t> </a:t>
            </a:r>
            <a:r>
              <a:rPr lang="en-US" sz="2300" dirty="0"/>
              <a:t>(CFCs) are man-made compounds made up of chlorine, fluorine, and carbon.  These compounds were commonly used as propellants in everyday products such as shaving cream, hair spray, deodorants, paints, and insecticides and as coolants in refrigerators and air conditioners.  </a:t>
            </a:r>
          </a:p>
          <a:p>
            <a:endParaRPr lang="en-US" sz="2300" dirty="0"/>
          </a:p>
          <a:p>
            <a:r>
              <a:rPr lang="en-US" sz="2300" dirty="0"/>
              <a:t>CFCs are extremely stable molecules and do not react with other chemicals in the lower atmosphere, part of the reason why they were considered a safe choice. </a:t>
            </a:r>
          </a:p>
          <a:p>
            <a:endParaRPr lang="en-US" sz="2300" dirty="0"/>
          </a:p>
          <a:p>
            <a:endParaRPr lang="en-US" sz="2300" dirty="0"/>
          </a:p>
        </p:txBody>
      </p:sp>
      <p:pic>
        <p:nvPicPr>
          <p:cNvPr id="4" name="Picture 3" descr="A catalyst is a compound which can alter the rate of a reaction without permently being altered by that reaction, and so can react over and over again. In this fashion it is estimated that one molecule of chlorine can degrade over 100,000 molecules of ozone before it is removed from the stratosphere or becomes part of an inactive compound. These inactive compounds, for example ClONO2, are collectively called 'resevoirs'. They hold chlorine in an inactive form but can release an active chlorine when stuck by sunlight. ">
            <a:extLst>
              <a:ext uri="{FF2B5EF4-FFF2-40B4-BE49-F238E27FC236}">
                <a16:creationId xmlns:a16="http://schemas.microsoft.com/office/drawing/2014/main" id="{B5E26FB2-111C-42E8-AE05-7E00D73CDBEE}"/>
              </a:ext>
            </a:extLst>
          </p:cNvPr>
          <p:cNvPicPr/>
          <p:nvPr/>
        </p:nvPicPr>
        <p:blipFill>
          <a:blip r:embed="rId2">
            <a:extLst>
              <a:ext uri="{28A0092B-C50C-407E-A947-70E740481C1C}">
                <a14:useLocalDpi xmlns:a14="http://schemas.microsoft.com/office/drawing/2010/main" val="0"/>
              </a:ext>
            </a:extLst>
          </a:blip>
          <a:stretch>
            <a:fillRect/>
          </a:stretch>
        </p:blipFill>
        <p:spPr>
          <a:xfrm>
            <a:off x="346300" y="519394"/>
            <a:ext cx="3479080" cy="3755054"/>
          </a:xfrm>
          <a:prstGeom prst="rect">
            <a:avLst/>
          </a:prstGeom>
        </p:spPr>
      </p:pic>
      <p:sp>
        <p:nvSpPr>
          <p:cNvPr id="5" name="Rectangle 4">
            <a:extLst>
              <a:ext uri="{FF2B5EF4-FFF2-40B4-BE49-F238E27FC236}">
                <a16:creationId xmlns:a16="http://schemas.microsoft.com/office/drawing/2014/main" id="{D2C8C229-0017-46D4-A5AC-F2F68FA3A013}"/>
              </a:ext>
            </a:extLst>
          </p:cNvPr>
          <p:cNvSpPr/>
          <p:nvPr/>
        </p:nvSpPr>
        <p:spPr>
          <a:xfrm>
            <a:off x="243281" y="4461079"/>
            <a:ext cx="4001549" cy="1416734"/>
          </a:xfrm>
          <a:prstGeom prst="rect">
            <a:avLst/>
          </a:prstGeom>
        </p:spPr>
        <p:txBody>
          <a:bodyPr wrap="square">
            <a:spAutoFit/>
          </a:bodyPr>
          <a:lstStyle/>
          <a:p>
            <a:pPr marL="168275" marR="271145" algn="just">
              <a:lnSpc>
                <a:spcPct val="103000"/>
              </a:lnSpc>
              <a:spcBef>
                <a:spcPts val="0"/>
              </a:spcBef>
              <a:spcAft>
                <a:spcPts val="1450"/>
              </a:spcAft>
            </a:pPr>
            <a:r>
              <a:rPr lang="en-US" sz="1200" dirty="0">
                <a:latin typeface="Calibri" panose="020F0502020204030204" pitchFamily="34" charset="0"/>
                <a:ea typeface="Calibri" panose="020F0502020204030204" pitchFamily="34" charset="0"/>
                <a:cs typeface="Calibri" panose="020F0502020204030204" pitchFamily="34" charset="0"/>
              </a:rPr>
              <a:t>Figure 2.9: Ozone destruction.  UV radiation frees a chlorine (Cl) atom from a CFC molecule, this atom reacts with ozone and produces an oxygen gas molecule and chlorine monoxide (ClO). ClO reacts with another oxygen atom, it frees up the Cl atom which then proceeds to destroy another ozone molecule. Source: </a:t>
            </a: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Wikimedia commons</a:t>
            </a: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633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CCF6-66B6-4ADA-898D-416EE8277E0E}"/>
              </a:ext>
            </a:extLst>
          </p:cNvPr>
          <p:cNvSpPr>
            <a:spLocks noGrp="1"/>
          </p:cNvSpPr>
          <p:nvPr>
            <p:ph type="title"/>
          </p:nvPr>
        </p:nvSpPr>
        <p:spPr>
          <a:xfrm>
            <a:off x="141914" y="75502"/>
            <a:ext cx="3331128" cy="981512"/>
          </a:xfrm>
        </p:spPr>
        <p:txBody>
          <a:bodyPr/>
          <a:lstStyle/>
          <a:p>
            <a:r>
              <a:rPr lang="en-US" dirty="0">
                <a:effectLst>
                  <a:outerShdw blurRad="38100" dist="38100" dir="2700000" algn="tl">
                    <a:srgbClr val="000000">
                      <a:alpha val="43137"/>
                    </a:srgbClr>
                  </a:outerShdw>
                </a:effectLst>
              </a:rPr>
              <a:t>Air Pollution</a:t>
            </a:r>
          </a:p>
        </p:txBody>
      </p:sp>
      <p:sp>
        <p:nvSpPr>
          <p:cNvPr id="3" name="Content Placeholder 2">
            <a:extLst>
              <a:ext uri="{FF2B5EF4-FFF2-40B4-BE49-F238E27FC236}">
                <a16:creationId xmlns:a16="http://schemas.microsoft.com/office/drawing/2014/main" id="{6E9623D9-98BE-42A0-BE20-4255525A34B7}"/>
              </a:ext>
            </a:extLst>
          </p:cNvPr>
          <p:cNvSpPr>
            <a:spLocks noGrp="1"/>
          </p:cNvSpPr>
          <p:nvPr>
            <p:ph idx="1"/>
          </p:nvPr>
        </p:nvSpPr>
        <p:spPr>
          <a:xfrm>
            <a:off x="141914" y="864067"/>
            <a:ext cx="11451671" cy="5725484"/>
          </a:xfrm>
        </p:spPr>
        <p:txBody>
          <a:bodyPr>
            <a:normAutofit/>
          </a:bodyPr>
          <a:lstStyle/>
          <a:p>
            <a:pPr>
              <a:buClr>
                <a:schemeClr val="tx1"/>
              </a:buClr>
            </a:pPr>
            <a:r>
              <a:rPr lang="en-US" sz="2400" b="1" dirty="0">
                <a:solidFill>
                  <a:srgbClr val="7030A0"/>
                </a:solidFill>
              </a:rPr>
              <a:t>Air pollution</a:t>
            </a:r>
            <a:r>
              <a:rPr lang="en-US" sz="2400" dirty="0"/>
              <a:t> occurs in many forms but can generally be thought of as gaseous and particulate contaminants that are present in the earth’s atmosphere. Chemicals discharged into the air that have a direct impact on the environment are called </a:t>
            </a:r>
            <a:r>
              <a:rPr lang="en-US" sz="2400" b="1" dirty="0">
                <a:solidFill>
                  <a:srgbClr val="7030A0"/>
                </a:solidFill>
              </a:rPr>
              <a:t>primary pollutants</a:t>
            </a:r>
            <a:r>
              <a:rPr lang="en-US" sz="2400" dirty="0"/>
              <a:t>. These primary pollutants sometimes react with other chemicals in the air to produce </a:t>
            </a:r>
            <a:r>
              <a:rPr lang="en-US" sz="2400" b="1" dirty="0">
                <a:solidFill>
                  <a:srgbClr val="7030A0"/>
                </a:solidFill>
              </a:rPr>
              <a:t>secondary pollutants</a:t>
            </a:r>
            <a:r>
              <a:rPr lang="en-US" sz="2400" dirty="0"/>
              <a:t>.</a:t>
            </a:r>
          </a:p>
          <a:p>
            <a:endParaRPr lang="en-US" dirty="0"/>
          </a:p>
          <a:p>
            <a:pPr>
              <a:buClr>
                <a:schemeClr val="tx1"/>
              </a:buClr>
            </a:pPr>
            <a:r>
              <a:rPr lang="en-US" sz="2400" b="1" dirty="0">
                <a:solidFill>
                  <a:srgbClr val="7030A0"/>
                </a:solidFill>
              </a:rPr>
              <a:t>Outdoor air pollution</a:t>
            </a:r>
            <a:r>
              <a:rPr lang="en-US" sz="2400" dirty="0"/>
              <a:t> involves exposures that take place outside of the built environment. Examples include fine particles produced by the burning of coal, noxious gases such as sulfur dioxide, nitrogen oxides, and carbon monoxide; ground-level ozone, and tobacco smoke. </a:t>
            </a:r>
          </a:p>
          <a:p>
            <a:pPr>
              <a:buClr>
                <a:schemeClr val="tx1"/>
              </a:buClr>
            </a:pPr>
            <a:endParaRPr lang="en-US" sz="2400" dirty="0"/>
          </a:p>
          <a:p>
            <a:pPr>
              <a:buClr>
                <a:schemeClr val="tx1"/>
              </a:buClr>
            </a:pPr>
            <a:r>
              <a:rPr lang="en-US" sz="2400" b="1" dirty="0">
                <a:solidFill>
                  <a:srgbClr val="7030A0"/>
                </a:solidFill>
              </a:rPr>
              <a:t>Indoor air pollution</a:t>
            </a:r>
            <a:r>
              <a:rPr lang="en-US" sz="2400" dirty="0"/>
              <a:t> involves exposure to particulates, carbon oxides, and other pollutants carried by indoor air or dust. Examples include household products and chemicals, out-gassing of building materials, allergens (cockroach and mouse dropping, mold, pollen), and tobacco smoke.</a:t>
            </a:r>
          </a:p>
          <a:p>
            <a:pPr>
              <a:buClr>
                <a:schemeClr val="tx1"/>
              </a:buClr>
            </a:pPr>
            <a:endParaRPr lang="en-US" sz="2400" dirty="0"/>
          </a:p>
        </p:txBody>
      </p:sp>
      <p:pic>
        <p:nvPicPr>
          <p:cNvPr id="5" name="Graphic 4" descr="Mountain scene">
            <a:extLst>
              <a:ext uri="{FF2B5EF4-FFF2-40B4-BE49-F238E27FC236}">
                <a16:creationId xmlns:a16="http://schemas.microsoft.com/office/drawing/2014/main" id="{2137E9BB-704C-46E5-8A3E-0ACDFFB71D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754" y="4490207"/>
            <a:ext cx="914400" cy="914400"/>
          </a:xfrm>
          <a:prstGeom prst="rect">
            <a:avLst/>
          </a:prstGeom>
        </p:spPr>
      </p:pic>
    </p:spTree>
    <p:extLst>
      <p:ext uri="{BB962C8B-B14F-4D97-AF65-F5344CB8AC3E}">
        <p14:creationId xmlns:p14="http://schemas.microsoft.com/office/powerpoint/2010/main" val="15357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DBC3-63F3-4646-BE2B-1140CA65D242}"/>
              </a:ext>
            </a:extLst>
          </p:cNvPr>
          <p:cNvSpPr>
            <a:spLocks noGrp="1"/>
          </p:cNvSpPr>
          <p:nvPr>
            <p:ph type="title"/>
          </p:nvPr>
        </p:nvSpPr>
        <p:spPr>
          <a:xfrm>
            <a:off x="175819" y="-142613"/>
            <a:ext cx="5554212" cy="1325563"/>
          </a:xfrm>
        </p:spPr>
        <p:txBody>
          <a:bodyPr>
            <a:normAutofit/>
          </a:bodyPr>
          <a:lstStyle/>
          <a:p>
            <a:r>
              <a:rPr lang="en-US" sz="3200" dirty="0">
                <a:solidFill>
                  <a:schemeClr val="accent4">
                    <a:lumMod val="50000"/>
                  </a:schemeClr>
                </a:solidFill>
                <a:effectLst>
                  <a:outerShdw blurRad="38100" dist="38100" dir="2700000" algn="tl">
                    <a:srgbClr val="000000">
                      <a:alpha val="43137"/>
                    </a:srgbClr>
                  </a:outerShdw>
                </a:effectLst>
              </a:rPr>
              <a:t>Sources of Air Pollution</a:t>
            </a:r>
          </a:p>
        </p:txBody>
      </p:sp>
      <p:sp>
        <p:nvSpPr>
          <p:cNvPr id="3" name="Content Placeholder 2">
            <a:extLst>
              <a:ext uri="{FF2B5EF4-FFF2-40B4-BE49-F238E27FC236}">
                <a16:creationId xmlns:a16="http://schemas.microsoft.com/office/drawing/2014/main" id="{1190CA08-5A79-46A9-BB2D-CB60633E7789}"/>
              </a:ext>
            </a:extLst>
          </p:cNvPr>
          <p:cNvSpPr>
            <a:spLocks noGrp="1"/>
          </p:cNvSpPr>
          <p:nvPr>
            <p:ph idx="1"/>
          </p:nvPr>
        </p:nvSpPr>
        <p:spPr>
          <a:xfrm>
            <a:off x="175819" y="894447"/>
            <a:ext cx="10973499" cy="5732856"/>
          </a:xfrm>
        </p:spPr>
        <p:txBody>
          <a:bodyPr>
            <a:normAutofit fontScale="92500" lnSpcReduction="10000"/>
          </a:bodyPr>
          <a:lstStyle/>
          <a:p>
            <a:r>
              <a:rPr lang="en-US" sz="2400" dirty="0"/>
              <a:t>A </a:t>
            </a:r>
            <a:r>
              <a:rPr lang="en-US" sz="2500" b="1" dirty="0">
                <a:solidFill>
                  <a:schemeClr val="accent4">
                    <a:lumMod val="50000"/>
                  </a:schemeClr>
                </a:solidFill>
              </a:rPr>
              <a:t>stationary source</a:t>
            </a:r>
            <a:r>
              <a:rPr lang="en-US" sz="2500" dirty="0"/>
              <a:t> of air pollution refers to an emission source that does not move, also known as a point source. Stationary sources include factories, power plants, and dry cleaners. The term </a:t>
            </a:r>
            <a:r>
              <a:rPr lang="en-US" sz="2500" b="1" dirty="0">
                <a:solidFill>
                  <a:schemeClr val="accent4">
                    <a:lumMod val="50000"/>
                  </a:schemeClr>
                </a:solidFill>
              </a:rPr>
              <a:t>area source</a:t>
            </a:r>
            <a:r>
              <a:rPr lang="en-US" sz="2500" dirty="0"/>
              <a:t> is used to describe many small sources of air pollution located together whose individual emissions may be below thresholds of concern, but whose collective emissions can be significant. </a:t>
            </a:r>
          </a:p>
          <a:p>
            <a:endParaRPr lang="en-US" sz="2500" dirty="0"/>
          </a:p>
          <a:p>
            <a:r>
              <a:rPr lang="en-US" sz="2500" dirty="0"/>
              <a:t>A </a:t>
            </a:r>
            <a:r>
              <a:rPr lang="en-US" sz="2500" b="1" dirty="0">
                <a:solidFill>
                  <a:schemeClr val="accent4">
                    <a:lumMod val="50000"/>
                  </a:schemeClr>
                </a:solidFill>
              </a:rPr>
              <a:t>mobile source</a:t>
            </a:r>
            <a:r>
              <a:rPr lang="en-US" sz="2500" dirty="0"/>
              <a:t> of air pollution refers to a source that is capable of moving under its own power. In general, mobile sources imply “on-road” transportation, which includes vehicles such as cars, sport utility vehicles, and buses. In addition, there is also a “non-road” or “off-road” category that includes gas-powered lawn tools and mowers, farm and construction equipment, recreational vehicles, boats, planes, and trains.</a:t>
            </a:r>
          </a:p>
          <a:p>
            <a:endParaRPr lang="en-US" sz="2500" dirty="0"/>
          </a:p>
          <a:p>
            <a:r>
              <a:rPr lang="en-US" sz="2500" b="1" dirty="0">
                <a:solidFill>
                  <a:schemeClr val="accent4">
                    <a:lumMod val="50000"/>
                  </a:schemeClr>
                </a:solidFill>
              </a:rPr>
              <a:t>Agricultural sources</a:t>
            </a:r>
            <a:r>
              <a:rPr lang="en-US" sz="2500" b="1" dirty="0"/>
              <a:t> </a:t>
            </a:r>
            <a:r>
              <a:rPr lang="en-US" sz="2500" dirty="0"/>
              <a:t>arise from operations that raise animals and grow crops, which can generate emissions of gases and particulate matter. For example, animals confined to a barn or restricted area produce large amounts of manure. Manure emits various gases, particularly ammonia into the air. This ammonia can be emitted from the animal houses, manure storage areas, or from the land after the manure is applied. </a:t>
            </a:r>
          </a:p>
          <a:p>
            <a:endParaRPr lang="en-US" sz="2500" dirty="0"/>
          </a:p>
          <a:p>
            <a:endParaRPr lang="en-US" sz="2500" dirty="0"/>
          </a:p>
          <a:p>
            <a:endParaRPr lang="en-US" sz="2500" dirty="0"/>
          </a:p>
          <a:p>
            <a:endParaRPr lang="en-US" sz="2400" dirty="0"/>
          </a:p>
          <a:p>
            <a:endParaRPr lang="en-US" sz="2400" dirty="0"/>
          </a:p>
        </p:txBody>
      </p:sp>
      <p:pic>
        <p:nvPicPr>
          <p:cNvPr id="4" name="Graphic 3" descr="Mountain scene">
            <a:extLst>
              <a:ext uri="{FF2B5EF4-FFF2-40B4-BE49-F238E27FC236}">
                <a16:creationId xmlns:a16="http://schemas.microsoft.com/office/drawing/2014/main" id="{D5BA2CDC-C822-4EC2-A978-0D2991A64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2724" y="4077050"/>
            <a:ext cx="914400" cy="914400"/>
          </a:xfrm>
          <a:prstGeom prst="rect">
            <a:avLst/>
          </a:prstGeom>
        </p:spPr>
      </p:pic>
    </p:spTree>
    <p:extLst>
      <p:ext uri="{BB962C8B-B14F-4D97-AF65-F5344CB8AC3E}">
        <p14:creationId xmlns:p14="http://schemas.microsoft.com/office/powerpoint/2010/main" val="357138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ADF41-79DB-454F-9EC8-1AEC2533C0B1}"/>
              </a:ext>
            </a:extLst>
          </p:cNvPr>
          <p:cNvSpPr>
            <a:spLocks noGrp="1"/>
          </p:cNvSpPr>
          <p:nvPr>
            <p:ph idx="1"/>
          </p:nvPr>
        </p:nvSpPr>
        <p:spPr>
          <a:xfrm>
            <a:off x="225803" y="201336"/>
            <a:ext cx="10515600" cy="6350466"/>
          </a:xfrm>
        </p:spPr>
        <p:txBody>
          <a:bodyPr>
            <a:normAutofit fontScale="92500" lnSpcReduction="10000"/>
          </a:bodyPr>
          <a:lstStyle/>
          <a:p>
            <a:pPr marL="0" indent="0">
              <a:buNone/>
            </a:pPr>
            <a:r>
              <a:rPr lang="en-US" dirty="0">
                <a:solidFill>
                  <a:srgbClr val="009242"/>
                </a:solidFill>
                <a:effectLst>
                  <a:outerShdw blurRad="38100" dist="38100" dir="2700000" algn="tl">
                    <a:srgbClr val="000000">
                      <a:alpha val="43137"/>
                    </a:srgbClr>
                  </a:outerShdw>
                </a:effectLst>
              </a:rPr>
              <a:t>Six Common Air Pollutants</a:t>
            </a:r>
          </a:p>
          <a:p>
            <a:r>
              <a:rPr lang="en-US" sz="2400" b="1" dirty="0">
                <a:solidFill>
                  <a:srgbClr val="009242"/>
                </a:solidFill>
              </a:rPr>
              <a:t>Ground-level</a:t>
            </a:r>
            <a:r>
              <a:rPr lang="en-US" sz="2400" dirty="0">
                <a:solidFill>
                  <a:srgbClr val="009242"/>
                </a:solidFill>
              </a:rPr>
              <a:t> </a:t>
            </a:r>
            <a:r>
              <a:rPr lang="en-US" sz="2400" b="1" dirty="0">
                <a:solidFill>
                  <a:srgbClr val="009242"/>
                </a:solidFill>
              </a:rPr>
              <a:t>ozone</a:t>
            </a:r>
            <a:r>
              <a:rPr lang="en-US" sz="2400" dirty="0"/>
              <a:t> is not emitted directly into the air but is created by chemical reactions between oxides of nitrogen (NOx) and volatile organic compounds (VOC) in the presence of sunlight. Emissions from industrial facilities and electric utilities, motor vehicle exhaust, gasoline vapors, and chemical solvents are some of the major sources of NOx and VOC. </a:t>
            </a:r>
            <a:endParaRPr lang="en-US" sz="2400" dirty="0">
              <a:solidFill>
                <a:srgbClr val="00B050"/>
              </a:solidFill>
              <a:effectLst>
                <a:outerShdw blurRad="38100" dist="38100" dir="2700000" algn="tl">
                  <a:srgbClr val="000000">
                    <a:alpha val="43137"/>
                  </a:srgbClr>
                </a:outerShdw>
              </a:effectLst>
            </a:endParaRPr>
          </a:p>
          <a:p>
            <a:endParaRPr lang="en-US" dirty="0"/>
          </a:p>
          <a:p>
            <a:r>
              <a:rPr lang="en-US" sz="2400" b="1" dirty="0">
                <a:solidFill>
                  <a:srgbClr val="009242"/>
                </a:solidFill>
              </a:rPr>
              <a:t>Particulate matter</a:t>
            </a:r>
            <a:r>
              <a:rPr lang="en-US" sz="2400" dirty="0"/>
              <a:t>, also known as particle pollution, is a complex mixture of extremely small particles and liquid droplets. Particle pollution is made up of a number of components, including acids (such as nitrates and sulfates), organic chemicals, metals, and soil or dust particles. The size of particles is directly linked to their potential for causing health problems. </a:t>
            </a:r>
          </a:p>
          <a:p>
            <a:endParaRPr lang="en-US" sz="2400" dirty="0"/>
          </a:p>
          <a:p>
            <a:r>
              <a:rPr lang="en-US" sz="2600" b="1" dirty="0">
                <a:solidFill>
                  <a:srgbClr val="009242"/>
                </a:solidFill>
              </a:rPr>
              <a:t>Carbon monoxide</a:t>
            </a:r>
            <a:r>
              <a:rPr lang="en-US" sz="2600" dirty="0"/>
              <a:t> (CO) is a colorless, odorless gas emitted from combustion processes.  Nationally and, particularly in urban areas, the majority of CO emissions to ambient air come from mobile sources.  CO can cause harmful health effects by reducing oxygen delivery to the body’s organs (like the heart and brain) and tissues. At extremely high levels, CO can cause death.</a:t>
            </a:r>
          </a:p>
          <a:p>
            <a:endParaRPr lang="en-US" sz="2400" dirty="0"/>
          </a:p>
          <a:p>
            <a:endParaRPr lang="en-US" dirty="0"/>
          </a:p>
        </p:txBody>
      </p:sp>
      <p:pic>
        <p:nvPicPr>
          <p:cNvPr id="4" name="Graphic 3" descr="Mountain scene">
            <a:extLst>
              <a:ext uri="{FF2B5EF4-FFF2-40B4-BE49-F238E27FC236}">
                <a16:creationId xmlns:a16="http://schemas.microsoft.com/office/drawing/2014/main" id="{16F11959-D1B4-48FF-AC42-26A413976D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1617" y="4050863"/>
            <a:ext cx="914400" cy="914400"/>
          </a:xfrm>
          <a:prstGeom prst="rect">
            <a:avLst/>
          </a:prstGeom>
        </p:spPr>
      </p:pic>
    </p:spTree>
    <p:extLst>
      <p:ext uri="{BB962C8B-B14F-4D97-AF65-F5344CB8AC3E}">
        <p14:creationId xmlns:p14="http://schemas.microsoft.com/office/powerpoint/2010/main" val="32792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85841-EF59-429C-9D04-44C1A949B5AE}"/>
              </a:ext>
            </a:extLst>
          </p:cNvPr>
          <p:cNvSpPr>
            <a:spLocks noGrp="1"/>
          </p:cNvSpPr>
          <p:nvPr>
            <p:ph idx="1"/>
          </p:nvPr>
        </p:nvSpPr>
        <p:spPr>
          <a:xfrm>
            <a:off x="116748" y="164603"/>
            <a:ext cx="11057388" cy="6580145"/>
          </a:xfrm>
        </p:spPr>
        <p:txBody>
          <a:bodyPr>
            <a:normAutofit fontScale="92500" lnSpcReduction="10000"/>
          </a:bodyPr>
          <a:lstStyle/>
          <a:p>
            <a:pPr>
              <a:buClr>
                <a:schemeClr val="tx1">
                  <a:lumMod val="95000"/>
                  <a:lumOff val="5000"/>
                </a:schemeClr>
              </a:buClr>
            </a:pPr>
            <a:r>
              <a:rPr lang="en-US" sz="2500" b="1" dirty="0">
                <a:solidFill>
                  <a:srgbClr val="009242"/>
                </a:solidFill>
              </a:rPr>
              <a:t>Nitrogen dioxide</a:t>
            </a:r>
            <a:r>
              <a:rPr lang="en-US" sz="2500" dirty="0"/>
              <a:t> (NO</a:t>
            </a:r>
            <a:r>
              <a:rPr lang="en-US" sz="2500" baseline="-25000" dirty="0"/>
              <a:t>2</a:t>
            </a:r>
            <a:r>
              <a:rPr lang="en-US" sz="2500" dirty="0"/>
              <a:t>) is one of a group of highly reactive gasses known as “oxides of nitrogen,” or nitrogen oxides (NOx). Other nitrogen oxides include nitrous acid and nitric acid. EPA’s National Ambient Air Quality Standard uses NO</a:t>
            </a:r>
            <a:r>
              <a:rPr lang="en-US" sz="2500" baseline="-25000" dirty="0"/>
              <a:t>2</a:t>
            </a:r>
            <a:r>
              <a:rPr lang="en-US" sz="2500" dirty="0"/>
              <a:t> as the indicator for the larger group of nitrogen oxides. NO</a:t>
            </a:r>
            <a:r>
              <a:rPr lang="en-US" sz="2500" baseline="-25000" dirty="0"/>
              <a:t>2</a:t>
            </a:r>
            <a:r>
              <a:rPr lang="en-US" sz="2500" dirty="0"/>
              <a:t> forms quickly from emissions from cars, trucks and buses, power plants, and off-road equipment.</a:t>
            </a:r>
          </a:p>
          <a:p>
            <a:pPr>
              <a:buClr>
                <a:schemeClr val="tx1">
                  <a:lumMod val="95000"/>
                  <a:lumOff val="5000"/>
                </a:schemeClr>
              </a:buClr>
            </a:pPr>
            <a:endParaRPr lang="en-US" sz="2300" dirty="0"/>
          </a:p>
          <a:p>
            <a:pPr>
              <a:buClr>
                <a:schemeClr val="tx1">
                  <a:lumMod val="95000"/>
                  <a:lumOff val="5000"/>
                </a:schemeClr>
              </a:buClr>
            </a:pPr>
            <a:r>
              <a:rPr lang="en-US" sz="2500" b="1" dirty="0">
                <a:solidFill>
                  <a:srgbClr val="009242"/>
                </a:solidFill>
              </a:rPr>
              <a:t>Sulfur dioxide</a:t>
            </a:r>
            <a:r>
              <a:rPr lang="en-US" sz="2500" dirty="0"/>
              <a:t> (SO</a:t>
            </a:r>
            <a:r>
              <a:rPr lang="en-US" sz="2500" baseline="-25000" dirty="0"/>
              <a:t>2</a:t>
            </a:r>
            <a:r>
              <a:rPr lang="en-US" sz="2500" dirty="0"/>
              <a:t>) is one of a group of highly reactive gasses known as “oxides of sulfur.”  The largest sources of SO</a:t>
            </a:r>
            <a:r>
              <a:rPr lang="en-US" sz="2500" baseline="-25000" dirty="0"/>
              <a:t>2</a:t>
            </a:r>
            <a:r>
              <a:rPr lang="en-US" sz="2500" dirty="0"/>
              <a:t> emissions are from fossil fuel combustion at power plants (73%) and other industrial facilities (20%).  Smaller sources of SO</a:t>
            </a:r>
            <a:r>
              <a:rPr lang="en-US" sz="2500" baseline="-25000" dirty="0"/>
              <a:t>2</a:t>
            </a:r>
            <a:r>
              <a:rPr lang="en-US" sz="2500" dirty="0"/>
              <a:t> emissions include industrial processes such as extracting metal from ore, and the burning of high sulfur-containing fuels by locomotives, large ships, and non-road equipment. SO</a:t>
            </a:r>
            <a:r>
              <a:rPr lang="en-US" sz="2500" baseline="-25000" dirty="0"/>
              <a:t>2</a:t>
            </a:r>
            <a:r>
              <a:rPr lang="en-US" sz="2500" dirty="0"/>
              <a:t> is linked with a number of adverse effects on the respiratory system.</a:t>
            </a:r>
          </a:p>
          <a:p>
            <a:pPr>
              <a:buClr>
                <a:schemeClr val="tx1">
                  <a:lumMod val="95000"/>
                  <a:lumOff val="5000"/>
                </a:schemeClr>
              </a:buClr>
            </a:pPr>
            <a:endParaRPr lang="en-US" sz="2300" dirty="0"/>
          </a:p>
          <a:p>
            <a:pPr>
              <a:buClr>
                <a:schemeClr val="tx1">
                  <a:lumMod val="95000"/>
                  <a:lumOff val="5000"/>
                </a:schemeClr>
              </a:buClr>
            </a:pPr>
            <a:r>
              <a:rPr lang="en-US" sz="2500" b="1" dirty="0">
                <a:solidFill>
                  <a:srgbClr val="009242"/>
                </a:solidFill>
              </a:rPr>
              <a:t>Lead</a:t>
            </a:r>
            <a:r>
              <a:rPr lang="en-US" sz="2500" dirty="0">
                <a:solidFill>
                  <a:srgbClr val="009242"/>
                </a:solidFill>
              </a:rPr>
              <a:t> </a:t>
            </a:r>
            <a:r>
              <a:rPr lang="en-US" sz="2500" dirty="0"/>
              <a:t>is a metal found naturally in the environment as well as in manufactured products. The major sources of lead emissions have historically been from fuels in on-road motor vehicles (such as cars and trucks) and industrial sources.  As a result of regulatory efforts in the U.S. to remove lead from on-road motor vehicle gasoline, emissions of lead from the transportation sector dramatically declined by 95 percent between 1980 and 1999, and levels of lead in the air decreased by 94 percent between 1980 and 1999. </a:t>
            </a:r>
          </a:p>
          <a:p>
            <a:pPr>
              <a:buClr>
                <a:schemeClr val="tx1">
                  <a:lumMod val="95000"/>
                  <a:lumOff val="5000"/>
                </a:schemeClr>
              </a:buClr>
            </a:pPr>
            <a:endParaRPr lang="en-US" sz="2600" dirty="0"/>
          </a:p>
          <a:p>
            <a:pPr>
              <a:buClr>
                <a:schemeClr val="tx1">
                  <a:lumMod val="95000"/>
                  <a:lumOff val="5000"/>
                </a:schemeClr>
              </a:buClr>
            </a:pPr>
            <a:endParaRPr lang="en-US" sz="2300" dirty="0"/>
          </a:p>
          <a:p>
            <a:pPr>
              <a:buClr>
                <a:schemeClr val="tx1">
                  <a:lumMod val="95000"/>
                  <a:lumOff val="5000"/>
                </a:schemeClr>
              </a:buClr>
            </a:pPr>
            <a:endParaRPr lang="en-US" sz="2300" dirty="0"/>
          </a:p>
        </p:txBody>
      </p:sp>
      <p:pic>
        <p:nvPicPr>
          <p:cNvPr id="4" name="Graphic 3" descr="Mountain scene">
            <a:extLst>
              <a:ext uri="{FF2B5EF4-FFF2-40B4-BE49-F238E27FC236}">
                <a16:creationId xmlns:a16="http://schemas.microsoft.com/office/drawing/2014/main" id="{C8CE948C-B03E-4991-BC73-FA25FD2EE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2678" y="5065931"/>
            <a:ext cx="914400" cy="914400"/>
          </a:xfrm>
          <a:prstGeom prst="rect">
            <a:avLst/>
          </a:prstGeom>
        </p:spPr>
      </p:pic>
    </p:spTree>
    <p:extLst>
      <p:ext uri="{BB962C8B-B14F-4D97-AF65-F5344CB8AC3E}">
        <p14:creationId xmlns:p14="http://schemas.microsoft.com/office/powerpoint/2010/main" val="11814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B9DD9-D36E-417C-9AEF-D0A579116A06}"/>
              </a:ext>
            </a:extLst>
          </p:cNvPr>
          <p:cNvSpPr>
            <a:spLocks noGrp="1"/>
          </p:cNvSpPr>
          <p:nvPr>
            <p:ph idx="1"/>
          </p:nvPr>
        </p:nvSpPr>
        <p:spPr>
          <a:xfrm>
            <a:off x="278235" y="159391"/>
            <a:ext cx="11635530" cy="6566482"/>
          </a:xfrm>
        </p:spPr>
        <p:txBody>
          <a:bodyPr>
            <a:normAutofit/>
          </a:bodyPr>
          <a:lstStyle/>
          <a:p>
            <a:pPr marL="0" indent="0">
              <a:buNone/>
            </a:pPr>
            <a:r>
              <a:rPr lang="en-US" dirty="0">
                <a:effectLst>
                  <a:outerShdw blurRad="38100" dist="38100" dir="2700000" algn="tl">
                    <a:srgbClr val="000000">
                      <a:alpha val="43137"/>
                    </a:srgbClr>
                  </a:outerShdw>
                </a:effectLst>
              </a:rPr>
              <a:t>Indoor Pollution</a:t>
            </a:r>
          </a:p>
          <a:p>
            <a:pPr>
              <a:buClr>
                <a:schemeClr val="tx1">
                  <a:lumMod val="95000"/>
                  <a:lumOff val="5000"/>
                </a:schemeClr>
              </a:buClr>
            </a:pPr>
            <a:r>
              <a:rPr lang="en-US" sz="2300" b="1" dirty="0">
                <a:solidFill>
                  <a:schemeClr val="accent2">
                    <a:lumMod val="75000"/>
                  </a:schemeClr>
                </a:solidFill>
              </a:rPr>
              <a:t>Sick building syndrome</a:t>
            </a:r>
            <a:r>
              <a:rPr lang="en-US" sz="2300" dirty="0"/>
              <a:t> is a term used to describe situations in which building occupants have health symptoms that are associated only with spending time in that building. Causes of sick building syndrome are believed to include inadequate ventilation, indoor air pollution, and biological contaminants. </a:t>
            </a:r>
          </a:p>
          <a:p>
            <a:pPr>
              <a:buClr>
                <a:schemeClr val="tx1">
                  <a:lumMod val="95000"/>
                  <a:lumOff val="5000"/>
                </a:schemeClr>
              </a:buClr>
            </a:pPr>
            <a:endParaRPr lang="en-US" sz="2300" dirty="0"/>
          </a:p>
          <a:p>
            <a:pPr>
              <a:buClr>
                <a:schemeClr val="tx1">
                  <a:lumMod val="95000"/>
                  <a:lumOff val="5000"/>
                </a:schemeClr>
              </a:buClr>
            </a:pPr>
            <a:r>
              <a:rPr lang="en-US" sz="2300" b="1" dirty="0">
                <a:solidFill>
                  <a:schemeClr val="accent2">
                    <a:lumMod val="75000"/>
                  </a:schemeClr>
                </a:solidFill>
              </a:rPr>
              <a:t>Secondhand smoke </a:t>
            </a:r>
            <a:r>
              <a:rPr lang="en-US" sz="2300" dirty="0"/>
              <a:t>is the combination of smoke that comes from a cigarette and smoke breathed out by a smoker. When a non-smoker is around someone smoking, they breathe in secondhand smoke.  Secondhand smoke is dangerous to anyone who breathes it in. There is no safe amount of secondhand smoke. It contains over 7,000 harmful chemicals, at least 250 of which are known to damage human health.</a:t>
            </a:r>
          </a:p>
          <a:p>
            <a:pPr>
              <a:buClr>
                <a:schemeClr val="tx1">
                  <a:lumMod val="95000"/>
                  <a:lumOff val="5000"/>
                </a:schemeClr>
              </a:buClr>
            </a:pPr>
            <a:endParaRPr lang="en-US" sz="2300" dirty="0"/>
          </a:p>
          <a:p>
            <a:pPr marL="0" indent="0">
              <a:buClr>
                <a:schemeClr val="tx1">
                  <a:lumMod val="95000"/>
                  <a:lumOff val="5000"/>
                </a:schemeClr>
              </a:buClr>
              <a:buNone/>
            </a:pPr>
            <a:r>
              <a:rPr lang="en-US" dirty="0">
                <a:effectLst>
                  <a:outerShdw blurRad="38100" dist="38100" dir="2700000" algn="tl">
                    <a:srgbClr val="000000">
                      <a:alpha val="43137"/>
                    </a:srgbClr>
                  </a:outerShdw>
                </a:effectLst>
              </a:rPr>
              <a:t>Acid Rain</a:t>
            </a:r>
          </a:p>
          <a:p>
            <a:pPr marL="0" indent="0">
              <a:buClr>
                <a:schemeClr val="tx1">
                  <a:lumMod val="95000"/>
                  <a:lumOff val="5000"/>
                </a:schemeClr>
              </a:buClr>
              <a:buNone/>
            </a:pPr>
            <a:r>
              <a:rPr lang="en-US" sz="2300" dirty="0"/>
              <a:t>When </a:t>
            </a:r>
            <a:r>
              <a:rPr lang="en-US" sz="2300" dirty="0">
                <a:solidFill>
                  <a:schemeClr val="accent2">
                    <a:lumMod val="75000"/>
                  </a:schemeClr>
                </a:solidFill>
              </a:rPr>
              <a:t>higher-than-normal </a:t>
            </a:r>
            <a:r>
              <a:rPr lang="en-US" sz="2300" dirty="0"/>
              <a:t>amounts of nitric and sulfuric acid occur in the atmosphere, the result is precipitation with a pH below 5.6 which is referred to as </a:t>
            </a:r>
            <a:r>
              <a:rPr lang="en-US" sz="2300" b="1" dirty="0"/>
              <a:t>acid rain</a:t>
            </a:r>
            <a:r>
              <a:rPr lang="en-US" sz="2300" dirty="0"/>
              <a:t>.  Acid rain includes both wet deposition (rainfall, snow, fog) and dry deposition (particulates). </a:t>
            </a:r>
            <a:endParaRPr lang="en-US" sz="2300" dirty="0">
              <a:effectLst>
                <a:outerShdw blurRad="38100" dist="38100" dir="2700000" algn="tl">
                  <a:srgbClr val="000000">
                    <a:alpha val="43137"/>
                  </a:srgbClr>
                </a:outerShdw>
              </a:effectLst>
            </a:endParaRPr>
          </a:p>
          <a:p>
            <a:pPr marL="0" indent="0">
              <a:buNone/>
            </a:pPr>
            <a:endParaRPr lang="en-US" sz="23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75767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41A5E-A641-4746-BC5E-BB1FE5A98844}"/>
              </a:ext>
            </a:extLst>
          </p:cNvPr>
          <p:cNvSpPr>
            <a:spLocks noGrp="1"/>
          </p:cNvSpPr>
          <p:nvPr>
            <p:ph idx="1"/>
          </p:nvPr>
        </p:nvSpPr>
        <p:spPr>
          <a:xfrm>
            <a:off x="4798502" y="503339"/>
            <a:ext cx="7189365" cy="5972961"/>
          </a:xfrm>
        </p:spPr>
        <p:txBody>
          <a:bodyPr>
            <a:normAutofit fontScale="92500" lnSpcReduction="10000"/>
          </a:bodyPr>
          <a:lstStyle/>
          <a:p>
            <a:r>
              <a:rPr lang="en-US" sz="2300" dirty="0"/>
              <a:t>Acid rain occurs when these gases react in the atmosphere with water, oxygen, and other chemicals to form various acidic compounds.</a:t>
            </a:r>
          </a:p>
          <a:p>
            <a:endParaRPr lang="en-US" sz="2300" dirty="0"/>
          </a:p>
          <a:p>
            <a:r>
              <a:rPr lang="en-US" sz="2300" dirty="0"/>
              <a:t>International policy efforts to restrict production of ozone-depleting CFCs culminated in the 1987 treaty known as the </a:t>
            </a:r>
            <a:r>
              <a:rPr lang="en-US" sz="2300" b="1" dirty="0">
                <a:solidFill>
                  <a:schemeClr val="accent4">
                    <a:lumMod val="75000"/>
                  </a:schemeClr>
                </a:solidFill>
              </a:rPr>
              <a:t>Montreal Protocol</a:t>
            </a:r>
            <a:r>
              <a:rPr lang="en-US" sz="2300" dirty="0">
                <a:solidFill>
                  <a:schemeClr val="accent4">
                    <a:lumMod val="75000"/>
                  </a:schemeClr>
                </a:solidFill>
              </a:rPr>
              <a:t> </a:t>
            </a:r>
            <a:r>
              <a:rPr lang="en-US" sz="2300" dirty="0"/>
              <a:t>in which signing nations agreed to cut CFC production in half by 1998.</a:t>
            </a:r>
          </a:p>
          <a:p>
            <a:endParaRPr lang="en-US" sz="2300" dirty="0"/>
          </a:p>
          <a:p>
            <a:r>
              <a:rPr lang="en-US" sz="2300" dirty="0"/>
              <a:t>As part of the United States' commitment to implementing the Montreal Protocol, the U.S. Congress amended the</a:t>
            </a:r>
            <a:r>
              <a:rPr lang="en-US" sz="2300" dirty="0">
                <a:hlinkClick r:id="rId2"/>
              </a:rPr>
              <a:t> </a:t>
            </a:r>
            <a:r>
              <a:rPr lang="en-US" sz="2300" b="1" dirty="0">
                <a:hlinkClick r:id="rId2"/>
              </a:rPr>
              <a:t>Clean Air Act</a:t>
            </a:r>
            <a:r>
              <a:rPr lang="en-US" sz="2300" dirty="0">
                <a:hlinkClick r:id="rId2"/>
              </a:rPr>
              <a:t> </a:t>
            </a:r>
            <a:r>
              <a:rPr lang="en-US" sz="2300" dirty="0"/>
              <a:t>(</a:t>
            </a:r>
            <a:r>
              <a:rPr lang="en-US" sz="2300" b="1" dirty="0"/>
              <a:t>section 5.7</a:t>
            </a:r>
            <a:r>
              <a:rPr lang="en-US" sz="2300" dirty="0"/>
              <a:t>), adding provisions for the protection of the ozone layer. </a:t>
            </a:r>
          </a:p>
          <a:p>
            <a:endParaRPr lang="en-US" sz="2300" dirty="0"/>
          </a:p>
          <a:p>
            <a:r>
              <a:rPr lang="en-US" sz="2500" dirty="0"/>
              <a:t>The Clean Air Act amendments passed by Congress require the </a:t>
            </a:r>
            <a:r>
              <a:rPr lang="en-US" sz="2500" b="1" dirty="0"/>
              <a:t>Environmental Protection Agency</a:t>
            </a:r>
            <a:r>
              <a:rPr lang="en-US" sz="2500" dirty="0"/>
              <a:t> (EPA) to develop and implement</a:t>
            </a:r>
            <a:r>
              <a:rPr lang="en-US" sz="2500" dirty="0">
                <a:hlinkClick r:id="rId3"/>
              </a:rPr>
              <a:t> regulations </a:t>
            </a:r>
            <a:r>
              <a:rPr lang="en-US" sz="2500" dirty="0"/>
              <a:t>for the responsible management of ozone-depleting substances in the United States.</a:t>
            </a:r>
          </a:p>
        </p:txBody>
      </p:sp>
      <p:pic>
        <p:nvPicPr>
          <p:cNvPr id="4" name="Picture 3" descr="Flow chart showing dry and wet deposition processes">
            <a:extLst>
              <a:ext uri="{FF2B5EF4-FFF2-40B4-BE49-F238E27FC236}">
                <a16:creationId xmlns:a16="http://schemas.microsoft.com/office/drawing/2014/main" id="{CCF3D59F-A14D-4330-913E-AD1837F52C93}"/>
              </a:ext>
            </a:extLst>
          </p:cNvPr>
          <p:cNvPicPr/>
          <p:nvPr/>
        </p:nvPicPr>
        <p:blipFill>
          <a:blip r:embed="rId4"/>
          <a:stretch>
            <a:fillRect/>
          </a:stretch>
        </p:blipFill>
        <p:spPr>
          <a:xfrm>
            <a:off x="271245" y="427839"/>
            <a:ext cx="4434979" cy="3842157"/>
          </a:xfrm>
          <a:prstGeom prst="rect">
            <a:avLst/>
          </a:prstGeom>
        </p:spPr>
      </p:pic>
      <p:sp>
        <p:nvSpPr>
          <p:cNvPr id="5" name="Rectangle 4">
            <a:extLst>
              <a:ext uri="{FF2B5EF4-FFF2-40B4-BE49-F238E27FC236}">
                <a16:creationId xmlns:a16="http://schemas.microsoft.com/office/drawing/2014/main" id="{123A59AF-1048-45E4-8BE7-4F6680DF069B}"/>
              </a:ext>
            </a:extLst>
          </p:cNvPr>
          <p:cNvSpPr/>
          <p:nvPr/>
        </p:nvSpPr>
        <p:spPr>
          <a:xfrm>
            <a:off x="0" y="4444931"/>
            <a:ext cx="4563611" cy="843885"/>
          </a:xfrm>
          <a:prstGeom prst="rect">
            <a:avLst/>
          </a:prstGeom>
        </p:spPr>
        <p:txBody>
          <a:bodyPr wrap="square">
            <a:spAutoFit/>
          </a:bodyPr>
          <a:lstStyle/>
          <a:p>
            <a:pPr marL="168275" marR="271145" algn="just">
              <a:lnSpc>
                <a:spcPct val="103000"/>
              </a:lnSpc>
              <a:spcBef>
                <a:spcPts val="0"/>
              </a:spcBef>
              <a:spcAft>
                <a:spcPts val="1450"/>
              </a:spcAft>
            </a:pPr>
            <a:r>
              <a:rPr lang="en-US" sz="1600" b="1" dirty="0">
                <a:ea typeface="Calibri" panose="020F0502020204030204" pitchFamily="34" charset="0"/>
                <a:cs typeface="Times New Roman" panose="02020603050405020304" pitchFamily="18" charset="0"/>
              </a:rPr>
              <a:t>Figure 2.11</a:t>
            </a:r>
            <a:r>
              <a:rPr lang="en-US" sz="1600" dirty="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Formation of acid rain from both natural and anthropogenic pollutants.  Source: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US EPA</a:t>
            </a:r>
            <a:r>
              <a:rPr lang="en-US" sz="1600" dirty="0">
                <a:latin typeface="Calibri" panose="020F0502020204030204" pitchFamily="34" charset="0"/>
                <a:ea typeface="Calibri" panose="020F0502020204030204" pitchFamily="34" charset="0"/>
                <a:cs typeface="Times New Roman" panose="02020603050405020304" pitchFamily="18" charset="0"/>
              </a:rPr>
              <a:t>, public domain.</a:t>
            </a:r>
          </a:p>
        </p:txBody>
      </p:sp>
    </p:spTree>
    <p:extLst>
      <p:ext uri="{BB962C8B-B14F-4D97-AF65-F5344CB8AC3E}">
        <p14:creationId xmlns:p14="http://schemas.microsoft.com/office/powerpoint/2010/main" val="18053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9954-925E-4CC8-8B88-BCCEC4A27E01}"/>
              </a:ext>
            </a:extLst>
          </p:cNvPr>
          <p:cNvSpPr>
            <a:spLocks noGrp="1"/>
          </p:cNvSpPr>
          <p:nvPr>
            <p:ph type="title"/>
          </p:nvPr>
        </p:nvSpPr>
        <p:spPr>
          <a:xfrm>
            <a:off x="274177" y="-10890"/>
            <a:ext cx="1853726" cy="925290"/>
          </a:xfrm>
        </p:spPr>
        <p:txBody>
          <a:bodyPr>
            <a:normAutofit/>
          </a:bodyPr>
          <a:lstStyle/>
          <a:p>
            <a:r>
              <a:rPr lang="en-US" sz="4000" dirty="0">
                <a:effectLst>
                  <a:outerShdw blurRad="38100" dist="38100" dir="2700000" algn="tl">
                    <a:srgbClr val="000000">
                      <a:alpha val="43137"/>
                    </a:srgbClr>
                  </a:outerShdw>
                </a:effectLst>
              </a:rPr>
              <a:t>Water</a:t>
            </a:r>
          </a:p>
        </p:txBody>
      </p:sp>
      <p:sp>
        <p:nvSpPr>
          <p:cNvPr id="3" name="Content Placeholder 2">
            <a:extLst>
              <a:ext uri="{FF2B5EF4-FFF2-40B4-BE49-F238E27FC236}">
                <a16:creationId xmlns:a16="http://schemas.microsoft.com/office/drawing/2014/main" id="{4E8886D8-33AA-4D6B-B67E-9208B199289A}"/>
              </a:ext>
            </a:extLst>
          </p:cNvPr>
          <p:cNvSpPr>
            <a:spLocks noGrp="1"/>
          </p:cNvSpPr>
          <p:nvPr>
            <p:ph idx="1"/>
          </p:nvPr>
        </p:nvSpPr>
        <p:spPr>
          <a:xfrm>
            <a:off x="274176" y="752030"/>
            <a:ext cx="7955423" cy="5631679"/>
          </a:xfrm>
        </p:spPr>
        <p:txBody>
          <a:bodyPr>
            <a:normAutofit fontScale="92500" lnSpcReduction="20000"/>
          </a:bodyPr>
          <a:lstStyle/>
          <a:p>
            <a:pPr>
              <a:buClr>
                <a:schemeClr val="tx1"/>
              </a:buClr>
            </a:pPr>
            <a:r>
              <a:rPr lang="en-US" sz="2500" dirty="0">
                <a:solidFill>
                  <a:srgbClr val="0070C0"/>
                </a:solidFill>
              </a:rPr>
              <a:t>Water</a:t>
            </a:r>
            <a:r>
              <a:rPr lang="en-US" sz="2500" dirty="0"/>
              <a:t> is an essential commodity for human life and survival.  We need to consume it to stay alive and use it to clean our food, utensils, clothes, bodies, and surroundings to prevent diseases.</a:t>
            </a:r>
          </a:p>
          <a:p>
            <a:pPr>
              <a:buClr>
                <a:schemeClr val="tx1"/>
              </a:buClr>
            </a:pPr>
            <a:endParaRPr lang="en-US" sz="2500" dirty="0"/>
          </a:p>
          <a:p>
            <a:pPr>
              <a:buClr>
                <a:schemeClr val="tx1"/>
              </a:buClr>
            </a:pPr>
            <a:r>
              <a:rPr lang="en-US" sz="2500" dirty="0"/>
              <a:t>About </a:t>
            </a:r>
            <a:r>
              <a:rPr lang="en-US" sz="2500" b="1" dirty="0">
                <a:solidFill>
                  <a:srgbClr val="0070C0"/>
                </a:solidFill>
              </a:rPr>
              <a:t>71% </a:t>
            </a:r>
            <a:r>
              <a:rPr lang="en-US" sz="2500" dirty="0">
                <a:solidFill>
                  <a:srgbClr val="0070C0"/>
                </a:solidFill>
              </a:rPr>
              <a:t>of the Earth’s surface </a:t>
            </a:r>
            <a:r>
              <a:rPr lang="en-US" sz="2500" dirty="0"/>
              <a:t>is covered by water, most of which is in oceans and unavailable for human consumption due to its high salinity.</a:t>
            </a:r>
          </a:p>
          <a:p>
            <a:pPr>
              <a:buClr>
                <a:schemeClr val="tx1"/>
              </a:buClr>
            </a:pPr>
            <a:endParaRPr lang="en-US" sz="2500" dirty="0"/>
          </a:p>
          <a:p>
            <a:pPr>
              <a:buClr>
                <a:schemeClr val="tx1"/>
              </a:buClr>
            </a:pPr>
            <a:r>
              <a:rPr lang="en-US" sz="2500" dirty="0"/>
              <a:t>Approximately </a:t>
            </a:r>
            <a:r>
              <a:rPr lang="en-US" sz="2500" b="1" dirty="0">
                <a:solidFill>
                  <a:srgbClr val="0070C0"/>
                </a:solidFill>
              </a:rPr>
              <a:t>97%</a:t>
            </a:r>
            <a:r>
              <a:rPr lang="en-US" sz="2500" dirty="0"/>
              <a:t> </a:t>
            </a:r>
            <a:r>
              <a:rPr lang="en-US" sz="2500" dirty="0">
                <a:solidFill>
                  <a:srgbClr val="0070C0"/>
                </a:solidFill>
              </a:rPr>
              <a:t>of all water is saline </a:t>
            </a:r>
            <a:r>
              <a:rPr lang="en-US" sz="2500" dirty="0"/>
              <a:t>and </a:t>
            </a:r>
            <a:r>
              <a:rPr lang="en-US" sz="2500" b="1" dirty="0">
                <a:solidFill>
                  <a:srgbClr val="0070C0"/>
                </a:solidFill>
              </a:rPr>
              <a:t>2% </a:t>
            </a:r>
            <a:r>
              <a:rPr lang="en-US" sz="2500" dirty="0">
                <a:solidFill>
                  <a:srgbClr val="0070C0"/>
                </a:solidFill>
              </a:rPr>
              <a:t>is fresh water </a:t>
            </a:r>
            <a:r>
              <a:rPr lang="en-US" sz="2500" dirty="0"/>
              <a:t>held in ice caps and glaciers. </a:t>
            </a:r>
          </a:p>
          <a:p>
            <a:pPr>
              <a:buClr>
                <a:schemeClr val="tx1"/>
              </a:buClr>
            </a:pPr>
            <a:endParaRPr lang="en-US" sz="2500" dirty="0"/>
          </a:p>
          <a:p>
            <a:pPr>
              <a:buClr>
                <a:schemeClr val="tx1"/>
              </a:buClr>
            </a:pPr>
            <a:r>
              <a:rPr lang="en-US" sz="2500" dirty="0"/>
              <a:t> At least </a:t>
            </a:r>
            <a:r>
              <a:rPr lang="en-US" sz="2500" b="1" dirty="0">
                <a:solidFill>
                  <a:srgbClr val="0070C0"/>
                </a:solidFill>
              </a:rPr>
              <a:t>99%</a:t>
            </a:r>
            <a:r>
              <a:rPr lang="en-US" sz="2500" dirty="0">
                <a:solidFill>
                  <a:srgbClr val="0070C0"/>
                </a:solidFill>
              </a:rPr>
              <a:t> of all water is generally unsuitable </a:t>
            </a:r>
            <a:r>
              <a:rPr lang="en-US" sz="2500" dirty="0"/>
              <a:t>for human use because of salinity (ocean water) and location (ice caps and glaciers), leaving less than </a:t>
            </a:r>
            <a:r>
              <a:rPr lang="en-US" sz="2500" b="1" dirty="0">
                <a:solidFill>
                  <a:srgbClr val="0070C0"/>
                </a:solidFill>
              </a:rPr>
              <a:t>1%</a:t>
            </a:r>
            <a:r>
              <a:rPr lang="en-US" sz="2500" dirty="0"/>
              <a:t> </a:t>
            </a:r>
            <a:r>
              <a:rPr lang="en-US" sz="2500" dirty="0">
                <a:solidFill>
                  <a:srgbClr val="0070C0"/>
                </a:solidFill>
              </a:rPr>
              <a:t>of total water as fresh water </a:t>
            </a:r>
            <a:r>
              <a:rPr lang="en-US" sz="2500" dirty="0"/>
              <a:t>that is available for consumption. Of this available fresh water, approximately </a:t>
            </a:r>
            <a:r>
              <a:rPr lang="en-US" sz="2500" b="1" dirty="0">
                <a:solidFill>
                  <a:srgbClr val="0070C0"/>
                </a:solidFill>
              </a:rPr>
              <a:t>97%</a:t>
            </a:r>
            <a:r>
              <a:rPr lang="en-US" sz="2500" dirty="0">
                <a:solidFill>
                  <a:srgbClr val="0070C0"/>
                </a:solidFill>
              </a:rPr>
              <a:t> is groundwater </a:t>
            </a:r>
            <a:r>
              <a:rPr lang="en-US" sz="2500" dirty="0"/>
              <a:t>stored deep below the surface of the Earth and only </a:t>
            </a:r>
            <a:r>
              <a:rPr lang="en-US" sz="2500" b="1" dirty="0">
                <a:solidFill>
                  <a:srgbClr val="0070C0"/>
                </a:solidFill>
              </a:rPr>
              <a:t>1.4%</a:t>
            </a:r>
            <a:r>
              <a:rPr lang="en-US" sz="2500" dirty="0"/>
              <a:t> is surface water in rivers and lakes.</a:t>
            </a:r>
            <a:r>
              <a:rPr lang="en-US" sz="2500" b="1" dirty="0"/>
              <a:t> </a:t>
            </a:r>
            <a:endParaRPr lang="en-US" sz="2500" dirty="0"/>
          </a:p>
          <a:p>
            <a:pPr>
              <a:buClr>
                <a:schemeClr val="tx1"/>
              </a:buClr>
            </a:pPr>
            <a:endParaRPr lang="en-US" sz="2500" dirty="0"/>
          </a:p>
          <a:p>
            <a:pPr>
              <a:buClr>
                <a:schemeClr val="tx1"/>
              </a:buClr>
            </a:pPr>
            <a:endParaRPr lang="en-US" sz="2500" dirty="0"/>
          </a:p>
          <a:p>
            <a:pPr>
              <a:buClr>
                <a:schemeClr val="tx1"/>
              </a:buClr>
            </a:pPr>
            <a:endParaRPr lang="en-US" sz="2400" dirty="0"/>
          </a:p>
        </p:txBody>
      </p:sp>
      <p:sp>
        <p:nvSpPr>
          <p:cNvPr id="5" name="Rectangle 4">
            <a:extLst>
              <a:ext uri="{FF2B5EF4-FFF2-40B4-BE49-F238E27FC236}">
                <a16:creationId xmlns:a16="http://schemas.microsoft.com/office/drawing/2014/main" id="{E68792EC-65AA-4485-ABFF-49EDF574824E}"/>
              </a:ext>
            </a:extLst>
          </p:cNvPr>
          <p:cNvSpPr/>
          <p:nvPr/>
        </p:nvSpPr>
        <p:spPr>
          <a:xfrm>
            <a:off x="8648344" y="4108974"/>
            <a:ext cx="3426863" cy="338554"/>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Figure 2.1 Distribution of Earth’s water. </a:t>
            </a:r>
            <a:endParaRPr lang="en-US" sz="1600" dirty="0">
              <a:latin typeface="Calibri" panose="020F0502020204030204" pitchFamily="34" charset="0"/>
              <a:cs typeface="Calibri" panose="020F0502020204030204" pitchFamily="34" charset="0"/>
            </a:endParaRPr>
          </a:p>
        </p:txBody>
      </p:sp>
      <p:pic>
        <p:nvPicPr>
          <p:cNvPr id="6" name="Picture 5" descr="Barcharts of the distribution of water on Earth.">
            <a:extLst>
              <a:ext uri="{FF2B5EF4-FFF2-40B4-BE49-F238E27FC236}">
                <a16:creationId xmlns:a16="http://schemas.microsoft.com/office/drawing/2014/main" id="{8EB42B7F-CEF7-44C1-9B09-3BE1FDD0143F}"/>
              </a:ext>
            </a:extLst>
          </p:cNvPr>
          <p:cNvPicPr/>
          <p:nvPr/>
        </p:nvPicPr>
        <p:blipFill>
          <a:blip r:embed="rId2"/>
          <a:stretch>
            <a:fillRect/>
          </a:stretch>
        </p:blipFill>
        <p:spPr>
          <a:xfrm>
            <a:off x="8648344" y="1256232"/>
            <a:ext cx="3076486" cy="2777383"/>
          </a:xfrm>
          <a:prstGeom prst="rect">
            <a:avLst/>
          </a:prstGeom>
        </p:spPr>
      </p:pic>
    </p:spTree>
    <p:extLst>
      <p:ext uri="{BB962C8B-B14F-4D97-AF65-F5344CB8AC3E}">
        <p14:creationId xmlns:p14="http://schemas.microsoft.com/office/powerpoint/2010/main" val="113228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87E9D-11A9-4AB5-8EDA-58DA9A13CD56}"/>
              </a:ext>
            </a:extLst>
          </p:cNvPr>
          <p:cNvSpPr>
            <a:spLocks noGrp="1"/>
          </p:cNvSpPr>
          <p:nvPr>
            <p:ph idx="1"/>
          </p:nvPr>
        </p:nvSpPr>
        <p:spPr>
          <a:xfrm>
            <a:off x="437899" y="322604"/>
            <a:ext cx="10515600" cy="6212792"/>
          </a:xfrm>
        </p:spPr>
        <p:txBody>
          <a:bodyPr>
            <a:normAutofit/>
          </a:bodyPr>
          <a:lstStyle/>
          <a:p>
            <a:r>
              <a:rPr lang="en-US" sz="2400" dirty="0"/>
              <a:t>There are three main sectors that use water – industrial, agricultural, and domestic. When water is removed from its source such as river or lake and returned to this source after use, this is referred to as </a:t>
            </a:r>
            <a:r>
              <a:rPr lang="en-US" sz="2400" b="1" dirty="0">
                <a:solidFill>
                  <a:srgbClr val="0070C0"/>
                </a:solidFill>
              </a:rPr>
              <a:t>non-consumptive use</a:t>
            </a:r>
            <a:r>
              <a:rPr lang="en-US" sz="2400" dirty="0"/>
              <a:t>. </a:t>
            </a:r>
          </a:p>
          <a:p>
            <a:endParaRPr lang="en-US" sz="2400" dirty="0"/>
          </a:p>
          <a:p>
            <a:pPr>
              <a:buClr>
                <a:schemeClr val="tx1"/>
              </a:buClr>
            </a:pPr>
            <a:r>
              <a:rPr lang="en-US" sz="2400" b="1" dirty="0">
                <a:solidFill>
                  <a:srgbClr val="0070C0"/>
                </a:solidFill>
              </a:rPr>
              <a:t>Consumptive use </a:t>
            </a:r>
            <a:r>
              <a:rPr lang="en-US" sz="2400" dirty="0"/>
              <a:t>is when water is taken out from a source and consumed by plants and animals or used in industrial processes.</a:t>
            </a:r>
          </a:p>
          <a:p>
            <a:pPr>
              <a:buClr>
                <a:schemeClr val="tx1"/>
              </a:buClr>
            </a:pPr>
            <a:endParaRPr lang="en-US" sz="2400" dirty="0"/>
          </a:p>
          <a:p>
            <a:pPr marL="0" indent="0">
              <a:buClr>
                <a:schemeClr val="tx1"/>
              </a:buClr>
              <a:buNone/>
            </a:pPr>
            <a:endParaRPr lang="en-US" sz="2400" dirty="0"/>
          </a:p>
        </p:txBody>
      </p:sp>
      <p:pic>
        <p:nvPicPr>
          <p:cNvPr id="4" name="Content Placeholder 3">
            <a:extLst>
              <a:ext uri="{FF2B5EF4-FFF2-40B4-BE49-F238E27FC236}">
                <a16:creationId xmlns:a16="http://schemas.microsoft.com/office/drawing/2014/main" id="{AEC33F39-659F-4FA2-B65B-D5978DC9893E}"/>
              </a:ext>
            </a:extLst>
          </p:cNvPr>
          <p:cNvPicPr/>
          <p:nvPr/>
        </p:nvPicPr>
        <p:blipFill>
          <a:blip r:embed="rId2"/>
          <a:stretch>
            <a:fillRect/>
          </a:stretch>
        </p:blipFill>
        <p:spPr>
          <a:xfrm>
            <a:off x="3237359" y="3045928"/>
            <a:ext cx="5356860" cy="2268628"/>
          </a:xfrm>
          <a:prstGeom prst="rect">
            <a:avLst/>
          </a:prstGeom>
        </p:spPr>
      </p:pic>
      <p:sp>
        <p:nvSpPr>
          <p:cNvPr id="5" name="Rectangle 4">
            <a:extLst>
              <a:ext uri="{FF2B5EF4-FFF2-40B4-BE49-F238E27FC236}">
                <a16:creationId xmlns:a16="http://schemas.microsoft.com/office/drawing/2014/main" id="{7B968193-9DDE-4DFB-A638-6CC8D73FE70E}"/>
              </a:ext>
            </a:extLst>
          </p:cNvPr>
          <p:cNvSpPr/>
          <p:nvPr/>
        </p:nvSpPr>
        <p:spPr>
          <a:xfrm>
            <a:off x="3425366" y="5500043"/>
            <a:ext cx="6096000" cy="923330"/>
          </a:xfrm>
          <a:prstGeom prst="rect">
            <a:avLst/>
          </a:prstGeom>
        </p:spPr>
        <p:txBody>
          <a:bodyPr>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Figure 2.2:</a:t>
            </a:r>
            <a:r>
              <a:rPr lang="en-US" dirty="0">
                <a:latin typeface="Calibri" panose="020F0502020204030204" pitchFamily="34" charset="0"/>
                <a:ea typeface="Calibri" panose="020F0502020204030204" pitchFamily="34" charset="0"/>
                <a:cs typeface="Calibri" panose="020F0502020204030204" pitchFamily="34" charset="0"/>
              </a:rPr>
              <a:t> Estimated 2015 water withdrawals in the US. Irrigation and thermoelectric power usages account for most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water withdrawals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555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8E81-4A17-4233-BF89-FD7B66EE624F}"/>
              </a:ext>
            </a:extLst>
          </p:cNvPr>
          <p:cNvSpPr>
            <a:spLocks noGrp="1"/>
          </p:cNvSpPr>
          <p:nvPr>
            <p:ph type="title"/>
          </p:nvPr>
        </p:nvSpPr>
        <p:spPr>
          <a:xfrm>
            <a:off x="94716" y="0"/>
            <a:ext cx="6001284" cy="1239140"/>
          </a:xfrm>
        </p:spPr>
        <p:txBody>
          <a:bodyPr/>
          <a:lstStyle/>
          <a:p>
            <a:r>
              <a:rPr lang="en-US" sz="4000" dirty="0">
                <a:effectLst>
                  <a:outerShdw blurRad="38100" dist="38100" dir="2700000" algn="tl">
                    <a:srgbClr val="000000">
                      <a:alpha val="43137"/>
                    </a:srgbClr>
                  </a:outerShdw>
                </a:effectLst>
              </a:rPr>
              <a:t>Water Scarcity and Shortage </a:t>
            </a:r>
            <a:endParaRPr lang="en-US" dirty="0"/>
          </a:p>
        </p:txBody>
      </p:sp>
      <p:sp>
        <p:nvSpPr>
          <p:cNvPr id="3" name="Content Placeholder 2">
            <a:extLst>
              <a:ext uri="{FF2B5EF4-FFF2-40B4-BE49-F238E27FC236}">
                <a16:creationId xmlns:a16="http://schemas.microsoft.com/office/drawing/2014/main" id="{1AA8BB1F-64CA-4F70-B060-BED8FFA5098D}"/>
              </a:ext>
            </a:extLst>
          </p:cNvPr>
          <p:cNvSpPr>
            <a:spLocks noGrp="1"/>
          </p:cNvSpPr>
          <p:nvPr>
            <p:ph idx="1"/>
          </p:nvPr>
        </p:nvSpPr>
        <p:spPr>
          <a:xfrm>
            <a:off x="163082" y="1139923"/>
            <a:ext cx="10515600" cy="5387026"/>
          </a:xfrm>
        </p:spPr>
        <p:txBody>
          <a:bodyPr>
            <a:normAutofit/>
          </a:bodyPr>
          <a:lstStyle/>
          <a:p>
            <a:r>
              <a:rPr lang="en-US" sz="2400" dirty="0"/>
              <a:t>Water scarcity is caused by the demand for water or a certain quality being greater than the supply. Scarcity can be defined as either </a:t>
            </a:r>
            <a:r>
              <a:rPr lang="en-US" sz="2400" i="1" dirty="0"/>
              <a:t>physical scarcity </a:t>
            </a:r>
            <a:r>
              <a:rPr lang="en-US" sz="2400" dirty="0"/>
              <a:t>or </a:t>
            </a:r>
            <a:r>
              <a:rPr lang="en-US" sz="2400" i="1" dirty="0"/>
              <a:t>economic scarcity</a:t>
            </a:r>
            <a:r>
              <a:rPr lang="en-US" sz="2400" dirty="0"/>
              <a:t>.  </a:t>
            </a:r>
          </a:p>
          <a:p>
            <a:endParaRPr lang="en-US" sz="2400" dirty="0"/>
          </a:p>
          <a:p>
            <a:pPr>
              <a:buClr>
                <a:schemeClr val="tx1"/>
              </a:buClr>
            </a:pPr>
            <a:r>
              <a:rPr lang="en-US" sz="2400" b="1" i="1" dirty="0">
                <a:solidFill>
                  <a:srgbClr val="0070C0"/>
                </a:solidFill>
              </a:rPr>
              <a:t>Physical water scarcity</a:t>
            </a:r>
            <a:r>
              <a:rPr lang="en-US" sz="2400" i="1" dirty="0">
                <a:solidFill>
                  <a:srgbClr val="0070C0"/>
                </a:solidFill>
              </a:rPr>
              <a:t> </a:t>
            </a:r>
            <a:r>
              <a:rPr lang="en-US" sz="2400" dirty="0"/>
              <a:t>is a situation where there is an actual shortage of water, regardless of quality or infrastructure. It is estimated that about 1.2 million people around the world are experiencing physical water scarcity.</a:t>
            </a:r>
          </a:p>
          <a:p>
            <a:pPr>
              <a:buClr>
                <a:schemeClr val="tx1"/>
              </a:buClr>
            </a:pPr>
            <a:endParaRPr lang="en-US" sz="2400" dirty="0"/>
          </a:p>
          <a:p>
            <a:pPr>
              <a:buClr>
                <a:schemeClr val="tx1"/>
              </a:buClr>
            </a:pPr>
            <a:r>
              <a:rPr lang="en-US" sz="2400" b="1" i="1" dirty="0">
                <a:solidFill>
                  <a:srgbClr val="0070C0"/>
                </a:solidFill>
              </a:rPr>
              <a:t>Economic scarcity</a:t>
            </a:r>
            <a:r>
              <a:rPr lang="en-US" sz="2400" i="1" dirty="0">
                <a:solidFill>
                  <a:srgbClr val="0070C0"/>
                </a:solidFill>
              </a:rPr>
              <a:t> </a:t>
            </a:r>
            <a:r>
              <a:rPr lang="en-US" sz="2400" dirty="0"/>
              <a:t>is a condition where countries lack the financial resources and/or infrastructure to supply their citizens with reliable safe drinking water. About 1.6 billion people are experiencing economic water shortage; most of them live in less industrialized countries. </a:t>
            </a:r>
          </a:p>
          <a:p>
            <a:pPr>
              <a:buClr>
                <a:schemeClr val="tx1"/>
              </a:buClr>
            </a:pPr>
            <a:endParaRPr lang="en-US" sz="2400" dirty="0"/>
          </a:p>
          <a:p>
            <a:pPr>
              <a:buClr>
                <a:schemeClr val="tx1"/>
              </a:buClr>
            </a:pPr>
            <a:endParaRPr lang="en-US" sz="2400" dirty="0"/>
          </a:p>
          <a:p>
            <a:endParaRPr lang="en-US" dirty="0"/>
          </a:p>
        </p:txBody>
      </p:sp>
      <p:pic>
        <p:nvPicPr>
          <p:cNvPr id="4" name="Graphic 3" descr="Sunset scene">
            <a:extLst>
              <a:ext uri="{FF2B5EF4-FFF2-40B4-BE49-F238E27FC236}">
                <a16:creationId xmlns:a16="http://schemas.microsoft.com/office/drawing/2014/main" id="{D4B4C33B-9897-43F3-9A31-8EA507D22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4352" y="5404607"/>
            <a:ext cx="1066101" cy="1066101"/>
          </a:xfrm>
          <a:prstGeom prst="rect">
            <a:avLst/>
          </a:prstGeom>
        </p:spPr>
      </p:pic>
    </p:spTree>
    <p:extLst>
      <p:ext uri="{BB962C8B-B14F-4D97-AF65-F5344CB8AC3E}">
        <p14:creationId xmlns:p14="http://schemas.microsoft.com/office/powerpoint/2010/main" val="79814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DF61C-26DE-4572-BA0B-59700BDA06D7}"/>
              </a:ext>
            </a:extLst>
          </p:cNvPr>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41686" y="200630"/>
            <a:ext cx="4379980" cy="4332718"/>
          </a:xfrm>
          <a:prstGeom prst="rect">
            <a:avLst/>
          </a:prstGeom>
        </p:spPr>
      </p:pic>
      <p:sp>
        <p:nvSpPr>
          <p:cNvPr id="5" name="TextBox 4">
            <a:extLst>
              <a:ext uri="{FF2B5EF4-FFF2-40B4-BE49-F238E27FC236}">
                <a16:creationId xmlns:a16="http://schemas.microsoft.com/office/drawing/2014/main" id="{FD902B15-D581-4F83-8DA8-7A54D50B8747}"/>
              </a:ext>
            </a:extLst>
          </p:cNvPr>
          <p:cNvSpPr txBox="1"/>
          <p:nvPr/>
        </p:nvSpPr>
        <p:spPr>
          <a:xfrm>
            <a:off x="141685" y="4605728"/>
            <a:ext cx="4497428" cy="2169825"/>
          </a:xfrm>
          <a:prstGeom prst="rect">
            <a:avLst/>
          </a:prstGeom>
          <a:noFill/>
        </p:spPr>
        <p:txBody>
          <a:bodyPr wrap="square" rtlCol="0">
            <a:spAutoFit/>
          </a:bodyPr>
          <a:lstStyle/>
          <a:p>
            <a:r>
              <a:rPr lang="en-US" sz="1300" b="1" dirty="0"/>
              <a:t>Figure 2.5: </a:t>
            </a:r>
            <a:r>
              <a:rPr lang="en-US" sz="1300" dirty="0"/>
              <a:t>Communities in southeast Kenya without easy access to safe drinking water. (Top left) Groundwater in the area is too salty for consumption. (Top right) Maasai women in Amboseli National Park collect water from a wetland. (Bottom left) Women in Magwede village in SE Kenya walking long distances to get water from a Kiosk. (Bottom right) Children collect water in Bungule Village from a water kiosk that is only open for about an hour every day.</a:t>
            </a:r>
            <a:r>
              <a:rPr lang="en-US" sz="1300" b="1" dirty="0"/>
              <a:t>  </a:t>
            </a:r>
            <a:r>
              <a:rPr lang="en-US" sz="1300" i="1" dirty="0"/>
              <a:t>Photo credit: Jonathan Levy, Sam Mutiti, and Christine Mutiti. </a:t>
            </a:r>
            <a:endParaRPr lang="en-US" sz="1300" dirty="0"/>
          </a:p>
          <a:p>
            <a:endParaRPr lang="en-US" dirty="0"/>
          </a:p>
        </p:txBody>
      </p:sp>
      <p:sp>
        <p:nvSpPr>
          <p:cNvPr id="6" name="TextBox 5">
            <a:extLst>
              <a:ext uri="{FF2B5EF4-FFF2-40B4-BE49-F238E27FC236}">
                <a16:creationId xmlns:a16="http://schemas.microsoft.com/office/drawing/2014/main" id="{651D3DE6-26C9-4A3C-B3B7-5060E96AA39D}"/>
              </a:ext>
            </a:extLst>
          </p:cNvPr>
          <p:cNvSpPr txBox="1"/>
          <p:nvPr/>
        </p:nvSpPr>
        <p:spPr>
          <a:xfrm>
            <a:off x="4748170" y="200630"/>
            <a:ext cx="7256478" cy="7956024"/>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200" dirty="0"/>
              <a:t>Water pollution is a major problem facing many of our surface and groundwater sources.  Human sources of contamination can be categorized as either </a:t>
            </a:r>
            <a:r>
              <a:rPr lang="en-US" sz="2200" i="1" u="sng" dirty="0">
                <a:solidFill>
                  <a:schemeClr val="accent4">
                    <a:lumMod val="75000"/>
                  </a:schemeClr>
                </a:solidFill>
              </a:rPr>
              <a:t>point source </a:t>
            </a:r>
            <a:r>
              <a:rPr lang="en-US" sz="2200" dirty="0"/>
              <a:t>or </a:t>
            </a:r>
            <a:r>
              <a:rPr lang="en-US" sz="2200" i="1" u="sng" dirty="0">
                <a:solidFill>
                  <a:schemeClr val="accent4">
                    <a:lumMod val="75000"/>
                  </a:schemeClr>
                </a:solidFill>
              </a:rPr>
              <a:t>nonpoint source</a:t>
            </a:r>
            <a:r>
              <a:rPr lang="en-US" sz="2200" dirty="0"/>
              <a:t>. </a:t>
            </a:r>
          </a:p>
          <a:p>
            <a:pPr marL="342900" indent="-342900">
              <a:buClr>
                <a:schemeClr val="tx1"/>
              </a:buClr>
              <a:buFont typeface="Arial" panose="020B0604020202020204" pitchFamily="34" charset="0"/>
              <a:buChar char="•"/>
            </a:pPr>
            <a:endParaRPr lang="en-US" sz="2200" dirty="0"/>
          </a:p>
          <a:p>
            <a:pPr marL="342900" indent="-342900">
              <a:buClr>
                <a:schemeClr val="tx1"/>
              </a:buClr>
              <a:buFont typeface="Arial" panose="020B0604020202020204" pitchFamily="34" charset="0"/>
              <a:buChar char="•"/>
            </a:pPr>
            <a:r>
              <a:rPr lang="en-US" sz="2200" b="1" dirty="0"/>
              <a:t>Point-source pollution </a:t>
            </a:r>
            <a:r>
              <a:rPr lang="en-US" sz="2200" dirty="0"/>
              <a:t>is water pollution coming from a single point, such as a sewage-outflow pipe.  </a:t>
            </a:r>
          </a:p>
          <a:p>
            <a:pPr marL="342900" indent="-342900">
              <a:buClr>
                <a:schemeClr val="tx1"/>
              </a:buClr>
              <a:buFont typeface="Arial" panose="020B0604020202020204" pitchFamily="34" charset="0"/>
              <a:buChar char="•"/>
            </a:pPr>
            <a:endParaRPr lang="en-US" sz="2200" dirty="0"/>
          </a:p>
          <a:p>
            <a:pPr marL="342900" indent="-342900">
              <a:buClr>
                <a:schemeClr val="tx1"/>
              </a:buClr>
              <a:buFont typeface="Arial" panose="020B0604020202020204" pitchFamily="34" charset="0"/>
              <a:buChar char="•"/>
            </a:pPr>
            <a:r>
              <a:rPr lang="en-US" sz="2200" b="1" dirty="0"/>
              <a:t>Non-point source (NPS) pollution</a:t>
            </a:r>
            <a:r>
              <a:rPr lang="en-US" sz="2200" dirty="0"/>
              <a:t> is pollution discharged over a wide land area such as agricultural runoff and urban stormwater runoff, not from one specific location. </a:t>
            </a:r>
          </a:p>
          <a:p>
            <a:pPr marL="342900" indent="-342900">
              <a:buClr>
                <a:schemeClr val="tx1"/>
              </a:buClr>
              <a:buFont typeface="Arial" panose="020B0604020202020204" pitchFamily="34" charset="0"/>
              <a:buChar char="•"/>
            </a:pPr>
            <a:endParaRPr lang="en-US" sz="2200" dirty="0"/>
          </a:p>
          <a:p>
            <a:pPr marL="342900" indent="-342900">
              <a:buClr>
                <a:schemeClr val="tx1"/>
              </a:buClr>
              <a:buFont typeface="Arial" panose="020B0604020202020204" pitchFamily="34" charset="0"/>
              <a:buChar char="•"/>
            </a:pPr>
            <a:r>
              <a:rPr lang="en-US" sz="2200" dirty="0"/>
              <a:t>Non-point source pollution contamination occurs when rainwater, snowmelt, or irrigation washes off plowed fields, city streets, or suburban backyards and carries pollutants into the water sources. As this runoff moves across the land surface, it picks up soil particles and pollutants, such as nutrients, metals, and pesticides. </a:t>
            </a:r>
          </a:p>
          <a:p>
            <a:pPr marL="342900" indent="-342900">
              <a:buClr>
                <a:schemeClr val="tx1"/>
              </a:buClr>
              <a:buFont typeface="Arial" panose="020B0604020202020204" pitchFamily="34" charset="0"/>
              <a:buChar char="•"/>
            </a:pPr>
            <a:endParaRPr lang="en-US" sz="2200" dirty="0"/>
          </a:p>
          <a:p>
            <a:pPr marL="342900" indent="-342900">
              <a:buClr>
                <a:schemeClr val="tx1"/>
              </a:buClr>
              <a:buFont typeface="Arial" panose="020B0604020202020204" pitchFamily="34" charset="0"/>
              <a:buChar char="•"/>
            </a:pPr>
            <a:endParaRPr lang="en-US" sz="2300" dirty="0"/>
          </a:p>
          <a:p>
            <a:pPr>
              <a:buClr>
                <a:schemeClr val="tx1"/>
              </a:buClr>
            </a:pPr>
            <a:endParaRPr lang="en-US" sz="2300" dirty="0"/>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500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34762-DC0C-42C2-AB8C-82FBF6E6B915}"/>
              </a:ext>
            </a:extLst>
          </p:cNvPr>
          <p:cNvSpPr>
            <a:spLocks noGrp="1"/>
          </p:cNvSpPr>
          <p:nvPr>
            <p:ph idx="1"/>
          </p:nvPr>
        </p:nvSpPr>
        <p:spPr>
          <a:xfrm>
            <a:off x="292915" y="1100486"/>
            <a:ext cx="10515600" cy="5330183"/>
          </a:xfrm>
        </p:spPr>
        <p:txBody>
          <a:bodyPr>
            <a:normAutofit/>
          </a:bodyPr>
          <a:lstStyle/>
          <a:p>
            <a:r>
              <a:rPr lang="en-US" sz="2400" b="1" dirty="0"/>
              <a:t>Chemical pollution</a:t>
            </a:r>
            <a:r>
              <a:rPr lang="en-US" sz="2400" dirty="0"/>
              <a:t> includes things such as toxic metals, organic compounds, acidic waters from mining activities and industry, pharmaceuticals, and many other chemical compounds from industries and wastewater treatment plants. </a:t>
            </a:r>
          </a:p>
          <a:p>
            <a:endParaRPr lang="en-US" sz="2400" dirty="0"/>
          </a:p>
          <a:p>
            <a:r>
              <a:rPr lang="en-US" sz="2400" b="1" dirty="0"/>
              <a:t>Physical pollution</a:t>
            </a:r>
            <a:r>
              <a:rPr lang="en-US" sz="2400" dirty="0"/>
              <a:t> includes sediment pollution, trash thrown in the water bodies, thermal (temperature), and another suspended load. High temperatures typically affect the metabolism of aquatic fauna in a negative way and can encourage eutrophication</a:t>
            </a:r>
            <a:r>
              <a:rPr lang="en-US" dirty="0"/>
              <a:t>. </a:t>
            </a:r>
          </a:p>
          <a:p>
            <a:endParaRPr lang="en-US" sz="2400" dirty="0"/>
          </a:p>
          <a:p>
            <a:r>
              <a:rPr lang="en-US" sz="2400" b="1" dirty="0"/>
              <a:t>Biological pollution</a:t>
            </a:r>
            <a:r>
              <a:rPr lang="en-US" sz="2400" dirty="0"/>
              <a:t> usually refers to pathogenic bacteria, viruses, and parasitic protozoa. Common pathogenic microbes introduced into natural water bodies are pathogens from untreated sewage or </a:t>
            </a:r>
            <a:r>
              <a:rPr lang="en-US" sz="2400" dirty="0">
                <a:hlinkClick r:id="rId2"/>
              </a:rPr>
              <a:t>surface runoff </a:t>
            </a:r>
            <a:r>
              <a:rPr lang="en-US" sz="2400" dirty="0"/>
              <a:t>from intensive livestock grazing.</a:t>
            </a:r>
          </a:p>
        </p:txBody>
      </p:sp>
      <p:sp>
        <p:nvSpPr>
          <p:cNvPr id="4" name="Title 1">
            <a:extLst>
              <a:ext uri="{FF2B5EF4-FFF2-40B4-BE49-F238E27FC236}">
                <a16:creationId xmlns:a16="http://schemas.microsoft.com/office/drawing/2014/main" id="{536BAE20-D8FC-4AA6-9C75-4831BC48A0FF}"/>
              </a:ext>
            </a:extLst>
          </p:cNvPr>
          <p:cNvSpPr>
            <a:spLocks noGrp="1"/>
          </p:cNvSpPr>
          <p:nvPr>
            <p:ph type="title"/>
          </p:nvPr>
        </p:nvSpPr>
        <p:spPr>
          <a:xfrm>
            <a:off x="100667" y="-138654"/>
            <a:ext cx="7161761" cy="1239140"/>
          </a:xfrm>
        </p:spPr>
        <p:txBody>
          <a:bodyPr/>
          <a:lstStyle/>
          <a:p>
            <a:r>
              <a:rPr lang="en-US" sz="4000" dirty="0">
                <a:effectLst>
                  <a:outerShdw blurRad="38100" dist="38100" dir="2700000" algn="tl">
                    <a:srgbClr val="000000">
                      <a:alpha val="43137"/>
                    </a:srgbClr>
                  </a:outerShdw>
                </a:effectLst>
              </a:rPr>
              <a:t>Contamination of Water Sources</a:t>
            </a:r>
            <a:endParaRPr lang="en-US" dirty="0"/>
          </a:p>
        </p:txBody>
      </p:sp>
      <p:pic>
        <p:nvPicPr>
          <p:cNvPr id="12" name="Graphic 11" descr="Sunset scene">
            <a:extLst>
              <a:ext uri="{FF2B5EF4-FFF2-40B4-BE49-F238E27FC236}">
                <a16:creationId xmlns:a16="http://schemas.microsoft.com/office/drawing/2014/main" id="{618FF6E4-4A18-4D94-92FB-C329D93B62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4352" y="5404607"/>
            <a:ext cx="1066101" cy="1066101"/>
          </a:xfrm>
          <a:prstGeom prst="rect">
            <a:avLst/>
          </a:prstGeom>
        </p:spPr>
      </p:pic>
    </p:spTree>
    <p:extLst>
      <p:ext uri="{BB962C8B-B14F-4D97-AF65-F5344CB8AC3E}">
        <p14:creationId xmlns:p14="http://schemas.microsoft.com/office/powerpoint/2010/main" val="170655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7DD73E-C0A2-4E60-9296-12F2AF62594B}"/>
              </a:ext>
            </a:extLst>
          </p:cNvPr>
          <p:cNvGraphicFramePr>
            <a:graphicFrameLocks noGrp="1"/>
          </p:cNvGraphicFramePr>
          <p:nvPr>
            <p:extLst>
              <p:ext uri="{D42A27DB-BD31-4B8C-83A1-F6EECF244321}">
                <p14:modId xmlns:p14="http://schemas.microsoft.com/office/powerpoint/2010/main" val="1059285725"/>
              </p:ext>
            </p:extLst>
          </p:nvPr>
        </p:nvGraphicFramePr>
        <p:xfrm>
          <a:off x="289248" y="1626089"/>
          <a:ext cx="5669162" cy="3298150"/>
        </p:xfrm>
        <a:graphic>
          <a:graphicData uri="http://schemas.openxmlformats.org/drawingml/2006/table">
            <a:tbl>
              <a:tblPr firstRow="1" firstCol="1" bandRow="1">
                <a:tableStyleId>{85BE263C-DBD7-4A20-BB59-AAB30ACAA65A}</a:tableStyleId>
              </a:tblPr>
              <a:tblGrid>
                <a:gridCol w="2570790">
                  <a:extLst>
                    <a:ext uri="{9D8B030D-6E8A-4147-A177-3AD203B41FA5}">
                      <a16:colId xmlns:a16="http://schemas.microsoft.com/office/drawing/2014/main" val="3784658374"/>
                    </a:ext>
                  </a:extLst>
                </a:gridCol>
                <a:gridCol w="3098372">
                  <a:extLst>
                    <a:ext uri="{9D8B030D-6E8A-4147-A177-3AD203B41FA5}">
                      <a16:colId xmlns:a16="http://schemas.microsoft.com/office/drawing/2014/main" val="2098671524"/>
                    </a:ext>
                  </a:extLst>
                </a:gridCol>
              </a:tblGrid>
              <a:tr h="330363">
                <a:tc>
                  <a:txBody>
                    <a:bodyPr/>
                    <a:lstStyle/>
                    <a:p>
                      <a:pPr marL="264160" marR="0" algn="ctr">
                        <a:lnSpc>
                          <a:spcPct val="107000"/>
                        </a:lnSpc>
                        <a:spcBef>
                          <a:spcPts val="0"/>
                        </a:spcBef>
                        <a:spcAft>
                          <a:spcPts val="0"/>
                        </a:spcAft>
                      </a:pPr>
                      <a:r>
                        <a:rPr lang="en-US" sz="1200" dirty="0">
                          <a:solidFill>
                            <a:schemeClr val="tx1"/>
                          </a:solidFill>
                          <a:effectLst/>
                        </a:rPr>
                        <a:t>Contaminants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4150" marR="0" algn="ctr">
                        <a:lnSpc>
                          <a:spcPct val="107000"/>
                        </a:lnSpc>
                        <a:spcBef>
                          <a:spcPts val="0"/>
                        </a:spcBef>
                        <a:spcAft>
                          <a:spcPts val="0"/>
                        </a:spcAft>
                      </a:pPr>
                      <a:r>
                        <a:rPr lang="en-US" sz="1200" dirty="0">
                          <a:solidFill>
                            <a:schemeClr val="tx1"/>
                          </a:solidFill>
                          <a:effectLst/>
                        </a:rPr>
                        <a:t>Common Sources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3246983"/>
                  </a:ext>
                </a:extLst>
              </a:tr>
              <a:tr h="597235">
                <a:tc>
                  <a:txBody>
                    <a:bodyPr/>
                    <a:lstStyle/>
                    <a:p>
                      <a:pPr marL="79375" marR="1905" algn="just">
                        <a:lnSpc>
                          <a:spcPct val="107000"/>
                        </a:lnSpc>
                        <a:spcBef>
                          <a:spcPts val="0"/>
                        </a:spcBef>
                        <a:spcAft>
                          <a:spcPts val="0"/>
                        </a:spcAft>
                      </a:pPr>
                      <a:r>
                        <a:rPr lang="en-US" sz="1100" dirty="0">
                          <a:solidFill>
                            <a:schemeClr val="accent2">
                              <a:lumMod val="75000"/>
                            </a:schemeClr>
                          </a:solidFill>
                          <a:effectLst/>
                        </a:rPr>
                        <a:t>Heavy Metals </a:t>
                      </a:r>
                      <a:r>
                        <a:rPr lang="en-US" sz="1100" dirty="0">
                          <a:solidFill>
                            <a:schemeClr val="tx1"/>
                          </a:solidFill>
                          <a:effectLst/>
                        </a:rPr>
                        <a:t>(lead, chromium, zinc, arsenic, cadmium, mercury, selenium etc.)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0000"/>
                        </a:lnSpc>
                        <a:spcBef>
                          <a:spcPts val="0"/>
                        </a:spcBef>
                        <a:spcAft>
                          <a:spcPts val="0"/>
                        </a:spcAft>
                      </a:pPr>
                      <a:r>
                        <a:rPr lang="en-US" sz="1100" dirty="0">
                          <a:effectLst/>
                        </a:rPr>
                        <a:t>    Mines, industries, rocks, power plants </a:t>
                      </a:r>
                    </a:p>
                    <a:p>
                      <a:pPr marL="0" marR="0" algn="just">
                        <a:lnSpc>
                          <a:spcPct val="100000"/>
                        </a:lnSpc>
                        <a:spcBef>
                          <a:spcPts val="0"/>
                        </a:spcBef>
                        <a:spcAft>
                          <a:spcPts val="0"/>
                        </a:spcAft>
                      </a:pPr>
                      <a:endParaRPr lang="en-US" sz="1100" dirty="0">
                        <a:effectLst/>
                      </a:endParaRPr>
                    </a:p>
                    <a:p>
                      <a:pPr marL="0" marR="0" algn="just">
                        <a:lnSpc>
                          <a:spcPct val="100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1018436"/>
                  </a:ext>
                </a:extLst>
              </a:tr>
              <a:tr h="385456">
                <a:tc>
                  <a:txBody>
                    <a:bodyPr/>
                    <a:lstStyle/>
                    <a:p>
                      <a:pPr marL="79375" marR="0" algn="just">
                        <a:lnSpc>
                          <a:spcPct val="107000"/>
                        </a:lnSpc>
                        <a:spcBef>
                          <a:spcPts val="0"/>
                        </a:spcBef>
                        <a:spcAft>
                          <a:spcPts val="0"/>
                        </a:spcAft>
                      </a:pPr>
                      <a:r>
                        <a:rPr lang="en-US" sz="1100" dirty="0">
                          <a:solidFill>
                            <a:schemeClr val="accent2">
                              <a:lumMod val="75000"/>
                            </a:schemeClr>
                          </a:solidFill>
                          <a:effectLst/>
                        </a:rPr>
                        <a:t>Cations</a:t>
                      </a:r>
                      <a:r>
                        <a:rPr lang="en-US" sz="1100" dirty="0">
                          <a:solidFill>
                            <a:schemeClr val="tx1"/>
                          </a:solidFill>
                          <a:effectLst/>
                        </a:rPr>
                        <a:t> (carbonates, nitrates, phosphates, fluorides, sulfates)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Sewage, wastewater treatment plants,      </a:t>
                      </a:r>
                    </a:p>
                    <a:p>
                      <a:pPr marL="0" marR="0" algn="just">
                        <a:lnSpc>
                          <a:spcPct val="107000"/>
                        </a:lnSpc>
                        <a:spcBef>
                          <a:spcPts val="0"/>
                        </a:spcBef>
                        <a:spcAft>
                          <a:spcPts val="0"/>
                        </a:spcAft>
                      </a:pPr>
                      <a:r>
                        <a:rPr lang="en-US" sz="1100" dirty="0">
                          <a:effectLst/>
                        </a:rPr>
                        <a:t>    agriculture, fertilizer 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0304596"/>
                  </a:ext>
                </a:extLst>
              </a:tr>
              <a:tr h="305586">
                <a:tc>
                  <a:txBody>
                    <a:bodyPr/>
                    <a:lstStyle/>
                    <a:p>
                      <a:pPr marL="79375" marR="0" algn="just">
                        <a:lnSpc>
                          <a:spcPct val="107000"/>
                        </a:lnSpc>
                        <a:spcBef>
                          <a:spcPts val="0"/>
                        </a:spcBef>
                        <a:spcAft>
                          <a:spcPts val="0"/>
                        </a:spcAft>
                      </a:pPr>
                      <a:r>
                        <a:rPr lang="en-US" sz="1100" dirty="0">
                          <a:solidFill>
                            <a:schemeClr val="accent2">
                              <a:lumMod val="75000"/>
                            </a:schemeClr>
                          </a:solidFill>
                          <a:effectLst/>
                        </a:rPr>
                        <a:t>Other Metals </a:t>
                      </a:r>
                      <a:r>
                        <a:rPr lang="en-US" sz="1100" dirty="0">
                          <a:solidFill>
                            <a:schemeClr val="tx1"/>
                          </a:solidFill>
                          <a:effectLst/>
                        </a:rPr>
                        <a:t>(sodium, calcium)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Industry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0751030"/>
                  </a:ext>
                </a:extLst>
              </a:tr>
              <a:tr h="305586">
                <a:tc>
                  <a:txBody>
                    <a:bodyPr/>
                    <a:lstStyle/>
                    <a:p>
                      <a:pPr marL="79375" marR="0" algn="just">
                        <a:lnSpc>
                          <a:spcPct val="107000"/>
                        </a:lnSpc>
                        <a:spcBef>
                          <a:spcPts val="0"/>
                        </a:spcBef>
                        <a:spcAft>
                          <a:spcPts val="0"/>
                        </a:spcAft>
                      </a:pPr>
                      <a:r>
                        <a:rPr lang="en-US" sz="1100" dirty="0">
                          <a:solidFill>
                            <a:schemeClr val="accent2">
                              <a:lumMod val="75000"/>
                            </a:schemeClr>
                          </a:solidFill>
                          <a:effectLst/>
                        </a:rPr>
                        <a:t>Pharmaceuticals</a:t>
                      </a:r>
                      <a:r>
                        <a:rPr lang="en-US" sz="1100" dirty="0">
                          <a:solidFill>
                            <a:schemeClr val="tx1"/>
                          </a:solidFill>
                          <a:effectLst/>
                        </a:rPr>
                        <a:t> (medicines, hormones)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Industrial activities, hormones and hospitals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9584001"/>
                  </a:ext>
                </a:extLst>
              </a:tr>
              <a:tr h="305586">
                <a:tc>
                  <a:txBody>
                    <a:bodyPr/>
                    <a:lstStyle/>
                    <a:p>
                      <a:pPr marL="79375" marR="0" algn="just">
                        <a:lnSpc>
                          <a:spcPct val="107000"/>
                        </a:lnSpc>
                        <a:spcBef>
                          <a:spcPts val="0"/>
                        </a:spcBef>
                        <a:spcAft>
                          <a:spcPts val="0"/>
                        </a:spcAft>
                      </a:pPr>
                      <a:r>
                        <a:rPr lang="en-US" sz="1100" b="1" dirty="0">
                          <a:solidFill>
                            <a:schemeClr val="accent2">
                              <a:lumMod val="75000"/>
                            </a:schemeClr>
                          </a:solidFill>
                          <a:effectLst/>
                        </a:rPr>
                        <a:t>Pesticide</a:t>
                      </a:r>
                      <a:r>
                        <a:rPr lang="en-US" sz="1100" b="0" dirty="0">
                          <a:solidFill>
                            <a:schemeClr val="accent2">
                              <a:lumMod val="75000"/>
                            </a:schemeClr>
                          </a:solidFill>
                          <a:effectLst/>
                        </a:rPr>
                        <a:t>s</a:t>
                      </a:r>
                      <a:r>
                        <a:rPr lang="en-US" sz="1100" dirty="0">
                          <a:solidFill>
                            <a:schemeClr val="tx1"/>
                          </a:solidFill>
                          <a:effectLst/>
                        </a:rPr>
                        <a:t> (atrazine, chlordane, DDT)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Agriculture, golf courses, lawns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600835"/>
                  </a:ext>
                </a:extLst>
              </a:tr>
              <a:tr h="411014">
                <a:tc>
                  <a:txBody>
                    <a:bodyPr/>
                    <a:lstStyle/>
                    <a:p>
                      <a:pPr marL="79375" marR="0" algn="just">
                        <a:lnSpc>
                          <a:spcPct val="107000"/>
                        </a:lnSpc>
                        <a:spcBef>
                          <a:spcPts val="0"/>
                        </a:spcBef>
                        <a:spcAft>
                          <a:spcPts val="0"/>
                        </a:spcAft>
                      </a:pPr>
                      <a:r>
                        <a:rPr lang="en-US" sz="1100" b="1" dirty="0">
                          <a:solidFill>
                            <a:schemeClr val="accent2">
                              <a:lumMod val="75000"/>
                            </a:schemeClr>
                          </a:solidFill>
                          <a:effectLst/>
                        </a:rPr>
                        <a:t>Organic compounds </a:t>
                      </a:r>
                      <a:r>
                        <a:rPr lang="en-US" sz="1100" dirty="0">
                          <a:solidFill>
                            <a:schemeClr val="tx1"/>
                          </a:solidFill>
                          <a:effectLst/>
                        </a:rPr>
                        <a:t>(benzene, xylene, phenols, trichloroethylene, dioxin, etc.)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dirty="0">
                          <a:effectLst/>
                        </a:rPr>
                        <a:t>    Industry, powerplants, transformers, gas stations </a:t>
                      </a:r>
                      <a:r>
                        <a:rPr lang="en-US" sz="1100" b="1" dirty="0">
                          <a:solidFill>
                            <a:schemeClr val="accent2">
                              <a:lumMod val="75000"/>
                            </a:schemeClr>
                          </a:solidFill>
                          <a:effectLst/>
                        </a:rPr>
                        <a:t>   </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8739542"/>
                  </a:ext>
                </a:extLst>
              </a:tr>
              <a:tr h="351738">
                <a:tc>
                  <a:txBody>
                    <a:bodyPr/>
                    <a:lstStyle/>
                    <a:p>
                      <a:pPr marL="79375" marR="0" algn="just">
                        <a:lnSpc>
                          <a:spcPct val="107000"/>
                        </a:lnSpc>
                        <a:spcBef>
                          <a:spcPts val="0"/>
                        </a:spcBef>
                        <a:spcAft>
                          <a:spcPts val="0"/>
                        </a:spcAft>
                      </a:pPr>
                      <a:r>
                        <a:rPr lang="en-US" sz="1100" dirty="0">
                          <a:solidFill>
                            <a:schemeClr val="accent2">
                              <a:lumMod val="75000"/>
                            </a:schemeClr>
                          </a:solidFill>
                          <a:effectLst/>
                        </a:rPr>
                        <a:t>Radioactive isotopes  </a:t>
                      </a:r>
                      <a:endPar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Nuclear powerplants, Hospitals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002839"/>
                  </a:ext>
                </a:extLst>
              </a:tr>
              <a:tr h="305586">
                <a:tc>
                  <a:txBody>
                    <a:bodyPr/>
                    <a:lstStyle/>
                    <a:p>
                      <a:pPr marL="79375" marR="0" algn="just">
                        <a:lnSpc>
                          <a:spcPct val="107000"/>
                        </a:lnSpc>
                        <a:spcBef>
                          <a:spcPts val="0"/>
                        </a:spcBef>
                        <a:spcAft>
                          <a:spcPts val="0"/>
                        </a:spcAft>
                      </a:pPr>
                      <a:r>
                        <a:rPr lang="en-US" sz="1100" dirty="0">
                          <a:solidFill>
                            <a:schemeClr val="accent2">
                              <a:lumMod val="75000"/>
                            </a:schemeClr>
                          </a:solidFill>
                          <a:effectLst/>
                        </a:rPr>
                        <a:t>Pathogens</a:t>
                      </a:r>
                      <a:r>
                        <a:rPr lang="en-US" sz="1100" dirty="0">
                          <a:solidFill>
                            <a:schemeClr val="tx1"/>
                          </a:solidFill>
                          <a:effectLst/>
                        </a:rPr>
                        <a:t> (bacteria, viruses, protozoan)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just">
                        <a:lnSpc>
                          <a:spcPct val="107000"/>
                        </a:lnSpc>
                        <a:spcBef>
                          <a:spcPts val="0"/>
                        </a:spcBef>
                        <a:spcAft>
                          <a:spcPts val="0"/>
                        </a:spcAft>
                      </a:pPr>
                      <a:r>
                        <a:rPr lang="en-US" sz="1100" dirty="0">
                          <a:effectLst/>
                        </a:rPr>
                        <a:t>    Animal farms, sewage, runoff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3025" marT="1270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460226"/>
                  </a:ext>
                </a:extLst>
              </a:tr>
            </a:tbl>
          </a:graphicData>
        </a:graphic>
      </p:graphicFrame>
      <p:sp>
        <p:nvSpPr>
          <p:cNvPr id="6" name="TextBox 5">
            <a:extLst>
              <a:ext uri="{FF2B5EF4-FFF2-40B4-BE49-F238E27FC236}">
                <a16:creationId xmlns:a16="http://schemas.microsoft.com/office/drawing/2014/main" id="{C83EEF46-F347-4881-A2C5-2AD48E7855E8}"/>
              </a:ext>
            </a:extLst>
          </p:cNvPr>
          <p:cNvSpPr txBox="1"/>
          <p:nvPr/>
        </p:nvSpPr>
        <p:spPr>
          <a:xfrm>
            <a:off x="494522" y="1054426"/>
            <a:ext cx="5795050" cy="338554"/>
          </a:xfrm>
          <a:prstGeom prst="rect">
            <a:avLst/>
          </a:prstGeom>
          <a:noFill/>
        </p:spPr>
        <p:txBody>
          <a:bodyPr wrap="square" rtlCol="0">
            <a:spAutoFit/>
          </a:bodyPr>
          <a:lstStyle/>
          <a:p>
            <a:r>
              <a:rPr lang="en-US" sz="1600" b="1" dirty="0"/>
              <a:t>Table 2.1. </a:t>
            </a:r>
            <a:r>
              <a:rPr lang="en-US" sz="1600" dirty="0"/>
              <a:t>Chemical Compounds and Their Common Sources</a:t>
            </a:r>
          </a:p>
        </p:txBody>
      </p:sp>
      <p:sp>
        <p:nvSpPr>
          <p:cNvPr id="8" name="TextBox 7">
            <a:extLst>
              <a:ext uri="{FF2B5EF4-FFF2-40B4-BE49-F238E27FC236}">
                <a16:creationId xmlns:a16="http://schemas.microsoft.com/office/drawing/2014/main" id="{5DD38978-42F2-4101-A23D-946EAB1AA149}"/>
              </a:ext>
            </a:extLst>
          </p:cNvPr>
          <p:cNvSpPr txBox="1"/>
          <p:nvPr/>
        </p:nvSpPr>
        <p:spPr>
          <a:xfrm>
            <a:off x="6211820" y="199838"/>
            <a:ext cx="5690932" cy="7478970"/>
          </a:xfrm>
          <a:prstGeom prst="rect">
            <a:avLst/>
          </a:prstGeom>
          <a:noFill/>
        </p:spPr>
        <p:txBody>
          <a:bodyPr wrap="square" rtlCol="0">
            <a:spAutoFit/>
          </a:bodyPr>
          <a:lstStyle/>
          <a:p>
            <a:r>
              <a:rPr lang="en-US" sz="2000" b="1" dirty="0">
                <a:solidFill>
                  <a:schemeClr val="accent2">
                    <a:lumMod val="75000"/>
                  </a:schemeClr>
                </a:solidFill>
              </a:rPr>
              <a:t>Physical Surface Water Pollution</a:t>
            </a:r>
          </a:p>
          <a:p>
            <a:pPr marL="285750" indent="-285750">
              <a:buFont typeface="Arial" panose="020B0604020202020204" pitchFamily="34" charset="0"/>
              <a:buChar char="•"/>
            </a:pPr>
            <a:r>
              <a:rPr lang="en-US" sz="2000" dirty="0"/>
              <a:t>The most significant </a:t>
            </a:r>
            <a:r>
              <a:rPr lang="en-US" sz="2000" b="1" dirty="0">
                <a:solidFill>
                  <a:schemeClr val="accent2">
                    <a:lumMod val="75000"/>
                  </a:schemeClr>
                </a:solidFill>
              </a:rPr>
              <a:t>physical pollutant</a:t>
            </a:r>
            <a:r>
              <a:rPr lang="en-US" sz="2000" dirty="0">
                <a:solidFill>
                  <a:schemeClr val="accent2">
                    <a:lumMod val="75000"/>
                  </a:schemeClr>
                </a:solidFill>
              </a:rPr>
              <a:t> </a:t>
            </a:r>
            <a:r>
              <a:rPr lang="en-US" sz="2000" dirty="0"/>
              <a:t>is excess sediment in runoff from agricultural plots, clear-cut forests, improperly graded slopes, urban streets, and other poorly managed lands (especially when steep slopes or lands near streams are involved).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Other physical pollutants include a variety of plastic refuse products such as packaging materials; the most pernicious of these items are ring-shaped objects that can trap or strangle fish and other aquatic fauna in our rivers, lakes, and oceans.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Power plants and other industrial facilities that use natural water bodies for cooling can cause thermal pollution in surface water. Thermal pollution can change the ecology of the water bodies and harm living things.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12" name="Graphic 11" descr="Sunset scene">
            <a:extLst>
              <a:ext uri="{FF2B5EF4-FFF2-40B4-BE49-F238E27FC236}">
                <a16:creationId xmlns:a16="http://schemas.microsoft.com/office/drawing/2014/main" id="{7440BA1A-08BE-4FA6-B4B8-4A32FAEA5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822" y="5157348"/>
            <a:ext cx="1302719" cy="1302719"/>
          </a:xfrm>
          <a:prstGeom prst="rect">
            <a:avLst/>
          </a:prstGeom>
        </p:spPr>
      </p:pic>
    </p:spTree>
    <p:extLst>
      <p:ext uri="{BB962C8B-B14F-4D97-AF65-F5344CB8AC3E}">
        <p14:creationId xmlns:p14="http://schemas.microsoft.com/office/powerpoint/2010/main" val="177999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5D7C0-88C6-4D58-AB42-0CF2F856A8D5}"/>
              </a:ext>
            </a:extLst>
          </p:cNvPr>
          <p:cNvSpPr>
            <a:spLocks noGrp="1"/>
          </p:cNvSpPr>
          <p:nvPr>
            <p:ph idx="1"/>
          </p:nvPr>
        </p:nvSpPr>
        <p:spPr>
          <a:xfrm>
            <a:off x="209025" y="311157"/>
            <a:ext cx="10515600" cy="5698791"/>
          </a:xfrm>
        </p:spPr>
        <p:txBody>
          <a:bodyPr>
            <a:normAutofit fontScale="92500" lnSpcReduction="10000"/>
          </a:bodyPr>
          <a:lstStyle/>
          <a:p>
            <a:pPr marL="0" indent="0">
              <a:buNone/>
            </a:pPr>
            <a:r>
              <a:rPr lang="en-US" sz="2600" b="1" dirty="0">
                <a:solidFill>
                  <a:schemeClr val="accent2">
                    <a:lumMod val="75000"/>
                  </a:schemeClr>
                </a:solidFill>
              </a:rPr>
              <a:t>Biological Pollution</a:t>
            </a:r>
          </a:p>
          <a:p>
            <a:r>
              <a:rPr lang="en-US" sz="2400" dirty="0"/>
              <a:t>Common </a:t>
            </a:r>
            <a:r>
              <a:rPr lang="en-US" sz="2400" dirty="0">
                <a:solidFill>
                  <a:schemeClr val="accent2">
                    <a:lumMod val="75000"/>
                  </a:schemeClr>
                </a:solidFill>
              </a:rPr>
              <a:t>biological pollutants </a:t>
            </a:r>
            <a:r>
              <a:rPr lang="en-US" sz="2400" dirty="0"/>
              <a:t>include pathogenic microbes such as bacteria, viruses, protozoa, and helminths. The most frequently encountered bacteria are </a:t>
            </a:r>
            <a:r>
              <a:rPr lang="en-US" sz="2400" i="1" dirty="0"/>
              <a:t>E.coli, Shigella, Vibrio cholerae, Campylobacter,</a:t>
            </a:r>
            <a:r>
              <a:rPr lang="en-US" sz="2400" dirty="0"/>
              <a:t> and species of the genus Salmonella (which variously cause </a:t>
            </a:r>
            <a:r>
              <a:rPr lang="en-US" sz="2400" i="1" dirty="0">
                <a:solidFill>
                  <a:schemeClr val="accent2">
                    <a:lumMod val="75000"/>
                  </a:schemeClr>
                </a:solidFill>
              </a:rPr>
              <a:t>typhoid fever </a:t>
            </a:r>
            <a:r>
              <a:rPr lang="en-US" sz="2400" dirty="0"/>
              <a:t>and </a:t>
            </a:r>
            <a:r>
              <a:rPr lang="en-US" sz="2400" i="1" dirty="0">
                <a:solidFill>
                  <a:schemeClr val="accent2">
                    <a:lumMod val="75000"/>
                  </a:schemeClr>
                </a:solidFill>
              </a:rPr>
              <a:t>food-borne illnesses</a:t>
            </a:r>
            <a:r>
              <a:rPr lang="en-US" sz="2400" dirty="0"/>
              <a:t>).</a:t>
            </a:r>
          </a:p>
          <a:p>
            <a:endParaRPr lang="en-US" sz="2400" dirty="0"/>
          </a:p>
          <a:p>
            <a:r>
              <a:rPr lang="en-US" sz="2400" dirty="0"/>
              <a:t>Common </a:t>
            </a:r>
            <a:r>
              <a:rPr lang="en-US" sz="2400" dirty="0">
                <a:solidFill>
                  <a:schemeClr val="accent2">
                    <a:lumMod val="75000"/>
                  </a:schemeClr>
                </a:solidFill>
              </a:rPr>
              <a:t>viral pollutants </a:t>
            </a:r>
            <a:r>
              <a:rPr lang="en-US" sz="2400" dirty="0"/>
              <a:t>include the Norwalk virus, Enteroviruses, Adenovirus, and Hepatitis A/E, while protozoans are dominated by </a:t>
            </a:r>
            <a:r>
              <a:rPr lang="en-US" sz="2400" i="1" dirty="0"/>
              <a:t>G. lamblia</a:t>
            </a:r>
            <a:r>
              <a:rPr lang="en-US" sz="2400" dirty="0"/>
              <a:t> and species in the genus Cryptosporidium. All these are fecal-oral route parasites often transmitted as water pollutants and are associated with inadequate sanitation. </a:t>
            </a:r>
          </a:p>
          <a:p>
            <a:endParaRPr lang="en-US" sz="2400" dirty="0"/>
          </a:p>
          <a:p>
            <a:r>
              <a:rPr lang="en-US" sz="2600" dirty="0"/>
              <a:t>They originate from various sources that include sewage treatment facilities, animal fecal waste, leaky septic tanks, and recreational areas such as swimming pools.  In addition, we also have parasitic worms (helminth) and amoeba (</a:t>
            </a:r>
            <a:r>
              <a:rPr lang="en-US" sz="2600" dirty="0">
                <a:solidFill>
                  <a:schemeClr val="accent2">
                    <a:lumMod val="75000"/>
                  </a:schemeClr>
                </a:solidFill>
              </a:rPr>
              <a:t>protist </a:t>
            </a:r>
            <a:r>
              <a:rPr lang="en-US" sz="2600" i="1" dirty="0">
                <a:solidFill>
                  <a:schemeClr val="accent2">
                    <a:lumMod val="75000"/>
                  </a:schemeClr>
                </a:solidFill>
              </a:rPr>
              <a:t>E. histolytica</a:t>
            </a:r>
            <a:r>
              <a:rPr lang="en-US" sz="2600" dirty="0"/>
              <a:t>) that live inside faunal digestive systems for part of their life cycle and are partially spread as water pollutants, with an estimated three billion people currently affected globally</a:t>
            </a:r>
            <a:r>
              <a:rPr lang="en-US" dirty="0"/>
              <a:t>. </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pic>
        <p:nvPicPr>
          <p:cNvPr id="5" name="Graphic 4" descr="Earth globe Americas">
            <a:extLst>
              <a:ext uri="{FF2B5EF4-FFF2-40B4-BE49-F238E27FC236}">
                <a16:creationId xmlns:a16="http://schemas.microsoft.com/office/drawing/2014/main" id="{DE33A943-04F7-414D-AFDC-5C5DC0402A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7850" y="5397905"/>
            <a:ext cx="1294636" cy="1224086"/>
          </a:xfrm>
          <a:prstGeom prst="rect">
            <a:avLst/>
          </a:prstGeom>
        </p:spPr>
      </p:pic>
    </p:spTree>
    <p:extLst>
      <p:ext uri="{BB962C8B-B14F-4D97-AF65-F5344CB8AC3E}">
        <p14:creationId xmlns:p14="http://schemas.microsoft.com/office/powerpoint/2010/main" val="8314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71138-AFF5-46EC-90B9-F97B36511728}"/>
              </a:ext>
            </a:extLst>
          </p:cNvPr>
          <p:cNvSpPr>
            <a:spLocks noGrp="1"/>
          </p:cNvSpPr>
          <p:nvPr>
            <p:ph idx="1"/>
          </p:nvPr>
        </p:nvSpPr>
        <p:spPr>
          <a:xfrm>
            <a:off x="259359" y="335560"/>
            <a:ext cx="10515600" cy="5880682"/>
          </a:xfrm>
        </p:spPr>
        <p:txBody>
          <a:bodyPr>
            <a:normAutofit/>
          </a:bodyPr>
          <a:lstStyle/>
          <a:p>
            <a:pPr marL="0" indent="0">
              <a:buNone/>
            </a:pPr>
            <a:r>
              <a:rPr lang="en-US" b="1" dirty="0">
                <a:solidFill>
                  <a:schemeClr val="accent2">
                    <a:lumMod val="75000"/>
                  </a:schemeClr>
                </a:solidFill>
              </a:rPr>
              <a:t>Groundwater Pollution  </a:t>
            </a:r>
          </a:p>
          <a:p>
            <a:r>
              <a:rPr lang="en-US" sz="2400" dirty="0"/>
              <a:t>Surface water is not the only water source that can get contaminated by the pollutants discussed under surface water. </a:t>
            </a:r>
            <a:r>
              <a:rPr lang="en-US" sz="2400" dirty="0">
                <a:solidFill>
                  <a:schemeClr val="accent2">
                    <a:lumMod val="75000"/>
                  </a:schemeClr>
                </a:solidFill>
              </a:rPr>
              <a:t>Groundwater</a:t>
            </a:r>
            <a:r>
              <a:rPr lang="en-US" sz="2400" dirty="0"/>
              <a:t> can also become contaminated by both natural and anthropogenic sources of pollution. </a:t>
            </a:r>
          </a:p>
          <a:p>
            <a:endParaRPr lang="en-US" sz="2400" dirty="0"/>
          </a:p>
          <a:p>
            <a:r>
              <a:rPr lang="en-US" sz="2400" dirty="0"/>
              <a:t>Naturally occurring contaminants are present in the rocks and sediments. As groundwater flows through sediments, metals such as iron and manganese are dissolved and may later be found in high concentrations in the water. Industrial discharges, urban activities, agriculture, groundwater withdrawal, and disposal of waste all can affect groundwater quality. </a:t>
            </a:r>
          </a:p>
          <a:p>
            <a:endParaRPr lang="en-US" sz="2400" dirty="0"/>
          </a:p>
          <a:p>
            <a:r>
              <a:rPr lang="en-US" sz="2400" dirty="0"/>
              <a:t>Contaminants from leaking fuel tanks or fuel or toxic chemical spills may enter the groundwater and contaminate the aquifer. Pesticides and fertilizers applied to lawns and crops can accumulate and migrate to the water table. </a:t>
            </a:r>
          </a:p>
          <a:p>
            <a:endParaRPr lang="en-US" dirty="0"/>
          </a:p>
        </p:txBody>
      </p:sp>
    </p:spTree>
    <p:extLst>
      <p:ext uri="{BB962C8B-B14F-4D97-AF65-F5344CB8AC3E}">
        <p14:creationId xmlns:p14="http://schemas.microsoft.com/office/powerpoint/2010/main" val="185757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1072</TotalTime>
  <Words>3458</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Water</vt:lpstr>
      <vt:lpstr>PowerPoint Presentation</vt:lpstr>
      <vt:lpstr>Water Scarcity and Shortage </vt:lpstr>
      <vt:lpstr>PowerPoint Presentation</vt:lpstr>
      <vt:lpstr>Contamination of Water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Pollution</vt:lpstr>
      <vt:lpstr>Sources of Air Pollution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Waneene Dorsey</cp:lastModifiedBy>
  <cp:revision>54</cp:revision>
  <dcterms:created xsi:type="dcterms:W3CDTF">2023-08-15T21:48:40Z</dcterms:created>
  <dcterms:modified xsi:type="dcterms:W3CDTF">2023-09-05T22:07:33Z</dcterms:modified>
</cp:coreProperties>
</file>