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28"/>
  </p:handoutMasterIdLst>
  <p:sldIdLst>
    <p:sldId id="256" r:id="rId2"/>
    <p:sldId id="455" r:id="rId3"/>
    <p:sldId id="312" r:id="rId4"/>
    <p:sldId id="456" r:id="rId5"/>
    <p:sldId id="457" r:id="rId6"/>
    <p:sldId id="427" r:id="rId7"/>
    <p:sldId id="458" r:id="rId8"/>
    <p:sldId id="459" r:id="rId9"/>
    <p:sldId id="460" r:id="rId10"/>
    <p:sldId id="399" r:id="rId11"/>
    <p:sldId id="451" r:id="rId12"/>
    <p:sldId id="461" r:id="rId13"/>
    <p:sldId id="462" r:id="rId14"/>
    <p:sldId id="452" r:id="rId15"/>
    <p:sldId id="463" r:id="rId16"/>
    <p:sldId id="435" r:id="rId17"/>
    <p:sldId id="346" r:id="rId18"/>
    <p:sldId id="436" r:id="rId19"/>
    <p:sldId id="464" r:id="rId20"/>
    <p:sldId id="428" r:id="rId21"/>
    <p:sldId id="465" r:id="rId22"/>
    <p:sldId id="453" r:id="rId23"/>
    <p:sldId id="437" r:id="rId24"/>
    <p:sldId id="466" r:id="rId25"/>
    <p:sldId id="467" r:id="rId26"/>
    <p:sldId id="468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59">
          <p15:clr>
            <a:srgbClr val="A4A3A4"/>
          </p15:clr>
        </p15:guide>
        <p15:guide id="4" pos="646">
          <p15:clr>
            <a:srgbClr val="A4A3A4"/>
          </p15:clr>
        </p15:guide>
        <p15:guide id="5" pos="46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750"/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3" autoAdjust="0"/>
    <p:restoredTop sz="97372" autoAdjust="0"/>
  </p:normalViewPr>
  <p:slideViewPr>
    <p:cSldViewPr snapToGrid="0">
      <p:cViewPr varScale="1">
        <p:scale>
          <a:sx n="99" d="100"/>
          <a:sy n="99" d="100"/>
        </p:scale>
        <p:origin x="226" y="82"/>
      </p:cViewPr>
      <p:guideLst>
        <p:guide orient="horz" pos="2160"/>
        <p:guide pos="2880"/>
        <p:guide orient="horz" pos="359"/>
        <p:guide pos="646"/>
        <p:guide pos="4665"/>
      </p:guideLst>
    </p:cSldViewPr>
  </p:slideViewPr>
  <p:outlineViewPr>
    <p:cViewPr>
      <p:scale>
        <a:sx n="33" d="100"/>
        <a:sy n="33" d="100"/>
      </p:scale>
      <p:origin x="0" y="44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July 31,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July 31,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July 31,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July 31,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July 31,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nx.org/contents/185cbf87-c72e-48f5-b51e-f14f21b5eabd@10.61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cnx.org/contents/FPtK1zmh@8.103:zMTtFGyH@4/Introduction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ish_circulatio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publicdomain/mark/1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BIOLOGY 2e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spc="0" dirty="0" smtClean="0">
                <a:solidFill>
                  <a:srgbClr val="212F62"/>
                </a:solidFill>
                <a:latin typeface="+mn-lt"/>
              </a:rPr>
              <a:t>Chapter 19 </a:t>
            </a:r>
            <a:r>
              <a:rPr lang="en-US" sz="2000" b="1" cap="none" spc="0" dirty="0" smtClean="0">
                <a:solidFill>
                  <a:srgbClr val="212F62"/>
                </a:solidFill>
                <a:latin typeface="+mn-lt"/>
                <a:cs typeface="Arial"/>
              </a:rPr>
              <a:t>CIRCULATORY SYSTEM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62" y="2502569"/>
            <a:ext cx="2824276" cy="3609474"/>
          </a:xfrm>
          <a:prstGeom prst="rect">
            <a:avLst/>
          </a:prstGeom>
        </p:spPr>
      </p:pic>
      <p:pic>
        <p:nvPicPr>
          <p:cNvPr id="7" name="Picture 6" descr="OSX-Horiz-TM-RGB-2015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878757"/>
            <a:ext cx="2034556" cy="466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This work is licensed under a </a:t>
            </a:r>
            <a:r>
              <a:rPr lang="en-US" sz="1050" dirty="0">
                <a:hlinkClick r:id="rId4"/>
              </a:rPr>
              <a:t>Creative Commons Attribution-NonCommercial-ShareAlike 4.0 International License</a:t>
            </a:r>
            <a:r>
              <a:rPr lang="en-US" sz="105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5089207"/>
            <a:ext cx="1257300" cy="4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Blood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937652"/>
            <a:ext cx="8344687" cy="2594728"/>
          </a:xfrm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Font typeface="Arial"/>
              <a:buChar char="•"/>
            </a:pPr>
            <a:r>
              <a:rPr lang="en-US" altLang="en-US" sz="2200" dirty="0">
                <a:solidFill>
                  <a:schemeClr val="tx1"/>
                </a:solidFill>
                <a:ea typeface="ＭＳ Ｐゴシック" pitchFamily="34" charset="-128"/>
              </a:rPr>
              <a:t>Connective Tissue</a:t>
            </a:r>
          </a:p>
          <a:p>
            <a:pPr marL="571500" lvl="1" indent="-227013">
              <a:lnSpc>
                <a:spcPts val="2200"/>
              </a:lnSpc>
              <a:buFont typeface="Arial"/>
              <a:buChar char="•"/>
            </a:pP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Extracellular matrix – plasma</a:t>
            </a:r>
          </a:p>
          <a:p>
            <a:pPr marL="571500" lvl="1" indent="-227013">
              <a:lnSpc>
                <a:spcPts val="2200"/>
              </a:lnSpc>
              <a:buFont typeface="Arial"/>
              <a:buChar char="•"/>
            </a:pP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Cells – RBCs, WBCs, 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platelets </a:t>
            </a:r>
            <a:endParaRPr lang="en-US" altLang="en-US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indent="-342900">
              <a:lnSpc>
                <a:spcPts val="2200"/>
              </a:lnSpc>
              <a:buFont typeface="Arial"/>
              <a:buChar char="•"/>
            </a:pPr>
            <a:r>
              <a:rPr lang="en-US" altLang="en-US" sz="2200" dirty="0">
                <a:solidFill>
                  <a:schemeClr val="tx1"/>
                </a:solidFill>
                <a:ea typeface="ＭＳ Ｐゴシック" pitchFamily="34" charset="-128"/>
              </a:rPr>
              <a:t>Functions of circulating blood</a:t>
            </a:r>
          </a:p>
          <a:p>
            <a:pPr marL="687388" lvl="1" indent="-342900">
              <a:lnSpc>
                <a:spcPts val="2200"/>
              </a:lnSpc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Transportation</a:t>
            </a:r>
          </a:p>
          <a:p>
            <a:pPr marL="687388" lvl="1" indent="-342900">
              <a:lnSpc>
                <a:spcPts val="2200"/>
              </a:lnSpc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Regulation</a:t>
            </a:r>
          </a:p>
          <a:p>
            <a:pPr marL="687388" lvl="1" indent="-342900">
              <a:lnSpc>
                <a:spcPts val="2200"/>
              </a:lnSpc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Protection</a:t>
            </a:r>
          </a:p>
        </p:txBody>
      </p:sp>
      <p:pic>
        <p:nvPicPr>
          <p:cNvPr id="13" name="Picture 12" descr="Cells – RBCs, WBCs, platelets " title="Bloo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89" y="900861"/>
            <a:ext cx="5615517" cy="292087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595189" y="6476981"/>
            <a:ext cx="5419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Download for free at </a:t>
            </a:r>
            <a:r>
              <a:rPr lang="en-US" sz="1000" u="sng" dirty="0">
                <a:hlinkClick r:id="rId3"/>
              </a:rPr>
              <a:t>http://cnx.org/contents/185cbf87-c72e-48f5-b51e-f14f21b5eabd@10.61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491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Blood plasma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245468"/>
            <a:ext cx="8344687" cy="3717941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ＭＳ Ｐゴシック" pitchFamily="34" charset="-128"/>
              </a:rPr>
              <a:t>92% water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ＭＳ Ｐゴシック" pitchFamily="34" charset="-128"/>
              </a:rPr>
              <a:t>Contains the following solutes</a:t>
            </a:r>
          </a:p>
          <a:p>
            <a:pPr marL="571500" lvl="1" indent="-227013">
              <a:buFont typeface="Arial"/>
              <a:buChar char="•"/>
            </a:pPr>
            <a:r>
              <a:rPr lang="en-US" altLang="en-US" sz="2200" dirty="0">
                <a:solidFill>
                  <a:srgbClr val="000000"/>
                </a:solidFill>
                <a:ea typeface="ＭＳ Ｐゴシック" pitchFamily="34" charset="-128"/>
              </a:rPr>
              <a:t>Nutrients, wastes, and hormones</a:t>
            </a:r>
          </a:p>
          <a:p>
            <a:pPr marL="571500" lvl="1" indent="-227013">
              <a:buFont typeface="Arial"/>
              <a:buChar char="•"/>
            </a:pPr>
            <a:r>
              <a:rPr lang="en-US" altLang="en-US" sz="2200" dirty="0">
                <a:solidFill>
                  <a:srgbClr val="000000"/>
                </a:solidFill>
                <a:ea typeface="ＭＳ Ｐゴシック" pitchFamily="34" charset="-128"/>
              </a:rPr>
              <a:t>Ions</a:t>
            </a:r>
          </a:p>
          <a:p>
            <a:pPr marL="798513" lvl="2" indent="-227013">
              <a:buFont typeface="Arial"/>
              <a:buChar char="•"/>
            </a:pPr>
            <a:r>
              <a:rPr lang="en-US" altLang="en-US" sz="2000" dirty="0">
                <a:solidFill>
                  <a:srgbClr val="000000"/>
                </a:solidFill>
                <a:ea typeface="ＭＳ Ｐゴシック" pitchFamily="34" charset="-128"/>
              </a:rPr>
              <a:t>Na</a:t>
            </a:r>
            <a:r>
              <a:rPr lang="en-US" altLang="en-US" sz="2000" baseline="30000" dirty="0">
                <a:solidFill>
                  <a:srgbClr val="000000"/>
                </a:solidFill>
                <a:ea typeface="ＭＳ Ｐゴシック" pitchFamily="34" charset="-128"/>
              </a:rPr>
              <a:t>+</a:t>
            </a:r>
            <a:r>
              <a:rPr lang="en-US" altLang="en-US" sz="2000" dirty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ea typeface="ＭＳ Ｐゴシック" pitchFamily="34" charset="-128"/>
              </a:rPr>
              <a:t>Cl</a:t>
            </a:r>
            <a:r>
              <a:rPr lang="en-US" altLang="en-US" sz="2000" baseline="30000" dirty="0">
                <a:solidFill>
                  <a:srgbClr val="000000"/>
                </a:solidFill>
                <a:ea typeface="ＭＳ Ｐゴシック" pitchFamily="34" charset="-128"/>
              </a:rPr>
              <a:t>–</a:t>
            </a:r>
            <a:r>
              <a:rPr lang="en-US" altLang="en-US" sz="2000" dirty="0">
                <a:solidFill>
                  <a:srgbClr val="000000"/>
                </a:solidFill>
                <a:ea typeface="ＭＳ Ｐゴシック" pitchFamily="34" charset="-128"/>
              </a:rPr>
              <a:t>, HCO</a:t>
            </a:r>
            <a:r>
              <a:rPr lang="en-US" altLang="en-US" sz="2000" baseline="-25000" dirty="0">
                <a:solidFill>
                  <a:srgbClr val="000000"/>
                </a:solidFill>
                <a:ea typeface="ＭＳ Ｐゴシック" pitchFamily="34" charset="-128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ea typeface="ＭＳ Ｐゴシック" pitchFamily="34" charset="-128"/>
              </a:rPr>
              <a:t>, and trace Ca</a:t>
            </a:r>
            <a:r>
              <a:rPr lang="en-US" altLang="en-US" sz="2000" baseline="30000" dirty="0">
                <a:solidFill>
                  <a:srgbClr val="000000"/>
                </a:solidFill>
                <a:ea typeface="ＭＳ Ｐゴシック" pitchFamily="34" charset="-128"/>
              </a:rPr>
              <a:t>2+</a:t>
            </a:r>
            <a:r>
              <a:rPr lang="en-US" altLang="en-US" sz="2000" dirty="0">
                <a:solidFill>
                  <a:srgbClr val="000000"/>
                </a:solidFill>
                <a:ea typeface="ＭＳ Ｐゴシック" pitchFamily="34" charset="-128"/>
              </a:rPr>
              <a:t>, Mg</a:t>
            </a:r>
            <a:r>
              <a:rPr lang="en-US" altLang="en-US" sz="2000" baseline="30000" dirty="0">
                <a:solidFill>
                  <a:srgbClr val="000000"/>
                </a:solidFill>
                <a:ea typeface="ＭＳ Ｐゴシック" pitchFamily="34" charset="-128"/>
              </a:rPr>
              <a:t>2+</a:t>
            </a:r>
            <a:r>
              <a:rPr lang="en-US" altLang="en-US" sz="2000" dirty="0">
                <a:solidFill>
                  <a:srgbClr val="000000"/>
                </a:solidFill>
                <a:ea typeface="ＭＳ Ｐゴシック" pitchFamily="34" charset="-128"/>
              </a:rPr>
              <a:t>, Cu</a:t>
            </a:r>
            <a:r>
              <a:rPr lang="en-US" altLang="en-US" sz="2000" baseline="30000" dirty="0">
                <a:solidFill>
                  <a:srgbClr val="000000"/>
                </a:solidFill>
                <a:ea typeface="ＭＳ Ｐゴシック" pitchFamily="34" charset="-128"/>
              </a:rPr>
              <a:t>2+</a:t>
            </a:r>
            <a:r>
              <a:rPr lang="en-US" altLang="en-US" sz="2000" dirty="0">
                <a:solidFill>
                  <a:srgbClr val="000000"/>
                </a:solidFill>
                <a:ea typeface="ＭＳ Ｐゴシック" pitchFamily="34" charset="-128"/>
              </a:rPr>
              <a:t>, K</a:t>
            </a:r>
            <a:r>
              <a:rPr lang="en-US" altLang="en-US" sz="2000" baseline="30000" dirty="0">
                <a:solidFill>
                  <a:srgbClr val="000000"/>
                </a:solidFill>
                <a:ea typeface="ＭＳ Ｐゴシック" pitchFamily="34" charset="-128"/>
              </a:rPr>
              <a:t>+</a:t>
            </a:r>
            <a:r>
              <a:rPr lang="en-US" altLang="en-US" sz="2000" dirty="0">
                <a:solidFill>
                  <a:srgbClr val="000000"/>
                </a:solidFill>
                <a:ea typeface="ＭＳ Ｐゴシック" pitchFamily="34" charset="-128"/>
              </a:rPr>
              <a:t>, Zn</a:t>
            </a:r>
            <a:r>
              <a:rPr lang="en-US" altLang="en-US" sz="2000" baseline="30000" dirty="0">
                <a:solidFill>
                  <a:srgbClr val="000000"/>
                </a:solidFill>
                <a:ea typeface="ＭＳ Ｐゴシック" pitchFamily="34" charset="-128"/>
              </a:rPr>
              <a:t>2+</a:t>
            </a:r>
            <a:endParaRPr lang="en-US" altLang="en-US" sz="2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571500" lvl="1" indent="-227013">
              <a:buFont typeface="Arial"/>
              <a:buChar char="•"/>
            </a:pPr>
            <a:r>
              <a:rPr lang="en-US" altLang="en-US" sz="2200" dirty="0">
                <a:solidFill>
                  <a:srgbClr val="000000"/>
                </a:solidFill>
                <a:ea typeface="ＭＳ Ｐゴシック" pitchFamily="34" charset="-128"/>
              </a:rPr>
              <a:t>Proteins</a:t>
            </a:r>
          </a:p>
          <a:p>
            <a:pPr marL="798513" lvl="2" indent="-227013">
              <a:buFont typeface="Arial"/>
              <a:buChar char="•"/>
            </a:pPr>
            <a:r>
              <a:rPr lang="en-US" altLang="en-US" sz="2000" dirty="0">
                <a:solidFill>
                  <a:srgbClr val="000000"/>
                </a:solidFill>
                <a:ea typeface="ＭＳ Ｐゴシック" pitchFamily="34" charset="-128"/>
              </a:rPr>
              <a:t>Albumin, alpha (</a:t>
            </a:r>
            <a:r>
              <a:rPr lang="en-US" altLang="en-US" sz="2000" dirty="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US" altLang="en-US" sz="2000" dirty="0">
                <a:solidFill>
                  <a:srgbClr val="000000"/>
                </a:solidFill>
                <a:ea typeface="ＭＳ Ｐゴシック" pitchFamily="34" charset="-128"/>
              </a:rPr>
              <a:t>) and beta (</a:t>
            </a:r>
            <a:r>
              <a:rPr lang="en-US" altLang="en-US" sz="2000" dirty="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ea typeface="ＭＳ Ｐゴシック" pitchFamily="34" charset="-128"/>
              </a:rPr>
              <a:t>) globulins </a:t>
            </a:r>
          </a:p>
          <a:p>
            <a:pPr marL="798513" lvl="2" indent="-227013">
              <a:buFont typeface="Arial"/>
              <a:buChar char="•"/>
            </a:pPr>
            <a:r>
              <a:rPr lang="en-US" altLang="en-US" sz="2000" dirty="0">
                <a:solidFill>
                  <a:srgbClr val="000000"/>
                </a:solidFill>
                <a:ea typeface="ＭＳ Ｐゴシック" pitchFamily="34" charset="-128"/>
              </a:rPr>
              <a:t>Fibrinogen</a:t>
            </a:r>
          </a:p>
          <a:p>
            <a:pPr marL="1031875" lvl="3" indent="-233363">
              <a:buFont typeface="Arial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If removed, plasma is called </a:t>
            </a:r>
            <a:r>
              <a:rPr lang="en-US" altLang="en-US" b="1" dirty="0">
                <a:solidFill>
                  <a:srgbClr val="000000"/>
                </a:solidFill>
                <a:ea typeface="ＭＳ Ｐゴシック" pitchFamily="34" charset="-128"/>
              </a:rPr>
              <a:t>SERUM</a:t>
            </a:r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2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Red blood cells (erythrocytes)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457201" y="1223758"/>
            <a:ext cx="8139978" cy="34317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212F62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altLang="en-US" sz="2400" dirty="0">
                <a:solidFill>
                  <a:schemeClr val="tx1"/>
                </a:solidFill>
                <a:ea typeface="ＭＳ Ｐゴシック" pitchFamily="34" charset="-128"/>
              </a:rPr>
              <a:t>About 5 million per microliter of blood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2400" dirty="0">
                <a:solidFill>
                  <a:schemeClr val="tx1"/>
                </a:solidFill>
                <a:ea typeface="ＭＳ Ｐゴシック" pitchFamily="34" charset="-128"/>
              </a:rPr>
              <a:t>Hematocrit is the fraction of the total blood volume occupied by red blood cells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2400" dirty="0">
                <a:solidFill>
                  <a:schemeClr val="tx1"/>
                </a:solidFill>
                <a:ea typeface="ＭＳ Ｐゴシック" pitchFamily="34" charset="-128"/>
              </a:rPr>
              <a:t>Mature mammalian erythrocytes lack nuclei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2400" dirty="0">
                <a:solidFill>
                  <a:schemeClr val="tx1"/>
                </a:solidFill>
                <a:ea typeface="ＭＳ Ｐゴシック" pitchFamily="34" charset="-128"/>
              </a:rPr>
              <a:t>Live for 120 days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2400" dirty="0">
                <a:solidFill>
                  <a:schemeClr val="tx1"/>
                </a:solidFill>
                <a:ea typeface="ＭＳ Ｐゴシック" pitchFamily="34" charset="-128"/>
              </a:rPr>
              <a:t>RBCs of vertebrates contain hemoglobin</a:t>
            </a:r>
          </a:p>
          <a:p>
            <a:pPr marL="571500" lvl="1" indent="-227013">
              <a:buFont typeface="Arial"/>
              <a:buChar char="•"/>
            </a:pPr>
            <a:r>
              <a:rPr lang="en-US" altLang="en-US" sz="2400" dirty="0">
                <a:solidFill>
                  <a:schemeClr val="tx1"/>
                </a:solidFill>
                <a:ea typeface="ＭＳ Ｐゴシック" pitchFamily="34" charset="-128"/>
              </a:rPr>
              <a:t>Pigment that binds and transports oxygen</a:t>
            </a:r>
          </a:p>
        </p:txBody>
      </p:sp>
    </p:spTree>
    <p:extLst>
      <p:ext uri="{BB962C8B-B14F-4D97-AF65-F5344CB8AC3E}">
        <p14:creationId xmlns:p14="http://schemas.microsoft.com/office/powerpoint/2010/main" val="11582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White blood cells (leukocytes)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95189" y="6476981"/>
            <a:ext cx="5419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Download for free at </a:t>
            </a:r>
            <a:r>
              <a:rPr lang="en-US" sz="1000" u="sng" dirty="0">
                <a:hlinkClick r:id="rId2"/>
              </a:rPr>
              <a:t>http://cnx.org/contents/185cbf87-c72e-48f5-b51e-f14f21b5eabd@10.61</a:t>
            </a:r>
            <a:endParaRPr lang="en-US" sz="1000" dirty="0"/>
          </a:p>
        </p:txBody>
      </p:sp>
      <p:pic>
        <p:nvPicPr>
          <p:cNvPr id="7" name="Picture 6" descr="Granular leukocytes are neutrophils, eosinophils, and basophils.&#10;Agranular leukocytes are monocytes and lymphocytes.&#10;" title="White Blood Cells (Leukocytes)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16" y="989804"/>
            <a:ext cx="6809232" cy="19690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 Placeholder 10"/>
          <p:cNvSpPr txBox="1">
            <a:spLocks/>
          </p:cNvSpPr>
          <p:nvPr/>
        </p:nvSpPr>
        <p:spPr>
          <a:xfrm>
            <a:off x="457200" y="3047755"/>
            <a:ext cx="8344687" cy="35086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212F62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altLang="en-US" sz="2200" dirty="0">
                <a:solidFill>
                  <a:schemeClr val="tx1"/>
                </a:solidFill>
                <a:ea typeface="ＭＳ Ｐゴシック" pitchFamily="34" charset="-128"/>
              </a:rPr>
              <a:t>Less than 1% of blood cells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2200" dirty="0">
                <a:solidFill>
                  <a:schemeClr val="tx1"/>
                </a:solidFill>
                <a:ea typeface="ＭＳ Ｐゴシック" pitchFamily="34" charset="-128"/>
              </a:rPr>
              <a:t>Larger than erythrocytes and have nuclei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2200" dirty="0">
                <a:solidFill>
                  <a:schemeClr val="tx1"/>
                </a:solidFill>
                <a:ea typeface="ＭＳ Ｐゴシック" pitchFamily="34" charset="-128"/>
              </a:rPr>
              <a:t>Can migrate out of capillaries into tissue fluid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2200" dirty="0">
                <a:solidFill>
                  <a:schemeClr val="tx1"/>
                </a:solidFill>
                <a:ea typeface="ＭＳ Ｐゴシック" pitchFamily="34" charset="-128"/>
              </a:rPr>
              <a:t>Types</a:t>
            </a:r>
          </a:p>
          <a:p>
            <a:pPr marL="569913" lvl="1" indent="-225425">
              <a:buFont typeface="Arial"/>
              <a:buChar char="•"/>
            </a:pPr>
            <a:r>
              <a:rPr lang="en-US" altLang="en-US" sz="2200" dirty="0">
                <a:solidFill>
                  <a:schemeClr val="tx1"/>
                </a:solidFill>
                <a:ea typeface="ＭＳ Ｐゴシック" pitchFamily="34" charset="-128"/>
              </a:rPr>
              <a:t>Granular leukocytes</a:t>
            </a:r>
          </a:p>
          <a:p>
            <a:pPr marL="798513" lvl="2" indent="-227013">
              <a:buFont typeface="Arial"/>
              <a:buChar char="•"/>
            </a:pP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Neutrophils, </a:t>
            </a:r>
            <a:r>
              <a:rPr lang="en-US" altLang="en-US" dirty="0" err="1">
                <a:solidFill>
                  <a:schemeClr val="tx1"/>
                </a:solidFill>
                <a:ea typeface="ＭＳ Ｐゴシック" pitchFamily="34" charset="-128"/>
              </a:rPr>
              <a:t>eosinophils</a:t>
            </a: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, and basophils</a:t>
            </a:r>
          </a:p>
          <a:p>
            <a:pPr marL="571500" lvl="1" indent="-227013">
              <a:buFont typeface="Arial"/>
              <a:buChar char="•"/>
            </a:pPr>
            <a:r>
              <a:rPr lang="en-US" altLang="en-US" sz="2200" dirty="0" err="1">
                <a:solidFill>
                  <a:schemeClr val="tx1"/>
                </a:solidFill>
                <a:ea typeface="ＭＳ Ｐゴシック" pitchFamily="34" charset="-128"/>
              </a:rPr>
              <a:t>Agranular</a:t>
            </a:r>
            <a:r>
              <a:rPr lang="en-US" altLang="en-US" sz="2200" dirty="0">
                <a:solidFill>
                  <a:schemeClr val="tx1"/>
                </a:solidFill>
                <a:ea typeface="ＭＳ Ｐゴシック" pitchFamily="34" charset="-128"/>
              </a:rPr>
              <a:t> leukocytes</a:t>
            </a:r>
          </a:p>
          <a:p>
            <a:pPr marL="798513" lvl="2" indent="-227013">
              <a:buFont typeface="Arial"/>
              <a:buChar char="•"/>
            </a:pP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Monocytes and lymphocytes</a:t>
            </a:r>
          </a:p>
        </p:txBody>
      </p:sp>
    </p:spTree>
    <p:extLst>
      <p:ext uri="{BB962C8B-B14F-4D97-AF65-F5344CB8AC3E}">
        <p14:creationId xmlns:p14="http://schemas.microsoft.com/office/powerpoint/2010/main" val="3463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Platelets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1" y="1245468"/>
            <a:ext cx="4525256" cy="2089803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en-US" sz="2400" dirty="0">
                <a:solidFill>
                  <a:schemeClr val="tx1"/>
                </a:solidFill>
                <a:ea typeface="ＭＳ Ｐゴシック" pitchFamily="34" charset="-128"/>
              </a:rPr>
              <a:t>Cell fragments that pinch off from larger cells in the bone marrow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Function in the formation of blood clots</a:t>
            </a:r>
            <a:endParaRPr lang="en-US" altLang="en-US" sz="24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5" name="Picture 4" descr="Function in the formation of blood clots&#10;" title="Platelet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7" b="4014"/>
          <a:stretch/>
        </p:blipFill>
        <p:spPr>
          <a:xfrm>
            <a:off x="5101861" y="1375401"/>
            <a:ext cx="3703723" cy="429306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894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>
            <a:normAutofit/>
          </a:bodyPr>
          <a:lstStyle/>
          <a:p>
            <a:r>
              <a:rPr lang="en-US" altLang="en-US" b="1" dirty="0"/>
              <a:t>Characteristics of Blood Vessels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107618"/>
            <a:ext cx="8107414" cy="3280898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Blood leaves heart through the arteries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Arterioles are the finest, microscopic branches of the arterial tree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Blood from arterioles enters capillaries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Blood is collected into </a:t>
            </a:r>
            <a:r>
              <a:rPr lang="en-US" sz="2400" dirty="0" err="1">
                <a:solidFill>
                  <a:srgbClr val="000000"/>
                </a:solidFill>
              </a:rPr>
              <a:t>venules</a:t>
            </a:r>
            <a:r>
              <a:rPr lang="en-US" sz="2400" dirty="0">
                <a:solidFill>
                  <a:srgbClr val="000000"/>
                </a:solidFill>
              </a:rPr>
              <a:t>, which lead to larger vessels, veins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Veins carry blood back to </a:t>
            </a:r>
            <a:r>
              <a:rPr lang="en-US" sz="2400" dirty="0" smtClean="0">
                <a:solidFill>
                  <a:srgbClr val="000000"/>
                </a:solidFill>
              </a:rPr>
              <a:t>heart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Characteristics of Blood Vessels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Characteristics of Blood Vessels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Placeholder 10" descr="Arteries and veins are composed of four tissue layers&#10;"/>
          <p:cNvSpPr>
            <a:spLocks noGrp="1"/>
          </p:cNvSpPr>
          <p:nvPr>
            <p:ph type="body" sz="quarter" idx="14"/>
          </p:nvPr>
        </p:nvSpPr>
        <p:spPr>
          <a:xfrm>
            <a:off x="457200" y="4191052"/>
            <a:ext cx="8391878" cy="2302169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Arteries and veins are composed of four tissue layers</a:t>
            </a:r>
          </a:p>
          <a:p>
            <a:pPr marL="571500" lvl="1" indent="-227013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Endothelium, elastic fibers, smooth muscle, and connective tissue</a:t>
            </a:r>
          </a:p>
          <a:p>
            <a:pPr marL="571500" lvl="1" indent="-227013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Walls too thick for exchange of materials across the wall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Capillaries are composed of only a single layer of endothelial cells</a:t>
            </a:r>
          </a:p>
          <a:p>
            <a:pPr marL="569913" lvl="1" indent="-225425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Allow rapid exchange of gases and metabolites between blood and body cells</a:t>
            </a:r>
          </a:p>
        </p:txBody>
      </p:sp>
      <p:pic>
        <p:nvPicPr>
          <p:cNvPr id="8" name="Picture 7" descr="Arteries and veins are composed of four tissue layers&#10;" title="Characteristics of Blood Vessel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45" y="1018108"/>
            <a:ext cx="5076710" cy="31729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676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>
            <a:normAutofit/>
          </a:bodyPr>
          <a:lstStyle/>
          <a:p>
            <a:r>
              <a:rPr lang="en-US" altLang="en-US" b="1" dirty="0"/>
              <a:t>The Lymphatic System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107618"/>
            <a:ext cx="8107414" cy="2609945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Significant amount of water and solutes in the blood plasma filter through the walls of the capillaries to form the interstitial (tissue) fluid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Fluid that does not return to capillaries is returned to circulation by the lymphatic system</a:t>
            </a:r>
          </a:p>
          <a:p>
            <a:pPr marL="571500" lvl="1" indent="-227013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Lymph returns to circulation in the </a:t>
            </a:r>
            <a:r>
              <a:rPr lang="en-US" sz="2200" dirty="0" err="1">
                <a:solidFill>
                  <a:srgbClr val="000000"/>
                </a:solidFill>
              </a:rPr>
              <a:t>subclavian</a:t>
            </a:r>
            <a:r>
              <a:rPr lang="en-US" sz="2200" dirty="0">
                <a:solidFill>
                  <a:srgbClr val="000000"/>
                </a:solidFill>
              </a:rPr>
              <a:t> vein</a:t>
            </a:r>
          </a:p>
        </p:txBody>
      </p:sp>
    </p:spTree>
    <p:extLst>
      <p:ext uri="{BB962C8B-B14F-4D97-AF65-F5344CB8AC3E}">
        <p14:creationId xmlns:p14="http://schemas.microsoft.com/office/powerpoint/2010/main" val="27894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>
            <a:normAutofit/>
          </a:bodyPr>
          <a:lstStyle/>
          <a:p>
            <a:r>
              <a:rPr lang="en-US" dirty="0"/>
              <a:t>Mammalian Heart</a:t>
            </a:r>
          </a:p>
        </p:txBody>
      </p:sp>
      <p:pic>
        <p:nvPicPr>
          <p:cNvPr id="4" name="Content Placeholder 5" descr="Structures of the mammalian heart" title="He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3" y="1108868"/>
            <a:ext cx="7563334" cy="529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126"/>
            <a:ext cx="8062912" cy="659535"/>
          </a:xfrm>
        </p:spPr>
        <p:txBody>
          <a:bodyPr>
            <a:noAutofit/>
          </a:bodyPr>
          <a:lstStyle/>
          <a:p>
            <a:r>
              <a:rPr lang="en-US" dirty="0"/>
              <a:t>Mammalian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Heart</a:t>
            </a:r>
            <a:endParaRPr lang="en-US" dirty="0"/>
          </a:p>
        </p:txBody>
      </p:sp>
      <p:pic>
        <p:nvPicPr>
          <p:cNvPr id="5" name="Content Placeholder 3" descr="a. Flow of blood through the mammalian heart.&#10;b. Coronary arteries and cardiac veins of the mammalian heart.&#10;" title="Mammalian Hear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83" y="225190"/>
            <a:ext cx="5149827" cy="63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>
            <a:noAutofit/>
          </a:bodyPr>
          <a:lstStyle/>
          <a:p>
            <a:r>
              <a:rPr lang="en-US" dirty="0"/>
              <a:t>Invertebrate Circulatory Systems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064185"/>
            <a:ext cx="8344687" cy="3499420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Sponges, cnidarians, and nematodes lack a separate circulatory system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Sponges circulate water using many incurrent pores and one </a:t>
            </a:r>
            <a:r>
              <a:rPr lang="en-US" sz="2400" dirty="0" err="1">
                <a:solidFill>
                  <a:srgbClr val="000000"/>
                </a:solidFill>
              </a:rPr>
              <a:t>excurrent</a:t>
            </a:r>
            <a:r>
              <a:rPr lang="en-US" sz="2400" dirty="0">
                <a:solidFill>
                  <a:srgbClr val="000000"/>
                </a:solidFill>
              </a:rPr>
              <a:t> pore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Hydra circulate water through a </a:t>
            </a:r>
            <a:r>
              <a:rPr lang="en-US" sz="2400" dirty="0" err="1">
                <a:solidFill>
                  <a:srgbClr val="000000"/>
                </a:solidFill>
              </a:rPr>
              <a:t>gastrovascular</a:t>
            </a:r>
            <a:r>
              <a:rPr lang="en-US" sz="2400" dirty="0">
                <a:solidFill>
                  <a:srgbClr val="000000"/>
                </a:solidFill>
              </a:rPr>
              <a:t> cavity (also for digestion)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Nematodes are thin enough that the digestive tract can also be used as a circulatory system</a:t>
            </a:r>
          </a:p>
        </p:txBody>
      </p:sp>
    </p:spTree>
    <p:extLst>
      <p:ext uri="{BB962C8B-B14F-4D97-AF65-F5344CB8AC3E}">
        <p14:creationId xmlns:p14="http://schemas.microsoft.com/office/powerpoint/2010/main" val="6533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Mammalian Heart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199" y="1107618"/>
            <a:ext cx="8411355" cy="4268860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Heart has two pairs of valves</a:t>
            </a:r>
          </a:p>
          <a:p>
            <a:pPr marL="569913" lvl="1" indent="-225425"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Atrioventricular</a:t>
            </a:r>
            <a:r>
              <a:rPr lang="en-US" sz="2400" dirty="0">
                <a:solidFill>
                  <a:srgbClr val="000000"/>
                </a:solidFill>
              </a:rPr>
              <a:t> (AV) valves</a:t>
            </a:r>
          </a:p>
          <a:p>
            <a:pPr marL="798513" lvl="2" indent="-227013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Maintain unidirectional blood flow between atria and ventricles</a:t>
            </a:r>
          </a:p>
          <a:p>
            <a:pPr marL="798513" lvl="2" indent="-227013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Tricuspid valve = On the right</a:t>
            </a:r>
          </a:p>
          <a:p>
            <a:pPr marL="798513" lvl="2" indent="-227013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Bicuspid, or mitral, valve = On the left</a:t>
            </a:r>
          </a:p>
          <a:p>
            <a:pPr marL="569913" lvl="1" indent="-225425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Semilunar valves</a:t>
            </a:r>
          </a:p>
          <a:p>
            <a:pPr marL="798513" lvl="2" indent="-227013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Ensure one-way flow out of the ventricles to the vessels</a:t>
            </a:r>
          </a:p>
          <a:p>
            <a:pPr marL="798513" lvl="2" indent="-227013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Pulmonary valve located at the exit of the right ventricle</a:t>
            </a:r>
          </a:p>
          <a:p>
            <a:pPr marL="798513" lvl="2" indent="-227013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Aortic valve located at the exit of the left </a:t>
            </a:r>
            <a:r>
              <a:rPr lang="en-US" sz="2200" dirty="0" smtClean="0">
                <a:solidFill>
                  <a:srgbClr val="000000"/>
                </a:solidFill>
              </a:rPr>
              <a:t>ventricle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>
            <a:normAutofit/>
          </a:bodyPr>
          <a:lstStyle/>
          <a:p>
            <a:r>
              <a:rPr lang="en-US" dirty="0"/>
              <a:t>Mammalian Heart</a:t>
            </a:r>
          </a:p>
        </p:txBody>
      </p:sp>
      <p:pic>
        <p:nvPicPr>
          <p:cNvPr id="5" name="Content Placeholder 2" descr="The cardiac cycle" title="Mammalian Hear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1" y="1042412"/>
            <a:ext cx="8055978" cy="49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The Cardiac Cycle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199" y="1107618"/>
            <a:ext cx="8259585" cy="3280898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Valves open and close as the heart goes through the cardiac cycle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Ventricles relaxed and filling (diastole)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Ventricles contracted and pumping (systole)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“</a:t>
            </a:r>
            <a:r>
              <a:rPr lang="en-US" sz="2400" dirty="0" err="1">
                <a:solidFill>
                  <a:srgbClr val="000000"/>
                </a:solidFill>
              </a:rPr>
              <a:t>Lub</a:t>
            </a:r>
            <a:r>
              <a:rPr lang="en-US" sz="2400" dirty="0">
                <a:solidFill>
                  <a:srgbClr val="000000"/>
                </a:solidFill>
              </a:rPr>
              <a:t>-dub” sounds heard with stethoscope</a:t>
            </a:r>
          </a:p>
          <a:p>
            <a:pPr marL="571500" lvl="1" indent="-227013">
              <a:buFont typeface="Arial"/>
              <a:buChar char="•"/>
            </a:pPr>
            <a:r>
              <a:rPr lang="en-US" sz="2200" dirty="0" err="1">
                <a:solidFill>
                  <a:srgbClr val="000000"/>
                </a:solidFill>
              </a:rPr>
              <a:t>Lub</a:t>
            </a:r>
            <a:r>
              <a:rPr lang="en-US" sz="2200" dirty="0">
                <a:solidFill>
                  <a:srgbClr val="000000"/>
                </a:solidFill>
              </a:rPr>
              <a:t> – AV valves closing</a:t>
            </a:r>
          </a:p>
          <a:p>
            <a:pPr marL="571500" lvl="1" indent="-227013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Dub – closing of semilunar valves</a:t>
            </a:r>
          </a:p>
        </p:txBody>
      </p:sp>
    </p:spTree>
    <p:extLst>
      <p:ext uri="{BB962C8B-B14F-4D97-AF65-F5344CB8AC3E}">
        <p14:creationId xmlns:p14="http://schemas.microsoft.com/office/powerpoint/2010/main" val="35558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b="1" dirty="0"/>
              <a:t>The Cardiac Cycle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199" y="4331724"/>
            <a:ext cx="8411355" cy="2277547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Heart contains “self-excitable” </a:t>
            </a:r>
            <a:r>
              <a:rPr lang="en-US" sz="2400" dirty="0" err="1">
                <a:solidFill>
                  <a:srgbClr val="000000"/>
                </a:solidFill>
              </a:rPr>
              <a:t>autorhythmic</a:t>
            </a:r>
            <a:r>
              <a:rPr lang="en-US" sz="2400" dirty="0">
                <a:solidFill>
                  <a:srgbClr val="000000"/>
                </a:solidFill>
              </a:rPr>
              <a:t> fibers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Most important is the </a:t>
            </a:r>
            <a:r>
              <a:rPr lang="en-US" sz="2400" dirty="0" err="1">
                <a:solidFill>
                  <a:srgbClr val="000000"/>
                </a:solidFill>
              </a:rPr>
              <a:t>sinoatrial</a:t>
            </a:r>
            <a:r>
              <a:rPr lang="en-US" sz="2400" dirty="0">
                <a:solidFill>
                  <a:srgbClr val="000000"/>
                </a:solidFill>
              </a:rPr>
              <a:t> (SA) node</a:t>
            </a:r>
          </a:p>
          <a:p>
            <a:pPr marL="569913" lvl="1" indent="-225425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Located in wall of right atrium</a:t>
            </a:r>
          </a:p>
          <a:p>
            <a:pPr marL="569913" lvl="1" indent="-225425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Acts as pacemaker</a:t>
            </a:r>
          </a:p>
          <a:p>
            <a:pPr marL="569913" lvl="1" indent="-225425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Autonomic nervous system can modulate rate</a:t>
            </a:r>
          </a:p>
        </p:txBody>
      </p:sp>
      <p:pic>
        <p:nvPicPr>
          <p:cNvPr id="6" name="Picture 5" descr="Most important is the sinoatrial (SA) node.&#10;Located in wall of right atrium.&#10;Acts as pacemaker.&#10;Autonomic nervous system can modulate rate.&#10;" title="The Cardiac Cycl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0809"/>
          <a:stretch/>
        </p:blipFill>
        <p:spPr>
          <a:xfrm>
            <a:off x="2310900" y="1027987"/>
            <a:ext cx="4584192" cy="330373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972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b="1" dirty="0"/>
              <a:t>The Cardiac Cycle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199" y="5113324"/>
            <a:ext cx="8411355" cy="830997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Electrical activity can be recorded on an electrocardiogram (ECG or EKG) </a:t>
            </a:r>
          </a:p>
        </p:txBody>
      </p:sp>
      <p:pic>
        <p:nvPicPr>
          <p:cNvPr id="8" name="Picture 5" descr="Electrical activity can be recorded on an electrocardiogram (ECG or EKG) &#10;" title="The Cardiac Cycl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2"/>
          <a:stretch/>
        </p:blipFill>
        <p:spPr bwMode="auto">
          <a:xfrm>
            <a:off x="1328899" y="1051332"/>
            <a:ext cx="6076789" cy="386623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1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b="1" dirty="0"/>
              <a:t>Cardiovascular Diseases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199" y="4092915"/>
            <a:ext cx="8411355" cy="2340299"/>
          </a:xfrm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Leading cause of death in the United States</a:t>
            </a:r>
          </a:p>
          <a:p>
            <a:pPr marL="342900" indent="-342900">
              <a:lnSpc>
                <a:spcPts val="22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Atherosclerosis </a:t>
            </a:r>
          </a:p>
          <a:p>
            <a:pPr marL="571500" lvl="1" indent="-227013">
              <a:lnSpc>
                <a:spcPts val="22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Accumulation of fatty material within arteries</a:t>
            </a:r>
          </a:p>
          <a:p>
            <a:pPr marL="571500" lvl="1" indent="-227013">
              <a:lnSpc>
                <a:spcPts val="22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Impedes blood flow</a:t>
            </a:r>
          </a:p>
          <a:p>
            <a:pPr marL="342900" indent="-342900">
              <a:lnSpc>
                <a:spcPts val="2200"/>
              </a:lnSpc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Arteriosclerosis </a:t>
            </a:r>
          </a:p>
          <a:p>
            <a:pPr marL="571500" lvl="1" indent="-227013">
              <a:lnSpc>
                <a:spcPts val="22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Arterial hardening due to calcium </a:t>
            </a:r>
            <a:r>
              <a:rPr lang="en-US" dirty="0" smtClean="0">
                <a:solidFill>
                  <a:srgbClr val="000000"/>
                </a:solidFill>
              </a:rPr>
              <a:t>deposition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5577" y="6484808"/>
            <a:ext cx="53970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cs typeface="Arial"/>
              </a:rPr>
              <a:t>(</a:t>
            </a:r>
            <a:r>
              <a:rPr lang="en-US" sz="1000" dirty="0" smtClean="0">
                <a:ea typeface="Calibri" panose="020F0502020204030204" pitchFamily="34" charset="0"/>
                <a:cs typeface="Arial"/>
              </a:rPr>
              <a:t>Download for free at </a:t>
            </a:r>
            <a:r>
              <a:rPr lang="en-US" sz="1000" dirty="0" smtClean="0">
                <a:ea typeface="Calibri" panose="020F0502020204030204" pitchFamily="34" charset="0"/>
                <a:cs typeface="Arial"/>
                <a:hlinkClick r:id="rId2"/>
              </a:rPr>
              <a:t>https://cnx.org/contents/FPtK1zmh@8.103:zMTtFGyH@4/Introduction</a:t>
            </a:r>
            <a:endParaRPr lang="en-US" sz="1000" dirty="0">
              <a:cs typeface="Arial"/>
            </a:endParaRPr>
          </a:p>
        </p:txBody>
      </p:sp>
      <p:pic>
        <p:nvPicPr>
          <p:cNvPr id="6" name="Picture 2" descr="The left panel shows the cross-section of a normal and a narrowed artery. The right panel shows a micrograph of an artery with plaque in it." title="Cardiovascular Disea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253" y="988194"/>
            <a:ext cx="5547495" cy="300665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306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Blood Flow and Blood Pressure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107618"/>
            <a:ext cx="8071472" cy="4998291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Blood Pressure measured as systole/diastole</a:t>
            </a:r>
          </a:p>
          <a:p>
            <a:pPr marL="571500" lvl="1" indent="-227013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Systole – ventricle contraction</a:t>
            </a:r>
          </a:p>
          <a:p>
            <a:pPr marL="571500" lvl="1" indent="-227013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Diastole – ventricle relaxation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Increases with blood volume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Blood volume is regulated by four hormones</a:t>
            </a:r>
          </a:p>
          <a:p>
            <a:pPr marL="569913" indent="-225425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Antidiuretic hormone (ADH)</a:t>
            </a:r>
          </a:p>
          <a:p>
            <a:pPr marL="569913" indent="-225425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Aldosterone – encourages kidney to excrete </a:t>
            </a:r>
            <a:r>
              <a:rPr lang="en-US" sz="2200" dirty="0" err="1">
                <a:solidFill>
                  <a:srgbClr val="000000"/>
                </a:solidFill>
              </a:rPr>
              <a:t>postassium</a:t>
            </a:r>
            <a:r>
              <a:rPr lang="en-US" sz="2200" dirty="0">
                <a:solidFill>
                  <a:srgbClr val="000000"/>
                </a:solidFill>
              </a:rPr>
              <a:t> and retain sodium</a:t>
            </a:r>
          </a:p>
          <a:p>
            <a:pPr marL="569913" indent="-225425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Atrial natriuretic hormone – increases sodium excretion and decreases blood pressure</a:t>
            </a:r>
          </a:p>
          <a:p>
            <a:pPr marL="569913" indent="-225425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Nitric oxide (NO) </a:t>
            </a:r>
            <a:r>
              <a:rPr lang="en-US" sz="2200" dirty="0" smtClean="0">
                <a:solidFill>
                  <a:srgbClr val="000000"/>
                </a:solidFill>
              </a:rPr>
              <a:t>– </a:t>
            </a:r>
            <a:r>
              <a:rPr lang="en-US" sz="2200" dirty="0" err="1">
                <a:solidFill>
                  <a:srgbClr val="000000"/>
                </a:solidFill>
              </a:rPr>
              <a:t>vasodialator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Invertebrate Circulatory Systems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99657" y="3875052"/>
            <a:ext cx="8219231" cy="3207032"/>
          </a:xfrm>
        </p:spPr>
        <p:txBody>
          <a:bodyPr wrap="square">
            <a:spAutoFit/>
          </a:bodyPr>
          <a:lstStyle/>
          <a:p>
            <a:pPr marL="344488" indent="-344488">
              <a:lnSpc>
                <a:spcPts val="22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Larger animals require a separate circulatory system for nutrient and waste transport</a:t>
            </a:r>
          </a:p>
          <a:p>
            <a:pPr marL="344488" indent="-344488">
              <a:lnSpc>
                <a:spcPts val="22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Open circulatory system</a:t>
            </a:r>
          </a:p>
          <a:p>
            <a:pPr marL="571500" lvl="1" indent="-227013">
              <a:lnSpc>
                <a:spcPts val="220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No distinction between circulating and extracellular fluid</a:t>
            </a:r>
          </a:p>
          <a:p>
            <a:pPr marL="571500" lvl="1" indent="-227013">
              <a:lnSpc>
                <a:spcPts val="220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Fluid called </a:t>
            </a:r>
            <a:r>
              <a:rPr lang="en-US" sz="1800" dirty="0" err="1">
                <a:solidFill>
                  <a:srgbClr val="000000"/>
                </a:solidFill>
              </a:rPr>
              <a:t>hemolymph</a:t>
            </a:r>
            <a:endParaRPr lang="en-US" sz="1800" dirty="0">
              <a:solidFill>
                <a:srgbClr val="000000"/>
              </a:solidFill>
            </a:endParaRPr>
          </a:p>
          <a:p>
            <a:pPr marL="344488" indent="-344488">
              <a:lnSpc>
                <a:spcPts val="22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Closed circulatory system</a:t>
            </a:r>
          </a:p>
          <a:p>
            <a:pPr marL="571500" lvl="1" indent="-227013">
              <a:lnSpc>
                <a:spcPts val="220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Distinct circulatory fluid enclosed in blood vessels and transported away from and back to the heart </a:t>
            </a:r>
          </a:p>
          <a:p>
            <a:pPr marL="344488" indent="-344488">
              <a:lnSpc>
                <a:spcPts val="2200"/>
              </a:lnSpc>
              <a:buFont typeface="Arial"/>
              <a:buChar char="•"/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6" name="Picture 2" descr="Open circulatory system&#10;Open circulatory system-No distinction between circulating and extracellular fluid.&#10;Fluid called hemolymph.&#10;Closed circulatory system-&#10;Distinct circulatory fluid enclosed in blood vessels and transported away from and back to the heart .&#10;" title="Invertebrate Circulatory Syste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46" y="1030435"/>
            <a:ext cx="7405709" cy="273156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912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Invertebrate Circulatory Systems</a:t>
            </a:r>
          </a:p>
        </p:txBody>
      </p:sp>
      <p:pic>
        <p:nvPicPr>
          <p:cNvPr id="7" name="Content Placeholder 2" descr="Sponge and Jellyfish" title="Invertebrate Circulatory System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3" y="1319668"/>
            <a:ext cx="8243438" cy="43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vertebrate </a:t>
            </a:r>
            <a:r>
              <a:rPr lang="en-US" dirty="0"/>
              <a:t>Circulatory Systems</a:t>
            </a:r>
          </a:p>
        </p:txBody>
      </p:sp>
      <p:pic>
        <p:nvPicPr>
          <p:cNvPr id="4" name="Content Placeholder 5" descr="Fish have gill circulation.&#10;Amphibians have pulmonary and skin circulation.&#10;Reptiles and mammals have pulmonary circulation." title="Vertebrate Circulatory System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87" y="973861"/>
            <a:ext cx="4701626" cy="565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>
            <a:noAutofit/>
          </a:bodyPr>
          <a:lstStyle/>
          <a:p>
            <a:r>
              <a:rPr lang="en-US" dirty="0"/>
              <a:t>vertebrate Circulatory Systems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229243"/>
            <a:ext cx="8270237" cy="2683812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Fishes</a:t>
            </a:r>
          </a:p>
          <a:p>
            <a:pPr marL="569913" lvl="1" indent="-225425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Evolved a true chamber-pump heart </a:t>
            </a:r>
          </a:p>
          <a:p>
            <a:pPr marL="569913" lvl="1" indent="-225425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Have a 2 chambered heart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Blood is pumped through the gills, and then to the rest of the body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 descr="Fishes have a 2 chambered heart.&#10;Blood is pumped through the gills, and then to the rest of the body.&#10;" title="Vertebrate Circulatory System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9" t="37352" r="21536" b="22213"/>
          <a:stretch/>
        </p:blipFill>
        <p:spPr>
          <a:xfrm>
            <a:off x="1219834" y="1040346"/>
            <a:ext cx="6617494" cy="29870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06892" y="6478404"/>
            <a:ext cx="3199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Caption:</a:t>
            </a:r>
            <a:r>
              <a:rPr lang="en-US" sz="1000" dirty="0" smtClean="0">
                <a:hlinkClick r:id="rId3"/>
              </a:rPr>
              <a:t>Fish Circulation </a:t>
            </a:r>
            <a:r>
              <a:rPr lang="en-US" sz="1000" dirty="0" smtClean="0"/>
              <a:t>(c) Lennart B,</a:t>
            </a:r>
            <a:r>
              <a:rPr lang="en-US" sz="1000" dirty="0"/>
              <a:t> </a:t>
            </a:r>
            <a:r>
              <a:rPr lang="en-US" sz="1000" u="sng" dirty="0">
                <a:hlinkClick r:id="rId4"/>
              </a:rPr>
              <a:t>Public domain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745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>
            <a:noAutofit/>
          </a:bodyPr>
          <a:lstStyle/>
          <a:p>
            <a:r>
              <a:rPr lang="en-US" dirty="0"/>
              <a:t>vertebrate Circulatory Systems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24069" y="1238959"/>
            <a:ext cx="4124185" cy="4194994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Amphibians</a:t>
            </a:r>
          </a:p>
          <a:p>
            <a:pPr marL="569913" lvl="1" indent="-225425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Advent of lungs required a second pumping circuit, or double circulation</a:t>
            </a:r>
          </a:p>
          <a:p>
            <a:pPr marL="569913" lvl="1" indent="-225425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Pulmonary circulation moves blood between the heart and lungs </a:t>
            </a:r>
          </a:p>
          <a:p>
            <a:pPr marL="569913" lvl="1" indent="-225425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Systemic circulation moves blood between the heart and the rest of the body</a:t>
            </a:r>
          </a:p>
          <a:p>
            <a:pPr marL="569913" lvl="1" indent="-225425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3 chambered heart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88427" r="16667" b="812"/>
          <a:stretch/>
        </p:blipFill>
        <p:spPr>
          <a:xfrm>
            <a:off x="4648200" y="6056241"/>
            <a:ext cx="4191000" cy="479425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8" name="Group 7" descr="Amphibians&#10;Advent of lungs required a second pumping circuit, or double circulation.&#10;Pulmonary circulation moves blood between the heart and lungs .&#10;Systemic circulation moves blood between the heart and the rest of the body.&#10;3 chambered heart. &#10;" title="Vertebrate Circulatory System"/>
          <p:cNvGrpSpPr/>
          <p:nvPr/>
        </p:nvGrpSpPr>
        <p:grpSpPr>
          <a:xfrm>
            <a:off x="5208657" y="1207779"/>
            <a:ext cx="3070087" cy="4717450"/>
            <a:chOff x="5731565" y="1733826"/>
            <a:chExt cx="2263914" cy="34786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1" t="2414" r="61979" b="12898"/>
            <a:stretch/>
          </p:blipFill>
          <p:spPr>
            <a:xfrm>
              <a:off x="5731565" y="1733826"/>
              <a:ext cx="2263914" cy="340806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5808870" y="4715565"/>
              <a:ext cx="618434" cy="4969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88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>
            <a:noAutofit/>
          </a:bodyPr>
          <a:lstStyle/>
          <a:p>
            <a:r>
              <a:rPr lang="en-US" dirty="0"/>
              <a:t>vertebrate Circulatory Systems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24069" y="1238959"/>
            <a:ext cx="4124185" cy="2471446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Reptile heart</a:t>
            </a:r>
          </a:p>
          <a:p>
            <a:pPr marL="571500" lvl="1" indent="-227013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3-chambered heart</a:t>
            </a:r>
          </a:p>
          <a:p>
            <a:pPr marL="798513" lvl="2" indent="-227013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2 atria and 2 ventricles </a:t>
            </a:r>
          </a:p>
          <a:p>
            <a:pPr marL="1031875" lvl="3" indent="-233363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But there is incomplete separation of the ventricles</a:t>
            </a:r>
          </a:p>
        </p:txBody>
      </p:sp>
      <p:pic>
        <p:nvPicPr>
          <p:cNvPr id="9" name="Picture 8" descr="Reptile heart&#10;3-chambered heart.&#10;2 atria and 2 ventricles. &#10;But there is incomplete separation of the ventricles.&#10;" title="Vertebrate Circulatory System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2773" r="33333" b="12384"/>
          <a:stretch/>
        </p:blipFill>
        <p:spPr>
          <a:xfrm>
            <a:off x="4935689" y="1244866"/>
            <a:ext cx="3270707" cy="498622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345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>
            <a:noAutofit/>
          </a:bodyPr>
          <a:lstStyle/>
          <a:p>
            <a:r>
              <a:rPr lang="en-US" dirty="0"/>
              <a:t>vertebrate Circulatory Systems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24069" y="1238959"/>
            <a:ext cx="7836604" cy="3517886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Mammals, birds, and crocodilians</a:t>
            </a:r>
          </a:p>
          <a:p>
            <a:pPr marL="571500" lvl="1" indent="-227013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4-chambered heart</a:t>
            </a:r>
          </a:p>
          <a:p>
            <a:pPr marL="571500" lvl="1" indent="-227013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2 separate atria and 2 separate ventricles</a:t>
            </a:r>
          </a:p>
          <a:p>
            <a:pPr marL="571500" lvl="1" indent="-227013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Right atrium receives deoxygenated blood from the body and delivers it to the right ventricle, which pumps it to the lungs</a:t>
            </a:r>
          </a:p>
          <a:p>
            <a:pPr marL="571500" lvl="1" indent="-227013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Left atrium receives oxygenated blood from the lungs and delivers it to the left ventricle, which pumps it to rest of the body</a:t>
            </a:r>
          </a:p>
        </p:txBody>
      </p:sp>
    </p:spTree>
    <p:extLst>
      <p:ext uri="{BB962C8B-B14F-4D97-AF65-F5344CB8AC3E}">
        <p14:creationId xmlns:p14="http://schemas.microsoft.com/office/powerpoint/2010/main" val="33521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</TotalTime>
  <Words>902</Words>
  <Application>Microsoft Office PowerPoint</Application>
  <PresentationFormat>On-screen Show (4:3)</PresentationFormat>
  <Paragraphs>143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Arial Black</vt:lpstr>
      <vt:lpstr>Calibri</vt:lpstr>
      <vt:lpstr>Symbol</vt:lpstr>
      <vt:lpstr>Essential</vt:lpstr>
      <vt:lpstr>PowerPoint Presentation</vt:lpstr>
      <vt:lpstr>Invertebrate Circulatory Systems</vt:lpstr>
      <vt:lpstr>Invertebrate Circulatory Systems</vt:lpstr>
      <vt:lpstr>Invertebrate Circulatory Systems</vt:lpstr>
      <vt:lpstr>vertebrate Circulatory Systems</vt:lpstr>
      <vt:lpstr>vertebrate Circulatory Systems</vt:lpstr>
      <vt:lpstr>vertebrate Circulatory Systems</vt:lpstr>
      <vt:lpstr>vertebrate Circulatory Systems</vt:lpstr>
      <vt:lpstr>vertebrate Circulatory Systems</vt:lpstr>
      <vt:lpstr>Blood</vt:lpstr>
      <vt:lpstr>Blood plasma</vt:lpstr>
      <vt:lpstr>Red blood cells (erythrocytes)</vt:lpstr>
      <vt:lpstr>White blood cells (leukocytes)</vt:lpstr>
      <vt:lpstr>Platelets</vt:lpstr>
      <vt:lpstr>Characteristics of Blood Vessels</vt:lpstr>
      <vt:lpstr>Characteristics of Blood Vessels</vt:lpstr>
      <vt:lpstr>The Lymphatic System</vt:lpstr>
      <vt:lpstr>Mammalian Heart</vt:lpstr>
      <vt:lpstr>Mammalian  Heart</vt:lpstr>
      <vt:lpstr>Mammalian Heart</vt:lpstr>
      <vt:lpstr>Mammalian Heart</vt:lpstr>
      <vt:lpstr>The Cardiac Cycle</vt:lpstr>
      <vt:lpstr>The Cardiac Cycle</vt:lpstr>
      <vt:lpstr>The Cardiac Cycle</vt:lpstr>
      <vt:lpstr>Cardiovascular Diseases</vt:lpstr>
      <vt:lpstr>Blood Flow and Blood Pressure</vt:lpstr>
    </vt:vector>
  </TitlesOfParts>
  <Company>WNI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Dagne Hill</cp:lastModifiedBy>
  <cp:revision>676</cp:revision>
  <cp:lastPrinted>2018-07-29T04:20:35Z</cp:lastPrinted>
  <dcterms:created xsi:type="dcterms:W3CDTF">2012-06-04T02:13:36Z</dcterms:created>
  <dcterms:modified xsi:type="dcterms:W3CDTF">2022-07-31T08:04:31Z</dcterms:modified>
</cp:coreProperties>
</file>