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embeddedFontLst>
    <p:embeddedFont>
      <p:font typeface="Lemon"/>
      <p:regular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C6A44D6-1246-4AB1-9236-ED06102F89CF}">
  <a:tblStyle styleId="{FC6A44D6-1246-4AB1-9236-ED06102F89C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Lemon-regular.fntdata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3d1596352f_0_0:notes"/>
          <p:cNvSpPr txBox="1"/>
          <p:nvPr/>
        </p:nvSpPr>
        <p:spPr>
          <a:xfrm>
            <a:off x="3884612" y="8684926"/>
            <a:ext cx="29718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89" name="Google Shape;89;g33d1596352f_0_0:notes"/>
          <p:cNvSpPr/>
          <p:nvPr>
            <p:ph idx="2" type="sldImg"/>
          </p:nvPr>
        </p:nvSpPr>
        <p:spPr>
          <a:xfrm>
            <a:off x="330213" y="685487"/>
            <a:ext cx="619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90" name="Google Shape;90;g33d1596352f_0_0:notes"/>
          <p:cNvSpPr txBox="1"/>
          <p:nvPr>
            <p:ph idx="1" type="body"/>
          </p:nvPr>
        </p:nvSpPr>
        <p:spPr>
          <a:xfrm>
            <a:off x="914400" y="4344025"/>
            <a:ext cx="50292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This axis controls many hormonal pathways. The anterior pituitary acts as the master gland, responding to releasing/inhibiting hormones from the hypothalamus.</a:t>
            </a:r>
            <a:endParaRPr/>
          </a:p>
        </p:txBody>
      </p:sp>
      <p:sp>
        <p:nvSpPr>
          <p:cNvPr id="152" name="Google Shape;152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a2e830c11_3_43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g36a2e830c11_3_4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36a2e830c11_3_4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6a2e830c11_3_50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Google Shape;166;g36a2e830c11_3_5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36a2e830c11_3_5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a2e830c11_3_6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6a2e830c11_3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6a2e830c11_3_70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" name="Google Shape;182;g36a2e830c11_3_7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6a2e830c11_3_7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6a2e830c11_3_79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0" name="Google Shape;190;g36a2e830c11_3_7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36a2e830c11_3_7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6a2e830c11_3_90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Google Shape;200;g36a2e830c11_3_9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Adrenal hormones help the body respond to stress. The cortex handles long-term regulation, and the medulla manages rapid responses.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36a2e830c11_3_9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6a2e830c11_3_100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g36a2e830c11_3_10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The pancreas is crucial in regulating blood sugar. When insulin is deficient or ineffective, it results in diabetes mellitus.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36a2e830c11_3_10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6983f770bd_0_1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36983f770bd_0_1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9" name="Google Shape;229;p1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Focus on distinguishing tissue types and zones under the microscope. Use increasing magnification to identify fine structural details.</a:t>
            </a:r>
            <a:endParaRPr/>
          </a:p>
        </p:txBody>
      </p:sp>
      <p:sp>
        <p:nvSpPr>
          <p:cNvPr id="230" name="Google Shape;230;p1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d1596352f_0_8:notes"/>
          <p:cNvSpPr txBox="1"/>
          <p:nvPr>
            <p:ph idx="1" type="body"/>
          </p:nvPr>
        </p:nvSpPr>
        <p:spPr>
          <a:xfrm>
            <a:off x="685800" y="4344025"/>
            <a:ext cx="5486400" cy="41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33d1596352f_0_8:notes"/>
          <p:cNvSpPr/>
          <p:nvPr>
            <p:ph idx="2" type="sldImg"/>
          </p:nvPr>
        </p:nvSpPr>
        <p:spPr>
          <a:xfrm>
            <a:off x="330213" y="685487"/>
            <a:ext cx="619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6a2e830c11_3_11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6a2e830c11_3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6a36ab6fb8_1_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6a36ab6fb8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Google Shape;257;p1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simulation helps you understand hormonal regulation of blood glucose. Make predictions before running the simulation, then record your findings.</a:t>
            </a:r>
            <a:endParaRPr/>
          </a:p>
        </p:txBody>
      </p:sp>
      <p:sp>
        <p:nvSpPr>
          <p:cNvPr id="258" name="Google Shape;258;p1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6983f770bd_0_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36983f770bd_0_1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6a36ab6fb8_1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36a36ab6fb8_1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7" name="Google Shape;277;p1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dissection reveals real endocrine anatomy. Follow safety protocols and use your anatomical diagram to locate and identify each gland.</a:t>
            </a:r>
            <a:endParaRPr/>
          </a:p>
        </p:txBody>
      </p:sp>
      <p:sp>
        <p:nvSpPr>
          <p:cNvPr id="278" name="Google Shape;278;p1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6a36ab6fb8_1_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6a36ab6fb8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6a36ab6fb8_1_3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6a36ab6fb8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6a36ab6fb8_1_6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6a36ab6fb8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6a36ab6fb8_1_3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6a36ab6fb8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endocrine system is a hormone-secreting network that helps maintain homeostasis. Some organs are purely endocrine, while others have mixed roles.</a:t>
            </a:r>
            <a:endParaRPr/>
          </a:p>
        </p:txBody>
      </p:sp>
      <p:sp>
        <p:nvSpPr>
          <p:cNvPr id="104" name="Google Shape;104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6a36ab6fb8_1_6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6a36ab6fb8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6a36ab6fb8_1_7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6a36ab6fb8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3d1596352f_0_108:notes"/>
          <p:cNvSpPr txBox="1"/>
          <p:nvPr>
            <p:ph idx="1" type="body"/>
          </p:nvPr>
        </p:nvSpPr>
        <p:spPr>
          <a:xfrm>
            <a:off x="686421" y="4344025"/>
            <a:ext cx="5485200" cy="41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33d1596352f_0_108:notes"/>
          <p:cNvSpPr/>
          <p:nvPr>
            <p:ph idx="2" type="sldImg"/>
          </p:nvPr>
        </p:nvSpPr>
        <p:spPr>
          <a:xfrm>
            <a:off x="397574" y="685487"/>
            <a:ext cx="606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Hormones vary by structure and solubility. These differences determine how they act on cells—either via membrane-bound or intracellular receptors.</a:t>
            </a:r>
            <a:endParaRPr/>
          </a:p>
        </p:txBody>
      </p:sp>
      <p:sp>
        <p:nvSpPr>
          <p:cNvPr id="112" name="Google Shape;112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6983f770bd_0_1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6983f770bd_0_1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983f770bd_0_1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36983f770bd_0_1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p1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anatomical models to identify major endocrine structures. Label carefully and refer to figures if needed. Confirm with your instructor once completed.</a:t>
            </a:r>
            <a:endParaRPr/>
          </a:p>
        </p:txBody>
      </p:sp>
      <p:sp>
        <p:nvSpPr>
          <p:cNvPr id="131" name="Google Shape;131;p1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a2e830c11_3_25:notes"/>
          <p:cNvSpPr/>
          <p:nvPr>
            <p:ph idx="2" type="sldImg"/>
          </p:nvPr>
        </p:nvSpPr>
        <p:spPr>
          <a:xfrm>
            <a:off x="-500000" y="0"/>
            <a:ext cx="39999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Google Shape;137;g36a2e830c11_3_2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anatomical models to identify major endocrine structures. Label carefully and refer to figures if needed. Confirm with your instructor once completed.</a:t>
            </a:r>
            <a:endParaRPr/>
          </a:p>
        </p:txBody>
      </p:sp>
      <p:sp>
        <p:nvSpPr>
          <p:cNvPr id="138" name="Google Shape;138;g36a2e830c11_3_2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6a2e830c11_3_3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6a2e830c11_3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Lemon"/>
              <a:buNone/>
              <a:defRPr b="0" i="0" sz="1200" u="none">
                <a:solidFill>
                  <a:srgbClr val="898989"/>
                </a:solidFill>
                <a:latin typeface="Lemon"/>
                <a:ea typeface="Lemon"/>
                <a:cs typeface="Lemon"/>
                <a:sym typeface="Lemo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Lemon"/>
              <a:buNone/>
              <a:defRPr b="0" i="0" sz="1200" u="none">
                <a:solidFill>
                  <a:srgbClr val="898989"/>
                </a:solidFill>
                <a:latin typeface="Lemon"/>
                <a:ea typeface="Lemon"/>
                <a:cs typeface="Lemon"/>
                <a:sym typeface="Lemo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Lemon"/>
              <a:buNone/>
              <a:defRPr b="0" i="0" sz="1200" u="none">
                <a:solidFill>
                  <a:srgbClr val="898989"/>
                </a:solidFill>
                <a:latin typeface="Lemon"/>
                <a:ea typeface="Lemon"/>
                <a:cs typeface="Lemon"/>
                <a:sym typeface="Lemo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Lemon"/>
              <a:buNone/>
              <a:defRPr b="0" i="0" sz="1200" u="none">
                <a:solidFill>
                  <a:srgbClr val="898989"/>
                </a:solidFill>
                <a:latin typeface="Lemon"/>
                <a:ea typeface="Lemon"/>
                <a:cs typeface="Lemon"/>
                <a:sym typeface="Lemo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Lemon"/>
              <a:buNone/>
              <a:defRPr b="0" i="0" sz="1200" u="none">
                <a:solidFill>
                  <a:srgbClr val="898989"/>
                </a:solidFill>
                <a:latin typeface="Lemon"/>
                <a:ea typeface="Lemon"/>
                <a:cs typeface="Lemon"/>
                <a:sym typeface="Lemo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Lemon"/>
              <a:buNone/>
              <a:defRPr b="0" i="0" sz="1200" u="none">
                <a:solidFill>
                  <a:srgbClr val="898989"/>
                </a:solidFill>
                <a:latin typeface="Lemon"/>
                <a:ea typeface="Lemon"/>
                <a:cs typeface="Lemon"/>
                <a:sym typeface="Lemo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Lemon"/>
              <a:buNone/>
              <a:defRPr b="0" i="0" sz="1200" u="none">
                <a:solidFill>
                  <a:srgbClr val="898989"/>
                </a:solidFill>
                <a:latin typeface="Lemon"/>
                <a:ea typeface="Lemon"/>
                <a:cs typeface="Lemon"/>
                <a:sym typeface="Lemo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Lemon"/>
              <a:buNone/>
              <a:defRPr b="0" i="0" sz="1200" u="none">
                <a:solidFill>
                  <a:srgbClr val="898989"/>
                </a:solidFill>
                <a:latin typeface="Lemon"/>
                <a:ea typeface="Lemon"/>
                <a:cs typeface="Lemon"/>
                <a:sym typeface="Lemo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Lemon"/>
              <a:buNone/>
              <a:defRPr b="0" i="0" sz="1200" u="none">
                <a:solidFill>
                  <a:srgbClr val="898989"/>
                </a:solidFill>
                <a:latin typeface="Lemon"/>
                <a:ea typeface="Lemon"/>
                <a:cs typeface="Lemon"/>
                <a:sym typeface="Lemo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Relationship Id="rId4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-14200" y="4434500"/>
            <a:ext cx="91440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Anatomy and Physiology II Lab</a:t>
            </a:r>
            <a:endParaRPr b="1"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0" y="32147"/>
            <a:ext cx="9144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 </a:t>
            </a: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Endocrine System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4" title="thyroid gland slide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7595" y="804200"/>
            <a:ext cx="4840416" cy="36302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Thalamus and </a:t>
            </a:r>
            <a:r>
              <a:rPr b="1" lang="en-US" sz="4000">
                <a:solidFill>
                  <a:schemeClr val="dk1"/>
                </a:solidFill>
              </a:rPr>
              <a:t>Hypothalamus</a:t>
            </a:r>
            <a:endParaRPr b="1" sz="4000"/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304800" y="1123950"/>
            <a:ext cx="8559300" cy="41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640"/>
              </a:spcBef>
              <a:spcAft>
                <a:spcPts val="0"/>
              </a:spcAft>
              <a:buSzPts val="2400"/>
              <a:buChar char="-"/>
            </a:pPr>
            <a:r>
              <a:rPr b="1" lang="en-US" sz="2400"/>
              <a:t>Thalamus</a:t>
            </a:r>
            <a:r>
              <a:rPr lang="en-US" sz="2400"/>
              <a:t>: Sensory relay center that processes and transmits information to the cerebral cortex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Coordinates with the hypothalamus in </a:t>
            </a:r>
            <a:r>
              <a:rPr b="1" lang="en-US" sz="2400"/>
              <a:t>autonomic and emotional regulation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en-US" sz="2400"/>
              <a:t>Hypothalamus</a:t>
            </a:r>
            <a:r>
              <a:rPr lang="en-US" sz="2400"/>
              <a:t>: Link between </a:t>
            </a:r>
            <a:r>
              <a:rPr b="1" lang="en-US" sz="2400"/>
              <a:t>nervous and endocrine systems</a:t>
            </a:r>
            <a:br>
              <a:rPr b="1" lang="en-US" sz="2400"/>
            </a:br>
            <a:r>
              <a:rPr lang="en-US" sz="2400"/>
              <a:t>Regulates </a:t>
            </a:r>
            <a:r>
              <a:rPr b="1" lang="en-US" sz="2400"/>
              <a:t>homeostasis</a:t>
            </a:r>
            <a:r>
              <a:rPr lang="en-US" sz="2400"/>
              <a:t> (e.g., body temperature, hunger, stress response)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Produces hormones that control the </a:t>
            </a:r>
            <a:r>
              <a:rPr b="1" lang="en-US" sz="2400"/>
              <a:t>anterior pituitary gland, </a:t>
            </a:r>
            <a:r>
              <a:rPr lang="en-US" sz="2400"/>
              <a:t>e.g., </a:t>
            </a:r>
            <a:r>
              <a:rPr b="1" lang="en-US" sz="2400"/>
              <a:t>TRH → TSH → T3/T4</a:t>
            </a:r>
            <a:r>
              <a:rPr lang="en-US" sz="2400"/>
              <a:t> pathway influencing thyroid function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Works with pituitary as </a:t>
            </a:r>
            <a:r>
              <a:rPr b="1" lang="en-US" sz="2400"/>
              <a:t>master regulator</a:t>
            </a:r>
            <a:r>
              <a:rPr lang="en-US" sz="2400"/>
              <a:t> of endocrine system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0622" y="1224850"/>
            <a:ext cx="4582825" cy="368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Pituitary Gland</a:t>
            </a:r>
            <a:endParaRPr b="1" sz="4000"/>
          </a:p>
        </p:txBody>
      </p:sp>
      <p:sp>
        <p:nvSpPr>
          <p:cNvPr id="163" name="Google Shape;163;p24"/>
          <p:cNvSpPr txBox="1"/>
          <p:nvPr>
            <p:ph idx="1" type="body"/>
          </p:nvPr>
        </p:nvSpPr>
        <p:spPr>
          <a:xfrm>
            <a:off x="304800" y="971550"/>
            <a:ext cx="4267200" cy="41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Location: </a:t>
            </a:r>
            <a:endParaRPr b="1" sz="2400"/>
          </a:p>
          <a:p>
            <a:pPr indent="-3810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Inferior to hypothalamus 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Sits within the sella turcica of the sphenoid bone of skull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/>
              <a:t>Two lobes:</a:t>
            </a:r>
            <a:endParaRPr b="1" sz="2400"/>
          </a:p>
          <a:p>
            <a:pPr indent="-3810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Anterior pituitary (Adenohypophysis): ADH, oxytocin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Posterior pituitary (Neurohypophysis): GH, TSH, ACTH, FSH, LH, PRL</a:t>
            </a:r>
            <a:endParaRPr b="1"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Pineal Gland</a:t>
            </a:r>
            <a:endParaRPr b="1" sz="4000"/>
          </a:p>
        </p:txBody>
      </p:sp>
      <p:sp>
        <p:nvSpPr>
          <p:cNvPr id="170" name="Google Shape;170;p25"/>
          <p:cNvSpPr txBox="1"/>
          <p:nvPr>
            <p:ph idx="1" type="body"/>
          </p:nvPr>
        </p:nvSpPr>
        <p:spPr>
          <a:xfrm>
            <a:off x="304800" y="1200150"/>
            <a:ext cx="4014300" cy="41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2400"/>
              <a:t>Location: </a:t>
            </a:r>
            <a:endParaRPr b="1" sz="2400"/>
          </a:p>
          <a:p>
            <a:pPr indent="-3810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Posterior to thalamus and superior to cerebellum​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2400"/>
              <a:t>Function:</a:t>
            </a:r>
            <a:endParaRPr b="1" sz="2400"/>
          </a:p>
          <a:p>
            <a:pPr indent="-3810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Regulation of sleep/wake cycles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Produces melatonin </a:t>
            </a:r>
            <a:endParaRPr b="1" sz="2400"/>
          </a:p>
        </p:txBody>
      </p:sp>
      <p:pic>
        <p:nvPicPr>
          <p:cNvPr id="171" name="Google Shape;17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8325" y="1123900"/>
            <a:ext cx="4076525" cy="33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 txBox="1"/>
          <p:nvPr/>
        </p:nvSpPr>
        <p:spPr>
          <a:xfrm>
            <a:off x="5717397" y="4335650"/>
            <a:ext cx="3150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Marieb and Smith, 2018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</a:rPr>
              <a:t>Endocrine Structures </a:t>
            </a:r>
            <a:r>
              <a:rPr b="1" lang="en-US" sz="4000"/>
              <a:t>of the Body</a:t>
            </a:r>
            <a:endParaRPr b="1" sz="4000"/>
          </a:p>
        </p:txBody>
      </p:sp>
      <p:pic>
        <p:nvPicPr>
          <p:cNvPr id="178" name="Google Shape;178;p26"/>
          <p:cNvPicPr preferRelativeResize="0"/>
          <p:nvPr/>
        </p:nvPicPr>
        <p:blipFill rotWithShape="1">
          <a:blip r:embed="rId3">
            <a:alphaModFix/>
          </a:blip>
          <a:srcRect b="3372" l="10417" r="16166" t="0"/>
          <a:stretch/>
        </p:blipFill>
        <p:spPr>
          <a:xfrm>
            <a:off x="660575" y="1200525"/>
            <a:ext cx="3964126" cy="391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 rotWithShape="1">
          <a:blip r:embed="rId4">
            <a:alphaModFix/>
          </a:blip>
          <a:srcRect b="0" l="5583" r="8777" t="0"/>
          <a:stretch/>
        </p:blipFill>
        <p:spPr>
          <a:xfrm>
            <a:off x="4247150" y="1188225"/>
            <a:ext cx="3964125" cy="3914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Thyroid</a:t>
            </a:r>
            <a:r>
              <a:rPr b="1" lang="en-US" sz="4000"/>
              <a:t> Gland</a:t>
            </a:r>
            <a:endParaRPr b="1" sz="4000"/>
          </a:p>
        </p:txBody>
      </p:sp>
      <p:sp>
        <p:nvSpPr>
          <p:cNvPr id="186" name="Google Shape;186;p27"/>
          <p:cNvSpPr txBox="1"/>
          <p:nvPr>
            <p:ph idx="1" type="body"/>
          </p:nvPr>
        </p:nvSpPr>
        <p:spPr>
          <a:xfrm>
            <a:off x="304800" y="895350"/>
            <a:ext cx="4014300" cy="41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2400"/>
              <a:t>Location: </a:t>
            </a:r>
            <a:endParaRPr b="1" sz="2400"/>
          </a:p>
          <a:p>
            <a:pPr indent="-3810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Anterior neck, inferior to larynx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2 lobes joined by central mass (isthmus)  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2400"/>
              <a:t>Function: </a:t>
            </a:r>
            <a:endParaRPr b="1" sz="2400"/>
          </a:p>
          <a:p>
            <a:pPr indent="-3810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Regulate metabolism &amp; blood calcium levels 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Produces thyroxine (T4), triiodothyronine (T3), and calcitonin</a:t>
            </a:r>
            <a:endParaRPr b="1" sz="2400"/>
          </a:p>
        </p:txBody>
      </p:sp>
      <p:pic>
        <p:nvPicPr>
          <p:cNvPr id="187" name="Google Shape;187;p27"/>
          <p:cNvPicPr preferRelativeResize="0"/>
          <p:nvPr/>
        </p:nvPicPr>
        <p:blipFill rotWithShape="1">
          <a:blip r:embed="rId3">
            <a:alphaModFix/>
          </a:blip>
          <a:srcRect b="66971" l="0" r="0" t="0"/>
          <a:stretch/>
        </p:blipFill>
        <p:spPr>
          <a:xfrm>
            <a:off x="4354325" y="1335825"/>
            <a:ext cx="4453625" cy="346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Parat</a:t>
            </a:r>
            <a:r>
              <a:rPr b="1" lang="en-US" sz="4000"/>
              <a:t>hyroid Gland</a:t>
            </a:r>
            <a:endParaRPr b="1" sz="4000"/>
          </a:p>
        </p:txBody>
      </p:sp>
      <p:sp>
        <p:nvSpPr>
          <p:cNvPr id="194" name="Google Shape;194;p28"/>
          <p:cNvSpPr txBox="1"/>
          <p:nvPr>
            <p:ph idx="1" type="body"/>
          </p:nvPr>
        </p:nvSpPr>
        <p:spPr>
          <a:xfrm>
            <a:off x="304800" y="895350"/>
            <a:ext cx="4014300" cy="41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2400"/>
              <a:t>Location: </a:t>
            </a:r>
            <a:endParaRPr b="1" sz="2400"/>
          </a:p>
          <a:p>
            <a:pPr indent="-3810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Embedded on posterior surface of the thyroid gland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Usually 4, but can vary</a:t>
            </a:r>
            <a:r>
              <a:rPr lang="en-US" sz="2400"/>
              <a:t> 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2400"/>
              <a:t>Function: </a:t>
            </a:r>
            <a:endParaRPr b="1" sz="2400"/>
          </a:p>
          <a:p>
            <a:pPr indent="-3810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Increase blood calcium levels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Produces parathyroid hormone(PTH)</a:t>
            </a:r>
            <a:endParaRPr sz="2400"/>
          </a:p>
        </p:txBody>
      </p:sp>
      <p:grpSp>
        <p:nvGrpSpPr>
          <p:cNvPr id="195" name="Google Shape;195;p28"/>
          <p:cNvGrpSpPr/>
          <p:nvPr/>
        </p:nvGrpSpPr>
        <p:grpSpPr>
          <a:xfrm>
            <a:off x="4462450" y="1272650"/>
            <a:ext cx="4166218" cy="3383900"/>
            <a:chOff x="4462450" y="1272650"/>
            <a:chExt cx="4166218" cy="3383900"/>
          </a:xfrm>
        </p:grpSpPr>
        <p:pic>
          <p:nvPicPr>
            <p:cNvPr id="196" name="Google Shape;196;p28"/>
            <p:cNvPicPr preferRelativeResize="0"/>
            <p:nvPr/>
          </p:nvPicPr>
          <p:blipFill rotWithShape="1">
            <a:blip r:embed="rId3">
              <a:alphaModFix/>
            </a:blip>
            <a:srcRect b="10" l="0" r="53647" t="-2197"/>
            <a:stretch/>
          </p:blipFill>
          <p:spPr>
            <a:xfrm>
              <a:off x="4462450" y="1272650"/>
              <a:ext cx="3933851" cy="338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28"/>
            <p:cNvSpPr/>
            <p:nvPr/>
          </p:nvSpPr>
          <p:spPr>
            <a:xfrm rot="909784">
              <a:off x="7237635" y="1478980"/>
              <a:ext cx="1228365" cy="1407391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5200" y="895350"/>
            <a:ext cx="3108450" cy="41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Adrenal</a:t>
            </a:r>
            <a:r>
              <a:rPr b="1" lang="en-US" sz="4000"/>
              <a:t> Glands</a:t>
            </a:r>
            <a:endParaRPr b="1" sz="4000"/>
          </a:p>
        </p:txBody>
      </p:sp>
      <p:sp>
        <p:nvSpPr>
          <p:cNvPr id="205" name="Google Shape;205;p29"/>
          <p:cNvSpPr txBox="1"/>
          <p:nvPr>
            <p:ph idx="1" type="body"/>
          </p:nvPr>
        </p:nvSpPr>
        <p:spPr>
          <a:xfrm>
            <a:off x="304800" y="895350"/>
            <a:ext cx="5062200" cy="41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2400"/>
              <a:t>Location: </a:t>
            </a:r>
            <a:endParaRPr b="1" sz="2400"/>
          </a:p>
          <a:p>
            <a:pPr indent="-3810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One at superior pole of each kidney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Two regions: cortex &amp; medulla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/>
              <a:t>Cortex:</a:t>
            </a:r>
            <a:endParaRPr sz="2400"/>
          </a:p>
          <a:p>
            <a:pPr indent="-276225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Produces aldosterone (Na⁺ balance), cortisol (stress/metabolism), and androgens (sex hormones)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/>
              <a:t>Medulla:</a:t>
            </a:r>
            <a:endParaRPr sz="2400"/>
          </a:p>
          <a:p>
            <a:pPr indent="-276225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Produces epinephrine &amp; norepinephrine (fight-or-flight)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Pancreas</a:t>
            </a:r>
            <a:endParaRPr b="1" sz="4000"/>
          </a:p>
        </p:txBody>
      </p:sp>
      <p:sp>
        <p:nvSpPr>
          <p:cNvPr id="212" name="Google Shape;212;p30"/>
          <p:cNvSpPr txBox="1"/>
          <p:nvPr>
            <p:ph idx="1" type="body"/>
          </p:nvPr>
        </p:nvSpPr>
        <p:spPr>
          <a:xfrm>
            <a:off x="304800" y="895350"/>
            <a:ext cx="4818300" cy="41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2400"/>
              <a:t>Location: </a:t>
            </a:r>
            <a:endParaRPr b="1" sz="2400"/>
          </a:p>
          <a:p>
            <a:pPr indent="-3810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Posterior to stomach and along the first segment of the small intestine (duodenum)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/>
              <a:t>Function</a:t>
            </a:r>
            <a:r>
              <a:rPr b="1" lang="en-US" sz="2400"/>
              <a:t>:</a:t>
            </a:r>
            <a:endParaRPr sz="2400"/>
          </a:p>
          <a:p>
            <a:pPr indent="-276225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Regulation of blood glucose levels</a:t>
            </a:r>
            <a:endParaRPr sz="2400"/>
          </a:p>
          <a:p>
            <a:pPr indent="-276225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Produces glucagon (alpha cells), insulin (beta cells), and other hormones (e.g., somatostatin, pancreatic peptide)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5175" y="971075"/>
            <a:ext cx="3726850" cy="371702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 txBox="1"/>
          <p:nvPr/>
        </p:nvSpPr>
        <p:spPr>
          <a:xfrm>
            <a:off x="6032372" y="4625325"/>
            <a:ext cx="3150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Marieb and Smith, 2018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350" y="3148150"/>
            <a:ext cx="3329074" cy="1756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1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Gonad</a:t>
            </a:r>
            <a:r>
              <a:rPr b="1" lang="en-US" sz="4000"/>
              <a:t>s</a:t>
            </a:r>
            <a:endParaRPr b="1" sz="4000"/>
          </a:p>
        </p:txBody>
      </p:sp>
      <p:sp>
        <p:nvSpPr>
          <p:cNvPr id="221" name="Google Shape;221;p31"/>
          <p:cNvSpPr txBox="1"/>
          <p:nvPr>
            <p:ph idx="1" type="body"/>
          </p:nvPr>
        </p:nvSpPr>
        <p:spPr>
          <a:xfrm>
            <a:off x="152475" y="911850"/>
            <a:ext cx="41676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/>
              <a:t>OVARIES</a:t>
            </a:r>
            <a:endParaRPr u="sng"/>
          </a:p>
        </p:txBody>
      </p:sp>
      <p:sp>
        <p:nvSpPr>
          <p:cNvPr id="222" name="Google Shape;222;p31"/>
          <p:cNvSpPr txBox="1"/>
          <p:nvPr>
            <p:ph idx="2" type="body"/>
          </p:nvPr>
        </p:nvSpPr>
        <p:spPr>
          <a:xfrm>
            <a:off x="152475" y="1246425"/>
            <a:ext cx="4167600" cy="28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/>
              <a:t>Location:</a:t>
            </a:r>
            <a:r>
              <a:rPr lang="en-US"/>
              <a:t> paired almond-sized organs inside pelvic cavity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/>
              <a:t>Function:</a:t>
            </a:r>
            <a:r>
              <a:rPr lang="en-US"/>
              <a:t> produce steroids (estrogen, progesterone) and develop oocytes</a:t>
            </a:r>
            <a:endParaRPr/>
          </a:p>
        </p:txBody>
      </p:sp>
      <p:sp>
        <p:nvSpPr>
          <p:cNvPr id="223" name="Google Shape;223;p31"/>
          <p:cNvSpPr txBox="1"/>
          <p:nvPr>
            <p:ph idx="3" type="body"/>
          </p:nvPr>
        </p:nvSpPr>
        <p:spPr>
          <a:xfrm>
            <a:off x="4653375" y="911850"/>
            <a:ext cx="41676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/>
              <a:t>TESTES</a:t>
            </a:r>
            <a:endParaRPr u="sng"/>
          </a:p>
        </p:txBody>
      </p:sp>
      <p:sp>
        <p:nvSpPr>
          <p:cNvPr id="224" name="Google Shape;224;p31"/>
          <p:cNvSpPr txBox="1"/>
          <p:nvPr>
            <p:ph idx="4" type="body"/>
          </p:nvPr>
        </p:nvSpPr>
        <p:spPr>
          <a:xfrm>
            <a:off x="4485075" y="1246425"/>
            <a:ext cx="4500900" cy="28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/>
              <a:t>Location: </a:t>
            </a:r>
            <a:r>
              <a:rPr lang="en-US"/>
              <a:t>suspended in pouch-like sac outside pelvic cavity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/>
              <a:t>Function:</a:t>
            </a:r>
            <a:r>
              <a:rPr lang="en-US"/>
              <a:t> produce testosterone and sperm 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25" name="Google Shape;22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2023" y="3064325"/>
            <a:ext cx="3150300" cy="191045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1"/>
          <p:cNvSpPr txBox="1"/>
          <p:nvPr/>
        </p:nvSpPr>
        <p:spPr>
          <a:xfrm>
            <a:off x="-749428" y="4853925"/>
            <a:ext cx="3150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Marieb and Smith, 2018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</a:rPr>
              <a:t>Lab Exercise 1.2: Examining Endocrine Histology</a:t>
            </a:r>
            <a:endParaRPr b="1" sz="4000"/>
          </a:p>
        </p:txBody>
      </p:sp>
      <p:sp>
        <p:nvSpPr>
          <p:cNvPr id="233" name="Google Shape;233;p32"/>
          <p:cNvSpPr txBox="1"/>
          <p:nvPr>
            <p:ph idx="1" type="body"/>
          </p:nvPr>
        </p:nvSpPr>
        <p:spPr>
          <a:xfrm>
            <a:off x="457200" y="1581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b="1" lang="en-US" sz="2600">
                <a:solidFill>
                  <a:schemeClr val="dk1"/>
                </a:solidFill>
              </a:rPr>
              <a:t>Materials: 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pituitary, parathyroid, thyroid, pancreas, adrenal slides (or Figures 1.6–1.9 in th</a:t>
            </a:r>
            <a:r>
              <a:rPr lang="en-US" sz="2600"/>
              <a:t>e lab manual)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View slides under 4x, 10x, 40x objectives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-"/>
            </a:pPr>
            <a:r>
              <a:rPr b="1" lang="en-US" sz="2600">
                <a:solidFill>
                  <a:schemeClr val="dk1"/>
                </a:solidFill>
              </a:rPr>
              <a:t>Identify: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parafollicular cells, </a:t>
            </a:r>
            <a:r>
              <a:rPr lang="en-US" sz="2600"/>
              <a:t>follicle cells, oxyfil cells, zones of adrenal glands, alpha cells, beta cells, etc.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 table and confirm accuracy with instructor</a:t>
            </a:r>
            <a:endParaRPr sz="2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/>
        </p:nvSpPr>
        <p:spPr>
          <a:xfrm>
            <a:off x="406950" y="1131100"/>
            <a:ext cx="8646300" cy="4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Learning Objectives for this unit include: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mon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Describe the overall function of the endocrine system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Describe functions of endocrine organs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Identify endocrine structures in models and specimens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Identify histological features under the microscope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List major hormones and their sources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0" y="108347"/>
            <a:ext cx="9144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 </a:t>
            </a: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Endocrine System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</a:rPr>
              <a:t>E</a:t>
            </a:r>
            <a:r>
              <a:rPr b="1" lang="en-US" sz="4000"/>
              <a:t>xample Histology Slides</a:t>
            </a:r>
            <a:endParaRPr b="1" sz="4000"/>
          </a:p>
        </p:txBody>
      </p:sp>
      <p:pic>
        <p:nvPicPr>
          <p:cNvPr id="239" name="Google Shape;239;p33"/>
          <p:cNvPicPr preferRelativeResize="0"/>
          <p:nvPr/>
        </p:nvPicPr>
        <p:blipFill rotWithShape="1">
          <a:blip r:embed="rId3">
            <a:alphaModFix/>
          </a:blip>
          <a:srcRect b="9123" l="48862" r="0" t="0"/>
          <a:stretch/>
        </p:blipFill>
        <p:spPr>
          <a:xfrm>
            <a:off x="4805775" y="1725050"/>
            <a:ext cx="4289799" cy="29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 txBox="1"/>
          <p:nvPr>
            <p:ph idx="1" type="body"/>
          </p:nvPr>
        </p:nvSpPr>
        <p:spPr>
          <a:xfrm>
            <a:off x="-76125" y="1216650"/>
            <a:ext cx="41676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/>
              <a:t>THYROID</a:t>
            </a:r>
            <a:endParaRPr u="sng"/>
          </a:p>
        </p:txBody>
      </p:sp>
      <p:sp>
        <p:nvSpPr>
          <p:cNvPr id="241" name="Google Shape;241;p33"/>
          <p:cNvSpPr txBox="1"/>
          <p:nvPr>
            <p:ph idx="4294967295" type="body"/>
          </p:nvPr>
        </p:nvSpPr>
        <p:spPr>
          <a:xfrm>
            <a:off x="4577175" y="1216650"/>
            <a:ext cx="41676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/>
              <a:t>PARATHYROID</a:t>
            </a:r>
            <a:endParaRPr u="sng"/>
          </a:p>
        </p:txBody>
      </p:sp>
      <p:pic>
        <p:nvPicPr>
          <p:cNvPr id="242" name="Google Shape;242;p33"/>
          <p:cNvPicPr preferRelativeResize="0"/>
          <p:nvPr/>
        </p:nvPicPr>
        <p:blipFill rotWithShape="1">
          <a:blip r:embed="rId4">
            <a:alphaModFix/>
          </a:blip>
          <a:srcRect b="2554" l="209" r="209" t="69340"/>
          <a:stretch/>
        </p:blipFill>
        <p:spPr>
          <a:xfrm>
            <a:off x="223550" y="1725050"/>
            <a:ext cx="4671850" cy="29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4"/>
          <p:cNvPicPr preferRelativeResize="0"/>
          <p:nvPr/>
        </p:nvPicPr>
        <p:blipFill rotWithShape="1">
          <a:blip r:embed="rId3">
            <a:alphaModFix/>
          </a:blip>
          <a:srcRect b="9487" l="28726" r="32110" t="6774"/>
          <a:stretch/>
        </p:blipFill>
        <p:spPr>
          <a:xfrm>
            <a:off x="172800" y="1648850"/>
            <a:ext cx="4702350" cy="29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</a:rPr>
              <a:t>E</a:t>
            </a:r>
            <a:r>
              <a:rPr b="1" lang="en-US" sz="4000"/>
              <a:t>xample Histology Slides</a:t>
            </a:r>
            <a:endParaRPr b="1" sz="4000"/>
          </a:p>
        </p:txBody>
      </p:sp>
      <p:sp>
        <p:nvSpPr>
          <p:cNvPr id="249" name="Google Shape;249;p34"/>
          <p:cNvSpPr txBox="1"/>
          <p:nvPr>
            <p:ph idx="1" type="body"/>
          </p:nvPr>
        </p:nvSpPr>
        <p:spPr>
          <a:xfrm>
            <a:off x="-380925" y="1140450"/>
            <a:ext cx="41676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/>
              <a:t>ADRENAL</a:t>
            </a:r>
            <a:endParaRPr u="sng"/>
          </a:p>
        </p:txBody>
      </p:sp>
      <p:sp>
        <p:nvSpPr>
          <p:cNvPr id="250" name="Google Shape;250;p34"/>
          <p:cNvSpPr txBox="1"/>
          <p:nvPr>
            <p:ph idx="4294967295" type="body"/>
          </p:nvPr>
        </p:nvSpPr>
        <p:spPr>
          <a:xfrm>
            <a:off x="4119975" y="1140450"/>
            <a:ext cx="41676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/>
              <a:t>PANCREAS</a:t>
            </a:r>
            <a:endParaRPr u="sng"/>
          </a:p>
        </p:txBody>
      </p:sp>
      <p:sp>
        <p:nvSpPr>
          <p:cNvPr id="251" name="Google Shape;251;p34"/>
          <p:cNvSpPr/>
          <p:nvPr/>
        </p:nvSpPr>
        <p:spPr>
          <a:xfrm>
            <a:off x="4808050" y="2644950"/>
            <a:ext cx="150000" cy="1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4"/>
          <p:cNvSpPr/>
          <p:nvPr/>
        </p:nvSpPr>
        <p:spPr>
          <a:xfrm flipH="1">
            <a:off x="4706350" y="3651450"/>
            <a:ext cx="254100" cy="1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4"/>
          <p:cNvSpPr/>
          <p:nvPr/>
        </p:nvSpPr>
        <p:spPr>
          <a:xfrm>
            <a:off x="4731850" y="4473750"/>
            <a:ext cx="150000" cy="1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34"/>
          <p:cNvPicPr preferRelativeResize="0"/>
          <p:nvPr/>
        </p:nvPicPr>
        <p:blipFill rotWithShape="1">
          <a:blip r:embed="rId4">
            <a:alphaModFix/>
          </a:blip>
          <a:srcRect b="0" l="65857" r="0" t="60358"/>
          <a:stretch/>
        </p:blipFill>
        <p:spPr>
          <a:xfrm>
            <a:off x="4881850" y="1648850"/>
            <a:ext cx="4246200" cy="29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</a:rPr>
              <a:t>Lab Exercise 1.3: Endocrine Physiology Simulation</a:t>
            </a:r>
            <a:endParaRPr b="1" sz="4000"/>
          </a:p>
        </p:txBody>
      </p:sp>
      <p:sp>
        <p:nvSpPr>
          <p:cNvPr id="261" name="Google Shape;261;p35"/>
          <p:cNvSpPr txBox="1"/>
          <p:nvPr>
            <p:ph idx="1" type="body"/>
          </p:nvPr>
        </p:nvSpPr>
        <p:spPr>
          <a:xfrm>
            <a:off x="457200" y="1581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b="1" lang="en-US" sz="2600">
                <a:solidFill>
                  <a:schemeClr val="dk1"/>
                </a:solidFill>
              </a:rPr>
              <a:t>Materials: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Internet-connected computer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/>
              <a:t>Go to </a:t>
            </a:r>
            <a:r>
              <a:rPr b="1" lang="en-US" sz="2600"/>
              <a:t>https://pphys.edugen.wiley.com/index.html</a:t>
            </a:r>
            <a:endParaRPr b="1"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</a:t>
            </a:r>
            <a:r>
              <a:rPr lang="en-US" sz="2600">
                <a:solidFill>
                  <a:schemeClr val="dk1"/>
                </a:solidFill>
              </a:rPr>
              <a:t> 'Blood Glucose Regulation' 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</a:t>
            </a:r>
            <a:r>
              <a:rPr b="1" lang="en-US" sz="2600">
                <a:solidFill>
                  <a:schemeClr val="dk1"/>
                </a:solidFill>
              </a:rPr>
              <a:t>pre-lab quiz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US" sz="2600">
                <a:solidFill>
                  <a:schemeClr val="dk1"/>
                </a:solidFill>
              </a:rPr>
              <a:t>reporting 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600"/>
              <a:t>ections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 when glucose, insulin, glucagon, ketones peak</a:t>
            </a:r>
            <a:endParaRPr sz="2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1325" y="766875"/>
            <a:ext cx="5189476" cy="43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6"/>
          <p:cNvSpPr txBox="1"/>
          <p:nvPr/>
        </p:nvSpPr>
        <p:spPr>
          <a:xfrm>
            <a:off x="7116300" y="2344688"/>
            <a:ext cx="1646700" cy="1023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Watch this video: 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https://pphys.edugen.wiley.com/video/section05.html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6"/>
          <p:cNvSpPr txBox="1"/>
          <p:nvPr>
            <p:ph idx="4294967295"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Blood Glucose Regulation</a:t>
            </a:r>
            <a:endParaRPr b="1" sz="4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/>
          <p:nvPr>
            <p:ph idx="4294967295"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Blood Glucose Regulation</a:t>
            </a:r>
            <a:endParaRPr b="1" sz="4000"/>
          </a:p>
        </p:txBody>
      </p:sp>
      <p:pic>
        <p:nvPicPr>
          <p:cNvPr id="274" name="Google Shape;274;p37"/>
          <p:cNvPicPr preferRelativeResize="0"/>
          <p:nvPr/>
        </p:nvPicPr>
        <p:blipFill rotWithShape="1">
          <a:blip r:embed="rId3">
            <a:alphaModFix/>
          </a:blip>
          <a:srcRect b="7102" l="4961" r="17632" t="14330"/>
          <a:stretch/>
        </p:blipFill>
        <p:spPr>
          <a:xfrm>
            <a:off x="913675" y="945725"/>
            <a:ext cx="7316650" cy="40188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</a:rPr>
              <a:t>Lab Exercise 1.4: Fetal Pig Dissection – Endocrine Identification</a:t>
            </a:r>
            <a:endParaRPr b="1" sz="4000"/>
          </a:p>
        </p:txBody>
      </p:sp>
      <p:sp>
        <p:nvSpPr>
          <p:cNvPr id="281" name="Google Shape;281;p38"/>
          <p:cNvSpPr txBox="1"/>
          <p:nvPr>
            <p:ph idx="1" type="body"/>
          </p:nvPr>
        </p:nvSpPr>
        <p:spPr>
          <a:xfrm>
            <a:off x="457200" y="15049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b="1" lang="en-US" sz="2600">
                <a:solidFill>
                  <a:schemeClr val="dk1"/>
                </a:solidFill>
              </a:rPr>
              <a:t>Materials: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preserved pig, tools, PPE, diagrams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b="1" lang="en-US" sz="2600"/>
              <a:t>BSL-1 safety protocols</a:t>
            </a:r>
            <a:r>
              <a:rPr b="1" lang="en-US" sz="2600">
                <a:solidFill>
                  <a:schemeClr val="dk1"/>
                </a:solidFill>
              </a:rPr>
              <a:t>: 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PPE, sharps, disinfect</a:t>
            </a:r>
            <a:r>
              <a:rPr lang="en-US" sz="2600"/>
              <a:t>ion, etc.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External observation and initial incision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Identify: </a:t>
            </a:r>
            <a:r>
              <a:rPr b="1" lang="en-US" sz="2600">
                <a:solidFill>
                  <a:schemeClr val="dk1"/>
                </a:solidFill>
              </a:rPr>
              <a:t>thyroid, thymus, pancreas, adrenals, ovaries/testes</a:t>
            </a:r>
            <a:endParaRPr b="1"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-"/>
            </a:pPr>
            <a:r>
              <a:rPr lang="en-US" sz="2600"/>
              <a:t>For online students (or if </a:t>
            </a:r>
            <a:r>
              <a:rPr b="1" lang="en-US" sz="2600"/>
              <a:t>no specimen</a:t>
            </a:r>
            <a:r>
              <a:rPr lang="en-US" sz="2600"/>
              <a:t> are available), use the following </a:t>
            </a:r>
            <a:r>
              <a:rPr b="1" lang="en-US" sz="2600"/>
              <a:t>figures</a:t>
            </a:r>
            <a:r>
              <a:rPr lang="en-US" sz="2600"/>
              <a:t> to identify each structure</a:t>
            </a:r>
            <a:endParaRPr b="1" sz="2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Thyroid and Thymus</a:t>
            </a:r>
            <a:endParaRPr b="1" sz="4000"/>
          </a:p>
        </p:txBody>
      </p:sp>
      <p:pic>
        <p:nvPicPr>
          <p:cNvPr id="287" name="Google Shape;287;p39"/>
          <p:cNvPicPr preferRelativeResize="0"/>
          <p:nvPr/>
        </p:nvPicPr>
        <p:blipFill rotWithShape="1">
          <a:blip r:embed="rId3">
            <a:alphaModFix/>
          </a:blip>
          <a:srcRect b="7734" l="0" r="3642" t="10758"/>
          <a:stretch/>
        </p:blipFill>
        <p:spPr>
          <a:xfrm>
            <a:off x="1463713" y="834775"/>
            <a:ext cx="6216576" cy="394402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9"/>
          <p:cNvSpPr txBox="1"/>
          <p:nvPr/>
        </p:nvSpPr>
        <p:spPr>
          <a:xfrm>
            <a:off x="2996860" y="4855000"/>
            <a:ext cx="3150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https://courses.lumenlearning.com/bio2labs/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0"/>
          <p:cNvPicPr preferRelativeResize="0"/>
          <p:nvPr/>
        </p:nvPicPr>
        <p:blipFill rotWithShape="1">
          <a:blip r:embed="rId3">
            <a:alphaModFix/>
          </a:blip>
          <a:srcRect b="7526" l="0" r="0" t="15674"/>
          <a:stretch/>
        </p:blipFill>
        <p:spPr>
          <a:xfrm>
            <a:off x="1463725" y="834775"/>
            <a:ext cx="6216576" cy="394402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0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Pancreas</a:t>
            </a:r>
            <a:endParaRPr b="1" sz="4000"/>
          </a:p>
        </p:txBody>
      </p:sp>
      <p:sp>
        <p:nvSpPr>
          <p:cNvPr id="295" name="Google Shape;295;p40"/>
          <p:cNvSpPr txBox="1"/>
          <p:nvPr/>
        </p:nvSpPr>
        <p:spPr>
          <a:xfrm>
            <a:off x="2996860" y="4855000"/>
            <a:ext cx="3150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https://courses.lumenlearning.com/bio2labs/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1"/>
          <p:cNvPicPr preferRelativeResize="0"/>
          <p:nvPr/>
        </p:nvPicPr>
        <p:blipFill rotWithShape="1">
          <a:blip r:embed="rId3">
            <a:alphaModFix/>
          </a:blip>
          <a:srcRect b="0" l="0" r="0" t="12226"/>
          <a:stretch/>
        </p:blipFill>
        <p:spPr>
          <a:xfrm>
            <a:off x="1463725" y="834775"/>
            <a:ext cx="6216576" cy="394402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1"/>
          <p:cNvSpPr txBox="1"/>
          <p:nvPr/>
        </p:nvSpPr>
        <p:spPr>
          <a:xfrm>
            <a:off x="2996860" y="4855000"/>
            <a:ext cx="3150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https://courses.lumenlearning.com/bio2labs/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1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Adrenal Glands</a:t>
            </a:r>
            <a:endParaRPr b="1" sz="4000"/>
          </a:p>
        </p:txBody>
      </p:sp>
      <p:sp>
        <p:nvSpPr>
          <p:cNvPr id="303" name="Google Shape;303;p41"/>
          <p:cNvSpPr/>
          <p:nvPr/>
        </p:nvSpPr>
        <p:spPr>
          <a:xfrm>
            <a:off x="5718650" y="3244675"/>
            <a:ext cx="428400" cy="378600"/>
          </a:xfrm>
          <a:prstGeom prst="ellipse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42"/>
          <p:cNvGrpSpPr/>
          <p:nvPr/>
        </p:nvGrpSpPr>
        <p:grpSpPr>
          <a:xfrm>
            <a:off x="1192007" y="682375"/>
            <a:ext cx="6759988" cy="4232587"/>
            <a:chOff x="233112" y="0"/>
            <a:chExt cx="8677777" cy="5143500"/>
          </a:xfrm>
        </p:grpSpPr>
        <p:grpSp>
          <p:nvGrpSpPr>
            <p:cNvPr id="309" name="Google Shape;309;p42"/>
            <p:cNvGrpSpPr/>
            <p:nvPr/>
          </p:nvGrpSpPr>
          <p:grpSpPr>
            <a:xfrm>
              <a:off x="233112" y="0"/>
              <a:ext cx="8677777" cy="5143500"/>
              <a:chOff x="233112" y="0"/>
              <a:chExt cx="8677777" cy="5143500"/>
            </a:xfrm>
          </p:grpSpPr>
          <p:pic>
            <p:nvPicPr>
              <p:cNvPr id="310" name="Google Shape;310;p4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33112" y="0"/>
                <a:ext cx="8677777" cy="5143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1" name="Google Shape;311;p42"/>
              <p:cNvSpPr/>
              <p:nvPr/>
            </p:nvSpPr>
            <p:spPr>
              <a:xfrm>
                <a:off x="233800" y="0"/>
                <a:ext cx="3324000" cy="423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2" name="Google Shape;312;p42"/>
            <p:cNvSpPr/>
            <p:nvPr/>
          </p:nvSpPr>
          <p:spPr>
            <a:xfrm>
              <a:off x="3786500" y="2268825"/>
              <a:ext cx="1047000" cy="1087800"/>
            </a:xfrm>
            <a:prstGeom prst="ellipse">
              <a:avLst/>
            </a:prstGeom>
            <a:noFill/>
            <a:ln cap="flat" cmpd="sng" w="38100">
              <a:solidFill>
                <a:srgbClr val="00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42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Adrenal Glands</a:t>
            </a:r>
            <a:endParaRPr b="1" sz="4000"/>
          </a:p>
        </p:txBody>
      </p:sp>
      <p:sp>
        <p:nvSpPr>
          <p:cNvPr id="314" name="Google Shape;314;p42"/>
          <p:cNvSpPr txBox="1"/>
          <p:nvPr/>
        </p:nvSpPr>
        <p:spPr>
          <a:xfrm>
            <a:off x="2996860" y="4855000"/>
            <a:ext cx="3150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https://medscope.umaryland.edu/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idx="1" type="body"/>
          </p:nvPr>
        </p:nvSpPr>
        <p:spPr>
          <a:xfrm>
            <a:off x="182975" y="1200150"/>
            <a:ext cx="4543800" cy="3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Secretes </a:t>
            </a:r>
            <a:r>
              <a:rPr b="1" lang="en-US" sz="2600">
                <a:solidFill>
                  <a:schemeClr val="dk1"/>
                </a:solidFill>
              </a:rPr>
              <a:t>hormones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into the bloodstream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 glands like the </a:t>
            </a:r>
            <a:r>
              <a:rPr lang="en-US" sz="2600">
                <a:solidFill>
                  <a:schemeClr val="dk1"/>
                </a:solidFill>
              </a:rPr>
              <a:t>pituitary, thyroid, adrenals, pancreas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includes other organs with endocrine </a:t>
            </a:r>
            <a:r>
              <a:rPr b="1" lang="en-US" sz="2600">
                <a:solidFill>
                  <a:schemeClr val="dk1"/>
                </a:solidFill>
              </a:rPr>
              <a:t>cells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(e.g., kidneys, heart, gonads)</a:t>
            </a:r>
            <a:endParaRPr sz="2600"/>
          </a:p>
        </p:txBody>
      </p:sp>
      <p:sp>
        <p:nvSpPr>
          <p:cNvPr id="107" name="Google Shape;107;p16"/>
          <p:cNvSpPr txBox="1"/>
          <p:nvPr/>
        </p:nvSpPr>
        <p:spPr>
          <a:xfrm>
            <a:off x="0" y="108347"/>
            <a:ext cx="9144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Endocrine System Organ Functions</a:t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4375" y="971550"/>
            <a:ext cx="4253900" cy="396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3"/>
          <p:cNvPicPr preferRelativeResize="0"/>
          <p:nvPr/>
        </p:nvPicPr>
        <p:blipFill rotWithShape="1">
          <a:blip r:embed="rId3">
            <a:alphaModFix/>
          </a:blip>
          <a:srcRect b="4568" l="0" r="0" t="11447"/>
          <a:stretch/>
        </p:blipFill>
        <p:spPr>
          <a:xfrm>
            <a:off x="1463725" y="833550"/>
            <a:ext cx="6216576" cy="394402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3"/>
          <p:cNvSpPr txBox="1"/>
          <p:nvPr/>
        </p:nvSpPr>
        <p:spPr>
          <a:xfrm>
            <a:off x="2996860" y="4855000"/>
            <a:ext cx="3150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https://courses.lumenlearning.com/bio2labs/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3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Ovarie</a:t>
            </a:r>
            <a:r>
              <a:rPr b="1" lang="en-US" sz="4000"/>
              <a:t>s</a:t>
            </a:r>
            <a:endParaRPr b="1" sz="4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4"/>
          <p:cNvPicPr preferRelativeResize="0"/>
          <p:nvPr/>
        </p:nvPicPr>
        <p:blipFill rotWithShape="1">
          <a:blip r:embed="rId3">
            <a:alphaModFix/>
          </a:blip>
          <a:srcRect b="12982" l="0" r="0" t="0"/>
          <a:stretch/>
        </p:blipFill>
        <p:spPr>
          <a:xfrm>
            <a:off x="1463725" y="834775"/>
            <a:ext cx="6216576" cy="394402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4"/>
          <p:cNvSpPr txBox="1"/>
          <p:nvPr/>
        </p:nvSpPr>
        <p:spPr>
          <a:xfrm>
            <a:off x="2996860" y="4855000"/>
            <a:ext cx="3150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https://courses.lumenlearning.com/bio2labs/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4"/>
          <p:cNvSpPr txBox="1"/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Teste</a:t>
            </a:r>
            <a:r>
              <a:rPr b="1" lang="en-US" sz="4000"/>
              <a:t>s</a:t>
            </a:r>
            <a:endParaRPr b="1" sz="4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5"/>
          <p:cNvSpPr txBox="1"/>
          <p:nvPr/>
        </p:nvSpPr>
        <p:spPr>
          <a:xfrm>
            <a:off x="381000" y="0"/>
            <a:ext cx="8305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Preparation and Work Due</a:t>
            </a:r>
            <a:endParaRPr/>
          </a:p>
        </p:txBody>
      </p:sp>
      <p:sp>
        <p:nvSpPr>
          <p:cNvPr id="334" name="Google Shape;334;p45"/>
          <p:cNvSpPr txBox="1"/>
          <p:nvPr/>
        </p:nvSpPr>
        <p:spPr>
          <a:xfrm>
            <a:off x="420675" y="952500"/>
            <a:ext cx="8471700" cy="25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 Assignment:</a:t>
            </a:r>
            <a:endParaRPr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1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Textbook: Chapter 1 </a:t>
            </a:r>
            <a:endParaRPr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1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 Manual: Chapter 1 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See </a:t>
            </a:r>
            <a:r>
              <a:rPr b="1" lang="en-US" sz="2600">
                <a:latin typeface="Calibri"/>
                <a:ea typeface="Calibri"/>
                <a:cs typeface="Calibri"/>
                <a:sym typeface="Calibri"/>
              </a:rPr>
              <a:t>Module</a:t>
            </a:r>
            <a:r>
              <a:rPr b="1" i="0" lang="en-US" sz="2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60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i="0" lang="en-US" sz="2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 more information &amp; assignments</a:t>
            </a:r>
            <a:endParaRPr i="0" sz="26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Presented in accordance with the National Association of Biology Teachers and the National Research Council (Cheesman et al., 2007). 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Figures (unless otherwise cited) originated from: OpenStax College, Rice University. 2022. Anatomy and Physiology 2e.  </a:t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type="title"/>
          </p:nvPr>
        </p:nvSpPr>
        <p:spPr>
          <a:xfrm>
            <a:off x="0" y="535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</a:rPr>
              <a:t>Hormones and Their Classification</a:t>
            </a:r>
            <a:endParaRPr b="1" sz="4000"/>
          </a:p>
        </p:txBody>
      </p:sp>
      <p:sp>
        <p:nvSpPr>
          <p:cNvPr id="115" name="Google Shape;115;p17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b="1" lang="en-US" sz="2600">
                <a:solidFill>
                  <a:schemeClr val="dk1"/>
                </a:solidFill>
              </a:rPr>
              <a:t>Amino acid-based: 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amines, peptides, proteins (e.g, TRH, CRH, GHRH, GH, ACTH, TSH, ADH, T3, T4, PTH, ANP)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b="1" lang="en-US" sz="2600">
                <a:solidFill>
                  <a:schemeClr val="dk1"/>
                </a:solidFill>
              </a:rPr>
              <a:t>Steroid-based: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cholesterol-derived (</a:t>
            </a:r>
            <a:r>
              <a:rPr lang="en-US" sz="2600"/>
              <a:t>e.g., cortisol, androgens, estrogen, testosterone, progesterone, calcitriol)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b="1" lang="en-US" sz="2600">
                <a:solidFill>
                  <a:schemeClr val="dk1"/>
                </a:solidFill>
              </a:rPr>
              <a:t>Lipid-soluble: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steroid, thyroid, calcitriol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b="1" lang="en-US" sz="2600"/>
              <a:t>W</a:t>
            </a:r>
            <a:r>
              <a:rPr b="1" lang="en-US" sz="2600">
                <a:solidFill>
                  <a:schemeClr val="dk1"/>
                </a:solidFill>
              </a:rPr>
              <a:t>ater-soluble: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/>
              <a:t>insulin, glucagon, GH, ADH, oxytocin, PTH, epinephrine, norepinephrine, melatonin</a:t>
            </a:r>
            <a:endParaRPr sz="2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" name="Google Shape;120;p18"/>
          <p:cNvGraphicFramePr/>
          <p:nvPr/>
        </p:nvGraphicFramePr>
        <p:xfrm>
          <a:off x="272143" y="117878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{FC6A44D6-1246-4AB1-9236-ED06102F89CF}</a:tableStyleId>
              </a:tblPr>
              <a:tblGrid>
                <a:gridCol w="1883225"/>
                <a:gridCol w="2808525"/>
                <a:gridCol w="4038600"/>
              </a:tblGrid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Endocrine Gland</a:t>
                      </a:r>
                      <a:endParaRPr sz="11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Hormone</a:t>
                      </a:r>
                      <a:endParaRPr sz="1100"/>
                    </a:p>
                  </a:txBody>
                  <a:tcPr marT="34300" marB="34300" marR="91450" marL="91450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Function of Hormone</a:t>
                      </a:r>
                      <a:endParaRPr sz="11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Hypothalamus</a:t>
                      </a:r>
                      <a:endParaRPr sz="11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Releasing and inhibiting hormones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Controls pituitary gland</a:t>
                      </a:r>
                      <a:endParaRPr sz="11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Pituitary Gland</a:t>
                      </a:r>
                      <a:endParaRPr sz="12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      Anterior lobe</a:t>
                      </a:r>
                      <a:endParaRPr sz="11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GH (Growth</a:t>
                      </a:r>
                      <a:r>
                        <a:rPr lang="en-US" sz="1200"/>
                        <a:t> hormone) </a:t>
                      </a:r>
                      <a:endParaRPr sz="12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Cell</a:t>
                      </a:r>
                      <a:r>
                        <a:rPr lang="en-US" sz="1200"/>
                        <a:t> division and tissue growth</a:t>
                      </a:r>
                      <a:endParaRPr sz="12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      </a:t>
                      </a:r>
                      <a:endParaRPr sz="11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FSH</a:t>
                      </a:r>
                      <a:r>
                        <a:rPr lang="en-US" sz="1200"/>
                        <a:t> </a:t>
                      </a:r>
                      <a:r>
                        <a:rPr lang="en-US" sz="1200"/>
                        <a:t>(Follicle stimulating hormone) 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Female: ovarian follicle growth</a:t>
                      </a:r>
                      <a:endParaRPr sz="11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Male: Sperm production</a:t>
                      </a:r>
                      <a:endParaRPr sz="11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ACTH (adrenocorticotropic hormone)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Stimulate secretion of adrenal gland cortex hormones</a:t>
                      </a:r>
                      <a:endParaRPr sz="11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TSH (Thyroid stimulating hormone)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Stimulate</a:t>
                      </a:r>
                      <a:r>
                        <a:rPr lang="en-US" sz="1200"/>
                        <a:t> synthesis and secretion of thyroid  hormones</a:t>
                      </a:r>
                      <a:endParaRPr sz="12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LH (luteinizing hormone)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Female: triggers ovulation</a:t>
                      </a:r>
                      <a:endParaRPr sz="11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Male: testosterone production</a:t>
                      </a:r>
                      <a:endParaRPr sz="12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Prolactin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Milk</a:t>
                      </a:r>
                      <a:r>
                        <a:rPr lang="en-US" sz="1200"/>
                        <a:t> production</a:t>
                      </a:r>
                      <a:endParaRPr sz="12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     Posterior lobe</a:t>
                      </a:r>
                      <a:endParaRPr sz="11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Oxytocin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Milk let-down, uterine contraction</a:t>
                      </a:r>
                      <a:endParaRPr sz="11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ADH (anti-diuretic</a:t>
                      </a:r>
                      <a:r>
                        <a:rPr lang="en-US" sz="1200"/>
                        <a:t> hormone)</a:t>
                      </a:r>
                      <a:endParaRPr sz="12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Increase water</a:t>
                      </a:r>
                      <a:r>
                        <a:rPr lang="en-US" sz="1200"/>
                        <a:t> reabsorption by kidney</a:t>
                      </a:r>
                      <a:endParaRPr sz="12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Pineal gland</a:t>
                      </a:r>
                      <a:endParaRPr sz="11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Melatonin</a:t>
                      </a:r>
                      <a:endParaRPr sz="1100"/>
                    </a:p>
                  </a:txBody>
                  <a:tcPr marT="34300" marB="34300" marR="91450" marL="9145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Circadian rhythms (sleep/wake cycles)</a:t>
                      </a:r>
                      <a:endParaRPr sz="11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1" name="Google Shape;121;p18"/>
          <p:cNvSpPr txBox="1"/>
          <p:nvPr>
            <p:ph idx="4294967295" type="title"/>
          </p:nvPr>
        </p:nvSpPr>
        <p:spPr>
          <a:xfrm>
            <a:off x="0" y="535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</a:rPr>
              <a:t>Hormones and Their Classification</a:t>
            </a:r>
            <a:endParaRPr b="1" sz="4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" name="Google Shape;126;p19"/>
          <p:cNvGraphicFramePr/>
          <p:nvPr/>
        </p:nvGraphicFramePr>
        <p:xfrm>
          <a:off x="258134" y="113919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{FC6A44D6-1246-4AB1-9236-ED06102F89CF}</a:tableStyleId>
              </a:tblPr>
              <a:tblGrid>
                <a:gridCol w="2406475"/>
                <a:gridCol w="2431375"/>
                <a:gridCol w="3852950"/>
              </a:tblGrid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Endocrine</a:t>
                      </a:r>
                      <a:r>
                        <a:rPr lang="en-US" sz="1400"/>
                        <a:t> Gland</a:t>
                      </a:r>
                      <a:endParaRPr sz="14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Hormone</a:t>
                      </a:r>
                      <a:endParaRPr sz="1100"/>
                    </a:p>
                  </a:txBody>
                  <a:tcPr marT="34300" marB="34300" marR="91450" marL="91450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Function of hormone</a:t>
                      </a:r>
                      <a:endParaRPr sz="11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Ovaries (follicular cells)</a:t>
                      </a:r>
                      <a:endParaRPr sz="11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Estrogen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Female</a:t>
                      </a:r>
                      <a:r>
                        <a:rPr lang="en-US" sz="1200"/>
                        <a:t> s</a:t>
                      </a:r>
                      <a:r>
                        <a:rPr lang="en-US" sz="1200"/>
                        <a:t>ex characteristic development; development of endometrium</a:t>
                      </a:r>
                      <a:endParaRPr sz="11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Progesterone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Development of endometrium; support</a:t>
                      </a:r>
                      <a:r>
                        <a:rPr lang="en-US" sz="1200"/>
                        <a:t> of pregnancy (corpus luteum)</a:t>
                      </a:r>
                      <a:endParaRPr sz="12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Testes</a:t>
                      </a:r>
                      <a:endParaRPr sz="11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Testosterone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Male</a:t>
                      </a:r>
                      <a:r>
                        <a:rPr lang="en-US" sz="1200"/>
                        <a:t> s</a:t>
                      </a:r>
                      <a:r>
                        <a:rPr lang="en-US" sz="1200"/>
                        <a:t>ex characteristic development; sperm production</a:t>
                      </a:r>
                      <a:endParaRPr sz="11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Thyroid Gland</a:t>
                      </a:r>
                      <a:endParaRPr sz="11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T3 and T4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Increase metabolism and body temperature</a:t>
                      </a:r>
                      <a:endParaRPr sz="11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Calcitonin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Decrease blood</a:t>
                      </a:r>
                      <a:r>
                        <a:rPr lang="en-US" sz="1200"/>
                        <a:t> calcium</a:t>
                      </a:r>
                      <a:endParaRPr sz="12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Parathyroid Glands</a:t>
                      </a:r>
                      <a:endParaRPr sz="11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PTH (parathyroid</a:t>
                      </a:r>
                      <a:r>
                        <a:rPr lang="en-US" sz="1200"/>
                        <a:t> hormone)</a:t>
                      </a:r>
                      <a:endParaRPr sz="12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Increase blood calcium</a:t>
                      </a:r>
                      <a:endParaRPr sz="11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Pancreas: Alpha cells</a:t>
                      </a:r>
                      <a:endParaRPr sz="11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Glucagon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Increase blood glucose</a:t>
                      </a:r>
                      <a:endParaRPr sz="11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                 Beta cells</a:t>
                      </a:r>
                      <a:endParaRPr sz="11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Insulin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Decrease blood glucose </a:t>
                      </a:r>
                      <a:endParaRPr sz="11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Adrenal Gland: Cortex</a:t>
                      </a:r>
                      <a:endParaRPr sz="11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Mineralocorticoids</a:t>
                      </a:r>
                      <a:r>
                        <a:rPr lang="en-US" sz="1200"/>
                        <a:t> (aldosterone)</a:t>
                      </a:r>
                      <a:endParaRPr sz="12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Increase Na+ (and, therefore,water) reabsorption</a:t>
                      </a:r>
                      <a:r>
                        <a:rPr lang="en-US" sz="1200"/>
                        <a:t> by kidney </a:t>
                      </a:r>
                      <a:endParaRPr sz="12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Glucocorticoids (cortisol)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Long term response to stress</a:t>
                      </a:r>
                      <a:r>
                        <a:rPr lang="en-US" sz="1200"/>
                        <a:t> / decrease immune response; regulates glucose metabolism</a:t>
                      </a:r>
                      <a:endParaRPr sz="12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Androgens (sm. amts)</a:t>
                      </a:r>
                      <a:endParaRPr sz="1100"/>
                    </a:p>
                  </a:txBody>
                  <a:tcPr marT="34300" marB="34300" marR="91450" marL="9145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estrogen/testosterone secretion</a:t>
                      </a:r>
                      <a:endParaRPr sz="1200"/>
                    </a:p>
                  </a:txBody>
                  <a:tcPr marT="34300" marB="34300" marR="91450" marL="9145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7" name="Google Shape;127;p19"/>
          <p:cNvSpPr txBox="1"/>
          <p:nvPr>
            <p:ph idx="4294967295" type="title"/>
          </p:nvPr>
        </p:nvSpPr>
        <p:spPr>
          <a:xfrm>
            <a:off x="0" y="535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</a:rPr>
              <a:t>Hormones and Their Classification</a:t>
            </a:r>
            <a:endParaRPr b="1" sz="4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457200" y="535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/>
              <a:t>Pre-</a:t>
            </a:r>
            <a:r>
              <a:rPr b="1" lang="en-US" sz="4000">
                <a:solidFill>
                  <a:schemeClr val="dk1"/>
                </a:solidFill>
              </a:rPr>
              <a:t>Lab Activities</a:t>
            </a:r>
            <a:endParaRPr b="1" sz="4000"/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304800" y="1276350"/>
            <a:ext cx="85998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/>
              <a:t>Read the</a:t>
            </a:r>
            <a:r>
              <a:rPr b="1" lang="en-US" sz="2600"/>
              <a:t> Chapter 1: Endocrine System </a:t>
            </a:r>
            <a:r>
              <a:rPr lang="en-US" sz="2600"/>
              <a:t>in the textbook 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/>
              <a:t>Review the Introduction and Background sections of the lab manual </a:t>
            </a:r>
            <a:r>
              <a:rPr b="1" lang="en-US" sz="2600"/>
              <a:t>Chapter 1</a:t>
            </a:r>
            <a:endParaRPr b="1"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/>
              <a:t>Complete the Pre-Lab Exercises (1.1-1.3) and use your answers to complete the </a:t>
            </a:r>
            <a:r>
              <a:rPr b="1" lang="en-US" sz="2600"/>
              <a:t>Module 1 Quiz</a:t>
            </a:r>
            <a:r>
              <a:rPr lang="en-US" sz="2600"/>
              <a:t> on Moodle </a:t>
            </a:r>
            <a:endParaRPr sz="2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</a:rPr>
              <a:t>Lab Exercise 1.1: Exploring Endocrine Structures in Models</a:t>
            </a:r>
            <a:endParaRPr b="1" sz="4000"/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304800" y="1428750"/>
            <a:ext cx="85998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b="1" lang="en-US" sz="2600">
                <a:solidFill>
                  <a:schemeClr val="dk1"/>
                </a:solidFill>
              </a:rPr>
              <a:t>Materials: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Brain, torso, reproductive system models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/>
              <a:t>In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brain model (or Figure 1.2 </a:t>
            </a:r>
            <a:r>
              <a:rPr lang="en-US" sz="2600"/>
              <a:t>in the 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 manual), </a:t>
            </a:r>
            <a:r>
              <a:rPr lang="en-US" sz="2600"/>
              <a:t>i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dentify &amp; label: </a:t>
            </a:r>
            <a:r>
              <a:rPr b="1" lang="en-US" sz="2600"/>
              <a:t>thalamus, hypothalamus, </a:t>
            </a:r>
            <a:r>
              <a:rPr b="1" lang="en-US" sz="2600"/>
              <a:t>pituitary</a:t>
            </a:r>
            <a:r>
              <a:rPr lang="en-US" sz="2600"/>
              <a:t> gland, </a:t>
            </a:r>
            <a:r>
              <a:rPr b="1" lang="en-US" sz="2600">
                <a:solidFill>
                  <a:schemeClr val="dk1"/>
                </a:solidFill>
              </a:rPr>
              <a:t>pineal </a:t>
            </a:r>
            <a:r>
              <a:rPr lang="en-US" sz="2600">
                <a:solidFill>
                  <a:schemeClr val="dk1"/>
                </a:solidFill>
              </a:rPr>
              <a:t>gland</a:t>
            </a:r>
            <a:r>
              <a:rPr b="1" lang="en-US" sz="2600">
                <a:solidFill>
                  <a:schemeClr val="dk1"/>
                </a:solidFill>
              </a:rPr>
              <a:t>, </a:t>
            </a:r>
            <a:r>
              <a:rPr lang="en-US" sz="2600"/>
              <a:t>and</a:t>
            </a:r>
            <a:r>
              <a:rPr b="1" lang="en-US" sz="2600">
                <a:solidFill>
                  <a:schemeClr val="dk1"/>
                </a:solidFill>
              </a:rPr>
              <a:t> infundibulum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/>
              <a:t>In the t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orso and reproductive system models (or Fig</a:t>
            </a:r>
            <a:r>
              <a:rPr lang="en-US" sz="2600"/>
              <a:t>ures 1.3-1.5 in the lab manual), identify &amp; label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en-US" sz="2600">
                <a:solidFill>
                  <a:schemeClr val="dk1"/>
                </a:solidFill>
              </a:rPr>
              <a:t>thyroid, adrenals, pancreas, </a:t>
            </a:r>
            <a:r>
              <a:rPr lang="en-US" sz="2600">
                <a:solidFill>
                  <a:schemeClr val="dk1"/>
                </a:solidFill>
              </a:rPr>
              <a:t>and </a:t>
            </a:r>
            <a:r>
              <a:rPr b="1" lang="en-US" sz="2600">
                <a:solidFill>
                  <a:schemeClr val="dk1"/>
                </a:solidFill>
              </a:rPr>
              <a:t>gonads (</a:t>
            </a:r>
            <a:r>
              <a:rPr b="1" lang="en-US" sz="2600">
                <a:solidFill>
                  <a:schemeClr val="dk1"/>
                </a:solidFill>
              </a:rPr>
              <a:t>ovaries/testes)</a:t>
            </a:r>
            <a:endParaRPr b="1"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table and get instructor verification</a:t>
            </a:r>
            <a:endParaRPr sz="2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2"/>
          <p:cNvPicPr preferRelativeResize="0"/>
          <p:nvPr/>
        </p:nvPicPr>
        <p:blipFill rotWithShape="1">
          <a:blip r:embed="rId3">
            <a:alphaModFix/>
          </a:blip>
          <a:srcRect b="2972" l="2544" r="12645" t="2375"/>
          <a:stretch/>
        </p:blipFill>
        <p:spPr>
          <a:xfrm>
            <a:off x="91475" y="1444287"/>
            <a:ext cx="3984024" cy="33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325" y="1427750"/>
            <a:ext cx="4940875" cy="336802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/>
          <p:nvPr>
            <p:ph type="title"/>
          </p:nvPr>
        </p:nvSpPr>
        <p:spPr>
          <a:xfrm>
            <a:off x="457200" y="535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</a:rPr>
              <a:t>Endocrine Structures </a:t>
            </a:r>
            <a:r>
              <a:rPr b="1" lang="en-US" sz="4000"/>
              <a:t>of the Brain</a:t>
            </a:r>
            <a:endParaRPr b="1" sz="4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