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sldIdLst>
    <p:sldId id="257" r:id="rId2"/>
    <p:sldId id="279" r:id="rId3"/>
    <p:sldId id="280" r:id="rId4"/>
    <p:sldId id="273" r:id="rId5"/>
    <p:sldId id="281" r:id="rId6"/>
    <p:sldId id="282" r:id="rId7"/>
    <p:sldId id="283" r:id="rId8"/>
    <p:sldId id="284" r:id="rId9"/>
    <p:sldId id="285" r:id="rId10"/>
    <p:sldId id="286" r:id="rId11"/>
    <p:sldId id="287" r:id="rId12"/>
    <p:sldId id="288" r:id="rId13"/>
    <p:sldId id="289" r:id="rId14"/>
    <p:sldId id="290" r:id="rId15"/>
    <p:sldId id="291" r:id="rId16"/>
    <p:sldId id="296" r:id="rId17"/>
    <p:sldId id="294" r:id="rId18"/>
    <p:sldId id="295" r:id="rId19"/>
    <p:sldId id="29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snapToObjects="1">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eene Dorsey" userId="342b98fd-7171-49f0-baac-1b0f64fbf255" providerId="ADAL" clId="{E1C49F2C-4C7F-47BE-810B-72F75D071F44}"/>
    <pc:docChg chg="modSld">
      <pc:chgData name="Waneene Dorsey" userId="342b98fd-7171-49f0-baac-1b0f64fbf255" providerId="ADAL" clId="{E1C49F2C-4C7F-47BE-810B-72F75D071F44}" dt="2025-07-29T19:38:14.698" v="6" actId="1076"/>
      <pc:docMkLst>
        <pc:docMk/>
      </pc:docMkLst>
      <pc:sldChg chg="modSp mod">
        <pc:chgData name="Waneene Dorsey" userId="342b98fd-7171-49f0-baac-1b0f64fbf255" providerId="ADAL" clId="{E1C49F2C-4C7F-47BE-810B-72F75D071F44}" dt="2025-07-29T19:38:14.698" v="6" actId="1076"/>
        <pc:sldMkLst>
          <pc:docMk/>
          <pc:sldMk cId="3285096315" sldId="273"/>
        </pc:sldMkLst>
        <pc:spChg chg="mod">
          <ac:chgData name="Waneene Dorsey" userId="342b98fd-7171-49f0-baac-1b0f64fbf255" providerId="ADAL" clId="{E1C49F2C-4C7F-47BE-810B-72F75D071F44}" dt="2025-07-29T19:38:01.432" v="3" actId="20577"/>
          <ac:spMkLst>
            <pc:docMk/>
            <pc:sldMk cId="3285096315" sldId="273"/>
            <ac:spMk id="14" creationId="{00000000-0000-0000-0000-000000000000}"/>
          </ac:spMkLst>
        </pc:spChg>
        <pc:picChg chg="mod">
          <ac:chgData name="Waneene Dorsey" userId="342b98fd-7171-49f0-baac-1b0f64fbf255" providerId="ADAL" clId="{E1C49F2C-4C7F-47BE-810B-72F75D071F44}" dt="2025-07-29T19:38:14.698" v="6" actId="1076"/>
          <ac:picMkLst>
            <pc:docMk/>
            <pc:sldMk cId="3285096315" sldId="273"/>
            <ac:picMk id="3074" creationId="{748C7029-12DD-5A51-D7ED-81179F05C4F3}"/>
          </ac:picMkLst>
        </pc:picChg>
      </pc:sldChg>
      <pc:sldChg chg="modSp">
        <pc:chgData name="Waneene Dorsey" userId="342b98fd-7171-49f0-baac-1b0f64fbf255" providerId="ADAL" clId="{E1C49F2C-4C7F-47BE-810B-72F75D071F44}" dt="2025-07-29T19:37:38.758" v="1" actId="1076"/>
        <pc:sldMkLst>
          <pc:docMk/>
          <pc:sldMk cId="1716820666" sldId="279"/>
        </pc:sldMkLst>
        <pc:picChg chg="mod">
          <ac:chgData name="Waneene Dorsey" userId="342b98fd-7171-49f0-baac-1b0f64fbf255" providerId="ADAL" clId="{E1C49F2C-4C7F-47BE-810B-72F75D071F44}" dt="2025-07-29T19:37:38.758" v="1" actId="1076"/>
          <ac:picMkLst>
            <pc:docMk/>
            <pc:sldMk cId="1716820666" sldId="279"/>
            <ac:picMk id="1030" creationId="{1AAEDEFB-38C4-77E6-CC74-B5867B899351}"/>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498249"/>
            <a:ext cx="9144000" cy="1011237"/>
          </a:xfrm>
        </p:spPr>
        <p:txBody>
          <a:bodyPr anchor="b"/>
          <a:lstStyle>
            <a:lvl1pPr algn="ctr">
              <a:defRPr sz="6000"/>
            </a:lvl1pPr>
          </a:lstStyle>
          <a:p>
            <a:r>
              <a:rPr lang="en-US" dirty="0"/>
              <a:t>Title of the Book</a:t>
            </a:r>
          </a:p>
        </p:txBody>
      </p:sp>
      <p:sp>
        <p:nvSpPr>
          <p:cNvPr id="5" name="Footer Placeholder 4"/>
          <p:cNvSpPr>
            <a:spLocks noGrp="1"/>
          </p:cNvSpPr>
          <p:nvPr>
            <p:ph type="ftr" sz="quarter" idx="11"/>
          </p:nvPr>
        </p:nvSpPr>
        <p:spPr>
          <a:xfrm>
            <a:off x="1523999" y="6356350"/>
            <a:ext cx="8549898" cy="354416"/>
          </a:xfrm>
        </p:spPr>
        <p:txBody>
          <a:bodyPr/>
          <a:lstStyle/>
          <a:p>
            <a:endParaRPr lang="en-US"/>
          </a:p>
        </p:txBody>
      </p:sp>
      <p:sp>
        <p:nvSpPr>
          <p:cNvPr id="9" name="Picture Placeholder 8"/>
          <p:cNvSpPr>
            <a:spLocks noGrp="1"/>
          </p:cNvSpPr>
          <p:nvPr>
            <p:ph type="pic" sz="quarter" idx="13"/>
          </p:nvPr>
        </p:nvSpPr>
        <p:spPr>
          <a:xfrm>
            <a:off x="3983831" y="2390620"/>
            <a:ext cx="4224337" cy="3851130"/>
          </a:xfrm>
        </p:spPr>
        <p:txBody>
          <a:bodyPr>
            <a:normAutofit/>
          </a:bodyPr>
          <a:lstStyle>
            <a:lvl1pPr marL="0" indent="0">
              <a:buNone/>
              <a:defRPr sz="1200"/>
            </a:lvl1pPr>
          </a:lstStyle>
          <a:p>
            <a:r>
              <a:rPr lang="en-US"/>
              <a:t>Click icon to add picture</a:t>
            </a:r>
            <a:endParaRPr lang="en-US" dirty="0"/>
          </a:p>
        </p:txBody>
      </p:sp>
      <p:sp>
        <p:nvSpPr>
          <p:cNvPr id="10" name="Title 1"/>
          <p:cNvSpPr txBox="1">
            <a:spLocks/>
          </p:cNvSpPr>
          <p:nvPr/>
        </p:nvSpPr>
        <p:spPr>
          <a:xfrm>
            <a:off x="1523999" y="1509485"/>
            <a:ext cx="9144000" cy="67288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accent6"/>
                </a:solidFill>
                <a:latin typeface="+mj-lt"/>
                <a:ea typeface="+mj-ea"/>
                <a:cs typeface="+mj-cs"/>
              </a:defRPr>
            </a:lvl1pPr>
          </a:lstStyle>
          <a:p>
            <a:endParaRPr lang="en-US" sz="6400" dirty="0">
              <a:solidFill>
                <a:schemeClr val="accent5"/>
              </a:solidFill>
            </a:endParaRPr>
          </a:p>
        </p:txBody>
      </p:sp>
      <p:sp>
        <p:nvSpPr>
          <p:cNvPr id="11" name="Text Placeholder 10"/>
          <p:cNvSpPr>
            <a:spLocks noGrp="1"/>
          </p:cNvSpPr>
          <p:nvPr>
            <p:ph type="body" sz="quarter" idx="14" hasCustomPrompt="1"/>
          </p:nvPr>
        </p:nvSpPr>
        <p:spPr>
          <a:xfrm>
            <a:off x="1524000" y="1509713"/>
            <a:ext cx="9144000" cy="443778"/>
          </a:xfrm>
        </p:spPr>
        <p:txBody>
          <a:bodyPr/>
          <a:lstStyle>
            <a:lvl1pPr marL="0" indent="0" algn="ctr">
              <a:buNone/>
              <a:defRPr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Chapter # CHAPTER TITLE</a:t>
            </a:r>
          </a:p>
        </p:txBody>
      </p:sp>
    </p:spTree>
    <p:extLst>
      <p:ext uri="{BB962C8B-B14F-4D97-AF65-F5344CB8AC3E}">
        <p14:creationId xmlns:p14="http://schemas.microsoft.com/office/powerpoint/2010/main" val="192892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262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2002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29,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969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29,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511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2339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29,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969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29,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99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29,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3064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3724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29,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2367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24583"/>
          </a:xfrm>
        </p:spPr>
        <p:txBody>
          <a:bodyPr>
            <a:normAutofit/>
          </a:bodyPr>
          <a:lstStyle>
            <a:lvl1pPr>
              <a:defRPr sz="2800" b="1"/>
            </a:lvl1pPr>
          </a:lstStyle>
          <a:p>
            <a:r>
              <a:rPr lang="en-US" dirty="0"/>
              <a:t>Title</a:t>
            </a:r>
          </a:p>
        </p:txBody>
      </p:sp>
      <p:sp>
        <p:nvSpPr>
          <p:cNvPr id="3" name="Content Placeholder 2"/>
          <p:cNvSpPr>
            <a:spLocks noGrp="1"/>
          </p:cNvSpPr>
          <p:nvPr>
            <p:ph idx="1"/>
          </p:nvPr>
        </p:nvSpPr>
        <p:spPr>
          <a:xfrm>
            <a:off x="838200" y="955964"/>
            <a:ext cx="10515600" cy="3796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56350"/>
            <a:ext cx="9428018" cy="365125"/>
          </a:xfrm>
        </p:spPr>
        <p:txBody>
          <a:bodyPr/>
          <a:lstStyle/>
          <a:p>
            <a:endParaRPr lang="en-US"/>
          </a:p>
        </p:txBody>
      </p:sp>
      <p:sp>
        <p:nvSpPr>
          <p:cNvPr id="7" name="Content Placeholder 2"/>
          <p:cNvSpPr>
            <a:spLocks noGrp="1"/>
          </p:cNvSpPr>
          <p:nvPr>
            <p:ph idx="13" hasCustomPrompt="1"/>
          </p:nvPr>
        </p:nvSpPr>
        <p:spPr>
          <a:xfrm>
            <a:off x="838200" y="4918364"/>
            <a:ext cx="10515600" cy="1271731"/>
          </a:xfrm>
        </p:spPr>
        <p:txBody>
          <a:bodyPr>
            <a:normAutofit/>
          </a:bodyPr>
          <a:lstStyle>
            <a:lvl1pPr marL="0" indent="0">
              <a:buNone/>
              <a:defRPr sz="1600"/>
            </a:lvl1pPr>
          </a:lstStyle>
          <a:p>
            <a:pPr lvl="0"/>
            <a:r>
              <a:rPr lang="en-US" dirty="0"/>
              <a:t>Caption</a:t>
            </a:r>
          </a:p>
        </p:txBody>
      </p:sp>
    </p:spTree>
    <p:extLst>
      <p:ext uri="{BB962C8B-B14F-4D97-AF65-F5344CB8AC3E}">
        <p14:creationId xmlns:p14="http://schemas.microsoft.com/office/powerpoint/2010/main" val="3512257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769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9B19C71-EC74-44AF-B27E-FC7DC3C3A61D}" type="datetime4">
              <a:rPr lang="en-US" smtClean="0"/>
              <a:pPr/>
              <a:t>July 29,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4213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7033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4077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5513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131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66148"/>
          </a:xfrm>
        </p:spPr>
        <p:txBody>
          <a:bodyPr>
            <a:normAutofit/>
          </a:bodyPr>
          <a:lstStyle>
            <a:lvl1pPr>
              <a:defRPr sz="2800" b="1"/>
            </a:lvl1pPr>
          </a:lstStyle>
          <a:p>
            <a:r>
              <a:rPr lang="en-US" dirty="0"/>
              <a:t>Title</a:t>
            </a:r>
          </a:p>
        </p:txBody>
      </p:sp>
      <p:sp>
        <p:nvSpPr>
          <p:cNvPr id="3" name="Content Placeholder 2"/>
          <p:cNvSpPr>
            <a:spLocks noGrp="1"/>
          </p:cNvSpPr>
          <p:nvPr>
            <p:ph sz="half" idx="1"/>
          </p:nvPr>
        </p:nvSpPr>
        <p:spPr>
          <a:xfrm>
            <a:off x="838200" y="1010661"/>
            <a:ext cx="5181600" cy="5166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10661"/>
            <a:ext cx="5181600" cy="5166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838200" y="6356350"/>
            <a:ext cx="9414164" cy="365125"/>
          </a:xfrm>
        </p:spPr>
        <p:txBody>
          <a:bodyPr/>
          <a:lstStyle/>
          <a:p>
            <a:endParaRPr lang="en-US"/>
          </a:p>
        </p:txBody>
      </p:sp>
    </p:spTree>
    <p:extLst>
      <p:ext uri="{BB962C8B-B14F-4D97-AF65-F5344CB8AC3E}">
        <p14:creationId xmlns:p14="http://schemas.microsoft.com/office/powerpoint/2010/main" val="2774913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5420"/>
          </a:xfrm>
        </p:spPr>
        <p:txBody>
          <a:bodyPr>
            <a:normAutofit/>
          </a:bodyPr>
          <a:lstStyle>
            <a:lvl1pPr>
              <a:defRPr sz="2800" b="1" baseline="0"/>
            </a:lvl1pPr>
          </a:lstStyle>
          <a:p>
            <a:r>
              <a:rPr lang="en-US" dirty="0"/>
              <a:t>Title</a:t>
            </a:r>
          </a:p>
        </p:txBody>
      </p:sp>
      <p:sp>
        <p:nvSpPr>
          <p:cNvPr id="7" name="Content Placeholder 6"/>
          <p:cNvSpPr>
            <a:spLocks noGrp="1"/>
          </p:cNvSpPr>
          <p:nvPr>
            <p:ph sz="quarter" idx="12"/>
          </p:nvPr>
        </p:nvSpPr>
        <p:spPr>
          <a:xfrm>
            <a:off x="838200" y="1011383"/>
            <a:ext cx="10515600" cy="3255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3" hasCustomPrompt="1"/>
          </p:nvPr>
        </p:nvSpPr>
        <p:spPr>
          <a:xfrm>
            <a:off x="838200" y="4378037"/>
            <a:ext cx="10515600" cy="1627909"/>
          </a:xfrm>
        </p:spPr>
        <p:txBody>
          <a:bodyPr>
            <a:normAutofit/>
          </a:bodyPr>
          <a:lstStyle>
            <a:lvl1pPr marL="0" indent="0">
              <a:buNone/>
              <a:defRPr sz="1600"/>
            </a:lvl1pPr>
          </a:lstStyle>
          <a:p>
            <a:pPr lvl="0"/>
            <a:r>
              <a:rPr lang="en-US" dirty="0"/>
              <a:t>Caption</a:t>
            </a:r>
          </a:p>
        </p:txBody>
      </p:sp>
      <p:sp>
        <p:nvSpPr>
          <p:cNvPr id="6" name="Text Placeholder 5">
            <a:extLst>
              <a:ext uri="{FF2B5EF4-FFF2-40B4-BE49-F238E27FC236}">
                <a16:creationId xmlns:a16="http://schemas.microsoft.com/office/drawing/2014/main" id="{6E14F94F-1E52-2B42-BC75-C0C106E8BEC0}"/>
              </a:ext>
            </a:extLst>
          </p:cNvPr>
          <p:cNvSpPr>
            <a:spLocks noGrp="1"/>
          </p:cNvSpPr>
          <p:nvPr>
            <p:ph type="body" sz="quarter" idx="14" hasCustomPrompt="1"/>
          </p:nvPr>
        </p:nvSpPr>
        <p:spPr>
          <a:xfrm>
            <a:off x="838200" y="6271576"/>
            <a:ext cx="10515600" cy="442595"/>
          </a:xfrm>
        </p:spPr>
        <p:txBody>
          <a:bodyPr>
            <a:normAutofit/>
          </a:bodyPr>
          <a:lstStyle>
            <a:lvl1pPr marL="0" indent="0" algn="l">
              <a:buNone/>
              <a:defRPr sz="1200">
                <a:solidFill>
                  <a:schemeClr val="tx1"/>
                </a:solidFill>
              </a:defRPr>
            </a:lvl1pPr>
          </a:lstStyle>
          <a:p>
            <a:pPr algn="l"/>
            <a:r>
              <a:rPr lang="en-US" dirty="0"/>
              <a:t>This OpenStax ancillary resource is © Rice University under a CC BY 4.0 International license; it may be reproduced or modified but must be attributed to OpenStax, Rice University and any changes must be noted.</a:t>
            </a:r>
          </a:p>
        </p:txBody>
      </p:sp>
    </p:spTree>
    <p:extLst>
      <p:ext uri="{BB962C8B-B14F-4D97-AF65-F5344CB8AC3E}">
        <p14:creationId xmlns:p14="http://schemas.microsoft.com/office/powerpoint/2010/main" val="129362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p:txBody>
          <a:bodyPr/>
          <a:lstStyle/>
          <a:p>
            <a:endParaRPr lang="en-US"/>
          </a:p>
        </p:txBody>
      </p:sp>
      <p:sp>
        <p:nvSpPr>
          <p:cNvPr id="5" name="Content Placeholder 4"/>
          <p:cNvSpPr>
            <a:spLocks noGrp="1"/>
          </p:cNvSpPr>
          <p:nvPr>
            <p:ph sz="quarter" idx="11"/>
          </p:nvPr>
        </p:nvSpPr>
        <p:spPr>
          <a:xfrm>
            <a:off x="838200" y="900545"/>
            <a:ext cx="10515600" cy="5347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876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p:txBody>
          <a:bodyPr/>
          <a:lstStyle/>
          <a:p>
            <a:endParaRPr lang="en-US"/>
          </a:p>
        </p:txBody>
      </p:sp>
      <p:sp>
        <p:nvSpPr>
          <p:cNvPr id="5" name="Content Placeholder 4"/>
          <p:cNvSpPr>
            <a:spLocks noGrp="1"/>
          </p:cNvSpPr>
          <p:nvPr>
            <p:ph sz="quarter" idx="11" hasCustomPrompt="1"/>
          </p:nvPr>
        </p:nvSpPr>
        <p:spPr>
          <a:xfrm>
            <a:off x="838200" y="900545"/>
            <a:ext cx="10515600" cy="5347855"/>
          </a:xfrm>
        </p:spPr>
        <p:txBody>
          <a:bodyPr/>
          <a:lstStyle>
            <a:lvl1pPr marL="514350" indent="-514350">
              <a:buFont typeface="+mj-lt"/>
              <a:buAutoNum type="arabicPeriod"/>
              <a:defRPr/>
            </a:lvl1pPr>
            <a:lvl2pPr marL="914400" marR="0" indent="-457200" algn="l" defTabSz="914400" rtl="0" eaLnBrk="1" fontAlgn="auto" latinLnBrk="0" hangingPunct="1">
              <a:lnSpc>
                <a:spcPct val="90000"/>
              </a:lnSpc>
              <a:spcBef>
                <a:spcPts val="500"/>
              </a:spcBef>
              <a:spcAft>
                <a:spcPts val="0"/>
              </a:spcAft>
              <a:buClrTx/>
              <a:buSzTx/>
              <a:buFont typeface="+mj-lt"/>
              <a:buAutoNum type="alphaLcPeriod"/>
              <a:tabLst/>
              <a:defRPr/>
            </a:lvl2pPr>
          </a:lstStyle>
          <a:p>
            <a:pPr lvl="0"/>
            <a:r>
              <a:rPr lang="en-US" dirty="0"/>
              <a:t>Discussion question 1</a:t>
            </a:r>
          </a:p>
          <a:p>
            <a:pPr lvl="1"/>
            <a:r>
              <a:rPr lang="en-US" dirty="0"/>
              <a:t>Distractor (optional)</a:t>
            </a:r>
          </a:p>
          <a:p>
            <a:pPr lvl="1"/>
            <a:r>
              <a:rPr lang="en-US" dirty="0"/>
              <a:t>Distractor (optional)</a:t>
            </a:r>
          </a:p>
          <a:p>
            <a:pPr lvl="1"/>
            <a:r>
              <a:rPr lang="en-US" dirty="0"/>
              <a:t>Distractor (optional)</a:t>
            </a:r>
          </a:p>
          <a:p>
            <a:pPr lvl="1"/>
            <a:r>
              <a:rPr lang="en-US" dirty="0"/>
              <a:t>Distractor (optional)</a:t>
            </a:r>
          </a:p>
          <a:p>
            <a:pPr lvl="0"/>
            <a:r>
              <a:rPr lang="en-US" dirty="0"/>
              <a:t>Discussion question 2</a:t>
            </a:r>
          </a:p>
          <a:p>
            <a:pPr lvl="1"/>
            <a:r>
              <a:rPr lang="en-US" dirty="0"/>
              <a:t>Distractor (optional)</a:t>
            </a:r>
          </a:p>
          <a:p>
            <a:pPr lvl="1"/>
            <a:r>
              <a:rPr lang="en-US" dirty="0"/>
              <a:t>Distractor (optional)</a:t>
            </a:r>
          </a:p>
          <a:p>
            <a:pPr marL="914400" marR="0" lvl="1" indent="-457200" algn="l" defTabSz="914400" rtl="0" eaLnBrk="1" fontAlgn="auto" latinLnBrk="0" hangingPunct="1">
              <a:lnSpc>
                <a:spcPct val="90000"/>
              </a:lnSpc>
              <a:spcBef>
                <a:spcPts val="500"/>
              </a:spcBef>
              <a:spcAft>
                <a:spcPts val="0"/>
              </a:spcAft>
              <a:buClrTx/>
              <a:buSzTx/>
              <a:buFont typeface="+mj-lt"/>
              <a:buAutoNum type="alphaLcPeriod"/>
              <a:tabLst/>
              <a:defRPr/>
            </a:pPr>
            <a:r>
              <a:rPr lang="en-US" dirty="0"/>
              <a:t>Distractor (optional)</a:t>
            </a:r>
          </a:p>
          <a:p>
            <a:pPr lvl="1"/>
            <a:r>
              <a:rPr lang="en-US" dirty="0"/>
              <a:t>Distractor (optional)</a:t>
            </a:r>
          </a:p>
        </p:txBody>
      </p:sp>
    </p:spTree>
    <p:extLst>
      <p:ext uri="{BB962C8B-B14F-4D97-AF65-F5344CB8AC3E}">
        <p14:creationId xmlns:p14="http://schemas.microsoft.com/office/powerpoint/2010/main" val="163101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July 29,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12192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0344" y="2517424"/>
            <a:ext cx="2680909" cy="2603836"/>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2350293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July 29,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609600" y="241327"/>
            <a:ext cx="10750549" cy="659535"/>
          </a:xfrm>
        </p:spPr>
        <p:txBody>
          <a:bodyPr/>
          <a:lstStyle/>
          <a:p>
            <a:r>
              <a:rPr lang="en-US" dirty="0"/>
              <a:t>Click to edit</a:t>
            </a:r>
          </a:p>
        </p:txBody>
      </p:sp>
      <p:sp>
        <p:nvSpPr>
          <p:cNvPr id="8" name="Picture Placeholder 8"/>
          <p:cNvSpPr>
            <a:spLocks noGrp="1"/>
          </p:cNvSpPr>
          <p:nvPr>
            <p:ph type="pic" sz="quarter" idx="13"/>
          </p:nvPr>
        </p:nvSpPr>
        <p:spPr>
          <a:xfrm>
            <a:off x="609599" y="1122387"/>
            <a:ext cx="10750551" cy="3500071"/>
          </a:xfrm>
        </p:spPr>
        <p:txBody>
          <a:bodyPr/>
          <a:lstStyle/>
          <a:p>
            <a:endParaRPr lang="en-US" dirty="0"/>
          </a:p>
        </p:txBody>
      </p:sp>
      <p:sp>
        <p:nvSpPr>
          <p:cNvPr id="9" name="Text Placeholder 10"/>
          <p:cNvSpPr>
            <a:spLocks noGrp="1"/>
          </p:cNvSpPr>
          <p:nvPr>
            <p:ph type="body" sz="quarter" idx="14"/>
          </p:nvPr>
        </p:nvSpPr>
        <p:spPr>
          <a:xfrm>
            <a:off x="609600" y="4843982"/>
            <a:ext cx="10750549"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482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27"/>
            <a:ext cx="10750549"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July 29,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609599" y="1107619"/>
            <a:ext cx="5375492" cy="4607689"/>
          </a:xfrm>
        </p:spPr>
        <p:txBody>
          <a:bodyPr/>
          <a:lstStyle/>
          <a:p>
            <a:endParaRPr lang="en-US" dirty="0"/>
          </a:p>
        </p:txBody>
      </p:sp>
      <p:sp>
        <p:nvSpPr>
          <p:cNvPr id="11" name="Text Placeholder 10"/>
          <p:cNvSpPr>
            <a:spLocks noGrp="1"/>
          </p:cNvSpPr>
          <p:nvPr>
            <p:ph type="body" sz="quarter" idx="14"/>
          </p:nvPr>
        </p:nvSpPr>
        <p:spPr>
          <a:xfrm>
            <a:off x="6142567" y="1107618"/>
            <a:ext cx="5217584"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2461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434975"/>
          </a:xfrm>
          <a:prstGeom prst="rect">
            <a:avLst/>
          </a:prstGeom>
        </p:spPr>
        <p:txBody>
          <a:bodyPr vert="horz" lIns="91440" tIns="45720" rIns="91440" bIns="45720" rtlCol="0" anchor="ctr">
            <a:normAutofit/>
          </a:bodyPr>
          <a:lstStyle/>
          <a:p>
            <a:r>
              <a:rPr lang="en-US" dirty="0"/>
              <a:t>Title (optional)</a:t>
            </a:r>
          </a:p>
        </p:txBody>
      </p:sp>
      <p:sp>
        <p:nvSpPr>
          <p:cNvPr id="3" name="Text Placeholder 2"/>
          <p:cNvSpPr>
            <a:spLocks noGrp="1"/>
          </p:cNvSpPr>
          <p:nvPr>
            <p:ph type="body" idx="1"/>
          </p:nvPr>
        </p:nvSpPr>
        <p:spPr>
          <a:xfrm>
            <a:off x="838200" y="990601"/>
            <a:ext cx="10515600" cy="52191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38200" y="6356350"/>
            <a:ext cx="1051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a:extLst>
              <a:ext uri="{FF2B5EF4-FFF2-40B4-BE49-F238E27FC236}">
                <a16:creationId xmlns:a16="http://schemas.microsoft.com/office/drawing/2014/main" id="{95599AE0-B13C-E741-A969-DCDFA4F7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3A00F-AE06-6742-8E1A-598D9511DB7D}" type="slidenum">
              <a:rPr lang="en-US" smtClean="0"/>
              <a:t>‹#›</a:t>
            </a:fld>
            <a:endParaRPr lang="en-US"/>
          </a:p>
        </p:txBody>
      </p:sp>
    </p:spTree>
    <p:extLst>
      <p:ext uri="{BB962C8B-B14F-4D97-AF65-F5344CB8AC3E}">
        <p14:creationId xmlns:p14="http://schemas.microsoft.com/office/powerpoint/2010/main" val="366352600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62"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Lst>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152400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ANATOMY </a:t>
            </a:r>
            <a:r>
              <a:rPr lang="en-US"/>
              <a:t>&amp; PHYSIOLOGY 2e</a:t>
            </a:r>
            <a:endParaRPr lang="en-US" dirty="0"/>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18 THE CARDIOVASCULAR SYSTEM: BLOOD</a:t>
            </a:r>
          </a:p>
          <a:p>
            <a:pPr algn="ctr"/>
            <a:r>
              <a:rPr lang="en-US" sz="1600" cap="none" dirty="0">
                <a:solidFill>
                  <a:schemeClr val="tx1"/>
                </a:solidFill>
                <a:latin typeface="+mn-lt"/>
              </a:rPr>
              <a:t>PowerPoint Image Slideshow</a:t>
            </a:r>
          </a:p>
        </p:txBody>
      </p:sp>
      <p:pic>
        <p:nvPicPr>
          <p:cNvPr id="7" name="Picture 6" descr="Text&#10;&#10;Description automatically generated with medium confidence">
            <a:extLst>
              <a:ext uri="{FF2B5EF4-FFF2-40B4-BE49-F238E27FC236}">
                <a16:creationId xmlns:a16="http://schemas.microsoft.com/office/drawing/2014/main" id="{CE828D39-7319-2870-F5D5-6780F233D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676" y="2396513"/>
            <a:ext cx="3122648" cy="4041073"/>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2.9</a:t>
            </a:r>
          </a:p>
        </p:txBody>
      </p:sp>
      <p:sp>
        <p:nvSpPr>
          <p:cNvPr id="14" name="Text Placeholder 13"/>
          <p:cNvSpPr>
            <a:spLocks noGrp="1"/>
          </p:cNvSpPr>
          <p:nvPr>
            <p:ph type="body" sz="quarter" idx="14"/>
          </p:nvPr>
        </p:nvSpPr>
        <p:spPr>
          <a:xfrm>
            <a:off x="609600" y="935054"/>
            <a:ext cx="3913188" cy="5256973"/>
          </a:xfrm>
        </p:spPr>
        <p:txBody>
          <a:bodyPr>
            <a:noAutofit/>
          </a:bodyPr>
          <a:lstStyle/>
          <a:p>
            <a:r>
              <a:rPr lang="en-US" sz="1600" b="1" dirty="0">
                <a:solidFill>
                  <a:srgbClr val="6CB255"/>
                </a:solidFill>
              </a:rPr>
              <a:t>Sickle Cells</a:t>
            </a:r>
          </a:p>
          <a:p>
            <a:r>
              <a:rPr lang="en-US" sz="1600" dirty="0">
                <a:solidFill>
                  <a:schemeClr val="tx1"/>
                </a:solidFill>
              </a:rPr>
              <a:t>Sickle cell anemia is caused by a mutation in one of the hemoglobin genes. Erythrocytes produce an abnormal type of hemoglobin, which causes the cell to take on a sickle or crescent shape. (credit: Janice Haney Carr)</a:t>
            </a:r>
          </a:p>
        </p:txBody>
      </p:sp>
      <p:pic>
        <p:nvPicPr>
          <p:cNvPr id="9218" name="Picture 2" descr="This photograph shows red blood cells of a person suffering from sickle cell anemia. Instead of being discoid shaped like healthy blood cells, sickle red blood cells are shaped like a sickle.">
            <a:extLst>
              <a:ext uri="{FF2B5EF4-FFF2-40B4-BE49-F238E27FC236}">
                <a16:creationId xmlns:a16="http://schemas.microsoft.com/office/drawing/2014/main" id="{513F296C-89DA-F0D1-F648-E3AAF0286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043" y="567525"/>
            <a:ext cx="4615069" cy="519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526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2.10</a:t>
            </a:r>
          </a:p>
        </p:txBody>
      </p:sp>
      <p:sp>
        <p:nvSpPr>
          <p:cNvPr id="14" name="Text Placeholder 13"/>
          <p:cNvSpPr>
            <a:spLocks noGrp="1"/>
          </p:cNvSpPr>
          <p:nvPr>
            <p:ph type="body" sz="quarter" idx="14"/>
          </p:nvPr>
        </p:nvSpPr>
        <p:spPr>
          <a:xfrm>
            <a:off x="609600" y="900862"/>
            <a:ext cx="3137452" cy="5256973"/>
          </a:xfrm>
        </p:spPr>
        <p:txBody>
          <a:bodyPr>
            <a:noAutofit/>
          </a:bodyPr>
          <a:lstStyle/>
          <a:p>
            <a:r>
              <a:rPr lang="en-US" sz="1600" b="1" dirty="0">
                <a:solidFill>
                  <a:srgbClr val="6CB255"/>
                </a:solidFill>
              </a:rPr>
              <a:t>Emigration</a:t>
            </a:r>
            <a:endParaRPr lang="en-US" sz="1600" b="1" dirty="0">
              <a:solidFill>
                <a:schemeClr val="tx1"/>
              </a:solidFill>
            </a:endParaRPr>
          </a:p>
          <a:p>
            <a:r>
              <a:rPr lang="en-US" sz="1600" dirty="0">
                <a:solidFill>
                  <a:schemeClr val="tx1"/>
                </a:solidFill>
              </a:rPr>
              <a:t>Leukocytes exit the blood vessel and then move through the connective tissue of the dermis toward the site of a wound. Some leukocytes, such as the eosinophil and neutrophil, are characterized as granular leukocytes. They release chemicals from their granules that destroy pathogens; they are also capable of phagocytosis. The monocyte, an </a:t>
            </a:r>
            <a:r>
              <a:rPr lang="en-US" sz="1600" dirty="0" err="1">
                <a:solidFill>
                  <a:schemeClr val="tx1"/>
                </a:solidFill>
              </a:rPr>
              <a:t>agranular</a:t>
            </a:r>
            <a:r>
              <a:rPr lang="en-US" sz="1600" dirty="0">
                <a:solidFill>
                  <a:schemeClr val="tx1"/>
                </a:solidFill>
              </a:rPr>
              <a:t> leukocyte, differentiates into a macrophage that then phagocytizes the pathogens.</a:t>
            </a:r>
          </a:p>
        </p:txBody>
      </p:sp>
      <p:pic>
        <p:nvPicPr>
          <p:cNvPr id="10242" name="Picture 2" descr="This figure shows how leukocytes respond to chemical signals from injured cells. The top panel shows chemical signals sent out by the injured cells. The middle panel shows leukocytes migrating to the injured cells. The bottom panel shows macrophages phagocytosing the pathogens.">
            <a:extLst>
              <a:ext uri="{FF2B5EF4-FFF2-40B4-BE49-F238E27FC236}">
                <a16:creationId xmlns:a16="http://schemas.microsoft.com/office/drawing/2014/main" id="{B7D3F757-C437-0CDA-F14B-A98B0C876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680" y="0"/>
            <a:ext cx="5472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73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2.11</a:t>
            </a:r>
          </a:p>
        </p:txBody>
      </p:sp>
      <p:sp>
        <p:nvSpPr>
          <p:cNvPr id="7" name="Text Placeholder 6"/>
          <p:cNvSpPr>
            <a:spLocks noGrp="1"/>
          </p:cNvSpPr>
          <p:nvPr>
            <p:ph type="body" sz="quarter" idx="14"/>
          </p:nvPr>
        </p:nvSpPr>
        <p:spPr>
          <a:xfrm>
            <a:off x="609600" y="5399252"/>
            <a:ext cx="10750549" cy="1166382"/>
          </a:xfrm>
        </p:spPr>
        <p:txBody>
          <a:bodyPr>
            <a:normAutofit/>
          </a:bodyPr>
          <a:lstStyle/>
          <a:p>
            <a:r>
              <a:rPr lang="en-US" sz="1600" b="1" dirty="0">
                <a:solidFill>
                  <a:srgbClr val="6CB255"/>
                </a:solidFill>
              </a:rPr>
              <a:t>Granular Leukocytes</a:t>
            </a:r>
          </a:p>
          <a:p>
            <a:r>
              <a:rPr lang="en-US" sz="1600" dirty="0"/>
              <a:t>A neutrophil has small granules that stain light lilac and a nucleus with two to five lobes. An eosinophil’s granules are slightly larger and stain reddish-orange, and its nucleus has two to three lobes. A basophil has large granules that stain dark blue to purple and a two-lobed nucleus.</a:t>
            </a:r>
          </a:p>
        </p:txBody>
      </p:sp>
      <p:pic>
        <p:nvPicPr>
          <p:cNvPr id="11266" name="Picture 2" descr="The  left image shows a neutrophil, the middle image shows an eosinophil, and the right image shows a basophil.">
            <a:extLst>
              <a:ext uri="{FF2B5EF4-FFF2-40B4-BE49-F238E27FC236}">
                <a16:creationId xmlns:a16="http://schemas.microsoft.com/office/drawing/2014/main" id="{686AA68F-9418-709F-6D81-D30CE0135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339" y="1570383"/>
            <a:ext cx="9723069" cy="3172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2.12</a:t>
            </a:r>
          </a:p>
        </p:txBody>
      </p:sp>
      <p:sp>
        <p:nvSpPr>
          <p:cNvPr id="14" name="Text Placeholder 13"/>
          <p:cNvSpPr>
            <a:spLocks noGrp="1"/>
          </p:cNvSpPr>
          <p:nvPr>
            <p:ph type="body" sz="quarter" idx="14"/>
          </p:nvPr>
        </p:nvSpPr>
        <p:spPr>
          <a:xfrm>
            <a:off x="609600" y="900862"/>
            <a:ext cx="3913188" cy="5256973"/>
          </a:xfrm>
        </p:spPr>
        <p:txBody>
          <a:bodyPr>
            <a:noAutofit/>
          </a:bodyPr>
          <a:lstStyle/>
          <a:p>
            <a:r>
              <a:rPr lang="en-US" sz="1600" b="1" dirty="0">
                <a:solidFill>
                  <a:srgbClr val="6CB255"/>
                </a:solidFill>
              </a:rPr>
              <a:t>Platelets</a:t>
            </a:r>
          </a:p>
          <a:p>
            <a:r>
              <a:rPr lang="en-US" sz="1600" dirty="0">
                <a:solidFill>
                  <a:schemeClr val="tx1"/>
                </a:solidFill>
              </a:rPr>
              <a:t>Platelets are derived from cells called megakaryocytes.</a:t>
            </a:r>
          </a:p>
        </p:txBody>
      </p:sp>
      <p:pic>
        <p:nvPicPr>
          <p:cNvPr id="12290" name="Picture 2" descr="This flowchart shows a myeloid stem cell differentiating into platelets.">
            <a:extLst>
              <a:ext uri="{FF2B5EF4-FFF2-40B4-BE49-F238E27FC236}">
                <a16:creationId xmlns:a16="http://schemas.microsoft.com/office/drawing/2014/main" id="{14C975CC-B346-9756-A215-2C72BEB24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818" y="278412"/>
            <a:ext cx="4068805" cy="587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2.13</a:t>
            </a:r>
          </a:p>
        </p:txBody>
      </p:sp>
      <p:sp>
        <p:nvSpPr>
          <p:cNvPr id="7" name="Text Placeholder 6"/>
          <p:cNvSpPr>
            <a:spLocks noGrp="1"/>
          </p:cNvSpPr>
          <p:nvPr>
            <p:ph type="body" sz="quarter" idx="14"/>
          </p:nvPr>
        </p:nvSpPr>
        <p:spPr/>
        <p:txBody>
          <a:bodyPr>
            <a:normAutofit/>
          </a:bodyPr>
          <a:lstStyle/>
          <a:p>
            <a:r>
              <a:rPr lang="en-US" sz="1600" b="1" dirty="0">
                <a:solidFill>
                  <a:srgbClr val="6CB255"/>
                </a:solidFill>
              </a:rPr>
              <a:t>Leukocytes</a:t>
            </a:r>
          </a:p>
          <a:p>
            <a:r>
              <a:rPr lang="en-US" sz="1600" dirty="0"/>
              <a:t>(Micrographs provided by the Regents of University of Michigan Medical School © 2012)</a:t>
            </a:r>
          </a:p>
        </p:txBody>
      </p:sp>
      <p:pic>
        <p:nvPicPr>
          <p:cNvPr id="13314" name="Picture 2" descr="This figure shows micrographs of the different types of leukocytes. From left to right, the order of leukocytes shown are: basophil, eosinophil, neutrophil, monocyte, and lymphocyte.">
            <a:extLst>
              <a:ext uri="{FF2B5EF4-FFF2-40B4-BE49-F238E27FC236}">
                <a16:creationId xmlns:a16="http://schemas.microsoft.com/office/drawing/2014/main" id="{85180145-D8C0-39C8-E1EB-163B49B42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53" y="1531401"/>
            <a:ext cx="11070096" cy="25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24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2.14</a:t>
            </a:r>
          </a:p>
        </p:txBody>
      </p:sp>
      <p:sp>
        <p:nvSpPr>
          <p:cNvPr id="14" name="Text Placeholder 13"/>
          <p:cNvSpPr>
            <a:spLocks noGrp="1"/>
          </p:cNvSpPr>
          <p:nvPr>
            <p:ph type="body" sz="quarter" idx="14"/>
          </p:nvPr>
        </p:nvSpPr>
        <p:spPr>
          <a:xfrm>
            <a:off x="609600" y="900862"/>
            <a:ext cx="3077817" cy="5256973"/>
          </a:xfrm>
        </p:spPr>
        <p:txBody>
          <a:bodyPr>
            <a:noAutofit/>
          </a:bodyPr>
          <a:lstStyle/>
          <a:p>
            <a:r>
              <a:rPr lang="en-US" sz="1600" b="1" dirty="0">
                <a:solidFill>
                  <a:srgbClr val="6CB255"/>
                </a:solidFill>
              </a:rPr>
              <a:t>Hemostasis</a:t>
            </a:r>
          </a:p>
          <a:p>
            <a:pPr marL="342900" indent="-342900">
              <a:buAutoNum type="alphaLcParenBoth"/>
            </a:pPr>
            <a:r>
              <a:rPr lang="en-US" sz="1600" dirty="0">
                <a:solidFill>
                  <a:schemeClr val="tx1"/>
                </a:solidFill>
              </a:rPr>
              <a:t>An injury to a blood vessel initiates the process of hemostasis. Blood clotting involves three steps. First, vascular spasm constricts the flow of blood. Next, a platelet plug forms to temporarily seal small openings in the vessel. Coagulation then enables the repair of the vessel wall once the leakage of blood has stopped.</a:t>
            </a:r>
          </a:p>
          <a:p>
            <a:pPr marL="342900" indent="-342900">
              <a:buAutoNum type="alphaLcParenBoth"/>
            </a:pPr>
            <a:r>
              <a:rPr lang="en-US" sz="1600" dirty="0">
                <a:solidFill>
                  <a:schemeClr val="tx1"/>
                </a:solidFill>
              </a:rPr>
              <a:t>The synthesis of fibrin in blood clots involves either an intrinsic pathway or an extrinsic pathway, both of which lead to a common pathway. (credit a: Kevin </a:t>
            </a:r>
            <a:r>
              <a:rPr lang="en-US" sz="1600" dirty="0" err="1">
                <a:solidFill>
                  <a:schemeClr val="tx1"/>
                </a:solidFill>
              </a:rPr>
              <a:t>MacKenzie</a:t>
            </a:r>
            <a:r>
              <a:rPr lang="en-US" sz="1600" dirty="0">
                <a:solidFill>
                  <a:schemeClr val="tx1"/>
                </a:solidFill>
              </a:rPr>
              <a:t>)</a:t>
            </a:r>
          </a:p>
        </p:txBody>
      </p:sp>
      <p:pic>
        <p:nvPicPr>
          <p:cNvPr id="14338" name="Picture 2" descr="This figure details the steps in the clotting of blood. Each step is shown along with a detailed text box describing the steps on the left. On the right, a signaling pathway shows the different chemical signals involved in the clotting process.">
            <a:extLst>
              <a:ext uri="{FF2B5EF4-FFF2-40B4-BE49-F238E27FC236}">
                <a16:creationId xmlns:a16="http://schemas.microsoft.com/office/drawing/2014/main" id="{4E5534AD-5F18-FD63-D01D-A769F11B8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543" y="0"/>
            <a:ext cx="5699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701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2.15</a:t>
            </a:r>
          </a:p>
        </p:txBody>
      </p:sp>
      <p:sp>
        <p:nvSpPr>
          <p:cNvPr id="7" name="Text Placeholder 6"/>
          <p:cNvSpPr>
            <a:spLocks noGrp="1"/>
          </p:cNvSpPr>
          <p:nvPr>
            <p:ph type="body" sz="quarter" idx="14"/>
          </p:nvPr>
        </p:nvSpPr>
        <p:spPr>
          <a:xfrm>
            <a:off x="609600" y="5691618"/>
            <a:ext cx="10750549" cy="1166382"/>
          </a:xfrm>
        </p:spPr>
        <p:txBody>
          <a:bodyPr>
            <a:normAutofit fontScale="92500"/>
          </a:bodyPr>
          <a:lstStyle/>
          <a:p>
            <a:r>
              <a:rPr lang="en-US" sz="1600" b="1" dirty="0" err="1">
                <a:solidFill>
                  <a:srgbClr val="6CB255"/>
                </a:solidFill>
              </a:rPr>
              <a:t>Erythroblastosis</a:t>
            </a:r>
            <a:r>
              <a:rPr lang="en-US" sz="1600" b="1" dirty="0">
                <a:solidFill>
                  <a:srgbClr val="6CB255"/>
                </a:solidFill>
              </a:rPr>
              <a:t> </a:t>
            </a:r>
            <a:r>
              <a:rPr lang="en-US" sz="1600" b="1" dirty="0" err="1">
                <a:solidFill>
                  <a:srgbClr val="6CB255"/>
                </a:solidFill>
              </a:rPr>
              <a:t>Fetalis</a:t>
            </a:r>
            <a:endParaRPr lang="en-US" sz="1600" b="1" dirty="0">
              <a:solidFill>
                <a:srgbClr val="6CB255"/>
              </a:solidFill>
            </a:endParaRPr>
          </a:p>
          <a:p>
            <a:r>
              <a:rPr lang="en-US" sz="1600" dirty="0">
                <a:solidFill>
                  <a:schemeClr val="tx1"/>
                </a:solidFill>
              </a:rPr>
              <a:t>The first exposure of an Rh</a:t>
            </a:r>
            <a:r>
              <a:rPr lang="en-US" sz="1600" baseline="30000" dirty="0">
                <a:solidFill>
                  <a:schemeClr val="tx1"/>
                </a:solidFill>
              </a:rPr>
              <a:t>−</a:t>
            </a:r>
            <a:r>
              <a:rPr lang="en-US" sz="1600" dirty="0">
                <a:solidFill>
                  <a:schemeClr val="tx1"/>
                </a:solidFill>
              </a:rPr>
              <a:t> mother to Rh</a:t>
            </a:r>
            <a:r>
              <a:rPr lang="en-US" sz="1600" baseline="30000" dirty="0">
                <a:solidFill>
                  <a:schemeClr val="tx1"/>
                </a:solidFill>
              </a:rPr>
              <a:t>+</a:t>
            </a:r>
            <a:r>
              <a:rPr lang="en-US" sz="1600" dirty="0">
                <a:solidFill>
                  <a:schemeClr val="tx1"/>
                </a:solidFill>
              </a:rPr>
              <a:t> erythrocytes during pregnancy induces sensitization. Anti-Rh antibodies begin to circulate in the mother’s bloodstream. A second exposure occurs with a subsequent pregnancy with an Rh</a:t>
            </a:r>
            <a:r>
              <a:rPr lang="en-US" sz="1600" baseline="30000" dirty="0">
                <a:solidFill>
                  <a:schemeClr val="tx1"/>
                </a:solidFill>
              </a:rPr>
              <a:t>+</a:t>
            </a:r>
            <a:r>
              <a:rPr lang="en-US" sz="1600" dirty="0">
                <a:solidFill>
                  <a:schemeClr val="tx1"/>
                </a:solidFill>
              </a:rPr>
              <a:t> fetus in the uterus. Maternal anti-Rh antibodies may cross the placenta and enter the fetal bloodstream, causing agglutination and hemolysis of fetal erythrocytes.</a:t>
            </a:r>
          </a:p>
        </p:txBody>
      </p:sp>
      <p:pic>
        <p:nvPicPr>
          <p:cNvPr id="15362" name="Picture 2" descr="This figure shows an umbilical artery and vein passing through the placenta on the top left. The top right panel shows the first exposure to Rh+ antibodies in the mother. The bottom right panel shows the response when the second exposure in the form of another fetus takes place. Textboxes detail the steps in each process.">
            <a:extLst>
              <a:ext uri="{FF2B5EF4-FFF2-40B4-BE49-F238E27FC236}">
                <a16:creationId xmlns:a16="http://schemas.microsoft.com/office/drawing/2014/main" id="{06461CFE-6134-F815-3190-636A4529D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459" y="431969"/>
            <a:ext cx="5758829" cy="525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94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2.16</a:t>
            </a:r>
          </a:p>
        </p:txBody>
      </p:sp>
      <p:sp>
        <p:nvSpPr>
          <p:cNvPr id="7" name="Text Placeholder 6"/>
          <p:cNvSpPr>
            <a:spLocks noGrp="1"/>
          </p:cNvSpPr>
          <p:nvPr>
            <p:ph type="body" sz="quarter" idx="14"/>
          </p:nvPr>
        </p:nvSpPr>
        <p:spPr>
          <a:xfrm>
            <a:off x="609600" y="5408638"/>
            <a:ext cx="10750549" cy="1166382"/>
          </a:xfrm>
        </p:spPr>
        <p:txBody>
          <a:bodyPr>
            <a:normAutofit/>
          </a:bodyPr>
          <a:lstStyle/>
          <a:p>
            <a:r>
              <a:rPr lang="en-US" sz="1120" b="1" dirty="0">
                <a:solidFill>
                  <a:srgbClr val="6CB255"/>
                </a:solidFill>
              </a:rPr>
              <a:t>Cross Matching Blood Types</a:t>
            </a:r>
          </a:p>
          <a:p>
            <a:r>
              <a:rPr lang="en-US" sz="1120" dirty="0"/>
              <a:t>This sample of a commercially produced “bedside” card enables quick typing of both a recipient’s and donor’s blood before transfusion. The card contains three reaction sites or wells. One is coated with an anti-A antibody, one with an anti-B antibody, and one with an anti-D antibody (tests for the presence of Rh factor D). Mixing a drop of blood and saline into each well enables the blood to interact with a preparation of type-specific antibodies, also called anti-</a:t>
            </a:r>
            <a:r>
              <a:rPr lang="en-US" sz="1120" dirty="0" err="1"/>
              <a:t>seras</a:t>
            </a:r>
            <a:r>
              <a:rPr lang="en-US" sz="1120" dirty="0"/>
              <a:t>. Agglutination of RBCs in a given site indicates a positive identification of the blood antigens, in this case A and Rh antigens for blood type A</a:t>
            </a:r>
            <a:r>
              <a:rPr lang="en-US" sz="1120" baseline="30000" dirty="0"/>
              <a:t>+</a:t>
            </a:r>
            <a:r>
              <a:rPr lang="en-US" sz="1120" dirty="0"/>
              <a:t>. For the purpose of transfusion, the donor’s and recipient’s blood types must match.</a:t>
            </a:r>
          </a:p>
        </p:txBody>
      </p:sp>
      <p:pic>
        <p:nvPicPr>
          <p:cNvPr id="16386" name="Picture 2" descr="This figure shows three different red blood cells with different blood types.">
            <a:extLst>
              <a:ext uri="{FF2B5EF4-FFF2-40B4-BE49-F238E27FC236}">
                <a16:creationId xmlns:a16="http://schemas.microsoft.com/office/drawing/2014/main" id="{E2C09CAA-EB1E-D4EB-5E21-CBD2216EB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691" y="1302026"/>
            <a:ext cx="9190363" cy="371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84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2.17</a:t>
            </a:r>
          </a:p>
        </p:txBody>
      </p:sp>
      <p:sp>
        <p:nvSpPr>
          <p:cNvPr id="7" name="Text Placeholder 6"/>
          <p:cNvSpPr>
            <a:spLocks noGrp="1"/>
          </p:cNvSpPr>
          <p:nvPr>
            <p:ph type="body" sz="quarter" idx="14"/>
          </p:nvPr>
        </p:nvSpPr>
        <p:spPr>
          <a:xfrm>
            <a:off x="609599" y="5450291"/>
            <a:ext cx="10750549" cy="1166382"/>
          </a:xfrm>
        </p:spPr>
        <p:txBody>
          <a:bodyPr>
            <a:normAutofit/>
          </a:bodyPr>
          <a:lstStyle/>
          <a:p>
            <a:r>
              <a:rPr lang="en-US" sz="1600" b="1" dirty="0">
                <a:solidFill>
                  <a:srgbClr val="6CB255"/>
                </a:solidFill>
              </a:rPr>
              <a:t>ABO Blood Group</a:t>
            </a:r>
          </a:p>
          <a:p>
            <a:r>
              <a:rPr lang="en-US" sz="1600" dirty="0"/>
              <a:t>This chart summarizes the characteristics of the blood types in the ABO blood group. See the text for more on the concept of a universal donor or recipient.</a:t>
            </a:r>
          </a:p>
        </p:txBody>
      </p:sp>
      <p:pic>
        <p:nvPicPr>
          <p:cNvPr id="17410" name="Picture 2" descr="This table shows the different blood types, the antibodies in plasma, the antigens in the red blood cell, and the blood compatible blood types in an emergency.">
            <a:extLst>
              <a:ext uri="{FF2B5EF4-FFF2-40B4-BE49-F238E27FC236}">
                <a16:creationId xmlns:a16="http://schemas.microsoft.com/office/drawing/2014/main" id="{960CD404-2D16-6B09-5A2D-24AEE8BEA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391" y="344891"/>
            <a:ext cx="6659217"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991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fontScale="92500"/>
          </a:body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a:t>
            </a:r>
          </a:p>
        </p:txBody>
      </p:sp>
    </p:spTree>
    <p:extLst>
      <p:ext uri="{BB962C8B-B14F-4D97-AF65-F5344CB8AC3E}">
        <p14:creationId xmlns:p14="http://schemas.microsoft.com/office/powerpoint/2010/main" val="2586169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2.1</a:t>
            </a:r>
          </a:p>
        </p:txBody>
      </p:sp>
      <p:sp>
        <p:nvSpPr>
          <p:cNvPr id="7" name="Text Placeholder 6"/>
          <p:cNvSpPr>
            <a:spLocks noGrp="1"/>
          </p:cNvSpPr>
          <p:nvPr>
            <p:ph type="body" sz="quarter" idx="14"/>
          </p:nvPr>
        </p:nvSpPr>
        <p:spPr>
          <a:xfrm>
            <a:off x="720724" y="5570848"/>
            <a:ext cx="10750549" cy="1166382"/>
          </a:xfrm>
        </p:spPr>
        <p:txBody>
          <a:bodyPr>
            <a:normAutofit/>
          </a:bodyPr>
          <a:lstStyle/>
          <a:p>
            <a:r>
              <a:rPr lang="en-US" sz="1600" b="1" dirty="0">
                <a:solidFill>
                  <a:srgbClr val="6CB255"/>
                </a:solidFill>
              </a:rPr>
              <a:t>Blood Cells</a:t>
            </a:r>
          </a:p>
          <a:p>
            <a:pPr marL="0" indent="0">
              <a:buNone/>
            </a:pPr>
            <a:r>
              <a:rPr lang="en-US" sz="1600" dirty="0"/>
              <a:t>A single drop of blood contains millions of red blood cells, platelets, and white blood cells. </a:t>
            </a:r>
          </a:p>
        </p:txBody>
      </p:sp>
      <p:sp>
        <p:nvSpPr>
          <p:cNvPr id="2" name="AutoShape 2" descr="Browse to find your image above. Then update alt text here. Set the first size number below to between 300-400.">
            <a:extLst>
              <a:ext uri="{FF2B5EF4-FFF2-40B4-BE49-F238E27FC236}">
                <a16:creationId xmlns:a16="http://schemas.microsoft.com/office/drawing/2014/main" id="{6E792027-C546-0DFD-EB01-DE99426B5249}"/>
              </a:ext>
            </a:extLst>
          </p:cNvPr>
          <p:cNvSpPr>
            <a:spLocks noChangeAspect="1" noChangeArrowheads="1"/>
          </p:cNvSpPr>
          <p:nvPr/>
        </p:nvSpPr>
        <p:spPr bwMode="auto">
          <a:xfrm>
            <a:off x="4191000" y="200025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rowse to find your image above. Then update alt text here. Set the first size number below to between 300-400.">
            <a:extLst>
              <a:ext uri="{FF2B5EF4-FFF2-40B4-BE49-F238E27FC236}">
                <a16:creationId xmlns:a16="http://schemas.microsoft.com/office/drawing/2014/main" id="{E32426F3-37F1-358B-4203-3139B0CEA32E}"/>
              </a:ext>
            </a:extLst>
          </p:cNvPr>
          <p:cNvSpPr>
            <a:spLocks noChangeAspect="1" noChangeArrowheads="1"/>
          </p:cNvSpPr>
          <p:nvPr/>
        </p:nvSpPr>
        <p:spPr bwMode="auto">
          <a:xfrm>
            <a:off x="4343400" y="215265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ed blood cells">
            <a:extLst>
              <a:ext uri="{FF2B5EF4-FFF2-40B4-BE49-F238E27FC236}">
                <a16:creationId xmlns:a16="http://schemas.microsoft.com/office/drawing/2014/main" id="{1AAEDEFB-38C4-77E6-CC74-B5867B899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733" y="900862"/>
            <a:ext cx="4706667" cy="3529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9C4AC2-21C7-2D02-B12C-77A184F65557}"/>
              </a:ext>
            </a:extLst>
          </p:cNvPr>
          <p:cNvSpPr txBox="1"/>
          <p:nvPr/>
        </p:nvSpPr>
        <p:spPr>
          <a:xfrm>
            <a:off x="2286000" y="4609405"/>
            <a:ext cx="8393502" cy="830997"/>
          </a:xfrm>
          <a:prstGeom prst="rect">
            <a:avLst/>
          </a:prstGeom>
          <a:noFill/>
        </p:spPr>
        <p:txBody>
          <a:bodyPr wrap="square">
            <a:spAutoFit/>
          </a:bodyPr>
          <a:lstStyle/>
          <a:p>
            <a:pPr algn="l"/>
            <a:r>
              <a:rPr lang="en-US" sz="1200" b="0" i="1" dirty="0">
                <a:solidFill>
                  <a:srgbClr val="1E324C"/>
                </a:solidFill>
                <a:effectLst/>
              </a:rPr>
              <a:t>Figure 1.  </a:t>
            </a:r>
            <a:r>
              <a:rPr lang="en-US" sz="1200" b="0" i="0" dirty="0">
                <a:solidFill>
                  <a:srgbClr val="1E324C"/>
                </a:solidFill>
                <a:effectLst/>
              </a:rPr>
              <a:t>This image primarily shows red blood cells, also known as erythrocytes. These cells are characterized by their bi-concave disc shape. The white blood cell with the dark, purplish, multi-lobed nucleus is a neutrophil, a type of white blood cell or leukocyte. The smaller, spikey objects are platelets.</a:t>
            </a:r>
            <a:endParaRPr lang="en-US" sz="1200" b="0" i="0" dirty="0">
              <a:solidFill>
                <a:srgbClr val="1D2125"/>
              </a:solidFill>
              <a:effectLst/>
            </a:endParaRPr>
          </a:p>
          <a:p>
            <a:pPr algn="l"/>
            <a:r>
              <a:rPr lang="en-US" sz="1200" b="0" i="0" dirty="0">
                <a:solidFill>
                  <a:srgbClr val="1E324C"/>
                </a:solidFill>
                <a:effectLst/>
              </a:rPr>
              <a:t>Image: </a:t>
            </a:r>
            <a:r>
              <a:rPr lang="en-US" sz="1200" b="0" i="1" dirty="0">
                <a:solidFill>
                  <a:srgbClr val="1E324C"/>
                </a:solidFill>
                <a:effectLst/>
              </a:rPr>
              <a:t>Red blood cells.  Source: National Cancer Institute, Donald Bliss (Illustrator), Wikimedia Commons</a:t>
            </a:r>
            <a:endParaRPr lang="en-US" sz="1200" b="0" i="0" dirty="0">
              <a:solidFill>
                <a:srgbClr val="1D2125"/>
              </a:solidFill>
              <a:effectLst/>
            </a:endParaRPr>
          </a:p>
        </p:txBody>
      </p:sp>
    </p:spTree>
    <p:extLst>
      <p:ext uri="{BB962C8B-B14F-4D97-AF65-F5344CB8AC3E}">
        <p14:creationId xmlns:p14="http://schemas.microsoft.com/office/powerpoint/2010/main" val="171682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2.2</a:t>
            </a:r>
          </a:p>
        </p:txBody>
      </p:sp>
      <p:sp>
        <p:nvSpPr>
          <p:cNvPr id="7" name="Text Placeholder 6"/>
          <p:cNvSpPr>
            <a:spLocks noGrp="1"/>
          </p:cNvSpPr>
          <p:nvPr>
            <p:ph type="body" sz="quarter" idx="14"/>
          </p:nvPr>
        </p:nvSpPr>
        <p:spPr>
          <a:xfrm>
            <a:off x="609600" y="5691618"/>
            <a:ext cx="10750549" cy="1166382"/>
          </a:xfrm>
        </p:spPr>
        <p:txBody>
          <a:bodyPr>
            <a:normAutofit/>
          </a:bodyPr>
          <a:lstStyle/>
          <a:p>
            <a:r>
              <a:rPr lang="en-US" sz="1220" b="1" dirty="0">
                <a:solidFill>
                  <a:srgbClr val="6CB255"/>
                </a:solidFill>
              </a:rPr>
              <a:t>Composition of Blood</a:t>
            </a:r>
          </a:p>
          <a:p>
            <a:r>
              <a:rPr lang="en-US" sz="1220" dirty="0"/>
              <a:t>The cellular elements of blood include a vast number of erythrocytes and comparatively fewer leukocytes and platelets. Plasma is the fluid in which the formed elements are suspended. A sample of blood spun in a centrifuge reveals that plasma is the lightest component. It floats at the top of the tube separated from the heaviest elements, the erythrocytes, by a buffy coat of leukocytes and platelets. Hematocrit is the percentage of the total sample that is comprised of erythrocytes. Depressed and elevated hematocrit levels are shown </a:t>
            </a:r>
            <a:r>
              <a:rPr lang="da-DK" sz="1220" dirty="0"/>
              <a:t>for </a:t>
            </a:r>
            <a:r>
              <a:rPr lang="da-DK" sz="1220" dirty="0" err="1"/>
              <a:t>comparison</a:t>
            </a:r>
            <a:r>
              <a:rPr lang="da-DK" sz="1220" dirty="0"/>
              <a:t>.</a:t>
            </a:r>
            <a:endParaRPr lang="en-US" sz="1220" dirty="0"/>
          </a:p>
        </p:txBody>
      </p:sp>
      <p:pic>
        <p:nvPicPr>
          <p:cNvPr id="2050" name="Picture 2" descr="This figure shows three test tubes with a red and yellow liquid in them. The left panel shows normal blood, the center panel shows anemic blood and the right panel shows polycythemic blood.">
            <a:extLst>
              <a:ext uri="{FF2B5EF4-FFF2-40B4-BE49-F238E27FC236}">
                <a16:creationId xmlns:a16="http://schemas.microsoft.com/office/drawing/2014/main" id="{C488E43D-3A80-95E9-77FD-F28D0EC1C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722" y="1279696"/>
            <a:ext cx="6466555" cy="403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45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2.3</a:t>
            </a:r>
          </a:p>
        </p:txBody>
      </p:sp>
      <p:sp>
        <p:nvSpPr>
          <p:cNvPr id="14" name="Text Placeholder 13"/>
          <p:cNvSpPr>
            <a:spLocks noGrp="1"/>
          </p:cNvSpPr>
          <p:nvPr>
            <p:ph type="body" sz="quarter" idx="14"/>
          </p:nvPr>
        </p:nvSpPr>
        <p:spPr>
          <a:xfrm>
            <a:off x="609600" y="900862"/>
            <a:ext cx="3913188" cy="5256973"/>
          </a:xfrm>
        </p:spPr>
        <p:txBody>
          <a:bodyPr>
            <a:noAutofit/>
          </a:bodyPr>
          <a:lstStyle/>
          <a:p>
            <a:r>
              <a:rPr lang="nl-NL" sz="1600" b="1" dirty="0">
                <a:solidFill>
                  <a:srgbClr val="6CB255"/>
                </a:solidFill>
              </a:rPr>
              <a:t>Major Blood Components</a:t>
            </a:r>
            <a:endParaRPr lang="en-US" sz="1600" dirty="0">
              <a:solidFill>
                <a:srgbClr val="6CB255"/>
              </a:solidFill>
            </a:endParaRPr>
          </a:p>
        </p:txBody>
      </p:sp>
      <p:pic>
        <p:nvPicPr>
          <p:cNvPr id="3074" name="Picture 2" descr="This table lists the components of blood, the percentage of each component, their site of production, and their major functions.">
            <a:extLst>
              <a:ext uri="{FF2B5EF4-FFF2-40B4-BE49-F238E27FC236}">
                <a16:creationId xmlns:a16="http://schemas.microsoft.com/office/drawing/2014/main" id="{748C7029-12DD-5A51-D7ED-81179F05C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282" y="576785"/>
            <a:ext cx="5134973" cy="58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9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2.4</a:t>
            </a:r>
          </a:p>
        </p:txBody>
      </p:sp>
      <p:sp>
        <p:nvSpPr>
          <p:cNvPr id="7" name="Text Placeholder 6"/>
          <p:cNvSpPr>
            <a:spLocks noGrp="1"/>
          </p:cNvSpPr>
          <p:nvPr>
            <p:ph type="body" sz="quarter" idx="14"/>
          </p:nvPr>
        </p:nvSpPr>
        <p:spPr>
          <a:xfrm>
            <a:off x="609600" y="5704108"/>
            <a:ext cx="10750549" cy="1166382"/>
          </a:xfrm>
        </p:spPr>
        <p:txBody>
          <a:bodyPr>
            <a:normAutofit/>
          </a:bodyPr>
          <a:lstStyle/>
          <a:p>
            <a:r>
              <a:rPr lang="en-US" sz="1600" b="1" dirty="0">
                <a:solidFill>
                  <a:srgbClr val="6CB255"/>
                </a:solidFill>
              </a:rPr>
              <a:t>Hematopoietic System of Bone Marrow</a:t>
            </a:r>
          </a:p>
          <a:p>
            <a:r>
              <a:rPr lang="en-US" sz="1600" dirty="0" err="1"/>
              <a:t>Hemopoiesis</a:t>
            </a:r>
            <a:r>
              <a:rPr lang="en-US" sz="1600" dirty="0"/>
              <a:t> is the proliferation and differentiation of the formed elements of blood.</a:t>
            </a:r>
          </a:p>
        </p:txBody>
      </p:sp>
      <p:pic>
        <p:nvPicPr>
          <p:cNvPr id="4098" name="Picture 2" descr="This flowchart shows the pathways in which a multipotent hemotopoietic stem cell differentiates into the different cell types found in blood.">
            <a:extLst>
              <a:ext uri="{FF2B5EF4-FFF2-40B4-BE49-F238E27FC236}">
                <a16:creationId xmlns:a16="http://schemas.microsoft.com/office/drawing/2014/main" id="{0D067586-AA27-5510-8841-EEE2E876E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291" y="895391"/>
            <a:ext cx="6341165" cy="480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83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2.5</a:t>
            </a:r>
          </a:p>
        </p:txBody>
      </p:sp>
      <p:sp>
        <p:nvSpPr>
          <p:cNvPr id="14" name="Text Placeholder 13"/>
          <p:cNvSpPr>
            <a:spLocks noGrp="1"/>
          </p:cNvSpPr>
          <p:nvPr>
            <p:ph type="body" sz="quarter" idx="14"/>
          </p:nvPr>
        </p:nvSpPr>
        <p:spPr>
          <a:xfrm>
            <a:off x="609600" y="900862"/>
            <a:ext cx="2461591" cy="5256973"/>
          </a:xfrm>
        </p:spPr>
        <p:txBody>
          <a:bodyPr>
            <a:noAutofit/>
          </a:bodyPr>
          <a:lstStyle/>
          <a:p>
            <a:r>
              <a:rPr lang="en-US" sz="1600" b="1" dirty="0">
                <a:solidFill>
                  <a:srgbClr val="6CB255"/>
                </a:solidFill>
              </a:rPr>
              <a:t>Summary of Formed Elements in Blood</a:t>
            </a:r>
            <a:endParaRPr lang="en-US" sz="1600" dirty="0">
              <a:solidFill>
                <a:srgbClr val="6CB255"/>
              </a:solidFill>
            </a:endParaRPr>
          </a:p>
        </p:txBody>
      </p:sp>
      <p:pic>
        <p:nvPicPr>
          <p:cNvPr id="5122" name="Picture 2" descr="This table shows the different types of cells present in blood, the number of cells, their appearance, and a summary of their function.">
            <a:extLst>
              <a:ext uri="{FF2B5EF4-FFF2-40B4-BE49-F238E27FC236}">
                <a16:creationId xmlns:a16="http://schemas.microsoft.com/office/drawing/2014/main" id="{433E46FA-2D1F-059F-7474-9D985964B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184" y="0"/>
            <a:ext cx="4592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158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2.6</a:t>
            </a:r>
          </a:p>
        </p:txBody>
      </p:sp>
      <p:sp>
        <p:nvSpPr>
          <p:cNvPr id="14" name="Text Placeholder 13"/>
          <p:cNvSpPr>
            <a:spLocks noGrp="1"/>
          </p:cNvSpPr>
          <p:nvPr>
            <p:ph type="body" sz="quarter" idx="14"/>
          </p:nvPr>
        </p:nvSpPr>
        <p:spPr>
          <a:xfrm>
            <a:off x="609600" y="900862"/>
            <a:ext cx="2938670" cy="5256973"/>
          </a:xfrm>
        </p:spPr>
        <p:txBody>
          <a:bodyPr>
            <a:noAutofit/>
          </a:bodyPr>
          <a:lstStyle/>
          <a:p>
            <a:r>
              <a:rPr lang="en-US" sz="1600" b="1" dirty="0">
                <a:solidFill>
                  <a:srgbClr val="6CB255"/>
                </a:solidFill>
              </a:rPr>
              <a:t>Shape of Red Blood Cells</a:t>
            </a:r>
          </a:p>
          <a:p>
            <a:r>
              <a:rPr lang="en-US" sz="1600" dirty="0">
                <a:solidFill>
                  <a:schemeClr val="tx1"/>
                </a:solidFill>
              </a:rPr>
              <a:t>Erythrocytes are biconcave discs with very shallow centers. This shape optimizes the ratio of surface area to volume, facilitating gas exchange. It also enables them to fold up as they move through narrow blood vessels.</a:t>
            </a:r>
          </a:p>
        </p:txBody>
      </p:sp>
      <p:pic>
        <p:nvPicPr>
          <p:cNvPr id="6146" name="Picture 2" descr="This photograph shows a few red blood cells.">
            <a:extLst>
              <a:ext uri="{FF2B5EF4-FFF2-40B4-BE49-F238E27FC236}">
                <a16:creationId xmlns:a16="http://schemas.microsoft.com/office/drawing/2014/main" id="{8EFCD80D-FD6F-46FF-479D-F0CB281DC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060" y="503803"/>
            <a:ext cx="5102087" cy="585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838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Figure 2.7</a:t>
            </a:r>
          </a:p>
        </p:txBody>
      </p:sp>
      <p:sp>
        <p:nvSpPr>
          <p:cNvPr id="7" name="Text Placeholder 6"/>
          <p:cNvSpPr>
            <a:spLocks noGrp="1"/>
          </p:cNvSpPr>
          <p:nvPr>
            <p:ph type="body" sz="quarter" idx="14"/>
          </p:nvPr>
        </p:nvSpPr>
        <p:spPr>
          <a:xfrm>
            <a:off x="609599" y="5665426"/>
            <a:ext cx="10750549" cy="1166382"/>
          </a:xfrm>
        </p:spPr>
        <p:txBody>
          <a:bodyPr>
            <a:noAutofit/>
          </a:bodyPr>
          <a:lstStyle/>
          <a:p>
            <a:r>
              <a:rPr lang="en-US" sz="1220" b="1" dirty="0">
                <a:solidFill>
                  <a:srgbClr val="6CB255"/>
                </a:solidFill>
              </a:rPr>
              <a:t>Hemoglobin</a:t>
            </a:r>
          </a:p>
          <a:p>
            <a:pPr marL="342900" indent="-342900">
              <a:buAutoNum type="alphaLcParenBoth"/>
            </a:pPr>
            <a:r>
              <a:rPr lang="en-US" sz="1220" dirty="0">
                <a:solidFill>
                  <a:schemeClr val="tx1"/>
                </a:solidFill>
              </a:rPr>
              <a:t>A molecule of hemoglobin contains four globin proteins, each of which is bound to one molecule of the iron-containing pigment </a:t>
            </a:r>
            <a:r>
              <a:rPr lang="en-US" sz="1220" dirty="0" err="1">
                <a:solidFill>
                  <a:schemeClr val="tx1"/>
                </a:solidFill>
              </a:rPr>
              <a:t>heme</a:t>
            </a:r>
            <a:r>
              <a:rPr lang="en-US" sz="1220" dirty="0">
                <a:solidFill>
                  <a:schemeClr val="tx1"/>
                </a:solidFill>
              </a:rPr>
              <a:t>.</a:t>
            </a:r>
          </a:p>
          <a:p>
            <a:pPr marL="342900" indent="-342900">
              <a:buAutoNum type="alphaLcParenBoth"/>
            </a:pPr>
            <a:r>
              <a:rPr lang="en-US" sz="1220" dirty="0">
                <a:solidFill>
                  <a:schemeClr val="tx1"/>
                </a:solidFill>
              </a:rPr>
              <a:t>A single erythrocyte can contain 300 million hemoglobin molecules, and thus more than 1 billion oxygen molecules.</a:t>
            </a:r>
          </a:p>
        </p:txBody>
      </p:sp>
      <p:pic>
        <p:nvPicPr>
          <p:cNvPr id="7170" name="Picture 2" descr="This figure shows the structure of hemoglobin. The left panel shows the protein structure and the right panel shows the chemical formula.">
            <a:extLst>
              <a:ext uri="{FF2B5EF4-FFF2-40B4-BE49-F238E27FC236}">
                <a16:creationId xmlns:a16="http://schemas.microsoft.com/office/drawing/2014/main" id="{70C86634-D3EA-6B40-CB3E-E6116BC17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826" y="1151200"/>
            <a:ext cx="8460093" cy="426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45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a:solidFill>
                  <a:srgbClr val="6CB255"/>
                </a:solidFill>
              </a:rPr>
              <a:t>Figure 2.8</a:t>
            </a:r>
          </a:p>
        </p:txBody>
      </p:sp>
      <p:sp>
        <p:nvSpPr>
          <p:cNvPr id="14" name="Text Placeholder 13"/>
          <p:cNvSpPr>
            <a:spLocks noGrp="1"/>
          </p:cNvSpPr>
          <p:nvPr>
            <p:ph type="body" sz="quarter" idx="14"/>
          </p:nvPr>
        </p:nvSpPr>
        <p:spPr>
          <a:xfrm>
            <a:off x="609600" y="915176"/>
            <a:ext cx="2988365" cy="5256973"/>
          </a:xfrm>
        </p:spPr>
        <p:txBody>
          <a:bodyPr>
            <a:noAutofit/>
          </a:bodyPr>
          <a:lstStyle/>
          <a:p>
            <a:r>
              <a:rPr lang="en-US" sz="1600" b="1" dirty="0">
                <a:solidFill>
                  <a:srgbClr val="6CB255"/>
                </a:solidFill>
              </a:rPr>
              <a:t>Erythrocyte Lifecycle</a:t>
            </a:r>
          </a:p>
          <a:p>
            <a:r>
              <a:rPr lang="en-US" sz="1600" dirty="0">
                <a:solidFill>
                  <a:schemeClr val="tx1"/>
                </a:solidFill>
              </a:rPr>
              <a:t>Erythrocytes are produced in the bone marrow and sent into the circulation. At the end of their lifecycle, they are destroyed by macrophages, and their components are recycled.</a:t>
            </a:r>
          </a:p>
        </p:txBody>
      </p:sp>
      <p:pic>
        <p:nvPicPr>
          <p:cNvPr id="8194" name="Picture 2" descr="This flow chart shows the life cycle of a red blood cell. The first step is the hemopoeisis of erythrocytes in the bone marrow. Further steps in this diagram show the passage of erythrocytes through the blood stream, the breakdown of heme protein, and liver function.">
            <a:extLst>
              <a:ext uri="{FF2B5EF4-FFF2-40B4-BE49-F238E27FC236}">
                <a16:creationId xmlns:a16="http://schemas.microsoft.com/office/drawing/2014/main" id="{B4489B62-A683-B777-F1FC-17631BA4D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017" y="0"/>
            <a:ext cx="5281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963293"/>
      </p:ext>
    </p:extLst>
  </p:cSld>
  <p:clrMapOvr>
    <a:masterClrMapping/>
  </p:clrMapOvr>
</p:sld>
</file>

<file path=ppt/theme/theme1.xml><?xml version="1.0" encoding="utf-8"?>
<a:theme xmlns:a="http://schemas.openxmlformats.org/drawingml/2006/main" name="PowerPoint-Template">
  <a:themeElements>
    <a:clrScheme name="OpenStax">
      <a:dk1>
        <a:srgbClr val="000000"/>
      </a:dk1>
      <a:lt1>
        <a:srgbClr val="FFFFFF"/>
      </a:lt1>
      <a:dk2>
        <a:srgbClr val="44546A"/>
      </a:dk2>
      <a:lt2>
        <a:srgbClr val="E7E6E6"/>
      </a:lt2>
      <a:accent1>
        <a:srgbClr val="609A33"/>
      </a:accent1>
      <a:accent2>
        <a:srgbClr val="DB5935"/>
      </a:accent2>
      <a:accent3>
        <a:srgbClr val="464846"/>
      </a:accent3>
      <a:accent4>
        <a:srgbClr val="EAC322"/>
      </a:accent4>
      <a:accent5>
        <a:srgbClr val="1B1E3F"/>
      </a:accent5>
      <a:accent6>
        <a:srgbClr val="70AD47"/>
      </a:accent6>
      <a:hlink>
        <a:srgbClr val="29749C"/>
      </a:hlink>
      <a:folHlink>
        <a:srgbClr val="9450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43</TotalTime>
  <Words>958</Words>
  <Application>Microsoft Office PowerPoint</Application>
  <PresentationFormat>Widescreen</PresentationFormat>
  <Paragraphs>58</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PowerPoint-Template</vt:lpstr>
      <vt:lpstr>PowerPoint Presentation</vt:lpstr>
      <vt:lpstr>Figure 2.1</vt:lpstr>
      <vt:lpstr>Figure 2.2</vt:lpstr>
      <vt:lpstr>Figure 2.3</vt:lpstr>
      <vt:lpstr>Figure 2.4</vt:lpstr>
      <vt:lpstr>Figure 2.5</vt:lpstr>
      <vt:lpstr>Figure 2.6</vt:lpstr>
      <vt:lpstr>Figure 2.7</vt:lpstr>
      <vt:lpstr>Figure 2.8</vt:lpstr>
      <vt:lpstr>Figure 2.9</vt:lpstr>
      <vt:lpstr>Figure 2.10</vt:lpstr>
      <vt:lpstr>Figure 2.11</vt:lpstr>
      <vt:lpstr>Figure 2.12</vt:lpstr>
      <vt:lpstr>Figure 2.13</vt:lpstr>
      <vt:lpstr>Figure 2.14</vt:lpstr>
      <vt:lpstr>Figure 2.15</vt:lpstr>
      <vt:lpstr>Figure 2.16</vt:lpstr>
      <vt:lpstr>Figure 2.17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Colby Powers</dc:creator>
  <cp:lastModifiedBy>Waneene Dorsey</cp:lastModifiedBy>
  <cp:revision>3</cp:revision>
  <dcterms:created xsi:type="dcterms:W3CDTF">2022-05-18T14:55:48Z</dcterms:created>
  <dcterms:modified xsi:type="dcterms:W3CDTF">2025-07-29T19:38:22Z</dcterms:modified>
</cp:coreProperties>
</file>