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4" r:id="rId19"/>
    <p:sldId id="273" r:id="rId20"/>
    <p:sldId id="275" r:id="rId21"/>
    <p:sldId id="276" r:id="rId22"/>
    <p:sldId id="278" r:id="rId23"/>
    <p:sldId id="279" r:id="rId24"/>
    <p:sldId id="280" r:id="rId25"/>
    <p:sldId id="281" r:id="rId26"/>
    <p:sldId id="282" r:id="rId27"/>
    <p:sldId id="283" r:id="rId28"/>
    <p:sldId id="284" r:id="rId29"/>
    <p:sldId id="285" r:id="rId30"/>
    <p:sldId id="286"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05" d="100"/>
          <a:sy n="105" d="100"/>
        </p:scale>
        <p:origin x="132" y="2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3AD06-79D1-485B-92BA-6B71037D03D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CFF3F7F-20A8-4E34-8C7E-2316D274CCA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096CD23-F759-4C40-8F50-7053EDE55530}"/>
              </a:ext>
            </a:extLst>
          </p:cNvPr>
          <p:cNvSpPr>
            <a:spLocks noGrp="1"/>
          </p:cNvSpPr>
          <p:nvPr>
            <p:ph type="dt" sz="half" idx="10"/>
          </p:nvPr>
        </p:nvSpPr>
        <p:spPr/>
        <p:txBody>
          <a:bodyPr/>
          <a:lstStyle/>
          <a:p>
            <a:fld id="{B0BF63D1-BF41-452A-9F07-E3FBDB8A3486}" type="datetimeFigureOut">
              <a:rPr lang="en-US" smtClean="0"/>
              <a:t>8/11/2022</a:t>
            </a:fld>
            <a:endParaRPr lang="en-US"/>
          </a:p>
        </p:txBody>
      </p:sp>
      <p:sp>
        <p:nvSpPr>
          <p:cNvPr id="5" name="Footer Placeholder 4">
            <a:extLst>
              <a:ext uri="{FF2B5EF4-FFF2-40B4-BE49-F238E27FC236}">
                <a16:creationId xmlns:a16="http://schemas.microsoft.com/office/drawing/2014/main" id="{5F7C2F2F-ACA1-456C-86BD-AD4DA16F79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360042-FC4B-485E-84D3-7A7B96DB6B8E}"/>
              </a:ext>
            </a:extLst>
          </p:cNvPr>
          <p:cNvSpPr>
            <a:spLocks noGrp="1"/>
          </p:cNvSpPr>
          <p:nvPr>
            <p:ph type="sldNum" sz="quarter" idx="12"/>
          </p:nvPr>
        </p:nvSpPr>
        <p:spPr/>
        <p:txBody>
          <a:bodyPr/>
          <a:lstStyle/>
          <a:p>
            <a:fld id="{270745A8-C17E-4F67-BB15-225C9A2EC5ED}" type="slidenum">
              <a:rPr lang="en-US" smtClean="0"/>
              <a:t>‹#›</a:t>
            </a:fld>
            <a:endParaRPr lang="en-US"/>
          </a:p>
        </p:txBody>
      </p:sp>
    </p:spTree>
    <p:extLst>
      <p:ext uri="{BB962C8B-B14F-4D97-AF65-F5344CB8AC3E}">
        <p14:creationId xmlns:p14="http://schemas.microsoft.com/office/powerpoint/2010/main" val="18720174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4216B-5DE1-4308-ABCD-DBFF55706B0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DE02161-51EA-4C44-B2CE-B28547FA153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0FB5A3-E4D5-454A-B8B2-20A692B35216}"/>
              </a:ext>
            </a:extLst>
          </p:cNvPr>
          <p:cNvSpPr>
            <a:spLocks noGrp="1"/>
          </p:cNvSpPr>
          <p:nvPr>
            <p:ph type="dt" sz="half" idx="10"/>
          </p:nvPr>
        </p:nvSpPr>
        <p:spPr/>
        <p:txBody>
          <a:bodyPr/>
          <a:lstStyle/>
          <a:p>
            <a:fld id="{B0BF63D1-BF41-452A-9F07-E3FBDB8A3486}" type="datetimeFigureOut">
              <a:rPr lang="en-US" smtClean="0"/>
              <a:t>8/11/2022</a:t>
            </a:fld>
            <a:endParaRPr lang="en-US"/>
          </a:p>
        </p:txBody>
      </p:sp>
      <p:sp>
        <p:nvSpPr>
          <p:cNvPr id="5" name="Footer Placeholder 4">
            <a:extLst>
              <a:ext uri="{FF2B5EF4-FFF2-40B4-BE49-F238E27FC236}">
                <a16:creationId xmlns:a16="http://schemas.microsoft.com/office/drawing/2014/main" id="{B4A58467-7DA3-4EA9-88F1-A0779C9849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ACFC53-BE3C-4C7C-BB79-6DB62B505D67}"/>
              </a:ext>
            </a:extLst>
          </p:cNvPr>
          <p:cNvSpPr>
            <a:spLocks noGrp="1"/>
          </p:cNvSpPr>
          <p:nvPr>
            <p:ph type="sldNum" sz="quarter" idx="12"/>
          </p:nvPr>
        </p:nvSpPr>
        <p:spPr/>
        <p:txBody>
          <a:bodyPr/>
          <a:lstStyle/>
          <a:p>
            <a:fld id="{270745A8-C17E-4F67-BB15-225C9A2EC5ED}" type="slidenum">
              <a:rPr lang="en-US" smtClean="0"/>
              <a:t>‹#›</a:t>
            </a:fld>
            <a:endParaRPr lang="en-US"/>
          </a:p>
        </p:txBody>
      </p:sp>
    </p:spTree>
    <p:extLst>
      <p:ext uri="{BB962C8B-B14F-4D97-AF65-F5344CB8AC3E}">
        <p14:creationId xmlns:p14="http://schemas.microsoft.com/office/powerpoint/2010/main" val="6146315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FE9F3BB-9858-46A8-965B-30336D61C23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626F50A-0E7F-4272-A54F-2DDC3305AD3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721697-5CFB-4E6B-94C2-402381EBDD77}"/>
              </a:ext>
            </a:extLst>
          </p:cNvPr>
          <p:cNvSpPr>
            <a:spLocks noGrp="1"/>
          </p:cNvSpPr>
          <p:nvPr>
            <p:ph type="dt" sz="half" idx="10"/>
          </p:nvPr>
        </p:nvSpPr>
        <p:spPr/>
        <p:txBody>
          <a:bodyPr/>
          <a:lstStyle/>
          <a:p>
            <a:fld id="{B0BF63D1-BF41-452A-9F07-E3FBDB8A3486}" type="datetimeFigureOut">
              <a:rPr lang="en-US" smtClean="0"/>
              <a:t>8/11/2022</a:t>
            </a:fld>
            <a:endParaRPr lang="en-US"/>
          </a:p>
        </p:txBody>
      </p:sp>
      <p:sp>
        <p:nvSpPr>
          <p:cNvPr id="5" name="Footer Placeholder 4">
            <a:extLst>
              <a:ext uri="{FF2B5EF4-FFF2-40B4-BE49-F238E27FC236}">
                <a16:creationId xmlns:a16="http://schemas.microsoft.com/office/drawing/2014/main" id="{A2BB4C00-974D-48E0-B1B5-2D2B896B00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E53ECF-126D-4787-A05D-FD47041BA3F8}"/>
              </a:ext>
            </a:extLst>
          </p:cNvPr>
          <p:cNvSpPr>
            <a:spLocks noGrp="1"/>
          </p:cNvSpPr>
          <p:nvPr>
            <p:ph type="sldNum" sz="quarter" idx="12"/>
          </p:nvPr>
        </p:nvSpPr>
        <p:spPr/>
        <p:txBody>
          <a:bodyPr/>
          <a:lstStyle/>
          <a:p>
            <a:fld id="{270745A8-C17E-4F67-BB15-225C9A2EC5ED}" type="slidenum">
              <a:rPr lang="en-US" smtClean="0"/>
              <a:t>‹#›</a:t>
            </a:fld>
            <a:endParaRPr lang="en-US"/>
          </a:p>
        </p:txBody>
      </p:sp>
    </p:spTree>
    <p:extLst>
      <p:ext uri="{BB962C8B-B14F-4D97-AF65-F5344CB8AC3E}">
        <p14:creationId xmlns:p14="http://schemas.microsoft.com/office/powerpoint/2010/main" val="38963964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6DD99F-2DD0-4178-BC78-25A90FE26C6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9D486E8-70ED-4F77-B1C8-8EDEFA03171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7A7EC9-CCB4-4F80-BCBE-DA85EBA39942}"/>
              </a:ext>
            </a:extLst>
          </p:cNvPr>
          <p:cNvSpPr>
            <a:spLocks noGrp="1"/>
          </p:cNvSpPr>
          <p:nvPr>
            <p:ph type="dt" sz="half" idx="10"/>
          </p:nvPr>
        </p:nvSpPr>
        <p:spPr/>
        <p:txBody>
          <a:bodyPr/>
          <a:lstStyle/>
          <a:p>
            <a:fld id="{B0BF63D1-BF41-452A-9F07-E3FBDB8A3486}" type="datetimeFigureOut">
              <a:rPr lang="en-US" smtClean="0"/>
              <a:t>8/11/2022</a:t>
            </a:fld>
            <a:endParaRPr lang="en-US"/>
          </a:p>
        </p:txBody>
      </p:sp>
      <p:sp>
        <p:nvSpPr>
          <p:cNvPr id="5" name="Footer Placeholder 4">
            <a:extLst>
              <a:ext uri="{FF2B5EF4-FFF2-40B4-BE49-F238E27FC236}">
                <a16:creationId xmlns:a16="http://schemas.microsoft.com/office/drawing/2014/main" id="{543B8C56-A236-477C-9BF4-3CED7CC262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CAA5BC-B494-479A-9DD2-ADFA12B90A3D}"/>
              </a:ext>
            </a:extLst>
          </p:cNvPr>
          <p:cNvSpPr>
            <a:spLocks noGrp="1"/>
          </p:cNvSpPr>
          <p:nvPr>
            <p:ph type="sldNum" sz="quarter" idx="12"/>
          </p:nvPr>
        </p:nvSpPr>
        <p:spPr/>
        <p:txBody>
          <a:bodyPr/>
          <a:lstStyle/>
          <a:p>
            <a:fld id="{270745A8-C17E-4F67-BB15-225C9A2EC5ED}" type="slidenum">
              <a:rPr lang="en-US" smtClean="0"/>
              <a:t>‹#›</a:t>
            </a:fld>
            <a:endParaRPr lang="en-US"/>
          </a:p>
        </p:txBody>
      </p:sp>
    </p:spTree>
    <p:extLst>
      <p:ext uri="{BB962C8B-B14F-4D97-AF65-F5344CB8AC3E}">
        <p14:creationId xmlns:p14="http://schemas.microsoft.com/office/powerpoint/2010/main" val="12097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0CBEC-91CC-4F91-8987-EE81FD857C6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E52D6CB-93D6-4F37-8F33-8545C5B9D93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1F73463-C934-4E27-9128-05841B981FD9}"/>
              </a:ext>
            </a:extLst>
          </p:cNvPr>
          <p:cNvSpPr>
            <a:spLocks noGrp="1"/>
          </p:cNvSpPr>
          <p:nvPr>
            <p:ph type="dt" sz="half" idx="10"/>
          </p:nvPr>
        </p:nvSpPr>
        <p:spPr/>
        <p:txBody>
          <a:bodyPr/>
          <a:lstStyle/>
          <a:p>
            <a:fld id="{B0BF63D1-BF41-452A-9F07-E3FBDB8A3486}" type="datetimeFigureOut">
              <a:rPr lang="en-US" smtClean="0"/>
              <a:t>8/11/2022</a:t>
            </a:fld>
            <a:endParaRPr lang="en-US"/>
          </a:p>
        </p:txBody>
      </p:sp>
      <p:sp>
        <p:nvSpPr>
          <p:cNvPr id="5" name="Footer Placeholder 4">
            <a:extLst>
              <a:ext uri="{FF2B5EF4-FFF2-40B4-BE49-F238E27FC236}">
                <a16:creationId xmlns:a16="http://schemas.microsoft.com/office/drawing/2014/main" id="{0F17847A-0538-47FE-8215-FA026B3143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E80F73-8DAB-490D-ACB4-8A57F24B9B8F}"/>
              </a:ext>
            </a:extLst>
          </p:cNvPr>
          <p:cNvSpPr>
            <a:spLocks noGrp="1"/>
          </p:cNvSpPr>
          <p:nvPr>
            <p:ph type="sldNum" sz="quarter" idx="12"/>
          </p:nvPr>
        </p:nvSpPr>
        <p:spPr/>
        <p:txBody>
          <a:bodyPr/>
          <a:lstStyle/>
          <a:p>
            <a:fld id="{270745A8-C17E-4F67-BB15-225C9A2EC5ED}" type="slidenum">
              <a:rPr lang="en-US" smtClean="0"/>
              <a:t>‹#›</a:t>
            </a:fld>
            <a:endParaRPr lang="en-US"/>
          </a:p>
        </p:txBody>
      </p:sp>
    </p:spTree>
    <p:extLst>
      <p:ext uri="{BB962C8B-B14F-4D97-AF65-F5344CB8AC3E}">
        <p14:creationId xmlns:p14="http://schemas.microsoft.com/office/powerpoint/2010/main" val="33992113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70926-E8C5-46F2-94AF-9E8E4E42154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47A4ECE-92DB-4038-9C3C-B16A1C64280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3C7A3DB-CF9A-4263-9FDE-5A16C854112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3B354C6-8AEB-4A03-B414-A5878469841F}"/>
              </a:ext>
            </a:extLst>
          </p:cNvPr>
          <p:cNvSpPr>
            <a:spLocks noGrp="1"/>
          </p:cNvSpPr>
          <p:nvPr>
            <p:ph type="dt" sz="half" idx="10"/>
          </p:nvPr>
        </p:nvSpPr>
        <p:spPr/>
        <p:txBody>
          <a:bodyPr/>
          <a:lstStyle/>
          <a:p>
            <a:fld id="{B0BF63D1-BF41-452A-9F07-E3FBDB8A3486}" type="datetimeFigureOut">
              <a:rPr lang="en-US" smtClean="0"/>
              <a:t>8/11/2022</a:t>
            </a:fld>
            <a:endParaRPr lang="en-US"/>
          </a:p>
        </p:txBody>
      </p:sp>
      <p:sp>
        <p:nvSpPr>
          <p:cNvPr id="6" name="Footer Placeholder 5">
            <a:extLst>
              <a:ext uri="{FF2B5EF4-FFF2-40B4-BE49-F238E27FC236}">
                <a16:creationId xmlns:a16="http://schemas.microsoft.com/office/drawing/2014/main" id="{C9F50E2C-BBB5-400E-8514-F77613B6D46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000F624-04F8-4E51-BCFF-1A9BD7B8A416}"/>
              </a:ext>
            </a:extLst>
          </p:cNvPr>
          <p:cNvSpPr>
            <a:spLocks noGrp="1"/>
          </p:cNvSpPr>
          <p:nvPr>
            <p:ph type="sldNum" sz="quarter" idx="12"/>
          </p:nvPr>
        </p:nvSpPr>
        <p:spPr/>
        <p:txBody>
          <a:bodyPr/>
          <a:lstStyle/>
          <a:p>
            <a:fld id="{270745A8-C17E-4F67-BB15-225C9A2EC5ED}" type="slidenum">
              <a:rPr lang="en-US" smtClean="0"/>
              <a:t>‹#›</a:t>
            </a:fld>
            <a:endParaRPr lang="en-US"/>
          </a:p>
        </p:txBody>
      </p:sp>
    </p:spTree>
    <p:extLst>
      <p:ext uri="{BB962C8B-B14F-4D97-AF65-F5344CB8AC3E}">
        <p14:creationId xmlns:p14="http://schemas.microsoft.com/office/powerpoint/2010/main" val="3442123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FBB48-241B-4AE1-9B73-5F0398B28D5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D5C1E2D-D75A-44B1-87D5-6C2D255128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3885441-F44C-4FD3-BDDB-F69E9E17D95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875D8E5-C25A-4095-A9A8-93D1D70D257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2F54457-487E-4BE5-ABEF-08355367852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AE63264-5949-43B8-9996-80A54058CA79}"/>
              </a:ext>
            </a:extLst>
          </p:cNvPr>
          <p:cNvSpPr>
            <a:spLocks noGrp="1"/>
          </p:cNvSpPr>
          <p:nvPr>
            <p:ph type="dt" sz="half" idx="10"/>
          </p:nvPr>
        </p:nvSpPr>
        <p:spPr/>
        <p:txBody>
          <a:bodyPr/>
          <a:lstStyle/>
          <a:p>
            <a:fld id="{B0BF63D1-BF41-452A-9F07-E3FBDB8A3486}" type="datetimeFigureOut">
              <a:rPr lang="en-US" smtClean="0"/>
              <a:t>8/11/2022</a:t>
            </a:fld>
            <a:endParaRPr lang="en-US"/>
          </a:p>
        </p:txBody>
      </p:sp>
      <p:sp>
        <p:nvSpPr>
          <p:cNvPr id="8" name="Footer Placeholder 7">
            <a:extLst>
              <a:ext uri="{FF2B5EF4-FFF2-40B4-BE49-F238E27FC236}">
                <a16:creationId xmlns:a16="http://schemas.microsoft.com/office/drawing/2014/main" id="{CA7B9A4A-593E-4FFF-91E4-AA78689F48C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F101489-ABBA-4D0D-B247-2818D24510B4}"/>
              </a:ext>
            </a:extLst>
          </p:cNvPr>
          <p:cNvSpPr>
            <a:spLocks noGrp="1"/>
          </p:cNvSpPr>
          <p:nvPr>
            <p:ph type="sldNum" sz="quarter" idx="12"/>
          </p:nvPr>
        </p:nvSpPr>
        <p:spPr/>
        <p:txBody>
          <a:bodyPr/>
          <a:lstStyle/>
          <a:p>
            <a:fld id="{270745A8-C17E-4F67-BB15-225C9A2EC5ED}" type="slidenum">
              <a:rPr lang="en-US" smtClean="0"/>
              <a:t>‹#›</a:t>
            </a:fld>
            <a:endParaRPr lang="en-US"/>
          </a:p>
        </p:txBody>
      </p:sp>
    </p:spTree>
    <p:extLst>
      <p:ext uri="{BB962C8B-B14F-4D97-AF65-F5344CB8AC3E}">
        <p14:creationId xmlns:p14="http://schemas.microsoft.com/office/powerpoint/2010/main" val="26159114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84D291-6592-4229-8CAD-FCC04460121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BF093B9-9448-4B2A-BE9B-1087D39D8CDD}"/>
              </a:ext>
            </a:extLst>
          </p:cNvPr>
          <p:cNvSpPr>
            <a:spLocks noGrp="1"/>
          </p:cNvSpPr>
          <p:nvPr>
            <p:ph type="dt" sz="half" idx="10"/>
          </p:nvPr>
        </p:nvSpPr>
        <p:spPr/>
        <p:txBody>
          <a:bodyPr/>
          <a:lstStyle/>
          <a:p>
            <a:fld id="{B0BF63D1-BF41-452A-9F07-E3FBDB8A3486}" type="datetimeFigureOut">
              <a:rPr lang="en-US" smtClean="0"/>
              <a:t>8/11/2022</a:t>
            </a:fld>
            <a:endParaRPr lang="en-US"/>
          </a:p>
        </p:txBody>
      </p:sp>
      <p:sp>
        <p:nvSpPr>
          <p:cNvPr id="4" name="Footer Placeholder 3">
            <a:extLst>
              <a:ext uri="{FF2B5EF4-FFF2-40B4-BE49-F238E27FC236}">
                <a16:creationId xmlns:a16="http://schemas.microsoft.com/office/drawing/2014/main" id="{635F38AD-D6A7-458A-8033-2179FAFE138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C0F12EF-8741-42F7-91B5-DBD2AC596ED0}"/>
              </a:ext>
            </a:extLst>
          </p:cNvPr>
          <p:cNvSpPr>
            <a:spLocks noGrp="1"/>
          </p:cNvSpPr>
          <p:nvPr>
            <p:ph type="sldNum" sz="quarter" idx="12"/>
          </p:nvPr>
        </p:nvSpPr>
        <p:spPr/>
        <p:txBody>
          <a:bodyPr/>
          <a:lstStyle/>
          <a:p>
            <a:fld id="{270745A8-C17E-4F67-BB15-225C9A2EC5ED}" type="slidenum">
              <a:rPr lang="en-US" smtClean="0"/>
              <a:t>‹#›</a:t>
            </a:fld>
            <a:endParaRPr lang="en-US"/>
          </a:p>
        </p:txBody>
      </p:sp>
    </p:spTree>
    <p:extLst>
      <p:ext uri="{BB962C8B-B14F-4D97-AF65-F5344CB8AC3E}">
        <p14:creationId xmlns:p14="http://schemas.microsoft.com/office/powerpoint/2010/main" val="15084162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3740967-CDF1-439A-98D4-4BACF11BC750}"/>
              </a:ext>
            </a:extLst>
          </p:cNvPr>
          <p:cNvSpPr>
            <a:spLocks noGrp="1"/>
          </p:cNvSpPr>
          <p:nvPr>
            <p:ph type="dt" sz="half" idx="10"/>
          </p:nvPr>
        </p:nvSpPr>
        <p:spPr/>
        <p:txBody>
          <a:bodyPr/>
          <a:lstStyle/>
          <a:p>
            <a:fld id="{B0BF63D1-BF41-452A-9F07-E3FBDB8A3486}" type="datetimeFigureOut">
              <a:rPr lang="en-US" smtClean="0"/>
              <a:t>8/11/2022</a:t>
            </a:fld>
            <a:endParaRPr lang="en-US"/>
          </a:p>
        </p:txBody>
      </p:sp>
      <p:sp>
        <p:nvSpPr>
          <p:cNvPr id="3" name="Footer Placeholder 2">
            <a:extLst>
              <a:ext uri="{FF2B5EF4-FFF2-40B4-BE49-F238E27FC236}">
                <a16:creationId xmlns:a16="http://schemas.microsoft.com/office/drawing/2014/main" id="{EC75CD0A-7C31-4F14-B6A1-CE83DBA1363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89869FB-C290-4EB5-9FB3-3C15FE063986}"/>
              </a:ext>
            </a:extLst>
          </p:cNvPr>
          <p:cNvSpPr>
            <a:spLocks noGrp="1"/>
          </p:cNvSpPr>
          <p:nvPr>
            <p:ph type="sldNum" sz="quarter" idx="12"/>
          </p:nvPr>
        </p:nvSpPr>
        <p:spPr/>
        <p:txBody>
          <a:bodyPr/>
          <a:lstStyle/>
          <a:p>
            <a:fld id="{270745A8-C17E-4F67-BB15-225C9A2EC5ED}" type="slidenum">
              <a:rPr lang="en-US" smtClean="0"/>
              <a:t>‹#›</a:t>
            </a:fld>
            <a:endParaRPr lang="en-US"/>
          </a:p>
        </p:txBody>
      </p:sp>
    </p:spTree>
    <p:extLst>
      <p:ext uri="{BB962C8B-B14F-4D97-AF65-F5344CB8AC3E}">
        <p14:creationId xmlns:p14="http://schemas.microsoft.com/office/powerpoint/2010/main" val="370974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A32B7-F4F3-4E53-8CFF-016623A247F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384FBAB-152E-44FE-9CE4-D4CFFC77AD0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52638E8-2FF2-431F-9BEA-C27D8B9788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FF91FD2-FCF3-44A2-BFD2-4EB88087D185}"/>
              </a:ext>
            </a:extLst>
          </p:cNvPr>
          <p:cNvSpPr>
            <a:spLocks noGrp="1"/>
          </p:cNvSpPr>
          <p:nvPr>
            <p:ph type="dt" sz="half" idx="10"/>
          </p:nvPr>
        </p:nvSpPr>
        <p:spPr/>
        <p:txBody>
          <a:bodyPr/>
          <a:lstStyle/>
          <a:p>
            <a:fld id="{B0BF63D1-BF41-452A-9F07-E3FBDB8A3486}" type="datetimeFigureOut">
              <a:rPr lang="en-US" smtClean="0"/>
              <a:t>8/11/2022</a:t>
            </a:fld>
            <a:endParaRPr lang="en-US"/>
          </a:p>
        </p:txBody>
      </p:sp>
      <p:sp>
        <p:nvSpPr>
          <p:cNvPr id="6" name="Footer Placeholder 5">
            <a:extLst>
              <a:ext uri="{FF2B5EF4-FFF2-40B4-BE49-F238E27FC236}">
                <a16:creationId xmlns:a16="http://schemas.microsoft.com/office/drawing/2014/main" id="{69A90172-56A8-4D15-8E6F-ED27D85D5F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F6DE3C5-552A-4C29-96A5-F7007DE62D07}"/>
              </a:ext>
            </a:extLst>
          </p:cNvPr>
          <p:cNvSpPr>
            <a:spLocks noGrp="1"/>
          </p:cNvSpPr>
          <p:nvPr>
            <p:ph type="sldNum" sz="quarter" idx="12"/>
          </p:nvPr>
        </p:nvSpPr>
        <p:spPr/>
        <p:txBody>
          <a:bodyPr/>
          <a:lstStyle/>
          <a:p>
            <a:fld id="{270745A8-C17E-4F67-BB15-225C9A2EC5ED}" type="slidenum">
              <a:rPr lang="en-US" smtClean="0"/>
              <a:t>‹#›</a:t>
            </a:fld>
            <a:endParaRPr lang="en-US"/>
          </a:p>
        </p:txBody>
      </p:sp>
    </p:spTree>
    <p:extLst>
      <p:ext uri="{BB962C8B-B14F-4D97-AF65-F5344CB8AC3E}">
        <p14:creationId xmlns:p14="http://schemas.microsoft.com/office/powerpoint/2010/main" val="1494739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E9BB82-0F8A-426E-91C2-A275F76FD2F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E653831-9E81-4D90-9F3D-65B76FF02A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24DF8CE-CAFB-4BCA-B572-57B16858BD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F48DA11-AEDC-4F1C-9918-7E1A920AB357}"/>
              </a:ext>
            </a:extLst>
          </p:cNvPr>
          <p:cNvSpPr>
            <a:spLocks noGrp="1"/>
          </p:cNvSpPr>
          <p:nvPr>
            <p:ph type="dt" sz="half" idx="10"/>
          </p:nvPr>
        </p:nvSpPr>
        <p:spPr/>
        <p:txBody>
          <a:bodyPr/>
          <a:lstStyle/>
          <a:p>
            <a:fld id="{B0BF63D1-BF41-452A-9F07-E3FBDB8A3486}" type="datetimeFigureOut">
              <a:rPr lang="en-US" smtClean="0"/>
              <a:t>8/11/2022</a:t>
            </a:fld>
            <a:endParaRPr lang="en-US"/>
          </a:p>
        </p:txBody>
      </p:sp>
      <p:sp>
        <p:nvSpPr>
          <p:cNvPr id="6" name="Footer Placeholder 5">
            <a:extLst>
              <a:ext uri="{FF2B5EF4-FFF2-40B4-BE49-F238E27FC236}">
                <a16:creationId xmlns:a16="http://schemas.microsoft.com/office/drawing/2014/main" id="{11FAE4D2-0114-44CC-8CBA-E87E51F4BDC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A0920EB-800F-4DF7-A549-92002C3E62A8}"/>
              </a:ext>
            </a:extLst>
          </p:cNvPr>
          <p:cNvSpPr>
            <a:spLocks noGrp="1"/>
          </p:cNvSpPr>
          <p:nvPr>
            <p:ph type="sldNum" sz="quarter" idx="12"/>
          </p:nvPr>
        </p:nvSpPr>
        <p:spPr/>
        <p:txBody>
          <a:bodyPr/>
          <a:lstStyle/>
          <a:p>
            <a:fld id="{270745A8-C17E-4F67-BB15-225C9A2EC5ED}" type="slidenum">
              <a:rPr lang="en-US" smtClean="0"/>
              <a:t>‹#›</a:t>
            </a:fld>
            <a:endParaRPr lang="en-US"/>
          </a:p>
        </p:txBody>
      </p:sp>
    </p:spTree>
    <p:extLst>
      <p:ext uri="{BB962C8B-B14F-4D97-AF65-F5344CB8AC3E}">
        <p14:creationId xmlns:p14="http://schemas.microsoft.com/office/powerpoint/2010/main" val="24207613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E63E80E-9790-4E44-A1F4-CB250CD5F41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8D848B4-CFDD-4553-A4E6-A9FE1153EF4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BB6B1F-D43D-418A-B503-34866C856E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BF63D1-BF41-452A-9F07-E3FBDB8A3486}" type="datetimeFigureOut">
              <a:rPr lang="en-US" smtClean="0"/>
              <a:t>8/11/2022</a:t>
            </a:fld>
            <a:endParaRPr lang="en-US"/>
          </a:p>
        </p:txBody>
      </p:sp>
      <p:sp>
        <p:nvSpPr>
          <p:cNvPr id="5" name="Footer Placeholder 4">
            <a:extLst>
              <a:ext uri="{FF2B5EF4-FFF2-40B4-BE49-F238E27FC236}">
                <a16:creationId xmlns:a16="http://schemas.microsoft.com/office/drawing/2014/main" id="{5753CE8F-37C5-4533-AC4C-E7C2D237515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CBC04ED-454B-416F-BC1F-0191A2306AC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0745A8-C17E-4F67-BB15-225C9A2EC5ED}" type="slidenum">
              <a:rPr lang="en-US" smtClean="0"/>
              <a:t>‹#›</a:t>
            </a:fld>
            <a:endParaRPr lang="en-US"/>
          </a:p>
        </p:txBody>
      </p:sp>
    </p:spTree>
    <p:extLst>
      <p:ext uri="{BB962C8B-B14F-4D97-AF65-F5344CB8AC3E}">
        <p14:creationId xmlns:p14="http://schemas.microsoft.com/office/powerpoint/2010/main" val="8316235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flickr.com/photos/56367751@N00/3462670479" TargetMode="External"/><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hyperlink" Target="https://creativecommons.org/licenses/by-nd-nc/2.0/jp/?ref=openverse" TargetMode="External"/><Relationship Id="rId4" Type="http://schemas.openxmlformats.org/officeDocument/2006/relationships/hyperlink" Target="https://www.flickr.com/photos/56367751@N00"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s://creativecommons.org/licenses/by-sa/4.0/?ref=openverse" TargetMode="External"/><Relationship Id="rId2" Type="http://schemas.openxmlformats.org/officeDocument/2006/relationships/hyperlink" Target="https://commons.wikimedia.org/w/index.php?curid=75367651" TargetMode="Externa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hyperlink" Target="https://creativecommons.org/licenses/by-sa/4.0/?ref=openverse" TargetMode="External"/><Relationship Id="rId2" Type="http://schemas.openxmlformats.org/officeDocument/2006/relationships/hyperlink" Target="https://commons.wikimedia.org/w/index.php?curid=75367651" TargetMode="Externa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hyperlink" Target="https://www.flickr.com/photos/75834543@N06" TargetMode="External"/><Relationship Id="rId2" Type="http://schemas.openxmlformats.org/officeDocument/2006/relationships/hyperlink" Target="https://www.flickr.com/photos/75834543@N06/27771482282" TargetMode="External"/><Relationship Id="rId1" Type="http://schemas.openxmlformats.org/officeDocument/2006/relationships/slideLayout" Target="../slideLayouts/slideLayout1.xml"/><Relationship Id="rId5" Type="http://schemas.openxmlformats.org/officeDocument/2006/relationships/image" Target="../media/image5.jpg"/><Relationship Id="rId4" Type="http://schemas.openxmlformats.org/officeDocument/2006/relationships/hyperlink" Target="https://creativecommons.org/licenses/by-sa/2.0/?ref=openverse"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flickr.com/photos/41894148532@N01" TargetMode="External"/><Relationship Id="rId2" Type="http://schemas.openxmlformats.org/officeDocument/2006/relationships/hyperlink" Target="https://www.flickr.com/photos/41894148532@N01/5507056585" TargetMode="External"/><Relationship Id="rId1" Type="http://schemas.openxmlformats.org/officeDocument/2006/relationships/slideLayout" Target="../slideLayouts/slideLayout1.xml"/><Relationship Id="rId5" Type="http://schemas.openxmlformats.org/officeDocument/2006/relationships/image" Target="../media/image6.jpg"/><Relationship Id="rId4" Type="http://schemas.openxmlformats.org/officeDocument/2006/relationships/hyperlink" Target="https://creativecommons.org/licenses/by-sa/2.0/?ref=openverse"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flickr.com/photos/56367751@N00" TargetMode="External"/><Relationship Id="rId2" Type="http://schemas.openxmlformats.org/officeDocument/2006/relationships/hyperlink" Target="https://www.flickr.com/photos/56367751@N00/366134862" TargetMode="External"/><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hyperlink" Target="https://creativecommons.org/licenses/by-nd-nc/2.0/jp/?ref=openverse"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flickr.com/photos/56367751@N00" TargetMode="External"/><Relationship Id="rId2" Type="http://schemas.openxmlformats.org/officeDocument/2006/relationships/hyperlink" Target="https://www.flickr.com/photos/56367751@N00/366134862" TargetMode="External"/><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hyperlink" Target="https://creativecommons.org/licenses/by-nd-nc/2.0/jp/?ref=openverse"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creativecommons.org/licenses/by-nc-sa/4.0" TargetMode="Externa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creativecommons.org/licenses/by-nc-sa/4.0" TargetMode="Externa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hyperlink" Target="https://www.flickr.com/photos/47691521@N07" TargetMode="External"/><Relationship Id="rId2" Type="http://schemas.openxmlformats.org/officeDocument/2006/relationships/hyperlink" Target="https://www.flickr.com/photos/47691521@N07/4500295071" TargetMode="Externa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hyperlink" Target="https://creativecommons.org/licenses/by-sa/2.0/?ref=openverse"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www.flickr.com/photos/28685581@N06/45279057564" TargetMode="External"/><Relationship Id="rId2" Type="http://schemas.openxmlformats.org/officeDocument/2006/relationships/image" Target="../media/image10.jpg"/><Relationship Id="rId1" Type="http://schemas.openxmlformats.org/officeDocument/2006/relationships/slideLayout" Target="../slideLayouts/slideLayout1.xml"/><Relationship Id="rId5" Type="http://schemas.openxmlformats.org/officeDocument/2006/relationships/hyperlink" Target="https://creativecommons.org/licenses/by-nc/2.0/?ref=openverse" TargetMode="External"/><Relationship Id="rId4" Type="http://schemas.openxmlformats.org/officeDocument/2006/relationships/hyperlink" Target="https://www.flickr.com/photos/28685581@N06"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openstax.org/details/books/psychology-2e?Book%20details" TargetMode="External"/><Relationship Id="rId2" Type="http://schemas.openxmlformats.org/officeDocument/2006/relationships/hyperlink" Target="https://apnews.com/article/business-science-health-race-and-ethnicity-syphilis-e9dd07eaa4e74052878a68132cd3803a" TargetMode="Externa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openstax.org/details/books/psychology-2e?Book%20details" TargetMode="Externa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hyperlink" Target="https://www.nature.com/articles/d41586-020-02494-z" TargetMode="Externa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hyperlink" Target="https://www.flickr.com/photos/132318516@N08" TargetMode="External"/><Relationship Id="rId2" Type="http://schemas.openxmlformats.org/officeDocument/2006/relationships/hyperlink" Target="https://www.flickr.com/photos/132318516@N08/22624931271" TargetMode="External"/><Relationship Id="rId1" Type="http://schemas.openxmlformats.org/officeDocument/2006/relationships/slideLayout" Target="../slideLayouts/slideLayout1.xml"/><Relationship Id="rId5" Type="http://schemas.openxmlformats.org/officeDocument/2006/relationships/image" Target="../media/image12.jpg"/><Relationship Id="rId4" Type="http://schemas.openxmlformats.org/officeDocument/2006/relationships/hyperlink" Target="https://creativecommons.org/licenses/by-nc/2.0/?ref=openverse"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www.flickr.com/photos/27365066@N02" TargetMode="External"/><Relationship Id="rId2" Type="http://schemas.openxmlformats.org/officeDocument/2006/relationships/hyperlink" Target="https://www.flickr.com/photos/27365066@N02/4434433823" TargetMode="External"/><Relationship Id="rId1" Type="http://schemas.openxmlformats.org/officeDocument/2006/relationships/slideLayout" Target="../slideLayouts/slideLayout1.xml"/><Relationship Id="rId5" Type="http://schemas.openxmlformats.org/officeDocument/2006/relationships/image" Target="../media/image13.jpg"/><Relationship Id="rId4" Type="http://schemas.openxmlformats.org/officeDocument/2006/relationships/hyperlink" Target="https://creativecommons.org/licenses/by-nc-sa/2.0/?ref=openverse"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www.flickr.com/photos/132318516@N08" TargetMode="External"/><Relationship Id="rId2" Type="http://schemas.openxmlformats.org/officeDocument/2006/relationships/hyperlink" Target="https://www.flickr.com/photos/132318516@N08/27669979993" TargetMode="External"/><Relationship Id="rId1" Type="http://schemas.openxmlformats.org/officeDocument/2006/relationships/slideLayout" Target="../slideLayouts/slideLayout1.xml"/><Relationship Id="rId5" Type="http://schemas.openxmlformats.org/officeDocument/2006/relationships/image" Target="../media/image14.jpg"/><Relationship Id="rId4" Type="http://schemas.openxmlformats.org/officeDocument/2006/relationships/hyperlink" Target="https://creativecommons.org/licenses/by-nc/2.0/?ref=openverse"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hyperlink" Target="https://www.nal.usda.gov/animal-health-and-welfare/animal-welfare-act"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www.flickr.com/photos/37667416@N04/3968863200" TargetMode="External"/><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hyperlink" Target="https://creativecommons.org/publicdomain/mark/1.0/?ref=openverse" TargetMode="External"/><Relationship Id="rId4" Type="http://schemas.openxmlformats.org/officeDocument/2006/relationships/hyperlink" Target="https://www.flickr.com/photos/37667416@N04"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flickr.com/photos/28752865@N08" TargetMode="External"/><Relationship Id="rId2" Type="http://schemas.openxmlformats.org/officeDocument/2006/relationships/hyperlink" Target="https://www.flickr.com/photos/28752865@N08/6391160515" TargetMode="Externa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hyperlink" Target="https://creativecommons.org/licenses/by/2.0/?ref=openverse"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flickr.com/photos/28752865@N08" TargetMode="External"/><Relationship Id="rId2" Type="http://schemas.openxmlformats.org/officeDocument/2006/relationships/hyperlink" Target="https://www.flickr.com/photos/28752865@N08/6391160515" TargetMode="Externa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hyperlink" Target="https://creativecommons.org/licenses/by/2.0/?ref=openvers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A7A1F03-2EE9-4890-BFEF-3771C75FDA8C}"/>
              </a:ext>
            </a:extLst>
          </p:cNvPr>
          <p:cNvSpPr>
            <a:spLocks noGrp="1"/>
          </p:cNvSpPr>
          <p:nvPr>
            <p:ph type="ctrTitle"/>
          </p:nvPr>
        </p:nvSpPr>
        <p:spPr>
          <a:xfrm>
            <a:off x="0" y="0"/>
            <a:ext cx="12192000" cy="1185333"/>
          </a:xfrm>
        </p:spPr>
        <p:txBody>
          <a:bodyPr>
            <a:normAutofit/>
          </a:bodyPr>
          <a:lstStyle/>
          <a:p>
            <a:r>
              <a:rPr lang="en-US" b="1" dirty="0"/>
              <a:t>Ethics &amp; Societal Responsibility</a:t>
            </a:r>
            <a:endParaRPr lang="en-US" dirty="0"/>
          </a:p>
        </p:txBody>
      </p:sp>
      <p:pic>
        <p:nvPicPr>
          <p:cNvPr id="9" name="Picture 8" descr="atomic bomb explosion">
            <a:extLst>
              <a:ext uri="{FF2B5EF4-FFF2-40B4-BE49-F238E27FC236}">
                <a16:creationId xmlns:a16="http://schemas.microsoft.com/office/drawing/2014/main" id="{2B5ED6B9-F613-46CE-85AE-098CE74CB0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98720" y="1867428"/>
            <a:ext cx="2194560" cy="2944368"/>
          </a:xfrm>
          <a:prstGeom prst="rect">
            <a:avLst/>
          </a:prstGeom>
        </p:spPr>
      </p:pic>
      <p:sp>
        <p:nvSpPr>
          <p:cNvPr id="10" name="TextBox 9">
            <a:extLst>
              <a:ext uri="{FF2B5EF4-FFF2-40B4-BE49-F238E27FC236}">
                <a16:creationId xmlns:a16="http://schemas.microsoft.com/office/drawing/2014/main" id="{2E394E70-D8C0-4689-9747-51AB7F796B39}"/>
              </a:ext>
            </a:extLst>
          </p:cNvPr>
          <p:cNvSpPr txBox="1"/>
          <p:nvPr/>
        </p:nvSpPr>
        <p:spPr>
          <a:xfrm>
            <a:off x="3690438" y="6454331"/>
            <a:ext cx="4811125" cy="276999"/>
          </a:xfrm>
          <a:prstGeom prst="rect">
            <a:avLst/>
          </a:prstGeom>
          <a:noFill/>
        </p:spPr>
        <p:txBody>
          <a:bodyPr wrap="none" rtlCol="0">
            <a:spAutoFit/>
          </a:bodyPr>
          <a:lstStyle/>
          <a:p>
            <a:r>
              <a:rPr lang="en-US" sz="1200" dirty="0"/>
              <a:t>Image credit: “</a:t>
            </a:r>
            <a:r>
              <a:rPr lang="en-US" sz="1200" dirty="0">
                <a:hlinkClick r:id="rId3"/>
              </a:rPr>
              <a:t>atomic-bomb</a:t>
            </a:r>
            <a:r>
              <a:rPr lang="en-US" sz="1200" dirty="0"/>
              <a:t>” by </a:t>
            </a:r>
            <a:r>
              <a:rPr lang="en-US" sz="1200" dirty="0" err="1">
                <a:hlinkClick r:id="rId4"/>
              </a:rPr>
              <a:t>vaXzine</a:t>
            </a:r>
            <a:r>
              <a:rPr lang="en-US" sz="1200" dirty="0"/>
              <a:t> is marked with </a:t>
            </a:r>
            <a:r>
              <a:rPr lang="en-US" sz="1200" dirty="0">
                <a:hlinkClick r:id="rId5"/>
              </a:rPr>
              <a:t>CC BY-NC-ND 2.0</a:t>
            </a:r>
            <a:r>
              <a:rPr lang="en-US" sz="1200" dirty="0"/>
              <a:t>. </a:t>
            </a:r>
          </a:p>
        </p:txBody>
      </p:sp>
    </p:spTree>
    <p:extLst>
      <p:ext uri="{BB962C8B-B14F-4D97-AF65-F5344CB8AC3E}">
        <p14:creationId xmlns:p14="http://schemas.microsoft.com/office/powerpoint/2010/main" val="1617199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A7A1F03-2EE9-4890-BFEF-3771C75FDA8C}"/>
              </a:ext>
            </a:extLst>
          </p:cNvPr>
          <p:cNvSpPr>
            <a:spLocks noGrp="1"/>
          </p:cNvSpPr>
          <p:nvPr>
            <p:ph type="ctrTitle"/>
          </p:nvPr>
        </p:nvSpPr>
        <p:spPr>
          <a:xfrm>
            <a:off x="0" y="0"/>
            <a:ext cx="12192000" cy="1562986"/>
          </a:xfrm>
        </p:spPr>
        <p:txBody>
          <a:bodyPr>
            <a:normAutofit/>
          </a:bodyPr>
          <a:lstStyle/>
          <a:p>
            <a:r>
              <a:rPr lang="en-US" b="1" dirty="0"/>
              <a:t>History of Ethics in STEM </a:t>
            </a:r>
          </a:p>
        </p:txBody>
      </p:sp>
      <p:sp>
        <p:nvSpPr>
          <p:cNvPr id="2" name="TextBox 1">
            <a:extLst>
              <a:ext uri="{FF2B5EF4-FFF2-40B4-BE49-F238E27FC236}">
                <a16:creationId xmlns:a16="http://schemas.microsoft.com/office/drawing/2014/main" id="{33DD42DF-3607-4CBB-A44C-AE669DB3AE27}"/>
              </a:ext>
            </a:extLst>
          </p:cNvPr>
          <p:cNvSpPr txBox="1"/>
          <p:nvPr/>
        </p:nvSpPr>
        <p:spPr>
          <a:xfrm>
            <a:off x="429563" y="1828001"/>
            <a:ext cx="9352390" cy="2585323"/>
          </a:xfrm>
          <a:prstGeom prst="rect">
            <a:avLst/>
          </a:prstGeom>
          <a:noFill/>
        </p:spPr>
        <p:txBody>
          <a:bodyPr wrap="square" rtlCol="0">
            <a:spAutoFit/>
          </a:bodyPr>
          <a:lstStyle/>
          <a:p>
            <a:r>
              <a:rPr lang="en-US" b="1" dirty="0">
                <a:solidFill>
                  <a:srgbClr val="FF0000"/>
                </a:solidFill>
              </a:rPr>
              <a:t>Rosalind Franklin </a:t>
            </a:r>
            <a:r>
              <a:rPr lang="en-US" dirty="0"/>
              <a:t>(1920-1958) and the </a:t>
            </a:r>
            <a:r>
              <a:rPr lang="en-US" b="1" dirty="0">
                <a:solidFill>
                  <a:srgbClr val="FF0000"/>
                </a:solidFill>
              </a:rPr>
              <a:t>DNA structure </a:t>
            </a:r>
            <a:r>
              <a:rPr lang="en-US" dirty="0"/>
              <a:t>(1809-1882)</a:t>
            </a:r>
            <a:endParaRPr lang="en-US" b="1"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solidFill>
                  <a:srgbClr val="FF0000"/>
                </a:solidFill>
              </a:rPr>
              <a:t>brand new analysis </a:t>
            </a:r>
            <a:r>
              <a:rPr lang="en-US" dirty="0"/>
              <a:t>of the </a:t>
            </a:r>
            <a:r>
              <a:rPr lang="en-US" dirty="0">
                <a:solidFill>
                  <a:srgbClr val="FF0000"/>
                </a:solidFill>
              </a:rPr>
              <a:t>structure of the DNA</a:t>
            </a: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Her </a:t>
            </a:r>
            <a:r>
              <a:rPr lang="en-US" dirty="0">
                <a:solidFill>
                  <a:srgbClr val="FF0000"/>
                </a:solidFill>
              </a:rPr>
              <a:t>findings</a:t>
            </a:r>
            <a:r>
              <a:rPr lang="en-US" dirty="0"/>
              <a:t> </a:t>
            </a:r>
            <a:r>
              <a:rPr lang="en-US" dirty="0">
                <a:solidFill>
                  <a:srgbClr val="FF0000"/>
                </a:solidFill>
              </a:rPr>
              <a:t>were taken without her consent </a:t>
            </a:r>
            <a:r>
              <a:rPr lang="en-US" dirty="0"/>
              <a:t>and </a:t>
            </a:r>
            <a:r>
              <a:rPr lang="en-US" dirty="0">
                <a:solidFill>
                  <a:srgbClr val="FF0000"/>
                </a:solidFill>
              </a:rPr>
              <a:t>knowledge</a:t>
            </a:r>
            <a:r>
              <a:rPr lang="en-US" dirty="0"/>
              <a:t> and </a:t>
            </a:r>
            <a:r>
              <a:rPr lang="en-US" dirty="0">
                <a:solidFill>
                  <a:srgbClr val="FF0000"/>
                </a:solidFill>
              </a:rPr>
              <a:t>used by Watson</a:t>
            </a:r>
            <a:r>
              <a:rPr lang="en-US" dirty="0"/>
              <a:t> and </a:t>
            </a:r>
            <a:r>
              <a:rPr lang="en-US" dirty="0">
                <a:solidFill>
                  <a:srgbClr val="FF0000"/>
                </a:solidFill>
              </a:rPr>
              <a:t>Crick</a:t>
            </a:r>
            <a:r>
              <a:rPr lang="en-US" dirty="0"/>
              <a:t> which </a:t>
            </a:r>
            <a:r>
              <a:rPr lang="en-US" dirty="0">
                <a:solidFill>
                  <a:srgbClr val="FF0000"/>
                </a:solidFill>
              </a:rPr>
              <a:t>received</a:t>
            </a:r>
            <a:r>
              <a:rPr lang="en-US" dirty="0"/>
              <a:t> the </a:t>
            </a:r>
            <a:r>
              <a:rPr lang="en-US" dirty="0">
                <a:solidFill>
                  <a:srgbClr val="FF0000"/>
                </a:solidFill>
              </a:rPr>
              <a:t>credit</a:t>
            </a:r>
            <a:r>
              <a:rPr lang="en-US" dirty="0"/>
              <a:t> and also the </a:t>
            </a:r>
            <a:r>
              <a:rPr lang="en-US" dirty="0">
                <a:solidFill>
                  <a:srgbClr val="FF0000"/>
                </a:solidFill>
              </a:rPr>
              <a:t>Nobel prize</a:t>
            </a: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Is it ethical to justify </a:t>
            </a:r>
            <a:r>
              <a:rPr lang="en-US" dirty="0">
                <a:solidFill>
                  <a:srgbClr val="FF0000"/>
                </a:solidFill>
              </a:rPr>
              <a:t>cannibalism</a:t>
            </a:r>
            <a:r>
              <a:rPr lang="en-US" dirty="0"/>
              <a:t> if a society evolved where cannibalism is practiced?</a:t>
            </a:r>
          </a:p>
          <a:p>
            <a:pPr lvl="1"/>
            <a:endParaRPr lang="en-US" dirty="0"/>
          </a:p>
        </p:txBody>
      </p:sp>
      <p:sp>
        <p:nvSpPr>
          <p:cNvPr id="6" name="Rectangle 5">
            <a:extLst>
              <a:ext uri="{FF2B5EF4-FFF2-40B4-BE49-F238E27FC236}">
                <a16:creationId xmlns:a16="http://schemas.microsoft.com/office/drawing/2014/main" id="{BBB10BD2-9E51-429F-84AC-1055E74F7163}"/>
              </a:ext>
            </a:extLst>
          </p:cNvPr>
          <p:cNvSpPr/>
          <p:nvPr/>
        </p:nvSpPr>
        <p:spPr>
          <a:xfrm>
            <a:off x="0" y="5998433"/>
            <a:ext cx="12192000" cy="307777"/>
          </a:xfrm>
          <a:prstGeom prst="rect">
            <a:avLst/>
          </a:prstGeom>
        </p:spPr>
        <p:txBody>
          <a:bodyPr wrap="square">
            <a:spAutoFit/>
          </a:bodyPr>
          <a:lstStyle/>
          <a:p>
            <a:r>
              <a:rPr lang="en-US" sz="1400" dirty="0"/>
              <a:t>Image credit: “</a:t>
            </a:r>
            <a:r>
              <a:rPr lang="en-US" sz="1400" dirty="0">
                <a:hlinkClick r:id="rId2"/>
              </a:rPr>
              <a:t>File:Rosalind Franklin – Beyond Curie – March for Science Poster.png</a:t>
            </a:r>
            <a:r>
              <a:rPr lang="en-US" sz="1400" dirty="0"/>
              <a:t>” by Amanda </a:t>
            </a:r>
            <a:r>
              <a:rPr lang="en-US" sz="1400" dirty="0" err="1"/>
              <a:t>Phingbodhipakkiya</a:t>
            </a:r>
            <a:r>
              <a:rPr lang="en-US" sz="1400" dirty="0"/>
              <a:t> is marked with </a:t>
            </a:r>
            <a:r>
              <a:rPr lang="en-US" sz="1400" dirty="0">
                <a:hlinkClick r:id="rId3"/>
              </a:rPr>
              <a:t>CC BY-SA 4.0</a:t>
            </a:r>
            <a:r>
              <a:rPr lang="en-US" sz="1400" dirty="0"/>
              <a:t>.</a:t>
            </a:r>
          </a:p>
        </p:txBody>
      </p:sp>
      <p:pic>
        <p:nvPicPr>
          <p:cNvPr id="4" name="Picture 3" descr="book cover for Rosalind Franklin's Science Not Silence">
            <a:extLst>
              <a:ext uri="{FF2B5EF4-FFF2-40B4-BE49-F238E27FC236}">
                <a16:creationId xmlns:a16="http://schemas.microsoft.com/office/drawing/2014/main" id="{39E08125-8A82-428A-AAB4-7D992A7461D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91730" y="1302723"/>
            <a:ext cx="2315206" cy="3387600"/>
          </a:xfrm>
          <a:prstGeom prst="rect">
            <a:avLst/>
          </a:prstGeom>
        </p:spPr>
      </p:pic>
    </p:spTree>
    <p:extLst>
      <p:ext uri="{BB962C8B-B14F-4D97-AF65-F5344CB8AC3E}">
        <p14:creationId xmlns:p14="http://schemas.microsoft.com/office/powerpoint/2010/main" val="2535450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A7A1F03-2EE9-4890-BFEF-3771C75FDA8C}"/>
              </a:ext>
            </a:extLst>
          </p:cNvPr>
          <p:cNvSpPr>
            <a:spLocks noGrp="1"/>
          </p:cNvSpPr>
          <p:nvPr>
            <p:ph type="ctrTitle"/>
          </p:nvPr>
        </p:nvSpPr>
        <p:spPr>
          <a:xfrm>
            <a:off x="0" y="0"/>
            <a:ext cx="12192000" cy="1562986"/>
          </a:xfrm>
        </p:spPr>
        <p:txBody>
          <a:bodyPr>
            <a:normAutofit/>
          </a:bodyPr>
          <a:lstStyle/>
          <a:p>
            <a:r>
              <a:rPr lang="en-US" b="1" dirty="0"/>
              <a:t>History of Ethics in STEM </a:t>
            </a:r>
          </a:p>
        </p:txBody>
      </p:sp>
      <p:sp>
        <p:nvSpPr>
          <p:cNvPr id="2" name="TextBox 1">
            <a:extLst>
              <a:ext uri="{FF2B5EF4-FFF2-40B4-BE49-F238E27FC236}">
                <a16:creationId xmlns:a16="http://schemas.microsoft.com/office/drawing/2014/main" id="{33DD42DF-3607-4CBB-A44C-AE669DB3AE27}"/>
              </a:ext>
            </a:extLst>
          </p:cNvPr>
          <p:cNvSpPr txBox="1"/>
          <p:nvPr/>
        </p:nvSpPr>
        <p:spPr>
          <a:xfrm>
            <a:off x="429563" y="1828001"/>
            <a:ext cx="9352390" cy="3139321"/>
          </a:xfrm>
          <a:prstGeom prst="rect">
            <a:avLst/>
          </a:prstGeom>
          <a:noFill/>
        </p:spPr>
        <p:txBody>
          <a:bodyPr wrap="square" rtlCol="0">
            <a:spAutoFit/>
          </a:bodyPr>
          <a:lstStyle/>
          <a:p>
            <a:r>
              <a:rPr lang="en-US" b="1" dirty="0">
                <a:solidFill>
                  <a:srgbClr val="FF0000"/>
                </a:solidFill>
              </a:rPr>
              <a:t>Rosalind Franklin </a:t>
            </a:r>
            <a:r>
              <a:rPr lang="en-US" dirty="0"/>
              <a:t>(1920-1958) and the </a:t>
            </a:r>
            <a:r>
              <a:rPr lang="en-US" b="1" dirty="0">
                <a:solidFill>
                  <a:srgbClr val="FF0000"/>
                </a:solidFill>
              </a:rPr>
              <a:t>DNA structure </a:t>
            </a:r>
            <a:r>
              <a:rPr lang="en-US" dirty="0"/>
              <a:t>(1809-1882)</a:t>
            </a:r>
            <a:endParaRPr lang="en-US" b="1"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Is it ethical to </a:t>
            </a:r>
            <a:r>
              <a:rPr lang="en-US" dirty="0">
                <a:solidFill>
                  <a:srgbClr val="FF0000"/>
                </a:solidFill>
              </a:rPr>
              <a:t>take</a:t>
            </a:r>
            <a:r>
              <a:rPr lang="en-US" dirty="0"/>
              <a:t> someone else’s research findings </a:t>
            </a:r>
            <a:r>
              <a:rPr lang="en-US" dirty="0">
                <a:solidFill>
                  <a:srgbClr val="FF0000"/>
                </a:solidFill>
              </a:rPr>
              <a:t>without</a:t>
            </a:r>
            <a:r>
              <a:rPr lang="en-US" dirty="0"/>
              <a:t> their </a:t>
            </a:r>
            <a:r>
              <a:rPr lang="en-US" dirty="0">
                <a:solidFill>
                  <a:srgbClr val="FF0000"/>
                </a:solidFill>
              </a:rPr>
              <a:t>consent</a:t>
            </a:r>
            <a:r>
              <a:rPr lang="en-US" dirty="0"/>
              <a: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Is it ethical to take someone else’s research findings to improve your own research </a:t>
            </a:r>
            <a:r>
              <a:rPr lang="en-US" dirty="0">
                <a:solidFill>
                  <a:srgbClr val="FF0000"/>
                </a:solidFill>
              </a:rPr>
              <a:t>without acknowledging the contribution of that work</a:t>
            </a:r>
            <a:r>
              <a:rPr lang="en-US" dirty="0"/>
              <a: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Is it ethical to treat someone with </a:t>
            </a:r>
            <a:r>
              <a:rPr lang="en-US" dirty="0">
                <a:solidFill>
                  <a:srgbClr val="FF0000"/>
                </a:solidFill>
              </a:rPr>
              <a:t>less respect </a:t>
            </a:r>
            <a:r>
              <a:rPr lang="en-US" dirty="0"/>
              <a:t>or give them </a:t>
            </a:r>
            <a:r>
              <a:rPr lang="en-US" dirty="0">
                <a:solidFill>
                  <a:srgbClr val="FF0000"/>
                </a:solidFill>
              </a:rPr>
              <a:t>less credit because</a:t>
            </a:r>
            <a:r>
              <a:rPr lang="en-US" dirty="0"/>
              <a:t> </a:t>
            </a:r>
            <a:r>
              <a:rPr lang="en-US" dirty="0">
                <a:solidFill>
                  <a:srgbClr val="FF0000"/>
                </a:solidFill>
              </a:rPr>
              <a:t>they are a female?</a:t>
            </a:r>
          </a:p>
          <a:p>
            <a:endParaRPr lang="en-US" dirty="0"/>
          </a:p>
          <a:p>
            <a:pPr lvl="1"/>
            <a:endParaRPr lang="en-US" dirty="0"/>
          </a:p>
        </p:txBody>
      </p:sp>
      <p:sp>
        <p:nvSpPr>
          <p:cNvPr id="6" name="Rectangle 5">
            <a:extLst>
              <a:ext uri="{FF2B5EF4-FFF2-40B4-BE49-F238E27FC236}">
                <a16:creationId xmlns:a16="http://schemas.microsoft.com/office/drawing/2014/main" id="{BBB10BD2-9E51-429F-84AC-1055E74F7163}"/>
              </a:ext>
            </a:extLst>
          </p:cNvPr>
          <p:cNvSpPr/>
          <p:nvPr/>
        </p:nvSpPr>
        <p:spPr>
          <a:xfrm>
            <a:off x="0" y="5998433"/>
            <a:ext cx="12192000" cy="307777"/>
          </a:xfrm>
          <a:prstGeom prst="rect">
            <a:avLst/>
          </a:prstGeom>
        </p:spPr>
        <p:txBody>
          <a:bodyPr wrap="square">
            <a:spAutoFit/>
          </a:bodyPr>
          <a:lstStyle/>
          <a:p>
            <a:r>
              <a:rPr lang="en-US" sz="1400" dirty="0"/>
              <a:t>Image credit: “</a:t>
            </a:r>
            <a:r>
              <a:rPr lang="en-US" sz="1400" dirty="0">
                <a:hlinkClick r:id="rId2"/>
              </a:rPr>
              <a:t>File:Rosalind Franklin – Beyond Curie – March for Science Poster.png</a:t>
            </a:r>
            <a:r>
              <a:rPr lang="en-US" sz="1400" dirty="0"/>
              <a:t>” by Amanda </a:t>
            </a:r>
            <a:r>
              <a:rPr lang="en-US" sz="1400" dirty="0" err="1"/>
              <a:t>Phingbodhipakkiya</a:t>
            </a:r>
            <a:r>
              <a:rPr lang="en-US" sz="1400" dirty="0"/>
              <a:t> is marked with </a:t>
            </a:r>
            <a:r>
              <a:rPr lang="en-US" sz="1400" dirty="0">
                <a:hlinkClick r:id="rId3"/>
              </a:rPr>
              <a:t>CC BY-SA 4.0</a:t>
            </a:r>
            <a:r>
              <a:rPr lang="en-US" sz="1400" dirty="0"/>
              <a:t>.</a:t>
            </a:r>
          </a:p>
        </p:txBody>
      </p:sp>
      <p:pic>
        <p:nvPicPr>
          <p:cNvPr id="4" name="Picture 3" descr="book cover for Rosalind Franklin's Science Not Silence">
            <a:extLst>
              <a:ext uri="{FF2B5EF4-FFF2-40B4-BE49-F238E27FC236}">
                <a16:creationId xmlns:a16="http://schemas.microsoft.com/office/drawing/2014/main" id="{39E08125-8A82-428A-AAB4-7D992A7461D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91730" y="1302723"/>
            <a:ext cx="2315206" cy="3387600"/>
          </a:xfrm>
          <a:prstGeom prst="rect">
            <a:avLst/>
          </a:prstGeom>
        </p:spPr>
      </p:pic>
    </p:spTree>
    <p:extLst>
      <p:ext uri="{BB962C8B-B14F-4D97-AF65-F5344CB8AC3E}">
        <p14:creationId xmlns:p14="http://schemas.microsoft.com/office/powerpoint/2010/main" val="37132789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A7A1F03-2EE9-4890-BFEF-3771C75FDA8C}"/>
              </a:ext>
            </a:extLst>
          </p:cNvPr>
          <p:cNvSpPr>
            <a:spLocks noGrp="1"/>
          </p:cNvSpPr>
          <p:nvPr>
            <p:ph type="ctrTitle"/>
          </p:nvPr>
        </p:nvSpPr>
        <p:spPr>
          <a:xfrm>
            <a:off x="0" y="0"/>
            <a:ext cx="12192000" cy="1562986"/>
          </a:xfrm>
        </p:spPr>
        <p:txBody>
          <a:bodyPr>
            <a:normAutofit/>
          </a:bodyPr>
          <a:lstStyle/>
          <a:p>
            <a:r>
              <a:rPr lang="en-US" b="1" dirty="0"/>
              <a:t>History of Ethics in STEM </a:t>
            </a:r>
          </a:p>
        </p:txBody>
      </p:sp>
      <p:sp>
        <p:nvSpPr>
          <p:cNvPr id="2" name="TextBox 1">
            <a:extLst>
              <a:ext uri="{FF2B5EF4-FFF2-40B4-BE49-F238E27FC236}">
                <a16:creationId xmlns:a16="http://schemas.microsoft.com/office/drawing/2014/main" id="{33DD42DF-3607-4CBB-A44C-AE669DB3AE27}"/>
              </a:ext>
            </a:extLst>
          </p:cNvPr>
          <p:cNvSpPr txBox="1"/>
          <p:nvPr/>
        </p:nvSpPr>
        <p:spPr>
          <a:xfrm>
            <a:off x="429563" y="1828001"/>
            <a:ext cx="9352390" cy="3416320"/>
          </a:xfrm>
          <a:prstGeom prst="rect">
            <a:avLst/>
          </a:prstGeom>
          <a:noFill/>
        </p:spPr>
        <p:txBody>
          <a:bodyPr wrap="square" rtlCol="0">
            <a:spAutoFit/>
          </a:bodyPr>
          <a:lstStyle/>
          <a:p>
            <a:r>
              <a:rPr lang="en-US" b="1" dirty="0">
                <a:solidFill>
                  <a:srgbClr val="FF0000"/>
                </a:solidFill>
              </a:rPr>
              <a:t>in vitro fertilization of human egg </a:t>
            </a:r>
            <a:r>
              <a:rPr lang="en-US" b="1" dirty="0"/>
              <a:t>(1978 – “test tube baby”)</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In vitro fertilization (IVF): to fertilize a human egg in a test tube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ethical concerns arose</a:t>
            </a:r>
          </a:p>
          <a:p>
            <a:pPr marL="285750"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Is it ethical for woman to </a:t>
            </a:r>
            <a:r>
              <a:rPr lang="en-US" dirty="0">
                <a:solidFill>
                  <a:srgbClr val="FF0000"/>
                </a:solidFill>
              </a:rPr>
              <a:t>share</a:t>
            </a:r>
            <a:r>
              <a:rPr lang="en-US" dirty="0"/>
              <a:t> some of her stored </a:t>
            </a:r>
            <a:r>
              <a:rPr lang="en-US" dirty="0">
                <a:solidFill>
                  <a:srgbClr val="FF0000"/>
                </a:solidFill>
              </a:rPr>
              <a:t>eggs</a:t>
            </a:r>
            <a:r>
              <a:rPr lang="en-US" dirty="0"/>
              <a:t> </a:t>
            </a:r>
            <a:r>
              <a:rPr lang="en-US" dirty="0">
                <a:solidFill>
                  <a:srgbClr val="FF0000"/>
                </a:solidFill>
              </a:rPr>
              <a:t>with</a:t>
            </a:r>
            <a:r>
              <a:rPr lang="en-US" dirty="0"/>
              <a:t> a female </a:t>
            </a:r>
            <a:r>
              <a:rPr lang="en-US" dirty="0">
                <a:solidFill>
                  <a:srgbClr val="FF0000"/>
                </a:solidFill>
              </a:rPr>
              <a:t>friend</a:t>
            </a:r>
            <a:r>
              <a:rPr lang="en-US" dirty="0"/>
              <a:t>?</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Is it ethical for a person to </a:t>
            </a:r>
            <a:r>
              <a:rPr lang="en-US" dirty="0">
                <a:solidFill>
                  <a:srgbClr val="FF0000"/>
                </a:solidFill>
              </a:rPr>
              <a:t>offer eggs </a:t>
            </a:r>
            <a:r>
              <a:rPr lang="en-US" dirty="0"/>
              <a:t>to others </a:t>
            </a:r>
            <a:r>
              <a:rPr lang="en-US" dirty="0">
                <a:solidFill>
                  <a:srgbClr val="FF0000"/>
                </a:solidFill>
              </a:rPr>
              <a:t>for profit </a:t>
            </a:r>
            <a:r>
              <a:rPr lang="en-US" dirty="0"/>
              <a:t>reasons?</a:t>
            </a:r>
          </a:p>
          <a:p>
            <a:pPr marL="285750" indent="-285750">
              <a:buFont typeface="Arial" panose="020B0604020202020204" pitchFamily="34" charset="0"/>
              <a:buChar char="•"/>
            </a:pPr>
            <a:endParaRPr lang="en-US" dirty="0"/>
          </a:p>
          <a:p>
            <a:endParaRPr lang="en-US" dirty="0"/>
          </a:p>
          <a:p>
            <a:pPr lvl="1"/>
            <a:endParaRPr lang="en-US" dirty="0"/>
          </a:p>
        </p:txBody>
      </p:sp>
      <p:sp>
        <p:nvSpPr>
          <p:cNvPr id="6" name="Rectangle 5">
            <a:extLst>
              <a:ext uri="{FF2B5EF4-FFF2-40B4-BE49-F238E27FC236}">
                <a16:creationId xmlns:a16="http://schemas.microsoft.com/office/drawing/2014/main" id="{BBB10BD2-9E51-429F-84AC-1055E74F7163}"/>
              </a:ext>
            </a:extLst>
          </p:cNvPr>
          <p:cNvSpPr/>
          <p:nvPr/>
        </p:nvSpPr>
        <p:spPr>
          <a:xfrm>
            <a:off x="0" y="5998433"/>
            <a:ext cx="12192000" cy="307777"/>
          </a:xfrm>
          <a:prstGeom prst="rect">
            <a:avLst/>
          </a:prstGeom>
        </p:spPr>
        <p:txBody>
          <a:bodyPr wrap="square">
            <a:spAutoFit/>
          </a:bodyPr>
          <a:lstStyle/>
          <a:p>
            <a:r>
              <a:rPr lang="en-US" sz="1400" dirty="0"/>
              <a:t>Image credit: “</a:t>
            </a:r>
            <a:r>
              <a:rPr lang="en-US" sz="1400" dirty="0">
                <a:hlinkClick r:id="rId2"/>
              </a:rPr>
              <a:t>Oocyte with Zona pellucida</a:t>
            </a:r>
            <a:r>
              <a:rPr lang="en-US" sz="1400" dirty="0"/>
              <a:t>” by </a:t>
            </a:r>
            <a:r>
              <a:rPr lang="en-US" sz="1400" dirty="0">
                <a:hlinkClick r:id="rId3"/>
              </a:rPr>
              <a:t>ZEISS Microscopy</a:t>
            </a:r>
            <a:r>
              <a:rPr lang="en-US" sz="1400" dirty="0"/>
              <a:t> is marked with </a:t>
            </a:r>
            <a:r>
              <a:rPr lang="en-US" sz="1400" dirty="0">
                <a:hlinkClick r:id="rId4"/>
              </a:rPr>
              <a:t>CC BY-SA 2.0</a:t>
            </a:r>
            <a:r>
              <a:rPr lang="en-US" sz="1400" dirty="0"/>
              <a:t>.</a:t>
            </a:r>
          </a:p>
        </p:txBody>
      </p:sp>
      <p:pic>
        <p:nvPicPr>
          <p:cNvPr id="7" name="Picture 6" descr="egg being fertilized in test tube">
            <a:extLst>
              <a:ext uri="{FF2B5EF4-FFF2-40B4-BE49-F238E27FC236}">
                <a16:creationId xmlns:a16="http://schemas.microsoft.com/office/drawing/2014/main" id="{48908906-02A1-4028-8C1B-9CF1736C8B0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81953" y="1370874"/>
            <a:ext cx="2327838" cy="1844195"/>
          </a:xfrm>
          <a:prstGeom prst="rect">
            <a:avLst/>
          </a:prstGeom>
        </p:spPr>
      </p:pic>
    </p:spTree>
    <p:extLst>
      <p:ext uri="{BB962C8B-B14F-4D97-AF65-F5344CB8AC3E}">
        <p14:creationId xmlns:p14="http://schemas.microsoft.com/office/powerpoint/2010/main" val="27223479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A7A1F03-2EE9-4890-BFEF-3771C75FDA8C}"/>
              </a:ext>
            </a:extLst>
          </p:cNvPr>
          <p:cNvSpPr>
            <a:spLocks noGrp="1"/>
          </p:cNvSpPr>
          <p:nvPr>
            <p:ph type="ctrTitle"/>
          </p:nvPr>
        </p:nvSpPr>
        <p:spPr>
          <a:xfrm>
            <a:off x="0" y="0"/>
            <a:ext cx="12192000" cy="1562986"/>
          </a:xfrm>
        </p:spPr>
        <p:txBody>
          <a:bodyPr>
            <a:normAutofit/>
          </a:bodyPr>
          <a:lstStyle/>
          <a:p>
            <a:r>
              <a:rPr lang="en-US" b="1" dirty="0"/>
              <a:t>History of Ethics in STEM </a:t>
            </a:r>
          </a:p>
        </p:txBody>
      </p:sp>
      <p:sp>
        <p:nvSpPr>
          <p:cNvPr id="2" name="TextBox 1">
            <a:extLst>
              <a:ext uri="{FF2B5EF4-FFF2-40B4-BE49-F238E27FC236}">
                <a16:creationId xmlns:a16="http://schemas.microsoft.com/office/drawing/2014/main" id="{33DD42DF-3607-4CBB-A44C-AE669DB3AE27}"/>
              </a:ext>
            </a:extLst>
          </p:cNvPr>
          <p:cNvSpPr txBox="1"/>
          <p:nvPr/>
        </p:nvSpPr>
        <p:spPr>
          <a:xfrm>
            <a:off x="429563" y="1828001"/>
            <a:ext cx="9352390" cy="4801314"/>
          </a:xfrm>
          <a:prstGeom prst="rect">
            <a:avLst/>
          </a:prstGeom>
          <a:noFill/>
        </p:spPr>
        <p:txBody>
          <a:bodyPr wrap="square" rtlCol="0">
            <a:spAutoFit/>
          </a:bodyPr>
          <a:lstStyle/>
          <a:p>
            <a:r>
              <a:rPr lang="en-US" b="1" dirty="0">
                <a:solidFill>
                  <a:srgbClr val="FF0000"/>
                </a:solidFill>
              </a:rPr>
              <a:t>Cloning of Dolly the sheep </a:t>
            </a:r>
            <a:r>
              <a:rPr lang="en-US" b="1" dirty="0"/>
              <a:t>(1996)</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solidFill>
                  <a:srgbClr val="FF0000"/>
                </a:solidFill>
              </a:rPr>
              <a:t>cloning</a:t>
            </a:r>
            <a:r>
              <a:rPr lang="en-US" dirty="0"/>
              <a:t> from an adult sheep </a:t>
            </a:r>
            <a:r>
              <a:rPr lang="en-US" dirty="0">
                <a:solidFill>
                  <a:srgbClr val="FF0000"/>
                </a:solidFill>
              </a:rPr>
              <a:t>using</a:t>
            </a:r>
            <a:r>
              <a:rPr lang="en-US" dirty="0"/>
              <a:t> its </a:t>
            </a:r>
            <a:r>
              <a:rPr lang="en-US" dirty="0">
                <a:solidFill>
                  <a:srgbClr val="FF0000"/>
                </a:solidFill>
              </a:rPr>
              <a:t>somatic cells </a:t>
            </a:r>
            <a:r>
              <a:rPr lang="en-US" dirty="0"/>
              <a:t>instead of its gametes (egg or sperm cells)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Is it ethical to do cloning if at that time the </a:t>
            </a:r>
            <a:r>
              <a:rPr lang="en-US" dirty="0">
                <a:solidFill>
                  <a:srgbClr val="FF0000"/>
                </a:solidFill>
              </a:rPr>
              <a:t>success rate </a:t>
            </a:r>
            <a:r>
              <a:rPr lang="en-US" dirty="0"/>
              <a:t>was at best </a:t>
            </a:r>
            <a:r>
              <a:rPr lang="en-US" dirty="0">
                <a:solidFill>
                  <a:srgbClr val="FF0000"/>
                </a:solidFill>
              </a:rPr>
              <a:t>12%</a:t>
            </a:r>
            <a:r>
              <a:rPr lang="en-US" dirty="0"/>
              <a:t> and 88% was the lowest failure rate at that time (rates from A. </a:t>
            </a:r>
            <a:r>
              <a:rPr lang="en-US" dirty="0" err="1"/>
              <a:t>Fiester</a:t>
            </a:r>
            <a:r>
              <a:rPr lang="en-US" dirty="0"/>
              <a:t>. 2005)?</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Is it ethical to </a:t>
            </a:r>
            <a:r>
              <a:rPr lang="en-US" dirty="0">
                <a:solidFill>
                  <a:srgbClr val="FF0000"/>
                </a:solidFill>
              </a:rPr>
              <a:t>expose</a:t>
            </a:r>
            <a:r>
              <a:rPr lang="en-US" dirty="0"/>
              <a:t> the </a:t>
            </a:r>
            <a:r>
              <a:rPr lang="en-US" dirty="0">
                <a:solidFill>
                  <a:srgbClr val="FF0000"/>
                </a:solidFill>
              </a:rPr>
              <a:t>female</a:t>
            </a:r>
            <a:r>
              <a:rPr lang="en-US" dirty="0"/>
              <a:t> animal </a:t>
            </a:r>
            <a:r>
              <a:rPr lang="en-US" dirty="0">
                <a:solidFill>
                  <a:srgbClr val="FF0000"/>
                </a:solidFill>
              </a:rPr>
              <a:t>to</a:t>
            </a:r>
            <a:r>
              <a:rPr lang="en-US" dirty="0"/>
              <a:t> the </a:t>
            </a:r>
            <a:r>
              <a:rPr lang="en-US" dirty="0">
                <a:solidFill>
                  <a:srgbClr val="FF0000"/>
                </a:solidFill>
              </a:rPr>
              <a:t>treatments</a:t>
            </a:r>
            <a:r>
              <a:rPr lang="en-US" dirty="0"/>
              <a:t> and surgery to retrieve a useful egg for animal cloning?</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Is it ethical to </a:t>
            </a:r>
            <a:r>
              <a:rPr lang="en-US" dirty="0">
                <a:solidFill>
                  <a:srgbClr val="FF0000"/>
                </a:solidFill>
              </a:rPr>
              <a:t>expose the surrogate mother animal</a:t>
            </a:r>
            <a:r>
              <a:rPr lang="en-US" dirty="0"/>
              <a:t> to the treatments to bring the cloned egg to birth?</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Is cloning of animals </a:t>
            </a:r>
            <a:r>
              <a:rPr lang="en-US" dirty="0">
                <a:solidFill>
                  <a:srgbClr val="FF0000"/>
                </a:solidFill>
              </a:rPr>
              <a:t>opening</a:t>
            </a:r>
            <a:r>
              <a:rPr lang="en-US" dirty="0"/>
              <a:t> the </a:t>
            </a:r>
            <a:r>
              <a:rPr lang="en-US" dirty="0">
                <a:solidFill>
                  <a:srgbClr val="FF0000"/>
                </a:solidFill>
              </a:rPr>
              <a:t>door</a:t>
            </a:r>
            <a:r>
              <a:rPr lang="en-US" dirty="0"/>
              <a:t> for attempts </a:t>
            </a:r>
            <a:r>
              <a:rPr lang="en-US" dirty="0">
                <a:solidFill>
                  <a:srgbClr val="FF0000"/>
                </a:solidFill>
              </a:rPr>
              <a:t>to clone humans</a:t>
            </a:r>
            <a:r>
              <a:rPr lang="en-US" dirty="0"/>
              <a:t>?</a:t>
            </a:r>
          </a:p>
          <a:p>
            <a:pPr marL="285750" indent="-285750">
              <a:buFont typeface="Arial" panose="020B0604020202020204" pitchFamily="34" charset="0"/>
              <a:buChar char="•"/>
            </a:pPr>
            <a:endParaRPr lang="en-US" dirty="0"/>
          </a:p>
          <a:p>
            <a:endParaRPr lang="en-US" dirty="0"/>
          </a:p>
          <a:p>
            <a:pPr lvl="1"/>
            <a:endParaRPr lang="en-US" dirty="0"/>
          </a:p>
        </p:txBody>
      </p:sp>
      <p:sp>
        <p:nvSpPr>
          <p:cNvPr id="6" name="Rectangle 5">
            <a:extLst>
              <a:ext uri="{FF2B5EF4-FFF2-40B4-BE49-F238E27FC236}">
                <a16:creationId xmlns:a16="http://schemas.microsoft.com/office/drawing/2014/main" id="{BBB10BD2-9E51-429F-84AC-1055E74F7163}"/>
              </a:ext>
            </a:extLst>
          </p:cNvPr>
          <p:cNvSpPr/>
          <p:nvPr/>
        </p:nvSpPr>
        <p:spPr>
          <a:xfrm>
            <a:off x="0" y="5998433"/>
            <a:ext cx="12192000" cy="307777"/>
          </a:xfrm>
          <a:prstGeom prst="rect">
            <a:avLst/>
          </a:prstGeom>
        </p:spPr>
        <p:txBody>
          <a:bodyPr wrap="square">
            <a:spAutoFit/>
          </a:bodyPr>
          <a:lstStyle/>
          <a:p>
            <a:r>
              <a:rPr lang="en-US" sz="1400" dirty="0"/>
              <a:t>Image credit: The photo of “</a:t>
            </a:r>
            <a:r>
              <a:rPr lang="en-US" sz="1400" dirty="0">
                <a:hlinkClick r:id="rId2"/>
              </a:rPr>
              <a:t>Dolly the Sheep</a:t>
            </a:r>
            <a:r>
              <a:rPr lang="en-US" sz="1400" dirty="0"/>
              <a:t>” by </a:t>
            </a:r>
            <a:r>
              <a:rPr lang="en-US" sz="1400" dirty="0">
                <a:hlinkClick r:id="rId3"/>
              </a:rPr>
              <a:t>Neil T</a:t>
            </a:r>
            <a:r>
              <a:rPr lang="en-US" sz="1400" dirty="0"/>
              <a:t> is marked with </a:t>
            </a:r>
            <a:r>
              <a:rPr lang="en-US" sz="1400" dirty="0">
                <a:hlinkClick r:id="rId4"/>
              </a:rPr>
              <a:t>CC BY-SA 2.0</a:t>
            </a:r>
            <a:endParaRPr lang="en-US" sz="1400" dirty="0"/>
          </a:p>
        </p:txBody>
      </p:sp>
      <p:pic>
        <p:nvPicPr>
          <p:cNvPr id="4" name="Picture 3" descr="Dolly the sheep">
            <a:extLst>
              <a:ext uri="{FF2B5EF4-FFF2-40B4-BE49-F238E27FC236}">
                <a16:creationId xmlns:a16="http://schemas.microsoft.com/office/drawing/2014/main" id="{EFA6D5CE-C631-4FBC-878F-D34075B49F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96893" y="1475510"/>
            <a:ext cx="2495107" cy="1661048"/>
          </a:xfrm>
          <a:prstGeom prst="rect">
            <a:avLst/>
          </a:prstGeom>
        </p:spPr>
      </p:pic>
    </p:spTree>
    <p:extLst>
      <p:ext uri="{BB962C8B-B14F-4D97-AF65-F5344CB8AC3E}">
        <p14:creationId xmlns:p14="http://schemas.microsoft.com/office/powerpoint/2010/main" val="1603009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A7A1F03-2EE9-4890-BFEF-3771C75FDA8C}"/>
              </a:ext>
            </a:extLst>
          </p:cNvPr>
          <p:cNvSpPr>
            <a:spLocks noGrp="1"/>
          </p:cNvSpPr>
          <p:nvPr>
            <p:ph type="ctrTitle"/>
          </p:nvPr>
        </p:nvSpPr>
        <p:spPr>
          <a:xfrm>
            <a:off x="0" y="0"/>
            <a:ext cx="12192000" cy="1562986"/>
          </a:xfrm>
        </p:spPr>
        <p:txBody>
          <a:bodyPr>
            <a:normAutofit/>
          </a:bodyPr>
          <a:lstStyle/>
          <a:p>
            <a:r>
              <a:rPr lang="en-US" b="1" dirty="0"/>
              <a:t>History of Ethics in STEM </a:t>
            </a:r>
          </a:p>
        </p:txBody>
      </p:sp>
      <p:sp>
        <p:nvSpPr>
          <p:cNvPr id="2" name="TextBox 1">
            <a:extLst>
              <a:ext uri="{FF2B5EF4-FFF2-40B4-BE49-F238E27FC236}">
                <a16:creationId xmlns:a16="http://schemas.microsoft.com/office/drawing/2014/main" id="{33DD42DF-3607-4CBB-A44C-AE669DB3AE27}"/>
              </a:ext>
            </a:extLst>
          </p:cNvPr>
          <p:cNvSpPr txBox="1"/>
          <p:nvPr/>
        </p:nvSpPr>
        <p:spPr>
          <a:xfrm>
            <a:off x="429563" y="1828001"/>
            <a:ext cx="5666437" cy="1754326"/>
          </a:xfrm>
          <a:prstGeom prst="rect">
            <a:avLst/>
          </a:prstGeom>
          <a:noFill/>
        </p:spPr>
        <p:txBody>
          <a:bodyPr wrap="square" rtlCol="0">
            <a:spAutoFit/>
          </a:bodyPr>
          <a:lstStyle/>
          <a:p>
            <a:r>
              <a:rPr lang="en-US" b="1" dirty="0">
                <a:solidFill>
                  <a:srgbClr val="FF0000"/>
                </a:solidFill>
              </a:rPr>
              <a:t>Human Genome Project </a:t>
            </a:r>
            <a:r>
              <a:rPr lang="en-US" b="1" dirty="0"/>
              <a:t>(1990-2003)</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goal to </a:t>
            </a:r>
            <a:r>
              <a:rPr lang="en-US" dirty="0">
                <a:solidFill>
                  <a:srgbClr val="FF0000"/>
                </a:solidFill>
              </a:rPr>
              <a:t>sequence</a:t>
            </a:r>
            <a:r>
              <a:rPr lang="en-US" dirty="0"/>
              <a:t> all 3 billion base pairs that make up the </a:t>
            </a:r>
            <a:r>
              <a:rPr lang="en-US" dirty="0">
                <a:solidFill>
                  <a:srgbClr val="FF0000"/>
                </a:solidFill>
              </a:rPr>
              <a:t>entire</a:t>
            </a:r>
            <a:r>
              <a:rPr lang="en-US" dirty="0"/>
              <a:t> human </a:t>
            </a:r>
            <a:r>
              <a:rPr lang="en-US" dirty="0">
                <a:solidFill>
                  <a:srgbClr val="FF0000"/>
                </a:solidFill>
              </a:rPr>
              <a:t>genome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solidFill>
                  <a:srgbClr val="FF0000"/>
                </a:solidFill>
              </a:rPr>
              <a:t>study</a:t>
            </a:r>
            <a:r>
              <a:rPr lang="en-US" dirty="0"/>
              <a:t> the </a:t>
            </a:r>
            <a:r>
              <a:rPr lang="en-US" dirty="0">
                <a:solidFill>
                  <a:srgbClr val="FF0000"/>
                </a:solidFill>
              </a:rPr>
              <a:t>ethical, legal </a:t>
            </a:r>
            <a:r>
              <a:rPr lang="en-US" dirty="0"/>
              <a:t>and </a:t>
            </a:r>
            <a:r>
              <a:rPr lang="en-US" dirty="0">
                <a:solidFill>
                  <a:srgbClr val="FF0000"/>
                </a:solidFill>
              </a:rPr>
              <a:t>societal issues </a:t>
            </a:r>
            <a:r>
              <a:rPr lang="en-US" dirty="0"/>
              <a:t>(ELSI)</a:t>
            </a:r>
          </a:p>
        </p:txBody>
      </p:sp>
      <p:sp>
        <p:nvSpPr>
          <p:cNvPr id="6" name="Rectangle 5">
            <a:extLst>
              <a:ext uri="{FF2B5EF4-FFF2-40B4-BE49-F238E27FC236}">
                <a16:creationId xmlns:a16="http://schemas.microsoft.com/office/drawing/2014/main" id="{BBB10BD2-9E51-429F-84AC-1055E74F7163}"/>
              </a:ext>
            </a:extLst>
          </p:cNvPr>
          <p:cNvSpPr/>
          <p:nvPr/>
        </p:nvSpPr>
        <p:spPr>
          <a:xfrm>
            <a:off x="0" y="5998433"/>
            <a:ext cx="12192000" cy="307777"/>
          </a:xfrm>
          <a:prstGeom prst="rect">
            <a:avLst/>
          </a:prstGeom>
        </p:spPr>
        <p:txBody>
          <a:bodyPr wrap="square">
            <a:spAutoFit/>
          </a:bodyPr>
          <a:lstStyle/>
          <a:p>
            <a:r>
              <a:rPr lang="en-US" sz="1400" dirty="0"/>
              <a:t>Image credit: Figure ”</a:t>
            </a:r>
            <a:r>
              <a:rPr lang="en-US" sz="1400" dirty="0">
                <a:hlinkClick r:id="rId2"/>
              </a:rPr>
              <a:t>human genome</a:t>
            </a:r>
            <a:r>
              <a:rPr lang="en-US" sz="1400" dirty="0"/>
              <a:t>” by </a:t>
            </a:r>
            <a:r>
              <a:rPr lang="en-US" sz="1400" dirty="0" err="1">
                <a:hlinkClick r:id="rId3"/>
              </a:rPr>
              <a:t>vaXzine</a:t>
            </a:r>
            <a:r>
              <a:rPr lang="en-US" sz="1400" dirty="0"/>
              <a:t> is marked with </a:t>
            </a:r>
            <a:r>
              <a:rPr lang="en-US" sz="1400" dirty="0">
                <a:hlinkClick r:id="rId4"/>
              </a:rPr>
              <a:t>CC BY-NC-ND 2.0</a:t>
            </a:r>
            <a:r>
              <a:rPr lang="en-US" sz="1400" dirty="0"/>
              <a:t>.</a:t>
            </a:r>
          </a:p>
        </p:txBody>
      </p:sp>
      <p:pic>
        <p:nvPicPr>
          <p:cNvPr id="7" name="Picture 6" descr="timeline of human genome research">
            <a:extLst>
              <a:ext uri="{FF2B5EF4-FFF2-40B4-BE49-F238E27FC236}">
                <a16:creationId xmlns:a16="http://schemas.microsoft.com/office/drawing/2014/main" id="{8503027E-4674-4A2F-AB28-4320A2F66A0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36511" y="1435390"/>
            <a:ext cx="5943600" cy="2689167"/>
          </a:xfrm>
          <a:prstGeom prst="rect">
            <a:avLst/>
          </a:prstGeom>
        </p:spPr>
      </p:pic>
      <p:sp>
        <p:nvSpPr>
          <p:cNvPr id="8" name="TextBox 7">
            <a:extLst>
              <a:ext uri="{FF2B5EF4-FFF2-40B4-BE49-F238E27FC236}">
                <a16:creationId xmlns:a16="http://schemas.microsoft.com/office/drawing/2014/main" id="{44931007-CD63-467E-9B4B-6913961812FB}"/>
              </a:ext>
            </a:extLst>
          </p:cNvPr>
          <p:cNvSpPr txBox="1"/>
          <p:nvPr/>
        </p:nvSpPr>
        <p:spPr>
          <a:xfrm>
            <a:off x="311889" y="4064385"/>
            <a:ext cx="11880111" cy="1754326"/>
          </a:xfrm>
          <a:prstGeom prst="rect">
            <a:avLst/>
          </a:prstGeom>
          <a:noFill/>
        </p:spPr>
        <p:txBody>
          <a:bodyPr wrap="square" rtlCol="0">
            <a:spAutoFit/>
          </a:bodyPr>
          <a:lstStyle/>
          <a:p>
            <a:pPr marL="285750" indent="-285750">
              <a:buFont typeface="Arial" panose="020B0604020202020204" pitchFamily="34" charset="0"/>
              <a:buChar char="•"/>
            </a:pPr>
            <a:r>
              <a:rPr lang="en-US" i="1" dirty="0"/>
              <a:t>Who should have </a:t>
            </a:r>
            <a:r>
              <a:rPr lang="en-US" i="1" dirty="0">
                <a:solidFill>
                  <a:srgbClr val="FF0000"/>
                </a:solidFill>
              </a:rPr>
              <a:t>access</a:t>
            </a:r>
            <a:r>
              <a:rPr lang="en-US" i="1" dirty="0"/>
              <a:t> to </a:t>
            </a:r>
            <a:r>
              <a:rPr lang="en-US" i="1" dirty="0">
                <a:solidFill>
                  <a:srgbClr val="FF0000"/>
                </a:solidFill>
              </a:rPr>
              <a:t>personal</a:t>
            </a:r>
            <a:r>
              <a:rPr lang="en-US" i="1" dirty="0"/>
              <a:t> genetic </a:t>
            </a:r>
            <a:r>
              <a:rPr lang="en-US" i="1" dirty="0">
                <a:solidFill>
                  <a:srgbClr val="FF0000"/>
                </a:solidFill>
              </a:rPr>
              <a:t>information</a:t>
            </a:r>
            <a:r>
              <a:rPr lang="en-US" i="1" dirty="0"/>
              <a:t>, and how will it be </a:t>
            </a:r>
            <a:r>
              <a:rPr lang="en-US" i="1" dirty="0">
                <a:solidFill>
                  <a:srgbClr val="FF0000"/>
                </a:solidFill>
              </a:rPr>
              <a:t>used</a:t>
            </a:r>
            <a:r>
              <a:rPr lang="en-US" i="1" dirty="0"/>
              <a:t>?</a:t>
            </a:r>
          </a:p>
          <a:p>
            <a:endParaRPr lang="en-US" dirty="0"/>
          </a:p>
          <a:p>
            <a:pPr marL="285750" indent="-285750">
              <a:buFont typeface="Arial" panose="020B0604020202020204" pitchFamily="34" charset="0"/>
              <a:buChar char="•"/>
            </a:pPr>
            <a:r>
              <a:rPr lang="en-US" i="1" dirty="0"/>
              <a:t>Who </a:t>
            </a:r>
            <a:r>
              <a:rPr lang="en-US" i="1" dirty="0">
                <a:solidFill>
                  <a:srgbClr val="FF0000"/>
                </a:solidFill>
              </a:rPr>
              <a:t>owns</a:t>
            </a:r>
            <a:r>
              <a:rPr lang="en-US" i="1" dirty="0"/>
              <a:t> and </a:t>
            </a:r>
            <a:r>
              <a:rPr lang="en-US" i="1" dirty="0">
                <a:solidFill>
                  <a:srgbClr val="FF0000"/>
                </a:solidFill>
              </a:rPr>
              <a:t>controls</a:t>
            </a:r>
            <a:r>
              <a:rPr lang="en-US" i="1" dirty="0"/>
              <a:t> genetic information?</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i="1" dirty="0"/>
              <a:t>How does personal genetic information affect an </a:t>
            </a:r>
            <a:r>
              <a:rPr lang="en-US" i="1" dirty="0">
                <a:solidFill>
                  <a:srgbClr val="FF0000"/>
                </a:solidFill>
              </a:rPr>
              <a:t>individual</a:t>
            </a:r>
            <a:r>
              <a:rPr lang="en-US" i="1" dirty="0"/>
              <a:t> and </a:t>
            </a:r>
            <a:r>
              <a:rPr lang="en-US" i="1" dirty="0">
                <a:solidFill>
                  <a:srgbClr val="FF0000"/>
                </a:solidFill>
              </a:rPr>
              <a:t>society’s perceptions </a:t>
            </a:r>
            <a:r>
              <a:rPr lang="en-US" i="1" dirty="0"/>
              <a:t>of that individual?</a:t>
            </a:r>
            <a:r>
              <a:rPr lang="en-US" dirty="0"/>
              <a:t> </a:t>
            </a:r>
            <a:r>
              <a:rPr lang="en-US" i="1" dirty="0"/>
              <a:t>How does genomic information affect members of </a:t>
            </a:r>
            <a:r>
              <a:rPr lang="en-US" i="1" dirty="0">
                <a:solidFill>
                  <a:srgbClr val="FF0000"/>
                </a:solidFill>
              </a:rPr>
              <a:t>minority communities</a:t>
            </a:r>
            <a:r>
              <a:rPr lang="en-US" i="1" dirty="0"/>
              <a:t>?</a:t>
            </a:r>
            <a:endParaRPr lang="en-US" dirty="0"/>
          </a:p>
        </p:txBody>
      </p:sp>
    </p:spTree>
    <p:extLst>
      <p:ext uri="{BB962C8B-B14F-4D97-AF65-F5344CB8AC3E}">
        <p14:creationId xmlns:p14="http://schemas.microsoft.com/office/powerpoint/2010/main" val="3256408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A7A1F03-2EE9-4890-BFEF-3771C75FDA8C}"/>
              </a:ext>
            </a:extLst>
          </p:cNvPr>
          <p:cNvSpPr>
            <a:spLocks noGrp="1"/>
          </p:cNvSpPr>
          <p:nvPr>
            <p:ph type="ctrTitle"/>
          </p:nvPr>
        </p:nvSpPr>
        <p:spPr>
          <a:xfrm>
            <a:off x="0" y="0"/>
            <a:ext cx="12192000" cy="1562986"/>
          </a:xfrm>
        </p:spPr>
        <p:txBody>
          <a:bodyPr>
            <a:normAutofit/>
          </a:bodyPr>
          <a:lstStyle/>
          <a:p>
            <a:r>
              <a:rPr lang="en-US" b="1" dirty="0"/>
              <a:t>History of Ethics in STEM </a:t>
            </a:r>
          </a:p>
        </p:txBody>
      </p:sp>
      <p:sp>
        <p:nvSpPr>
          <p:cNvPr id="2" name="TextBox 1">
            <a:extLst>
              <a:ext uri="{FF2B5EF4-FFF2-40B4-BE49-F238E27FC236}">
                <a16:creationId xmlns:a16="http://schemas.microsoft.com/office/drawing/2014/main" id="{33DD42DF-3607-4CBB-A44C-AE669DB3AE27}"/>
              </a:ext>
            </a:extLst>
          </p:cNvPr>
          <p:cNvSpPr txBox="1"/>
          <p:nvPr/>
        </p:nvSpPr>
        <p:spPr>
          <a:xfrm>
            <a:off x="429563" y="1828001"/>
            <a:ext cx="5666437" cy="1754326"/>
          </a:xfrm>
          <a:prstGeom prst="rect">
            <a:avLst/>
          </a:prstGeom>
          <a:noFill/>
        </p:spPr>
        <p:txBody>
          <a:bodyPr wrap="square" rtlCol="0">
            <a:spAutoFit/>
          </a:bodyPr>
          <a:lstStyle/>
          <a:p>
            <a:r>
              <a:rPr lang="en-US" b="1" dirty="0">
                <a:solidFill>
                  <a:srgbClr val="FF0000"/>
                </a:solidFill>
              </a:rPr>
              <a:t>Human Genome Project </a:t>
            </a:r>
            <a:r>
              <a:rPr lang="en-US" b="1" dirty="0"/>
              <a:t>(1990-2003)</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goal to </a:t>
            </a:r>
            <a:r>
              <a:rPr lang="en-US" dirty="0">
                <a:solidFill>
                  <a:srgbClr val="FF0000"/>
                </a:solidFill>
              </a:rPr>
              <a:t>sequence</a:t>
            </a:r>
            <a:r>
              <a:rPr lang="en-US" dirty="0"/>
              <a:t> all 3 billion base pairs that make up the </a:t>
            </a:r>
            <a:r>
              <a:rPr lang="en-US" dirty="0">
                <a:solidFill>
                  <a:srgbClr val="FF0000"/>
                </a:solidFill>
              </a:rPr>
              <a:t>entire</a:t>
            </a:r>
            <a:r>
              <a:rPr lang="en-US" dirty="0"/>
              <a:t> human </a:t>
            </a:r>
            <a:r>
              <a:rPr lang="en-US" dirty="0">
                <a:solidFill>
                  <a:srgbClr val="FF0000"/>
                </a:solidFill>
              </a:rPr>
              <a:t>genome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solidFill>
                  <a:srgbClr val="FF0000"/>
                </a:solidFill>
              </a:rPr>
              <a:t>study</a:t>
            </a:r>
            <a:r>
              <a:rPr lang="en-US" dirty="0"/>
              <a:t> the </a:t>
            </a:r>
            <a:r>
              <a:rPr lang="en-US" dirty="0">
                <a:solidFill>
                  <a:srgbClr val="FF0000"/>
                </a:solidFill>
              </a:rPr>
              <a:t>ethical, legal </a:t>
            </a:r>
            <a:r>
              <a:rPr lang="en-US" dirty="0"/>
              <a:t>and </a:t>
            </a:r>
            <a:r>
              <a:rPr lang="en-US" dirty="0">
                <a:solidFill>
                  <a:srgbClr val="FF0000"/>
                </a:solidFill>
              </a:rPr>
              <a:t>societal issues </a:t>
            </a:r>
            <a:r>
              <a:rPr lang="en-US" dirty="0"/>
              <a:t>(ELSI)</a:t>
            </a:r>
          </a:p>
        </p:txBody>
      </p:sp>
      <p:sp>
        <p:nvSpPr>
          <p:cNvPr id="6" name="Rectangle 5">
            <a:extLst>
              <a:ext uri="{FF2B5EF4-FFF2-40B4-BE49-F238E27FC236}">
                <a16:creationId xmlns:a16="http://schemas.microsoft.com/office/drawing/2014/main" id="{BBB10BD2-9E51-429F-84AC-1055E74F7163}"/>
              </a:ext>
            </a:extLst>
          </p:cNvPr>
          <p:cNvSpPr/>
          <p:nvPr/>
        </p:nvSpPr>
        <p:spPr>
          <a:xfrm>
            <a:off x="0" y="5998433"/>
            <a:ext cx="12192000" cy="307777"/>
          </a:xfrm>
          <a:prstGeom prst="rect">
            <a:avLst/>
          </a:prstGeom>
        </p:spPr>
        <p:txBody>
          <a:bodyPr wrap="square">
            <a:spAutoFit/>
          </a:bodyPr>
          <a:lstStyle/>
          <a:p>
            <a:r>
              <a:rPr lang="en-US" sz="1400" dirty="0"/>
              <a:t>Image credit: Figure ”</a:t>
            </a:r>
            <a:r>
              <a:rPr lang="en-US" sz="1400" dirty="0">
                <a:hlinkClick r:id="rId2"/>
              </a:rPr>
              <a:t>human genome</a:t>
            </a:r>
            <a:r>
              <a:rPr lang="en-US" sz="1400" dirty="0"/>
              <a:t>” by </a:t>
            </a:r>
            <a:r>
              <a:rPr lang="en-US" sz="1400" dirty="0" err="1">
                <a:hlinkClick r:id="rId3"/>
              </a:rPr>
              <a:t>vaXzine</a:t>
            </a:r>
            <a:r>
              <a:rPr lang="en-US" sz="1400" dirty="0"/>
              <a:t> is marked with </a:t>
            </a:r>
            <a:r>
              <a:rPr lang="en-US" sz="1400" dirty="0">
                <a:hlinkClick r:id="rId4"/>
              </a:rPr>
              <a:t>CC BY-NC-ND 2.0</a:t>
            </a:r>
            <a:r>
              <a:rPr lang="en-US" sz="1400" dirty="0"/>
              <a:t>.</a:t>
            </a:r>
          </a:p>
        </p:txBody>
      </p:sp>
      <p:pic>
        <p:nvPicPr>
          <p:cNvPr id="7" name="Picture 6" descr="timeline of human genome research">
            <a:extLst>
              <a:ext uri="{FF2B5EF4-FFF2-40B4-BE49-F238E27FC236}">
                <a16:creationId xmlns:a16="http://schemas.microsoft.com/office/drawing/2014/main" id="{8503027E-4674-4A2F-AB28-4320A2F66A0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36511" y="1435390"/>
            <a:ext cx="5943600" cy="2689167"/>
          </a:xfrm>
          <a:prstGeom prst="rect">
            <a:avLst/>
          </a:prstGeom>
        </p:spPr>
      </p:pic>
      <p:sp>
        <p:nvSpPr>
          <p:cNvPr id="8" name="TextBox 7">
            <a:extLst>
              <a:ext uri="{FF2B5EF4-FFF2-40B4-BE49-F238E27FC236}">
                <a16:creationId xmlns:a16="http://schemas.microsoft.com/office/drawing/2014/main" id="{44931007-CD63-467E-9B4B-6913961812FB}"/>
              </a:ext>
            </a:extLst>
          </p:cNvPr>
          <p:cNvSpPr txBox="1"/>
          <p:nvPr/>
        </p:nvSpPr>
        <p:spPr>
          <a:xfrm>
            <a:off x="311889" y="4064385"/>
            <a:ext cx="11880111" cy="1754326"/>
          </a:xfrm>
          <a:prstGeom prst="rect">
            <a:avLst/>
          </a:prstGeom>
          <a:noFill/>
        </p:spPr>
        <p:txBody>
          <a:bodyPr wrap="square" rtlCol="0">
            <a:spAutoFit/>
          </a:bodyPr>
          <a:lstStyle/>
          <a:p>
            <a:pPr marL="285750" indent="-285750">
              <a:buFont typeface="Arial" panose="020B0604020202020204" pitchFamily="34" charset="0"/>
              <a:buChar char="•"/>
            </a:pPr>
            <a:r>
              <a:rPr lang="en-US" i="1" dirty="0"/>
              <a:t>Who should have </a:t>
            </a:r>
            <a:r>
              <a:rPr lang="en-US" i="1" dirty="0">
                <a:solidFill>
                  <a:srgbClr val="FF0000"/>
                </a:solidFill>
              </a:rPr>
              <a:t>access</a:t>
            </a:r>
            <a:r>
              <a:rPr lang="en-US" i="1" dirty="0"/>
              <a:t> to </a:t>
            </a:r>
            <a:r>
              <a:rPr lang="en-US" i="1" dirty="0">
                <a:solidFill>
                  <a:srgbClr val="FF0000"/>
                </a:solidFill>
              </a:rPr>
              <a:t>personal</a:t>
            </a:r>
            <a:r>
              <a:rPr lang="en-US" i="1" dirty="0"/>
              <a:t> genetic </a:t>
            </a:r>
            <a:r>
              <a:rPr lang="en-US" i="1" dirty="0">
                <a:solidFill>
                  <a:srgbClr val="FF0000"/>
                </a:solidFill>
              </a:rPr>
              <a:t>information</a:t>
            </a:r>
            <a:r>
              <a:rPr lang="en-US" i="1" dirty="0"/>
              <a:t>, and how will it be </a:t>
            </a:r>
            <a:r>
              <a:rPr lang="en-US" i="1" dirty="0">
                <a:solidFill>
                  <a:srgbClr val="FF0000"/>
                </a:solidFill>
              </a:rPr>
              <a:t>used</a:t>
            </a:r>
            <a:r>
              <a:rPr lang="en-US" i="1" dirty="0"/>
              <a:t>?</a:t>
            </a:r>
          </a:p>
          <a:p>
            <a:endParaRPr lang="en-US" dirty="0"/>
          </a:p>
          <a:p>
            <a:pPr marL="285750" indent="-285750">
              <a:buFont typeface="Arial" panose="020B0604020202020204" pitchFamily="34" charset="0"/>
              <a:buChar char="•"/>
            </a:pPr>
            <a:r>
              <a:rPr lang="en-US" i="1" dirty="0"/>
              <a:t>Who </a:t>
            </a:r>
            <a:r>
              <a:rPr lang="en-US" i="1" dirty="0">
                <a:solidFill>
                  <a:srgbClr val="FF0000"/>
                </a:solidFill>
              </a:rPr>
              <a:t>owns</a:t>
            </a:r>
            <a:r>
              <a:rPr lang="en-US" i="1" dirty="0"/>
              <a:t> and </a:t>
            </a:r>
            <a:r>
              <a:rPr lang="en-US" i="1" dirty="0">
                <a:solidFill>
                  <a:srgbClr val="FF0000"/>
                </a:solidFill>
              </a:rPr>
              <a:t>controls</a:t>
            </a:r>
            <a:r>
              <a:rPr lang="en-US" i="1" dirty="0"/>
              <a:t> genetic information?</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i="1" dirty="0"/>
              <a:t>How does personal genetic information affect an </a:t>
            </a:r>
            <a:r>
              <a:rPr lang="en-US" i="1" dirty="0">
                <a:solidFill>
                  <a:srgbClr val="FF0000"/>
                </a:solidFill>
              </a:rPr>
              <a:t>individual</a:t>
            </a:r>
            <a:r>
              <a:rPr lang="en-US" i="1" dirty="0"/>
              <a:t> and </a:t>
            </a:r>
            <a:r>
              <a:rPr lang="en-US" i="1" dirty="0">
                <a:solidFill>
                  <a:srgbClr val="FF0000"/>
                </a:solidFill>
              </a:rPr>
              <a:t>society’s perceptions </a:t>
            </a:r>
            <a:r>
              <a:rPr lang="en-US" i="1" dirty="0"/>
              <a:t>of that individual?</a:t>
            </a:r>
            <a:r>
              <a:rPr lang="en-US" dirty="0"/>
              <a:t> </a:t>
            </a:r>
            <a:r>
              <a:rPr lang="en-US" i="1" dirty="0"/>
              <a:t>How does genomic information affect members of </a:t>
            </a:r>
            <a:r>
              <a:rPr lang="en-US" i="1" dirty="0">
                <a:solidFill>
                  <a:srgbClr val="FF0000"/>
                </a:solidFill>
              </a:rPr>
              <a:t>minority communities</a:t>
            </a:r>
            <a:r>
              <a:rPr lang="en-US" i="1" dirty="0"/>
              <a:t>?</a:t>
            </a:r>
            <a:endParaRPr lang="en-US" dirty="0"/>
          </a:p>
        </p:txBody>
      </p:sp>
    </p:spTree>
    <p:extLst>
      <p:ext uri="{BB962C8B-B14F-4D97-AF65-F5344CB8AC3E}">
        <p14:creationId xmlns:p14="http://schemas.microsoft.com/office/powerpoint/2010/main" val="23064281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A7A1F03-2EE9-4890-BFEF-3771C75FDA8C}"/>
              </a:ext>
            </a:extLst>
          </p:cNvPr>
          <p:cNvSpPr>
            <a:spLocks noGrp="1"/>
          </p:cNvSpPr>
          <p:nvPr>
            <p:ph type="ctrTitle"/>
          </p:nvPr>
        </p:nvSpPr>
        <p:spPr>
          <a:xfrm>
            <a:off x="0" y="0"/>
            <a:ext cx="12192000" cy="1562986"/>
          </a:xfrm>
        </p:spPr>
        <p:txBody>
          <a:bodyPr>
            <a:normAutofit/>
          </a:bodyPr>
          <a:lstStyle/>
          <a:p>
            <a:r>
              <a:rPr lang="en-US" b="1" dirty="0"/>
              <a:t>History of Ethics in STEM </a:t>
            </a:r>
          </a:p>
        </p:txBody>
      </p:sp>
      <p:sp>
        <p:nvSpPr>
          <p:cNvPr id="2" name="TextBox 1">
            <a:extLst>
              <a:ext uri="{FF2B5EF4-FFF2-40B4-BE49-F238E27FC236}">
                <a16:creationId xmlns:a16="http://schemas.microsoft.com/office/drawing/2014/main" id="{33DD42DF-3607-4CBB-A44C-AE669DB3AE27}"/>
              </a:ext>
            </a:extLst>
          </p:cNvPr>
          <p:cNvSpPr txBox="1"/>
          <p:nvPr/>
        </p:nvSpPr>
        <p:spPr>
          <a:xfrm>
            <a:off x="429563" y="1828001"/>
            <a:ext cx="5666437" cy="2308324"/>
          </a:xfrm>
          <a:prstGeom prst="rect">
            <a:avLst/>
          </a:prstGeom>
          <a:noFill/>
        </p:spPr>
        <p:txBody>
          <a:bodyPr wrap="square" rtlCol="0">
            <a:spAutoFit/>
          </a:bodyPr>
          <a:lstStyle/>
          <a:p>
            <a:r>
              <a:rPr lang="en-US" b="1" dirty="0">
                <a:solidFill>
                  <a:srgbClr val="FF0000"/>
                </a:solidFill>
              </a:rPr>
              <a:t>Huntington’s Disease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solidFill>
                  <a:srgbClr val="FF0000"/>
                </a:solidFill>
              </a:rPr>
              <a:t>inherited</a:t>
            </a:r>
            <a:r>
              <a:rPr lang="en-US" dirty="0"/>
              <a:t> &amp; often signs or symptoms </a:t>
            </a:r>
            <a:r>
              <a:rPr lang="en-US" dirty="0">
                <a:solidFill>
                  <a:srgbClr val="FF0000"/>
                </a:solidFill>
              </a:rPr>
              <a:t>show</a:t>
            </a:r>
            <a:r>
              <a:rPr lang="en-US" dirty="0"/>
              <a:t> at the adult age of </a:t>
            </a:r>
            <a:r>
              <a:rPr lang="en-US" dirty="0">
                <a:solidFill>
                  <a:srgbClr val="FF0000"/>
                </a:solidFill>
              </a:rPr>
              <a:t>30 to 40 years old</a:t>
            </a:r>
            <a:r>
              <a:rPr lang="en-US" dirty="0"/>
              <a:t>.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The </a:t>
            </a:r>
            <a:r>
              <a:rPr lang="en-US" dirty="0">
                <a:solidFill>
                  <a:srgbClr val="FF0000"/>
                </a:solidFill>
              </a:rPr>
              <a:t>damage to the nerve cells </a:t>
            </a:r>
            <a:r>
              <a:rPr lang="en-US" dirty="0"/>
              <a:t>can impact movement, speech, thinking, and psyche. Unfortunately, the disease is </a:t>
            </a:r>
            <a:r>
              <a:rPr lang="en-US" dirty="0">
                <a:solidFill>
                  <a:srgbClr val="FF0000"/>
                </a:solidFill>
              </a:rPr>
              <a:t>progressing</a:t>
            </a:r>
            <a:r>
              <a:rPr lang="en-US" dirty="0"/>
              <a:t> and there is </a:t>
            </a:r>
            <a:r>
              <a:rPr lang="en-US" dirty="0">
                <a:solidFill>
                  <a:srgbClr val="FF0000"/>
                </a:solidFill>
              </a:rPr>
              <a:t>no cure</a:t>
            </a:r>
            <a:endParaRPr lang="en-US" dirty="0"/>
          </a:p>
        </p:txBody>
      </p:sp>
      <p:sp>
        <p:nvSpPr>
          <p:cNvPr id="6" name="Rectangle 5">
            <a:extLst>
              <a:ext uri="{FF2B5EF4-FFF2-40B4-BE49-F238E27FC236}">
                <a16:creationId xmlns:a16="http://schemas.microsoft.com/office/drawing/2014/main" id="{BBB10BD2-9E51-429F-84AC-1055E74F7163}"/>
              </a:ext>
            </a:extLst>
          </p:cNvPr>
          <p:cNvSpPr/>
          <p:nvPr/>
        </p:nvSpPr>
        <p:spPr>
          <a:xfrm>
            <a:off x="0" y="5998433"/>
            <a:ext cx="12192000" cy="738664"/>
          </a:xfrm>
          <a:prstGeom prst="rect">
            <a:avLst/>
          </a:prstGeom>
        </p:spPr>
        <p:txBody>
          <a:bodyPr wrap="square">
            <a:spAutoFit/>
          </a:bodyPr>
          <a:lstStyle/>
          <a:p>
            <a:r>
              <a:rPr lang="en-US" sz="1400" dirty="0"/>
              <a:t>Image credit: Licensed with a Creative Commons Attribution </a:t>
            </a:r>
            <a:r>
              <a:rPr lang="en-US" sz="1400" dirty="0" err="1"/>
              <a:t>NonCommercial-ShareAlike</a:t>
            </a:r>
            <a:r>
              <a:rPr lang="en-US" sz="1400" dirty="0"/>
              <a:t> 4.0 License. Retrieved from LeClair, Renée (2021). Cell Biology, Genetics, and Biochemistry for Pre-Clinical Students. Roanoke: Virginia Tech Carilion School of Medicine. https://doi.org/10.21061/cellbio. Licensed with CC BY-NC-SA 4.0 </a:t>
            </a:r>
            <a:r>
              <a:rPr lang="en-US" sz="1400" dirty="0">
                <a:hlinkClick r:id="rId2"/>
              </a:rPr>
              <a:t>https://creativecommons.org/licenses/by-nc-sa/4.0</a:t>
            </a:r>
            <a:r>
              <a:rPr lang="en-US" sz="1400" dirty="0"/>
              <a:t>.</a:t>
            </a:r>
          </a:p>
        </p:txBody>
      </p:sp>
      <p:sp>
        <p:nvSpPr>
          <p:cNvPr id="8" name="TextBox 7">
            <a:extLst>
              <a:ext uri="{FF2B5EF4-FFF2-40B4-BE49-F238E27FC236}">
                <a16:creationId xmlns:a16="http://schemas.microsoft.com/office/drawing/2014/main" id="{44931007-CD63-467E-9B4B-6913961812FB}"/>
              </a:ext>
            </a:extLst>
          </p:cNvPr>
          <p:cNvSpPr txBox="1"/>
          <p:nvPr/>
        </p:nvSpPr>
        <p:spPr>
          <a:xfrm>
            <a:off x="311889" y="4106917"/>
            <a:ext cx="11880111" cy="1477328"/>
          </a:xfrm>
          <a:prstGeom prst="rect">
            <a:avLst/>
          </a:prstGeom>
          <a:noFill/>
        </p:spPr>
        <p:txBody>
          <a:bodyPr wrap="square" rtlCol="0">
            <a:spAutoFit/>
          </a:bodyPr>
          <a:lstStyle/>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 Should </a:t>
            </a:r>
            <a:r>
              <a:rPr lang="en-US" dirty="0">
                <a:solidFill>
                  <a:srgbClr val="FF0000"/>
                </a:solidFill>
              </a:rPr>
              <a:t>testing</a:t>
            </a:r>
            <a:r>
              <a:rPr lang="en-US" dirty="0"/>
              <a:t> be performed when </a:t>
            </a:r>
            <a:r>
              <a:rPr lang="en-US" dirty="0">
                <a:solidFill>
                  <a:srgbClr val="FF0000"/>
                </a:solidFill>
              </a:rPr>
              <a:t>no treatment is available</a:t>
            </a:r>
            <a:r>
              <a:rPr lang="en-US" dirty="0"/>
              <a:t>?</a:t>
            </a:r>
          </a:p>
          <a:p>
            <a:pPr marL="285750" indent="-285750">
              <a:buFont typeface="Arial" panose="020B0604020202020204" pitchFamily="34" charset="0"/>
              <a:buChar char="•"/>
            </a:pPr>
            <a:r>
              <a:rPr lang="en-US" dirty="0"/>
              <a:t> Should </a:t>
            </a:r>
            <a:r>
              <a:rPr lang="en-US" dirty="0">
                <a:solidFill>
                  <a:srgbClr val="FF0000"/>
                </a:solidFill>
              </a:rPr>
              <a:t>parents</a:t>
            </a:r>
            <a:r>
              <a:rPr lang="en-US" dirty="0"/>
              <a:t> have the </a:t>
            </a:r>
            <a:r>
              <a:rPr lang="en-US" dirty="0">
                <a:solidFill>
                  <a:srgbClr val="FF0000"/>
                </a:solidFill>
              </a:rPr>
              <a:t>right</a:t>
            </a:r>
            <a:r>
              <a:rPr lang="en-US" dirty="0"/>
              <a:t> to have their minor </a:t>
            </a:r>
            <a:r>
              <a:rPr lang="en-US" dirty="0">
                <a:solidFill>
                  <a:srgbClr val="FF0000"/>
                </a:solidFill>
              </a:rPr>
              <a:t>children tested for adult-onset diseases</a:t>
            </a:r>
            <a:r>
              <a:rPr lang="en-US" dirty="0"/>
              <a:t>?</a:t>
            </a:r>
          </a:p>
          <a:p>
            <a:pPr marL="285750" indent="-285750">
              <a:buFont typeface="Arial" panose="020B0604020202020204" pitchFamily="34" charset="0"/>
              <a:buChar char="•"/>
            </a:pPr>
            <a:r>
              <a:rPr lang="en-US" dirty="0"/>
              <a:t>Should the 18 year old child </a:t>
            </a:r>
            <a:r>
              <a:rPr lang="en-US" dirty="0">
                <a:solidFill>
                  <a:srgbClr val="FF0000"/>
                </a:solidFill>
              </a:rPr>
              <a:t>tell the parent about a positive test result </a:t>
            </a:r>
            <a:r>
              <a:rPr lang="en-US" dirty="0"/>
              <a:t>to a parent who doesn’t want to get tested and </a:t>
            </a:r>
            <a:r>
              <a:rPr lang="en-US" dirty="0">
                <a:solidFill>
                  <a:srgbClr val="FF0000"/>
                </a:solidFill>
              </a:rPr>
              <a:t>doesn’t want to know about their chances of having inherited that disease</a:t>
            </a:r>
            <a:r>
              <a:rPr lang="en-US" dirty="0"/>
              <a:t>?</a:t>
            </a:r>
          </a:p>
        </p:txBody>
      </p:sp>
      <p:pic>
        <p:nvPicPr>
          <p:cNvPr id="4" name="Picture 3" descr="healthy gene with 10-26 repeats, vs Huntington's disease gene with 37-80 repeats">
            <a:extLst>
              <a:ext uri="{FF2B5EF4-FFF2-40B4-BE49-F238E27FC236}">
                <a16:creationId xmlns:a16="http://schemas.microsoft.com/office/drawing/2014/main" id="{053C0138-A36F-4207-95E1-A93177BA00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1363800"/>
            <a:ext cx="5801833" cy="2682728"/>
          </a:xfrm>
          <a:prstGeom prst="rect">
            <a:avLst/>
          </a:prstGeom>
        </p:spPr>
      </p:pic>
    </p:spTree>
    <p:extLst>
      <p:ext uri="{BB962C8B-B14F-4D97-AF65-F5344CB8AC3E}">
        <p14:creationId xmlns:p14="http://schemas.microsoft.com/office/powerpoint/2010/main" val="27789873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A7A1F03-2EE9-4890-BFEF-3771C75FDA8C}"/>
              </a:ext>
            </a:extLst>
          </p:cNvPr>
          <p:cNvSpPr>
            <a:spLocks noGrp="1"/>
          </p:cNvSpPr>
          <p:nvPr>
            <p:ph type="ctrTitle"/>
          </p:nvPr>
        </p:nvSpPr>
        <p:spPr>
          <a:xfrm>
            <a:off x="0" y="0"/>
            <a:ext cx="12192000" cy="1562986"/>
          </a:xfrm>
        </p:spPr>
        <p:txBody>
          <a:bodyPr>
            <a:normAutofit/>
          </a:bodyPr>
          <a:lstStyle/>
          <a:p>
            <a:r>
              <a:rPr lang="en-US" b="1" dirty="0"/>
              <a:t>History of Ethics in STEM </a:t>
            </a:r>
          </a:p>
        </p:txBody>
      </p:sp>
      <p:sp>
        <p:nvSpPr>
          <p:cNvPr id="2" name="TextBox 1">
            <a:extLst>
              <a:ext uri="{FF2B5EF4-FFF2-40B4-BE49-F238E27FC236}">
                <a16:creationId xmlns:a16="http://schemas.microsoft.com/office/drawing/2014/main" id="{33DD42DF-3607-4CBB-A44C-AE669DB3AE27}"/>
              </a:ext>
            </a:extLst>
          </p:cNvPr>
          <p:cNvSpPr txBox="1"/>
          <p:nvPr/>
        </p:nvSpPr>
        <p:spPr>
          <a:xfrm>
            <a:off x="429563" y="1828001"/>
            <a:ext cx="5666437" cy="2308324"/>
          </a:xfrm>
          <a:prstGeom prst="rect">
            <a:avLst/>
          </a:prstGeom>
          <a:noFill/>
        </p:spPr>
        <p:txBody>
          <a:bodyPr wrap="square" rtlCol="0">
            <a:spAutoFit/>
          </a:bodyPr>
          <a:lstStyle/>
          <a:p>
            <a:r>
              <a:rPr lang="en-US" b="1" dirty="0">
                <a:solidFill>
                  <a:srgbClr val="FF0000"/>
                </a:solidFill>
              </a:rPr>
              <a:t>Huntington’s Disease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solidFill>
                  <a:srgbClr val="FF0000"/>
                </a:solidFill>
              </a:rPr>
              <a:t>inherited</a:t>
            </a:r>
            <a:r>
              <a:rPr lang="en-US" dirty="0"/>
              <a:t> &amp; often signs or symptoms </a:t>
            </a:r>
            <a:r>
              <a:rPr lang="en-US" dirty="0">
                <a:solidFill>
                  <a:srgbClr val="FF0000"/>
                </a:solidFill>
              </a:rPr>
              <a:t>show</a:t>
            </a:r>
            <a:r>
              <a:rPr lang="en-US" dirty="0"/>
              <a:t> at the adult age of </a:t>
            </a:r>
            <a:r>
              <a:rPr lang="en-US" dirty="0">
                <a:solidFill>
                  <a:srgbClr val="FF0000"/>
                </a:solidFill>
              </a:rPr>
              <a:t>30 to 40 years old</a:t>
            </a:r>
            <a:r>
              <a:rPr lang="en-US" dirty="0"/>
              <a:t>.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The </a:t>
            </a:r>
            <a:r>
              <a:rPr lang="en-US" dirty="0">
                <a:solidFill>
                  <a:srgbClr val="FF0000"/>
                </a:solidFill>
              </a:rPr>
              <a:t>damage to the nerve cells </a:t>
            </a:r>
            <a:r>
              <a:rPr lang="en-US" dirty="0"/>
              <a:t>can impact movement, speech, thinking, and psyche. Unfortunately, the disease is </a:t>
            </a:r>
            <a:r>
              <a:rPr lang="en-US" dirty="0">
                <a:solidFill>
                  <a:srgbClr val="FF0000"/>
                </a:solidFill>
              </a:rPr>
              <a:t>progressing</a:t>
            </a:r>
            <a:r>
              <a:rPr lang="en-US" dirty="0"/>
              <a:t> and there is </a:t>
            </a:r>
            <a:r>
              <a:rPr lang="en-US" dirty="0">
                <a:solidFill>
                  <a:srgbClr val="FF0000"/>
                </a:solidFill>
              </a:rPr>
              <a:t>no cure</a:t>
            </a:r>
            <a:endParaRPr lang="en-US" dirty="0"/>
          </a:p>
        </p:txBody>
      </p:sp>
      <p:sp>
        <p:nvSpPr>
          <p:cNvPr id="6" name="Rectangle 5">
            <a:extLst>
              <a:ext uri="{FF2B5EF4-FFF2-40B4-BE49-F238E27FC236}">
                <a16:creationId xmlns:a16="http://schemas.microsoft.com/office/drawing/2014/main" id="{BBB10BD2-9E51-429F-84AC-1055E74F7163}"/>
              </a:ext>
            </a:extLst>
          </p:cNvPr>
          <p:cNvSpPr/>
          <p:nvPr/>
        </p:nvSpPr>
        <p:spPr>
          <a:xfrm>
            <a:off x="0" y="5998433"/>
            <a:ext cx="12192000" cy="738664"/>
          </a:xfrm>
          <a:prstGeom prst="rect">
            <a:avLst/>
          </a:prstGeom>
        </p:spPr>
        <p:txBody>
          <a:bodyPr wrap="square">
            <a:spAutoFit/>
          </a:bodyPr>
          <a:lstStyle/>
          <a:p>
            <a:r>
              <a:rPr lang="en-US" sz="1400" dirty="0"/>
              <a:t>Image credit: Licensed with a Creative Commons Attribution </a:t>
            </a:r>
            <a:r>
              <a:rPr lang="en-US" sz="1400" dirty="0" err="1"/>
              <a:t>NonCommercial-ShareAlike</a:t>
            </a:r>
            <a:r>
              <a:rPr lang="en-US" sz="1400" dirty="0"/>
              <a:t> 4.0 License. Retrieved from LeClair, Renée (2021). Cell Biology, Genetics, and Biochemistry for Pre-Clinical Students. Roanoke: Virginia Tech Carilion School of Medicine. https://doi.org/10.21061/cellbio. Licensed with CC BY-NC-SA 4.0 </a:t>
            </a:r>
            <a:r>
              <a:rPr lang="en-US" sz="1400" dirty="0">
                <a:hlinkClick r:id="rId2"/>
              </a:rPr>
              <a:t>https://creativecommons.org/licenses/by-nc-sa/4.0</a:t>
            </a:r>
            <a:r>
              <a:rPr lang="en-US" sz="1400" dirty="0"/>
              <a:t>.</a:t>
            </a:r>
          </a:p>
        </p:txBody>
      </p:sp>
      <p:sp>
        <p:nvSpPr>
          <p:cNvPr id="8" name="TextBox 7">
            <a:extLst>
              <a:ext uri="{FF2B5EF4-FFF2-40B4-BE49-F238E27FC236}">
                <a16:creationId xmlns:a16="http://schemas.microsoft.com/office/drawing/2014/main" id="{44931007-CD63-467E-9B4B-6913961812FB}"/>
              </a:ext>
            </a:extLst>
          </p:cNvPr>
          <p:cNvSpPr txBox="1"/>
          <p:nvPr/>
        </p:nvSpPr>
        <p:spPr>
          <a:xfrm>
            <a:off x="311889" y="4106917"/>
            <a:ext cx="11880111" cy="1477328"/>
          </a:xfrm>
          <a:prstGeom prst="rect">
            <a:avLst/>
          </a:prstGeom>
          <a:noFill/>
        </p:spPr>
        <p:txBody>
          <a:bodyPr wrap="square" rtlCol="0">
            <a:spAutoFit/>
          </a:bodyPr>
          <a:lstStyle/>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 Should </a:t>
            </a:r>
            <a:r>
              <a:rPr lang="en-US" dirty="0">
                <a:solidFill>
                  <a:srgbClr val="FF0000"/>
                </a:solidFill>
              </a:rPr>
              <a:t>testing</a:t>
            </a:r>
            <a:r>
              <a:rPr lang="en-US" dirty="0"/>
              <a:t> be performed when </a:t>
            </a:r>
            <a:r>
              <a:rPr lang="en-US" dirty="0">
                <a:solidFill>
                  <a:srgbClr val="FF0000"/>
                </a:solidFill>
              </a:rPr>
              <a:t>no treatment is available</a:t>
            </a:r>
            <a:r>
              <a:rPr lang="en-US" dirty="0"/>
              <a:t>?</a:t>
            </a:r>
          </a:p>
          <a:p>
            <a:pPr marL="285750" indent="-285750">
              <a:buFont typeface="Arial" panose="020B0604020202020204" pitchFamily="34" charset="0"/>
              <a:buChar char="•"/>
            </a:pPr>
            <a:r>
              <a:rPr lang="en-US" dirty="0"/>
              <a:t> Should </a:t>
            </a:r>
            <a:r>
              <a:rPr lang="en-US" dirty="0">
                <a:solidFill>
                  <a:srgbClr val="FF0000"/>
                </a:solidFill>
              </a:rPr>
              <a:t>parents</a:t>
            </a:r>
            <a:r>
              <a:rPr lang="en-US" dirty="0"/>
              <a:t> have the </a:t>
            </a:r>
            <a:r>
              <a:rPr lang="en-US" dirty="0">
                <a:solidFill>
                  <a:srgbClr val="FF0000"/>
                </a:solidFill>
              </a:rPr>
              <a:t>right</a:t>
            </a:r>
            <a:r>
              <a:rPr lang="en-US" dirty="0"/>
              <a:t> to have their minor </a:t>
            </a:r>
            <a:r>
              <a:rPr lang="en-US" dirty="0">
                <a:solidFill>
                  <a:srgbClr val="FF0000"/>
                </a:solidFill>
              </a:rPr>
              <a:t>children tested for adult-onset diseases</a:t>
            </a:r>
            <a:r>
              <a:rPr lang="en-US" dirty="0"/>
              <a:t>?</a:t>
            </a:r>
          </a:p>
          <a:p>
            <a:pPr marL="285750" indent="-285750">
              <a:buFont typeface="Arial" panose="020B0604020202020204" pitchFamily="34" charset="0"/>
              <a:buChar char="•"/>
            </a:pPr>
            <a:r>
              <a:rPr lang="en-US" dirty="0"/>
              <a:t>Should the 18 year old child </a:t>
            </a:r>
            <a:r>
              <a:rPr lang="en-US" dirty="0">
                <a:solidFill>
                  <a:srgbClr val="FF0000"/>
                </a:solidFill>
              </a:rPr>
              <a:t>tell the parent about a positive test result </a:t>
            </a:r>
            <a:r>
              <a:rPr lang="en-US" dirty="0"/>
              <a:t>to a parent who doesn’t want to get tested and </a:t>
            </a:r>
            <a:r>
              <a:rPr lang="en-US" dirty="0">
                <a:solidFill>
                  <a:srgbClr val="FF0000"/>
                </a:solidFill>
              </a:rPr>
              <a:t>doesn’t want to know about their chances of having inherited that disease</a:t>
            </a:r>
            <a:r>
              <a:rPr lang="en-US" dirty="0"/>
              <a:t>?</a:t>
            </a:r>
          </a:p>
        </p:txBody>
      </p:sp>
      <p:pic>
        <p:nvPicPr>
          <p:cNvPr id="4" name="Picture 3" descr="healthy gene with 10-26 repeats, vs Huntington's disease gene with 37-80 repeats">
            <a:extLst>
              <a:ext uri="{FF2B5EF4-FFF2-40B4-BE49-F238E27FC236}">
                <a16:creationId xmlns:a16="http://schemas.microsoft.com/office/drawing/2014/main" id="{053C0138-A36F-4207-95E1-A93177BA00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1363800"/>
            <a:ext cx="5801833" cy="2682728"/>
          </a:xfrm>
          <a:prstGeom prst="rect">
            <a:avLst/>
          </a:prstGeom>
        </p:spPr>
      </p:pic>
    </p:spTree>
    <p:extLst>
      <p:ext uri="{BB962C8B-B14F-4D97-AF65-F5344CB8AC3E}">
        <p14:creationId xmlns:p14="http://schemas.microsoft.com/office/powerpoint/2010/main" val="8073464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A7A1F03-2EE9-4890-BFEF-3771C75FDA8C}"/>
              </a:ext>
            </a:extLst>
          </p:cNvPr>
          <p:cNvSpPr>
            <a:spLocks noGrp="1"/>
          </p:cNvSpPr>
          <p:nvPr>
            <p:ph type="ctrTitle"/>
          </p:nvPr>
        </p:nvSpPr>
        <p:spPr>
          <a:xfrm>
            <a:off x="0" y="0"/>
            <a:ext cx="12192000" cy="1562986"/>
          </a:xfrm>
        </p:spPr>
        <p:txBody>
          <a:bodyPr>
            <a:normAutofit/>
          </a:bodyPr>
          <a:lstStyle/>
          <a:p>
            <a:r>
              <a:rPr lang="en-US" b="1" dirty="0"/>
              <a:t>History of Ethics in STEM </a:t>
            </a:r>
          </a:p>
        </p:txBody>
      </p:sp>
      <p:sp>
        <p:nvSpPr>
          <p:cNvPr id="2" name="TextBox 1">
            <a:extLst>
              <a:ext uri="{FF2B5EF4-FFF2-40B4-BE49-F238E27FC236}">
                <a16:creationId xmlns:a16="http://schemas.microsoft.com/office/drawing/2014/main" id="{33DD42DF-3607-4CBB-A44C-AE669DB3AE27}"/>
              </a:ext>
            </a:extLst>
          </p:cNvPr>
          <p:cNvSpPr txBox="1"/>
          <p:nvPr/>
        </p:nvSpPr>
        <p:spPr>
          <a:xfrm>
            <a:off x="429563" y="1828001"/>
            <a:ext cx="6704884" cy="5078313"/>
          </a:xfrm>
          <a:prstGeom prst="rect">
            <a:avLst/>
          </a:prstGeom>
          <a:noFill/>
        </p:spPr>
        <p:txBody>
          <a:bodyPr wrap="square" rtlCol="0">
            <a:spAutoFit/>
          </a:bodyPr>
          <a:lstStyle/>
          <a:p>
            <a:r>
              <a:rPr lang="en-US" b="1" dirty="0">
                <a:solidFill>
                  <a:srgbClr val="FF0000"/>
                </a:solidFill>
              </a:rPr>
              <a:t>Ownership of a gene </a:t>
            </a:r>
            <a:r>
              <a:rPr lang="en-US" b="1" dirty="0"/>
              <a:t>(1990-2013)</a:t>
            </a:r>
          </a:p>
          <a:p>
            <a:endParaRPr lang="en-US" dirty="0"/>
          </a:p>
          <a:p>
            <a:pPr marL="285750" indent="-285750">
              <a:buFont typeface="Arial" panose="020B0604020202020204" pitchFamily="34" charset="0"/>
              <a:buChar char="•"/>
            </a:pPr>
            <a:r>
              <a:rPr lang="en-US" dirty="0"/>
              <a:t>questions about ownership of genes and patent rights for genes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solidFill>
                  <a:srgbClr val="FF0000"/>
                </a:solidFill>
              </a:rPr>
              <a:t>commercial</a:t>
            </a:r>
            <a:r>
              <a:rPr lang="en-US" dirty="0"/>
              <a:t> entities were </a:t>
            </a:r>
            <a:r>
              <a:rPr lang="en-US" dirty="0">
                <a:solidFill>
                  <a:srgbClr val="FF0000"/>
                </a:solidFill>
              </a:rPr>
              <a:t>endeavoring</a:t>
            </a:r>
            <a:r>
              <a:rPr lang="en-US" dirty="0"/>
              <a:t> </a:t>
            </a:r>
            <a:r>
              <a:rPr lang="en-US" dirty="0">
                <a:solidFill>
                  <a:srgbClr val="FF0000"/>
                </a:solidFill>
              </a:rPr>
              <a:t>to patent genes or genetic information</a:t>
            </a:r>
          </a:p>
          <a:p>
            <a:pPr marL="285750" indent="-285750">
              <a:buFont typeface="Arial" panose="020B0604020202020204" pitchFamily="34" charset="0"/>
              <a:buChar char="•"/>
            </a:pPr>
            <a:endParaRPr lang="en-US" dirty="0">
              <a:solidFill>
                <a:srgbClr val="FF0000"/>
              </a:solidFill>
            </a:endParaRPr>
          </a:p>
          <a:p>
            <a:pPr marL="285750" indent="-285750">
              <a:buFont typeface="Arial" panose="020B0604020202020204" pitchFamily="34" charset="0"/>
              <a:buChar char="•"/>
            </a:pPr>
            <a:r>
              <a:rPr lang="en-US" dirty="0"/>
              <a:t>In 2013, the Supreme Court of the USA ruled that </a:t>
            </a:r>
            <a:r>
              <a:rPr lang="en-US" dirty="0">
                <a:solidFill>
                  <a:srgbClr val="FF0000"/>
                </a:solidFill>
              </a:rPr>
              <a:t>human genes itself can’t be patented, but </a:t>
            </a:r>
            <a:r>
              <a:rPr lang="en-US" dirty="0"/>
              <a:t>complementary DNA (</a:t>
            </a:r>
            <a:r>
              <a:rPr lang="en-US" dirty="0">
                <a:solidFill>
                  <a:srgbClr val="FF0000"/>
                </a:solidFill>
              </a:rPr>
              <a:t>cDNA</a:t>
            </a:r>
            <a:r>
              <a:rPr lang="en-US" dirty="0"/>
              <a:t>)</a:t>
            </a:r>
            <a:r>
              <a:rPr lang="en-US" dirty="0">
                <a:solidFill>
                  <a:srgbClr val="FF0000"/>
                </a:solidFill>
              </a:rPr>
              <a:t> can</a:t>
            </a:r>
            <a:r>
              <a:rPr lang="en-US" dirty="0"/>
              <a:t>.</a:t>
            </a:r>
          </a:p>
          <a:p>
            <a:endParaRPr lang="en-US" dirty="0">
              <a:solidFill>
                <a:srgbClr val="FF0000"/>
              </a:solidFill>
            </a:endParaRPr>
          </a:p>
          <a:p>
            <a:pPr marL="285750" indent="-285750">
              <a:buFont typeface="Arial" panose="020B0604020202020204" pitchFamily="34" charset="0"/>
              <a:buChar char="•"/>
            </a:pPr>
            <a:r>
              <a:rPr lang="en-US" dirty="0"/>
              <a:t>If a </a:t>
            </a:r>
            <a:r>
              <a:rPr lang="en-US" dirty="0">
                <a:solidFill>
                  <a:srgbClr val="FF0000"/>
                </a:solidFill>
              </a:rPr>
              <a:t>research</a:t>
            </a:r>
            <a:r>
              <a:rPr lang="en-US" dirty="0"/>
              <a:t> university is prevented to research additional and deeper functions of a gene because research on the gene is </a:t>
            </a:r>
            <a:r>
              <a:rPr lang="en-US" dirty="0">
                <a:solidFill>
                  <a:srgbClr val="FF0000"/>
                </a:solidFill>
              </a:rPr>
              <a:t>prohibited by a gene patent</a:t>
            </a:r>
            <a:r>
              <a:rPr lang="en-US" dirty="0"/>
              <a:t>, is that good, bad, neutral, and for whom?</a:t>
            </a:r>
          </a:p>
          <a:p>
            <a:pPr marL="285750" indent="-285750">
              <a:buFont typeface="Arial" panose="020B0604020202020204" pitchFamily="34" charset="0"/>
              <a:buChar char="•"/>
            </a:pPr>
            <a:r>
              <a:rPr lang="en-US" dirty="0"/>
              <a:t>If </a:t>
            </a:r>
            <a:r>
              <a:rPr lang="en-US" dirty="0">
                <a:solidFill>
                  <a:srgbClr val="FF0000"/>
                </a:solidFill>
              </a:rPr>
              <a:t>patients can’t afford </a:t>
            </a:r>
            <a:r>
              <a:rPr lang="en-US" dirty="0"/>
              <a:t>to be tested for a genetic disease, because a gene patent requires expensive </a:t>
            </a:r>
            <a:r>
              <a:rPr lang="en-US" dirty="0">
                <a:solidFill>
                  <a:srgbClr val="FF0000"/>
                </a:solidFill>
              </a:rPr>
              <a:t>license fees </a:t>
            </a:r>
            <a:r>
              <a:rPr lang="en-US" dirty="0"/>
              <a:t>for that test – is that good, bad, neutral, and for whom?</a:t>
            </a:r>
          </a:p>
          <a:p>
            <a:pPr marL="285750" indent="-285750">
              <a:buFont typeface="Arial" panose="020B0604020202020204" pitchFamily="34" charset="0"/>
              <a:buChar char="•"/>
            </a:pPr>
            <a:endParaRPr lang="en-US" dirty="0">
              <a:solidFill>
                <a:srgbClr val="FF0000"/>
              </a:solidFill>
            </a:endParaRPr>
          </a:p>
        </p:txBody>
      </p:sp>
      <p:sp>
        <p:nvSpPr>
          <p:cNvPr id="6" name="Rectangle 5">
            <a:extLst>
              <a:ext uri="{FF2B5EF4-FFF2-40B4-BE49-F238E27FC236}">
                <a16:creationId xmlns:a16="http://schemas.microsoft.com/office/drawing/2014/main" id="{BBB10BD2-9E51-429F-84AC-1055E74F7163}"/>
              </a:ext>
            </a:extLst>
          </p:cNvPr>
          <p:cNvSpPr/>
          <p:nvPr/>
        </p:nvSpPr>
        <p:spPr>
          <a:xfrm>
            <a:off x="0" y="6519438"/>
            <a:ext cx="12192000" cy="307777"/>
          </a:xfrm>
          <a:prstGeom prst="rect">
            <a:avLst/>
          </a:prstGeom>
        </p:spPr>
        <p:txBody>
          <a:bodyPr wrap="square">
            <a:spAutoFit/>
          </a:bodyPr>
          <a:lstStyle/>
          <a:p>
            <a:r>
              <a:rPr lang="en-US" sz="1400" dirty="0"/>
              <a:t>Image credit: “</a:t>
            </a:r>
            <a:r>
              <a:rPr lang="en-US" sz="1400" dirty="0">
                <a:hlinkClick r:id="rId2"/>
              </a:rPr>
              <a:t>Gene patenting and free software: a breakthrough</a:t>
            </a:r>
            <a:r>
              <a:rPr lang="en-US" sz="1400" dirty="0"/>
              <a:t>” by </a:t>
            </a:r>
            <a:r>
              <a:rPr lang="en-US" sz="1400" dirty="0" err="1">
                <a:hlinkClick r:id="rId3"/>
              </a:rPr>
              <a:t>opensourceway</a:t>
            </a:r>
            <a:r>
              <a:rPr lang="en-US" sz="1400" dirty="0"/>
              <a:t> is marked with </a:t>
            </a:r>
            <a:r>
              <a:rPr lang="en-US" sz="1400" dirty="0">
                <a:hlinkClick r:id="rId4"/>
              </a:rPr>
              <a:t>CC BY-SA 2.0</a:t>
            </a:r>
            <a:r>
              <a:rPr lang="en-US" sz="1400" dirty="0"/>
              <a:t>..</a:t>
            </a:r>
          </a:p>
        </p:txBody>
      </p:sp>
      <p:pic>
        <p:nvPicPr>
          <p:cNvPr id="7" name="Picture 6">
            <a:extLst>
              <a:ext uri="{FF2B5EF4-FFF2-40B4-BE49-F238E27FC236}">
                <a16:creationId xmlns:a16="http://schemas.microsoft.com/office/drawing/2014/main" id="{16EF67F6-C766-4D92-A12C-8193A85FF03F}"/>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38309" y="1591319"/>
            <a:ext cx="4953691" cy="2781688"/>
          </a:xfrm>
          <a:prstGeom prst="rect">
            <a:avLst/>
          </a:prstGeom>
        </p:spPr>
      </p:pic>
    </p:spTree>
    <p:extLst>
      <p:ext uri="{BB962C8B-B14F-4D97-AF65-F5344CB8AC3E}">
        <p14:creationId xmlns:p14="http://schemas.microsoft.com/office/powerpoint/2010/main" val="22109019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Trinity nuclear test">
            <a:extLst>
              <a:ext uri="{FF2B5EF4-FFF2-40B4-BE49-F238E27FC236}">
                <a16:creationId xmlns:a16="http://schemas.microsoft.com/office/drawing/2014/main" id="{479747EA-BFF5-4D81-AEE2-04473AF587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22991" y="4348716"/>
            <a:ext cx="1831681" cy="2144816"/>
          </a:xfrm>
          <a:prstGeom prst="rect">
            <a:avLst/>
          </a:prstGeom>
        </p:spPr>
      </p:pic>
      <p:sp>
        <p:nvSpPr>
          <p:cNvPr id="5" name="Title 4">
            <a:extLst>
              <a:ext uri="{FF2B5EF4-FFF2-40B4-BE49-F238E27FC236}">
                <a16:creationId xmlns:a16="http://schemas.microsoft.com/office/drawing/2014/main" id="{3A7A1F03-2EE9-4890-BFEF-3771C75FDA8C}"/>
              </a:ext>
            </a:extLst>
          </p:cNvPr>
          <p:cNvSpPr>
            <a:spLocks noGrp="1"/>
          </p:cNvSpPr>
          <p:nvPr>
            <p:ph type="ctrTitle"/>
          </p:nvPr>
        </p:nvSpPr>
        <p:spPr>
          <a:xfrm>
            <a:off x="0" y="0"/>
            <a:ext cx="12192000" cy="1562986"/>
          </a:xfrm>
        </p:spPr>
        <p:txBody>
          <a:bodyPr>
            <a:normAutofit fontScale="90000"/>
          </a:bodyPr>
          <a:lstStyle/>
          <a:p>
            <a:r>
              <a:rPr lang="en-US" b="1" dirty="0"/>
              <a:t>Atomic Fission, Albert Einstein, and the Atomic Bomb </a:t>
            </a:r>
          </a:p>
        </p:txBody>
      </p:sp>
      <p:sp>
        <p:nvSpPr>
          <p:cNvPr id="2" name="TextBox 1">
            <a:extLst>
              <a:ext uri="{FF2B5EF4-FFF2-40B4-BE49-F238E27FC236}">
                <a16:creationId xmlns:a16="http://schemas.microsoft.com/office/drawing/2014/main" id="{33DD42DF-3607-4CBB-A44C-AE669DB3AE27}"/>
              </a:ext>
            </a:extLst>
          </p:cNvPr>
          <p:cNvSpPr txBox="1"/>
          <p:nvPr/>
        </p:nvSpPr>
        <p:spPr>
          <a:xfrm>
            <a:off x="429562" y="1828001"/>
            <a:ext cx="11762437" cy="4801314"/>
          </a:xfrm>
          <a:prstGeom prst="rect">
            <a:avLst/>
          </a:prstGeom>
          <a:noFill/>
        </p:spPr>
        <p:txBody>
          <a:bodyPr wrap="square" rtlCol="0">
            <a:spAutoFit/>
          </a:bodyPr>
          <a:lstStyle/>
          <a:p>
            <a:r>
              <a:rPr lang="en-US" b="1" dirty="0">
                <a:solidFill>
                  <a:srgbClr val="FF0000"/>
                </a:solidFill>
              </a:rPr>
              <a:t>Albert Einstein </a:t>
            </a:r>
            <a:r>
              <a:rPr lang="en-US" dirty="0"/>
              <a:t>was a well known </a:t>
            </a:r>
            <a:r>
              <a:rPr lang="en-US" dirty="0">
                <a:solidFill>
                  <a:srgbClr val="FF0000"/>
                </a:solidFill>
              </a:rPr>
              <a:t>physicist</a:t>
            </a:r>
            <a:r>
              <a:rPr lang="en-US" dirty="0"/>
              <a:t> </a:t>
            </a:r>
            <a:r>
              <a:rPr lang="en-US" dirty="0">
                <a:solidFill>
                  <a:srgbClr val="FF0000"/>
                </a:solidFill>
              </a:rPr>
              <a:t>concerned</a:t>
            </a:r>
            <a:r>
              <a:rPr lang="en-US" dirty="0"/>
              <a:t> about </a:t>
            </a:r>
            <a:r>
              <a:rPr lang="en-US" dirty="0">
                <a:solidFill>
                  <a:srgbClr val="FF0000"/>
                </a:solidFill>
              </a:rPr>
              <a:t>research</a:t>
            </a:r>
            <a:r>
              <a:rPr lang="en-US" dirty="0"/>
              <a:t> into splitting of the atom (nuclear fission) and the threat </a:t>
            </a:r>
            <a:r>
              <a:rPr lang="en-US" dirty="0">
                <a:solidFill>
                  <a:srgbClr val="FF0000"/>
                </a:solidFill>
              </a:rPr>
              <a:t>of the atomic bomb by Nazi Germany</a:t>
            </a:r>
            <a:endParaRPr lang="en-US" b="1" dirty="0">
              <a:solidFill>
                <a:srgbClr val="FF0000"/>
              </a:solidFill>
            </a:endParaRPr>
          </a:p>
          <a:p>
            <a:endParaRPr lang="en-US" dirty="0"/>
          </a:p>
          <a:p>
            <a:pPr marL="285750" indent="-285750">
              <a:buFont typeface="Arial" panose="020B0604020202020204" pitchFamily="34" charset="0"/>
              <a:buChar char="•"/>
            </a:pPr>
            <a:r>
              <a:rPr lang="en-US" dirty="0"/>
              <a:t>In 1939, </a:t>
            </a:r>
            <a:r>
              <a:rPr lang="en-US" dirty="0">
                <a:solidFill>
                  <a:srgbClr val="FF0000"/>
                </a:solidFill>
              </a:rPr>
              <a:t>the physicists warned </a:t>
            </a:r>
            <a:r>
              <a:rPr lang="en-US" dirty="0"/>
              <a:t>the </a:t>
            </a:r>
            <a:r>
              <a:rPr lang="en-US" dirty="0">
                <a:solidFill>
                  <a:srgbClr val="FF0000"/>
                </a:solidFill>
              </a:rPr>
              <a:t>US President  </a:t>
            </a:r>
            <a:r>
              <a:rPr lang="en-US" dirty="0"/>
              <a:t>and </a:t>
            </a:r>
            <a:r>
              <a:rPr lang="en-US" dirty="0">
                <a:solidFill>
                  <a:srgbClr val="FF0000"/>
                </a:solidFill>
              </a:rPr>
              <a:t>encouraged</a:t>
            </a:r>
            <a:r>
              <a:rPr lang="en-US" dirty="0"/>
              <a:t> to promote </a:t>
            </a:r>
            <a:r>
              <a:rPr lang="en-US" dirty="0">
                <a:solidFill>
                  <a:srgbClr val="FF0000"/>
                </a:solidFill>
              </a:rPr>
              <a:t>nuclear research in the US</a:t>
            </a:r>
            <a:r>
              <a:rPr lang="en-US" dirty="0"/>
              <a: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a:t>
            </a:r>
            <a:r>
              <a:rPr lang="en-US" dirty="0">
                <a:solidFill>
                  <a:srgbClr val="FF0000"/>
                </a:solidFill>
              </a:rPr>
              <a:t>Manhattan project</a:t>
            </a:r>
            <a:r>
              <a:rPr lang="en-US" dirty="0"/>
              <a:t>”: US government effort to </a:t>
            </a:r>
            <a:r>
              <a:rPr lang="en-US" dirty="0">
                <a:solidFill>
                  <a:srgbClr val="FF0000"/>
                </a:solidFill>
              </a:rPr>
              <a:t>research</a:t>
            </a:r>
            <a:r>
              <a:rPr lang="en-US" dirty="0"/>
              <a:t> how to </a:t>
            </a:r>
            <a:r>
              <a:rPr lang="en-US" dirty="0">
                <a:solidFill>
                  <a:srgbClr val="FF0000"/>
                </a:solidFill>
              </a:rPr>
              <a:t>build</a:t>
            </a:r>
            <a:r>
              <a:rPr lang="en-US" dirty="0"/>
              <a:t> an </a:t>
            </a:r>
            <a:r>
              <a:rPr lang="en-US" dirty="0">
                <a:solidFill>
                  <a:srgbClr val="FF0000"/>
                </a:solidFill>
              </a:rPr>
              <a:t>atomic bomb </a:t>
            </a:r>
            <a:r>
              <a:rPr lang="en-US" dirty="0"/>
              <a:t>and to actually build it</a:t>
            </a:r>
            <a:endParaRPr lang="en-US" dirty="0">
              <a:solidFill>
                <a:srgbClr val="FF0000"/>
              </a:solidFill>
            </a:endParaRPr>
          </a:p>
          <a:p>
            <a:pPr marL="285750" indent="-285750">
              <a:buFont typeface="Arial" panose="020B0604020202020204" pitchFamily="34" charset="0"/>
              <a:buChar char="•"/>
            </a:pPr>
            <a:endParaRPr lang="en-US" dirty="0">
              <a:solidFill>
                <a:srgbClr val="FF0000"/>
              </a:solidFill>
            </a:endParaRPr>
          </a:p>
          <a:p>
            <a:pPr marL="285750" indent="-285750">
              <a:buFont typeface="Arial" panose="020B0604020202020204" pitchFamily="34" charset="0"/>
              <a:buChar char="•"/>
            </a:pPr>
            <a:r>
              <a:rPr lang="en-US" dirty="0">
                <a:solidFill>
                  <a:srgbClr val="FF0000"/>
                </a:solidFill>
              </a:rPr>
              <a:t>Einstein</a:t>
            </a:r>
            <a:r>
              <a:rPr lang="en-US" dirty="0"/>
              <a:t> was not allowed to work on the Manhattan project and was </a:t>
            </a:r>
            <a:r>
              <a:rPr lang="en-US" dirty="0">
                <a:solidFill>
                  <a:srgbClr val="FF0000"/>
                </a:solidFill>
              </a:rPr>
              <a:t>distraught after the first atomic bomb destroyed the city of Hiroshima, Japan</a:t>
            </a:r>
            <a:r>
              <a:rPr lang="en-US" dirty="0"/>
              <a:t>. He also </a:t>
            </a:r>
            <a:r>
              <a:rPr lang="en-US" dirty="0">
                <a:solidFill>
                  <a:srgbClr val="FF0000"/>
                </a:solidFill>
              </a:rPr>
              <a:t>regretted encouraging the US government into research about nuclear weapons </a:t>
            </a:r>
            <a:r>
              <a:rPr lang="en-US" dirty="0"/>
              <a:t>based on hindsight.</a:t>
            </a:r>
          </a:p>
          <a:p>
            <a:pPr marL="285750" indent="-285750">
              <a:buFont typeface="Arial" panose="020B0604020202020204" pitchFamily="34" charset="0"/>
              <a:buChar char="•"/>
            </a:pPr>
            <a:endParaRPr lang="en-US" dirty="0">
              <a:solidFill>
                <a:srgbClr val="FF0000"/>
              </a:solidFill>
            </a:endParaRPr>
          </a:p>
          <a:p>
            <a:pPr marL="285750" indent="-285750">
              <a:buFont typeface="Arial" panose="020B0604020202020204" pitchFamily="34" charset="0"/>
              <a:buChar char="•"/>
            </a:pPr>
            <a:r>
              <a:rPr lang="en-US" dirty="0"/>
              <a:t>Should </a:t>
            </a:r>
            <a:r>
              <a:rPr lang="en-US" dirty="0">
                <a:solidFill>
                  <a:srgbClr val="FF0000"/>
                </a:solidFill>
              </a:rPr>
              <a:t>scientists</a:t>
            </a:r>
            <a:r>
              <a:rPr lang="en-US" dirty="0"/>
              <a:t> get involved into </a:t>
            </a:r>
            <a:r>
              <a:rPr lang="en-US" dirty="0">
                <a:solidFill>
                  <a:srgbClr val="FF0000"/>
                </a:solidFill>
              </a:rPr>
              <a:t>politics</a:t>
            </a:r>
            <a:r>
              <a:rPr lang="en-US" dirty="0"/>
              <a: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Should scientists </a:t>
            </a:r>
            <a:r>
              <a:rPr lang="en-US" dirty="0">
                <a:solidFill>
                  <a:srgbClr val="FF0000"/>
                </a:solidFill>
              </a:rPr>
              <a:t>encourage research that can be misused</a:t>
            </a:r>
            <a:r>
              <a:rPr lang="en-US" dirty="0"/>
              <a: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Do scientists have </a:t>
            </a:r>
            <a:r>
              <a:rPr lang="en-US" dirty="0">
                <a:solidFill>
                  <a:srgbClr val="FF0000"/>
                </a:solidFill>
              </a:rPr>
              <a:t>individual ethical responsibility</a:t>
            </a:r>
            <a:r>
              <a:rPr lang="en-US" dirty="0"/>
              <a:t>?</a:t>
            </a:r>
          </a:p>
          <a:p>
            <a:pPr marL="285750" indent="-285750">
              <a:buFont typeface="Arial" panose="020B0604020202020204" pitchFamily="34" charset="0"/>
              <a:buChar char="•"/>
            </a:pPr>
            <a:r>
              <a:rPr lang="en-US" dirty="0"/>
              <a:t>Do scientists have a </a:t>
            </a:r>
            <a:r>
              <a:rPr lang="en-US" dirty="0">
                <a:solidFill>
                  <a:srgbClr val="FF0000"/>
                </a:solidFill>
              </a:rPr>
              <a:t>societal</a:t>
            </a:r>
            <a:r>
              <a:rPr lang="en-US" dirty="0"/>
              <a:t> </a:t>
            </a:r>
            <a:r>
              <a:rPr lang="en-US" dirty="0">
                <a:solidFill>
                  <a:srgbClr val="FF0000"/>
                </a:solidFill>
              </a:rPr>
              <a:t>ethical</a:t>
            </a:r>
            <a:r>
              <a:rPr lang="en-US" dirty="0"/>
              <a:t> </a:t>
            </a:r>
            <a:r>
              <a:rPr lang="en-US" dirty="0">
                <a:solidFill>
                  <a:srgbClr val="FF0000"/>
                </a:solidFill>
              </a:rPr>
              <a:t>responsibility</a:t>
            </a:r>
            <a:r>
              <a:rPr lang="en-US" dirty="0"/>
              <a:t>?</a:t>
            </a:r>
            <a:endParaRPr lang="en-US" dirty="0">
              <a:solidFill>
                <a:srgbClr val="FF0000"/>
              </a:solidFill>
            </a:endParaRPr>
          </a:p>
        </p:txBody>
      </p:sp>
      <p:sp>
        <p:nvSpPr>
          <p:cNvPr id="6" name="Rectangle 5">
            <a:extLst>
              <a:ext uri="{FF2B5EF4-FFF2-40B4-BE49-F238E27FC236}">
                <a16:creationId xmlns:a16="http://schemas.microsoft.com/office/drawing/2014/main" id="{BBB10BD2-9E51-429F-84AC-1055E74F7163}"/>
              </a:ext>
            </a:extLst>
          </p:cNvPr>
          <p:cNvSpPr/>
          <p:nvPr/>
        </p:nvSpPr>
        <p:spPr>
          <a:xfrm>
            <a:off x="0" y="6519438"/>
            <a:ext cx="12192000" cy="430887"/>
          </a:xfrm>
          <a:prstGeom prst="rect">
            <a:avLst/>
          </a:prstGeom>
        </p:spPr>
        <p:txBody>
          <a:bodyPr wrap="square">
            <a:spAutoFit/>
          </a:bodyPr>
          <a:lstStyle/>
          <a:p>
            <a:r>
              <a:rPr lang="en-US" sz="1050" dirty="0"/>
              <a:t>Image credit: Kelly </a:t>
            </a:r>
            <a:r>
              <a:rPr lang="en-US" sz="1050" dirty="0" err="1"/>
              <a:t>Michals</a:t>
            </a:r>
            <a:r>
              <a:rPr lang="en-US" sz="1050" dirty="0"/>
              <a:t> took a photograph on November 14, 2018 of Jack </a:t>
            </a:r>
            <a:r>
              <a:rPr lang="en-US" sz="1050" dirty="0" err="1"/>
              <a:t>Aeby’s</a:t>
            </a:r>
            <a:r>
              <a:rPr lang="en-US" sz="1050" dirty="0"/>
              <a:t> photograph of the Trinity nuclear test that occurred July 16th 1945. “</a:t>
            </a:r>
            <a:r>
              <a:rPr lang="en-US" sz="1050" dirty="0">
                <a:hlinkClick r:id="rId3"/>
              </a:rPr>
              <a:t>Jack </a:t>
            </a:r>
            <a:r>
              <a:rPr lang="en-US" sz="1050" dirty="0" err="1">
                <a:hlinkClick r:id="rId3"/>
              </a:rPr>
              <a:t>Aeby’s</a:t>
            </a:r>
            <a:r>
              <a:rPr lang="en-US" sz="1050" dirty="0">
                <a:hlinkClick r:id="rId3"/>
              </a:rPr>
              <a:t> Color Photo of the Trinity Nuclear Test</a:t>
            </a:r>
            <a:r>
              <a:rPr lang="en-US" sz="1050" dirty="0"/>
              <a:t>” by </a:t>
            </a:r>
            <a:r>
              <a:rPr lang="en-US" sz="1050" dirty="0" err="1">
                <a:hlinkClick r:id="rId4"/>
              </a:rPr>
              <a:t>rocbolt</a:t>
            </a:r>
            <a:r>
              <a:rPr lang="en-US" sz="1050" dirty="0"/>
              <a:t> is licensed under </a:t>
            </a:r>
            <a:r>
              <a:rPr lang="en-US" sz="1050" dirty="0">
                <a:hlinkClick r:id="rId5"/>
              </a:rPr>
              <a:t>CC BY-NC 2.0</a:t>
            </a:r>
            <a:r>
              <a:rPr lang="en-US" sz="1050" dirty="0"/>
              <a:t>.</a:t>
            </a:r>
          </a:p>
        </p:txBody>
      </p:sp>
    </p:spTree>
    <p:extLst>
      <p:ext uri="{BB962C8B-B14F-4D97-AF65-F5344CB8AC3E}">
        <p14:creationId xmlns:p14="http://schemas.microsoft.com/office/powerpoint/2010/main" val="23489440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A7A1F03-2EE9-4890-BFEF-3771C75FDA8C}"/>
              </a:ext>
            </a:extLst>
          </p:cNvPr>
          <p:cNvSpPr>
            <a:spLocks noGrp="1"/>
          </p:cNvSpPr>
          <p:nvPr>
            <p:ph type="ctrTitle"/>
          </p:nvPr>
        </p:nvSpPr>
        <p:spPr>
          <a:xfrm>
            <a:off x="0" y="0"/>
            <a:ext cx="12192000" cy="1185333"/>
          </a:xfrm>
        </p:spPr>
        <p:txBody>
          <a:bodyPr>
            <a:normAutofit/>
          </a:bodyPr>
          <a:lstStyle/>
          <a:p>
            <a:r>
              <a:rPr lang="en-US" b="1" dirty="0"/>
              <a:t>Student Learning Outcomes</a:t>
            </a:r>
            <a:endParaRPr lang="en-US" dirty="0"/>
          </a:p>
        </p:txBody>
      </p:sp>
      <p:sp>
        <p:nvSpPr>
          <p:cNvPr id="2" name="TextBox 1">
            <a:extLst>
              <a:ext uri="{FF2B5EF4-FFF2-40B4-BE49-F238E27FC236}">
                <a16:creationId xmlns:a16="http://schemas.microsoft.com/office/drawing/2014/main" id="{33DD42DF-3607-4CBB-A44C-AE669DB3AE27}"/>
              </a:ext>
            </a:extLst>
          </p:cNvPr>
          <p:cNvSpPr txBox="1"/>
          <p:nvPr/>
        </p:nvSpPr>
        <p:spPr>
          <a:xfrm>
            <a:off x="429563" y="1828001"/>
            <a:ext cx="11064232" cy="2862322"/>
          </a:xfrm>
          <a:prstGeom prst="rect">
            <a:avLst/>
          </a:prstGeom>
          <a:noFill/>
        </p:spPr>
        <p:txBody>
          <a:bodyPr wrap="square" rtlCol="0">
            <a:spAutoFit/>
          </a:bodyPr>
          <a:lstStyle/>
          <a:p>
            <a:pPr marL="285750" indent="-285750">
              <a:buFont typeface="Arial" panose="020B0604020202020204" pitchFamily="34" charset="0"/>
              <a:buChar char="•"/>
            </a:pPr>
            <a:r>
              <a:rPr lang="en-US" dirty="0"/>
              <a:t>Recall or identify cases in the sciences of physics, medicine, genetics, or forensics that raised ethical questions</a:t>
            </a:r>
            <a:br>
              <a:rPr lang="en-US" dirty="0"/>
            </a:br>
            <a:endParaRPr lang="en-US" dirty="0"/>
          </a:p>
          <a:p>
            <a:pPr marL="285750" indent="-285750">
              <a:buFont typeface="Arial" panose="020B0604020202020204" pitchFamily="34" charset="0"/>
              <a:buChar char="•"/>
            </a:pPr>
            <a:r>
              <a:rPr lang="en-US" dirty="0"/>
              <a:t>Discuss how science can contribute to innovation in society in general, or to the diagnosis or treatment of diseases given specific examples cases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Debate the role of responsibility of science for society given the specific examples and guiding questions in this chapter</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Debate the responsibility society has in science given the specific examples and guiding questions in this chapter</a:t>
            </a:r>
          </a:p>
          <a:p>
            <a:endParaRPr lang="en-US" dirty="0"/>
          </a:p>
        </p:txBody>
      </p:sp>
    </p:spTree>
    <p:extLst>
      <p:ext uri="{BB962C8B-B14F-4D97-AF65-F5344CB8AC3E}">
        <p14:creationId xmlns:p14="http://schemas.microsoft.com/office/powerpoint/2010/main" val="1023877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A7A1F03-2EE9-4890-BFEF-3771C75FDA8C}"/>
              </a:ext>
            </a:extLst>
          </p:cNvPr>
          <p:cNvSpPr>
            <a:spLocks noGrp="1"/>
          </p:cNvSpPr>
          <p:nvPr>
            <p:ph type="ctrTitle"/>
          </p:nvPr>
        </p:nvSpPr>
        <p:spPr>
          <a:xfrm>
            <a:off x="0" y="0"/>
            <a:ext cx="12192000" cy="1031358"/>
          </a:xfrm>
        </p:spPr>
        <p:txBody>
          <a:bodyPr>
            <a:normAutofit/>
          </a:bodyPr>
          <a:lstStyle/>
          <a:p>
            <a:r>
              <a:rPr lang="en-US" b="1" dirty="0"/>
              <a:t>Tuskegee Syphilis Experiment </a:t>
            </a:r>
          </a:p>
        </p:txBody>
      </p:sp>
      <p:sp>
        <p:nvSpPr>
          <p:cNvPr id="2" name="TextBox 1">
            <a:extLst>
              <a:ext uri="{FF2B5EF4-FFF2-40B4-BE49-F238E27FC236}">
                <a16:creationId xmlns:a16="http://schemas.microsoft.com/office/drawing/2014/main" id="{33DD42DF-3607-4CBB-A44C-AE669DB3AE27}"/>
              </a:ext>
            </a:extLst>
          </p:cNvPr>
          <p:cNvSpPr txBox="1"/>
          <p:nvPr/>
        </p:nvSpPr>
        <p:spPr>
          <a:xfrm>
            <a:off x="429562" y="1019920"/>
            <a:ext cx="11762437" cy="4524315"/>
          </a:xfrm>
          <a:prstGeom prst="rect">
            <a:avLst/>
          </a:prstGeom>
          <a:noFill/>
        </p:spPr>
        <p:txBody>
          <a:bodyPr wrap="square" rtlCol="0">
            <a:spAutoFit/>
          </a:bodyPr>
          <a:lstStyle/>
          <a:p>
            <a:r>
              <a:rPr lang="en-US" dirty="0"/>
              <a:t>In 1932, poor, rural, black, male sharecroppers from </a:t>
            </a:r>
            <a:r>
              <a:rPr lang="en-US" dirty="0">
                <a:solidFill>
                  <a:srgbClr val="FF0000"/>
                </a:solidFill>
              </a:rPr>
              <a:t>Tuskegee, Alabama</a:t>
            </a:r>
            <a:r>
              <a:rPr lang="en-US" dirty="0"/>
              <a:t>, were recruited to participate in an experiment conducted by the U.S. Public Health Service, with the aim of </a:t>
            </a:r>
            <a:r>
              <a:rPr lang="en-US" dirty="0">
                <a:solidFill>
                  <a:srgbClr val="FF0000"/>
                </a:solidFill>
              </a:rPr>
              <a:t>studying syphilis in black men</a:t>
            </a:r>
          </a:p>
          <a:p>
            <a:endParaRPr lang="en-US" dirty="0"/>
          </a:p>
          <a:p>
            <a:r>
              <a:rPr lang="en-US" dirty="0"/>
              <a:t>About </a:t>
            </a:r>
            <a:r>
              <a:rPr lang="en-US" dirty="0">
                <a:solidFill>
                  <a:srgbClr val="FF0000"/>
                </a:solidFill>
              </a:rPr>
              <a:t>two thirds </a:t>
            </a:r>
            <a:r>
              <a:rPr lang="en-US" dirty="0"/>
              <a:t>(399) </a:t>
            </a:r>
            <a:r>
              <a:rPr lang="en-US" dirty="0">
                <a:solidFill>
                  <a:srgbClr val="FF0000"/>
                </a:solidFill>
              </a:rPr>
              <a:t>tested positive for syphilis</a:t>
            </a:r>
            <a:r>
              <a:rPr lang="en-US" dirty="0"/>
              <a:t>, and they served as the experimental group (given that the researchers could not randomly assign participants to groups, this represents a quasi-experiment). The remaining syphilis-free individuals (201) served as the control group. However, those</a:t>
            </a:r>
            <a:r>
              <a:rPr lang="en-US" dirty="0">
                <a:solidFill>
                  <a:srgbClr val="FF0000"/>
                </a:solidFill>
              </a:rPr>
              <a:t> individuals that tested positive for syphilis were never informed that they had the disease</a:t>
            </a:r>
            <a:r>
              <a:rPr lang="en-US" dirty="0"/>
              <a:t>. While there was no treatment for syphilis when the study began, by 1947 </a:t>
            </a:r>
            <a:r>
              <a:rPr lang="en-US" dirty="0">
                <a:solidFill>
                  <a:srgbClr val="FF0000"/>
                </a:solidFill>
              </a:rPr>
              <a:t>penicillin</a:t>
            </a:r>
            <a:r>
              <a:rPr lang="en-US" dirty="0"/>
              <a:t> was recognized as an </a:t>
            </a:r>
            <a:r>
              <a:rPr lang="en-US" dirty="0">
                <a:solidFill>
                  <a:srgbClr val="FF0000"/>
                </a:solidFill>
              </a:rPr>
              <a:t>effective treatment </a:t>
            </a:r>
            <a:r>
              <a:rPr lang="en-US" dirty="0"/>
              <a:t>for the disease. Despite this, </a:t>
            </a:r>
            <a:r>
              <a:rPr lang="en-US" dirty="0">
                <a:solidFill>
                  <a:srgbClr val="FF0000"/>
                </a:solidFill>
              </a:rPr>
              <a:t>no penicillin was administered to the participants </a:t>
            </a:r>
            <a:r>
              <a:rPr lang="en-US" dirty="0"/>
              <a:t>in this study, and the participants were </a:t>
            </a:r>
            <a:r>
              <a:rPr lang="en-US" dirty="0">
                <a:solidFill>
                  <a:srgbClr val="FF0000"/>
                </a:solidFill>
              </a:rPr>
              <a:t>not allowed to seek treatment at any other facilities </a:t>
            </a:r>
            <a:r>
              <a:rPr lang="en-US" dirty="0"/>
              <a:t>if they continued in the study. Over the course of 40 years, many of the </a:t>
            </a:r>
            <a:r>
              <a:rPr lang="en-US" dirty="0">
                <a:solidFill>
                  <a:srgbClr val="FF0000"/>
                </a:solidFill>
              </a:rPr>
              <a:t>participants unknowingly spread syphilis to their wives </a:t>
            </a:r>
            <a:r>
              <a:rPr lang="en-US" dirty="0"/>
              <a:t>(and subsequently their children born from their wives) and eventually died because they never received treatment for the disease. This study was discontinued in 1972 when the experiment was discovered by the </a:t>
            </a:r>
            <a:r>
              <a:rPr lang="en-US" dirty="0">
                <a:solidFill>
                  <a:srgbClr val="FF0000"/>
                </a:solidFill>
              </a:rPr>
              <a:t>national press </a:t>
            </a:r>
            <a:r>
              <a:rPr lang="en-US" dirty="0"/>
              <a:t>(</a:t>
            </a:r>
            <a:r>
              <a:rPr lang="en-US" dirty="0">
                <a:hlinkClick r:id="rId2"/>
              </a:rPr>
              <a:t>https://apnews.com/article/business-science-health-race-and-ethnicity-syphilis-e9dd07eaa4e74052878a68132cd3803a</a:t>
            </a:r>
            <a:r>
              <a:rPr lang="en-US" dirty="0"/>
              <a:t> ). The resulting </a:t>
            </a:r>
            <a:r>
              <a:rPr lang="en-US" dirty="0">
                <a:solidFill>
                  <a:srgbClr val="FF0000"/>
                </a:solidFill>
              </a:rPr>
              <a:t>outrage</a:t>
            </a:r>
            <a:r>
              <a:rPr lang="en-US" dirty="0"/>
              <a:t> over the experiment led directly to the </a:t>
            </a:r>
            <a:r>
              <a:rPr lang="en-US" dirty="0">
                <a:solidFill>
                  <a:srgbClr val="FF0000"/>
                </a:solidFill>
              </a:rPr>
              <a:t>National Research Act of 1974 and the strict ethical guidelines for research on humans </a:t>
            </a:r>
            <a:r>
              <a:rPr lang="en-US" dirty="0"/>
              <a:t>described in this chapter.</a:t>
            </a:r>
          </a:p>
          <a:p>
            <a:pPr marL="285750" indent="-285750">
              <a:buFont typeface="Arial" panose="020B0604020202020204" pitchFamily="34" charset="0"/>
              <a:buChar char="•"/>
            </a:pPr>
            <a:endParaRPr lang="en-US" dirty="0">
              <a:solidFill>
                <a:srgbClr val="FF0000"/>
              </a:solidFill>
            </a:endParaRPr>
          </a:p>
        </p:txBody>
      </p:sp>
      <p:sp>
        <p:nvSpPr>
          <p:cNvPr id="6" name="Rectangle 5">
            <a:extLst>
              <a:ext uri="{FF2B5EF4-FFF2-40B4-BE49-F238E27FC236}">
                <a16:creationId xmlns:a16="http://schemas.microsoft.com/office/drawing/2014/main" id="{BBB10BD2-9E51-429F-84AC-1055E74F7163}"/>
              </a:ext>
            </a:extLst>
          </p:cNvPr>
          <p:cNvSpPr/>
          <p:nvPr/>
        </p:nvSpPr>
        <p:spPr>
          <a:xfrm>
            <a:off x="0" y="6519438"/>
            <a:ext cx="12192000" cy="415498"/>
          </a:xfrm>
          <a:prstGeom prst="rect">
            <a:avLst/>
          </a:prstGeom>
        </p:spPr>
        <p:txBody>
          <a:bodyPr wrap="square">
            <a:spAutoFit/>
          </a:bodyPr>
          <a:lstStyle/>
          <a:p>
            <a:r>
              <a:rPr lang="en-US" sz="1050" dirty="0"/>
              <a:t>Image credit: The original image is entitled “Figure 2.21 A participant in the Tuskegee Syphilis Study receives an injection.” It is from the book </a:t>
            </a:r>
            <a:r>
              <a:rPr lang="en-US" sz="1050" i="1" dirty="0"/>
              <a:t>Psychology 2e</a:t>
            </a:r>
            <a:r>
              <a:rPr lang="en-US" sz="1050" dirty="0"/>
              <a:t>. </a:t>
            </a:r>
            <a:r>
              <a:rPr lang="en-US" sz="1050" dirty="0">
                <a:hlinkClick r:id="rId3"/>
              </a:rPr>
              <a:t>https://openstax.org/details/books/psychology-2e?Book%20details</a:t>
            </a:r>
            <a:r>
              <a:rPr lang="en-US" sz="1050" dirty="0"/>
              <a:t>. Published: 4/22/2020. Digital ISBN-13: 978-1-951693-23-7; retrieved 3/15/2022. License: CC BY </a:t>
            </a:r>
            <a:r>
              <a:rPr lang="en-US" sz="1050" dirty="0" err="1"/>
              <a:t>by</a:t>
            </a:r>
            <a:r>
              <a:rPr lang="en-US" sz="1050" dirty="0"/>
              <a:t> OpenStax is licensed under Creative Commons Attribution License v4.0</a:t>
            </a:r>
          </a:p>
        </p:txBody>
      </p:sp>
      <p:pic>
        <p:nvPicPr>
          <p:cNvPr id="4" name="Picture 3" descr="Tuskegee Syphilis Study participant receiving an injection">
            <a:extLst>
              <a:ext uri="{FF2B5EF4-FFF2-40B4-BE49-F238E27FC236}">
                <a16:creationId xmlns:a16="http://schemas.microsoft.com/office/drawing/2014/main" id="{55D984A5-5995-4148-9165-72FF61CDBB5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45749" y="4891616"/>
            <a:ext cx="2187963" cy="1590607"/>
          </a:xfrm>
          <a:prstGeom prst="rect">
            <a:avLst/>
          </a:prstGeom>
        </p:spPr>
      </p:pic>
    </p:spTree>
    <p:extLst>
      <p:ext uri="{BB962C8B-B14F-4D97-AF65-F5344CB8AC3E}">
        <p14:creationId xmlns:p14="http://schemas.microsoft.com/office/powerpoint/2010/main" val="42347195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A7A1F03-2EE9-4890-BFEF-3771C75FDA8C}"/>
              </a:ext>
            </a:extLst>
          </p:cNvPr>
          <p:cNvSpPr>
            <a:spLocks noGrp="1"/>
          </p:cNvSpPr>
          <p:nvPr>
            <p:ph type="ctrTitle"/>
          </p:nvPr>
        </p:nvSpPr>
        <p:spPr>
          <a:xfrm>
            <a:off x="0" y="0"/>
            <a:ext cx="12192000" cy="1031358"/>
          </a:xfrm>
        </p:spPr>
        <p:txBody>
          <a:bodyPr>
            <a:normAutofit/>
          </a:bodyPr>
          <a:lstStyle/>
          <a:p>
            <a:r>
              <a:rPr lang="en-US" b="1" dirty="0"/>
              <a:t>Tuskegee Syphilis Experiment </a:t>
            </a:r>
          </a:p>
        </p:txBody>
      </p:sp>
      <p:sp>
        <p:nvSpPr>
          <p:cNvPr id="2" name="TextBox 1">
            <a:extLst>
              <a:ext uri="{FF2B5EF4-FFF2-40B4-BE49-F238E27FC236}">
                <a16:creationId xmlns:a16="http://schemas.microsoft.com/office/drawing/2014/main" id="{33DD42DF-3607-4CBB-A44C-AE669DB3AE27}"/>
              </a:ext>
            </a:extLst>
          </p:cNvPr>
          <p:cNvSpPr txBox="1"/>
          <p:nvPr/>
        </p:nvSpPr>
        <p:spPr>
          <a:xfrm>
            <a:off x="429562" y="1019920"/>
            <a:ext cx="11762437" cy="3693319"/>
          </a:xfrm>
          <a:prstGeom prst="rect">
            <a:avLst/>
          </a:prstGeom>
          <a:noFill/>
        </p:spPr>
        <p:txBody>
          <a:bodyPr wrap="square" rtlCol="0">
            <a:spAutoFit/>
          </a:bodyPr>
          <a:lstStyle/>
          <a:p>
            <a:r>
              <a:rPr lang="en-US" dirty="0"/>
              <a:t>Throughout history, </a:t>
            </a:r>
            <a:r>
              <a:rPr lang="en-US" dirty="0">
                <a:solidFill>
                  <a:srgbClr val="FF0000"/>
                </a:solidFill>
              </a:rPr>
              <a:t>race</a:t>
            </a:r>
            <a:r>
              <a:rPr lang="en-US" dirty="0"/>
              <a:t> has been divisive and, in some cases, a discouraging factor in </a:t>
            </a:r>
            <a:r>
              <a:rPr lang="en-US" dirty="0">
                <a:solidFill>
                  <a:srgbClr val="FF0000"/>
                </a:solidFill>
              </a:rPr>
              <a:t>scientific inquiry</a:t>
            </a:r>
            <a:r>
              <a:rPr lang="en-US" dirty="0"/>
              <a:t>.  </a:t>
            </a:r>
          </a:p>
          <a:p>
            <a:endParaRPr lang="en-US" dirty="0"/>
          </a:p>
          <a:p>
            <a:r>
              <a:rPr lang="en-US" dirty="0">
                <a:solidFill>
                  <a:srgbClr val="FF0000"/>
                </a:solidFill>
              </a:rPr>
              <a:t>Why is this study unethical</a:t>
            </a:r>
            <a:r>
              <a:rPr lang="en-US" dirty="0"/>
              <a:t>? </a:t>
            </a:r>
          </a:p>
          <a:p>
            <a:endParaRPr lang="en-US" dirty="0"/>
          </a:p>
          <a:p>
            <a:r>
              <a:rPr lang="en-US" dirty="0">
                <a:solidFill>
                  <a:srgbClr val="FF0000"/>
                </a:solidFill>
              </a:rPr>
              <a:t>How were the men who participated and their families harmed as a function of this research?</a:t>
            </a:r>
          </a:p>
          <a:p>
            <a:endParaRPr lang="en-US" dirty="0"/>
          </a:p>
          <a:p>
            <a:r>
              <a:rPr lang="en-US" dirty="0"/>
              <a:t>As a consequence, </a:t>
            </a:r>
            <a:r>
              <a:rPr lang="en-US" dirty="0">
                <a:solidFill>
                  <a:srgbClr val="FF0000"/>
                </a:solidFill>
              </a:rPr>
              <a:t>Tuskegee University created the nation’s first bioethics center </a:t>
            </a:r>
            <a:r>
              <a:rPr lang="en-US" dirty="0"/>
              <a:t>to study moral and ethical question in research and medical treatment of African Americans and other underserved people. </a:t>
            </a:r>
          </a:p>
          <a:p>
            <a:endParaRPr lang="en-US" dirty="0"/>
          </a:p>
          <a:p>
            <a:r>
              <a:rPr lang="en-US" dirty="0"/>
              <a:t>The National Center for Bioethics in Research and Health Care received seed funding 2 years after the </a:t>
            </a:r>
            <a:r>
              <a:rPr lang="en-US" dirty="0">
                <a:solidFill>
                  <a:srgbClr val="FF0000"/>
                </a:solidFill>
              </a:rPr>
              <a:t>public apology of the President of the United States about the terrible , “deeply, profoundly, morally wrong” study, a study that was “clearly racist”</a:t>
            </a:r>
            <a:r>
              <a:rPr lang="en-US" dirty="0"/>
              <a:t> ( words in quotes are from the public apology May 16 of 1997 made by the US President).</a:t>
            </a:r>
          </a:p>
          <a:p>
            <a:pPr marL="285750" indent="-285750">
              <a:buFont typeface="Arial" panose="020B0604020202020204" pitchFamily="34" charset="0"/>
              <a:buChar char="•"/>
            </a:pPr>
            <a:endParaRPr lang="en-US" dirty="0">
              <a:solidFill>
                <a:srgbClr val="FF0000"/>
              </a:solidFill>
            </a:endParaRPr>
          </a:p>
        </p:txBody>
      </p:sp>
      <p:sp>
        <p:nvSpPr>
          <p:cNvPr id="6" name="Rectangle 5">
            <a:extLst>
              <a:ext uri="{FF2B5EF4-FFF2-40B4-BE49-F238E27FC236}">
                <a16:creationId xmlns:a16="http://schemas.microsoft.com/office/drawing/2014/main" id="{BBB10BD2-9E51-429F-84AC-1055E74F7163}"/>
              </a:ext>
            </a:extLst>
          </p:cNvPr>
          <p:cNvSpPr/>
          <p:nvPr/>
        </p:nvSpPr>
        <p:spPr>
          <a:xfrm>
            <a:off x="0" y="6519438"/>
            <a:ext cx="12192000" cy="415498"/>
          </a:xfrm>
          <a:prstGeom prst="rect">
            <a:avLst/>
          </a:prstGeom>
        </p:spPr>
        <p:txBody>
          <a:bodyPr wrap="square">
            <a:spAutoFit/>
          </a:bodyPr>
          <a:lstStyle/>
          <a:p>
            <a:r>
              <a:rPr lang="en-US" sz="1050" dirty="0"/>
              <a:t>Image credit: The original image is entitled “Figure 2.21 A participant in the Tuskegee Syphilis Study receives an injection.” It is from the book </a:t>
            </a:r>
            <a:r>
              <a:rPr lang="en-US" sz="1050" i="1" dirty="0"/>
              <a:t>Psychology 2e</a:t>
            </a:r>
            <a:r>
              <a:rPr lang="en-US" sz="1050" dirty="0"/>
              <a:t>. </a:t>
            </a:r>
            <a:r>
              <a:rPr lang="en-US" sz="1050" dirty="0">
                <a:hlinkClick r:id="rId2"/>
              </a:rPr>
              <a:t>https://openstax.org/details/books/psychology-2e?Book%20details</a:t>
            </a:r>
            <a:r>
              <a:rPr lang="en-US" sz="1050" dirty="0"/>
              <a:t>. Published: 4/22/2020. Digital ISBN-13: 978-1-951693-23-7; retrieved 3/15/2022. License: CC BY </a:t>
            </a:r>
            <a:r>
              <a:rPr lang="en-US" sz="1050" dirty="0" err="1"/>
              <a:t>by</a:t>
            </a:r>
            <a:r>
              <a:rPr lang="en-US" sz="1050" dirty="0"/>
              <a:t> OpenStax is licensed under Creative Commons Attribution License v4.0</a:t>
            </a:r>
          </a:p>
        </p:txBody>
      </p:sp>
      <p:pic>
        <p:nvPicPr>
          <p:cNvPr id="4" name="Picture 3" descr="Tuskegee Syphilis Study participant receiving an injection">
            <a:extLst>
              <a:ext uri="{FF2B5EF4-FFF2-40B4-BE49-F238E27FC236}">
                <a16:creationId xmlns:a16="http://schemas.microsoft.com/office/drawing/2014/main" id="{55D984A5-5995-4148-9165-72FF61CDBB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45749" y="4891616"/>
            <a:ext cx="2187963" cy="1590607"/>
          </a:xfrm>
          <a:prstGeom prst="rect">
            <a:avLst/>
          </a:prstGeom>
        </p:spPr>
      </p:pic>
    </p:spTree>
    <p:extLst>
      <p:ext uri="{BB962C8B-B14F-4D97-AF65-F5344CB8AC3E}">
        <p14:creationId xmlns:p14="http://schemas.microsoft.com/office/powerpoint/2010/main" val="18144088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A7A1F03-2EE9-4890-BFEF-3771C75FDA8C}"/>
              </a:ext>
            </a:extLst>
          </p:cNvPr>
          <p:cNvSpPr>
            <a:spLocks noGrp="1"/>
          </p:cNvSpPr>
          <p:nvPr>
            <p:ph type="ctrTitle"/>
          </p:nvPr>
        </p:nvSpPr>
        <p:spPr>
          <a:xfrm>
            <a:off x="0" y="0"/>
            <a:ext cx="12192000" cy="1031358"/>
          </a:xfrm>
        </p:spPr>
        <p:txBody>
          <a:bodyPr>
            <a:normAutofit/>
          </a:bodyPr>
          <a:lstStyle/>
          <a:p>
            <a:r>
              <a:rPr lang="en-US" b="1" dirty="0"/>
              <a:t>Helsinki Protocol for Human Research </a:t>
            </a:r>
          </a:p>
        </p:txBody>
      </p:sp>
      <p:sp>
        <p:nvSpPr>
          <p:cNvPr id="2" name="TextBox 1">
            <a:extLst>
              <a:ext uri="{FF2B5EF4-FFF2-40B4-BE49-F238E27FC236}">
                <a16:creationId xmlns:a16="http://schemas.microsoft.com/office/drawing/2014/main" id="{33DD42DF-3607-4CBB-A44C-AE669DB3AE27}"/>
              </a:ext>
            </a:extLst>
          </p:cNvPr>
          <p:cNvSpPr txBox="1"/>
          <p:nvPr/>
        </p:nvSpPr>
        <p:spPr>
          <a:xfrm>
            <a:off x="429562" y="1477123"/>
            <a:ext cx="11762437" cy="4801314"/>
          </a:xfrm>
          <a:prstGeom prst="rect">
            <a:avLst/>
          </a:prstGeom>
          <a:noFill/>
        </p:spPr>
        <p:txBody>
          <a:bodyPr wrap="square" rtlCol="0">
            <a:spAutoFit/>
          </a:bodyPr>
          <a:lstStyle/>
          <a:p>
            <a:r>
              <a:rPr lang="en-US" dirty="0"/>
              <a:t>is a statement of </a:t>
            </a:r>
            <a:r>
              <a:rPr lang="en-US" b="1" dirty="0">
                <a:solidFill>
                  <a:srgbClr val="FF0000"/>
                </a:solidFill>
              </a:rPr>
              <a:t>ethical principles</a:t>
            </a:r>
            <a:r>
              <a:rPr lang="en-US" dirty="0">
                <a:solidFill>
                  <a:srgbClr val="FF0000"/>
                </a:solidFill>
              </a:rPr>
              <a:t> </a:t>
            </a:r>
            <a:r>
              <a:rPr lang="en-US" dirty="0"/>
              <a:t>to provide </a:t>
            </a:r>
            <a:r>
              <a:rPr lang="en-US" b="1" dirty="0">
                <a:solidFill>
                  <a:srgbClr val="FF0000"/>
                </a:solidFill>
              </a:rPr>
              <a:t>guidance to physicians</a:t>
            </a:r>
            <a:r>
              <a:rPr lang="en-US" dirty="0">
                <a:solidFill>
                  <a:srgbClr val="FF0000"/>
                </a:solidFill>
              </a:rPr>
              <a:t> </a:t>
            </a:r>
            <a:r>
              <a:rPr lang="en-US" dirty="0"/>
              <a:t>and other </a:t>
            </a:r>
            <a:r>
              <a:rPr lang="en-US" b="1" dirty="0">
                <a:solidFill>
                  <a:srgbClr val="FF0000"/>
                </a:solidFill>
              </a:rPr>
              <a:t>participants</a:t>
            </a:r>
            <a:r>
              <a:rPr lang="en-US" dirty="0"/>
              <a:t> in </a:t>
            </a:r>
            <a:r>
              <a:rPr lang="en-US" b="1" dirty="0">
                <a:solidFill>
                  <a:srgbClr val="FF0000"/>
                </a:solidFill>
              </a:rPr>
              <a:t>medical research</a:t>
            </a:r>
            <a:r>
              <a:rPr lang="en-US" dirty="0">
                <a:solidFill>
                  <a:srgbClr val="FF0000"/>
                </a:solidFill>
              </a:rPr>
              <a:t> </a:t>
            </a:r>
            <a:r>
              <a:rPr lang="en-US" dirty="0"/>
              <a:t>involving </a:t>
            </a:r>
            <a:r>
              <a:rPr lang="en-US" b="1" dirty="0">
                <a:solidFill>
                  <a:srgbClr val="FF0000"/>
                </a:solidFill>
              </a:rPr>
              <a:t>human subjects</a:t>
            </a:r>
            <a:r>
              <a:rPr lang="en-US" dirty="0"/>
              <a:t>, identifiable human </a:t>
            </a:r>
            <a:r>
              <a:rPr lang="en-US" dirty="0">
                <a:solidFill>
                  <a:srgbClr val="FF0000"/>
                </a:solidFill>
              </a:rPr>
              <a:t>material</a:t>
            </a:r>
            <a:r>
              <a:rPr lang="en-US" dirty="0"/>
              <a:t> or </a:t>
            </a:r>
            <a:r>
              <a:rPr lang="en-US" dirty="0">
                <a:solidFill>
                  <a:srgbClr val="FF0000"/>
                </a:solidFill>
              </a:rPr>
              <a:t>identifiable data</a:t>
            </a:r>
            <a:r>
              <a:rPr lang="en-US" dirty="0"/>
              <a:t>  </a:t>
            </a:r>
          </a:p>
          <a:p>
            <a:endParaRPr lang="en-US" dirty="0"/>
          </a:p>
          <a:p>
            <a:pPr marL="285750" indent="-285750">
              <a:buFont typeface="Arial" panose="020B0604020202020204" pitchFamily="34" charset="0"/>
              <a:buChar char="•"/>
            </a:pPr>
            <a:r>
              <a:rPr lang="en-US" b="1" dirty="0"/>
              <a:t>the </a:t>
            </a:r>
            <a:r>
              <a:rPr lang="en-US" b="1" dirty="0">
                <a:solidFill>
                  <a:srgbClr val="FF0000"/>
                </a:solidFill>
              </a:rPr>
              <a:t>well-being of the human subject</a:t>
            </a:r>
            <a:r>
              <a:rPr lang="en-US" dirty="0">
                <a:solidFill>
                  <a:srgbClr val="FF0000"/>
                </a:solidFill>
              </a:rPr>
              <a:t> </a:t>
            </a:r>
            <a:r>
              <a:rPr lang="en-US" dirty="0"/>
              <a:t>should take </a:t>
            </a:r>
            <a:r>
              <a:rPr lang="en-US" b="1" dirty="0">
                <a:solidFill>
                  <a:srgbClr val="FF0000"/>
                </a:solidFill>
              </a:rPr>
              <a:t>precedence</a:t>
            </a:r>
            <a:r>
              <a:rPr lang="en-US" dirty="0"/>
              <a:t> </a:t>
            </a:r>
            <a:r>
              <a:rPr lang="en-US" b="1" dirty="0"/>
              <a:t>over</a:t>
            </a:r>
            <a:r>
              <a:rPr lang="en-US" dirty="0"/>
              <a:t> the </a:t>
            </a:r>
            <a:r>
              <a:rPr lang="en-US" b="1" dirty="0">
                <a:solidFill>
                  <a:srgbClr val="FF0000"/>
                </a:solidFill>
              </a:rPr>
              <a:t>interests of science and society</a:t>
            </a:r>
            <a:r>
              <a:rPr lang="en-US" dirty="0"/>
              <a:t>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b="1" dirty="0">
                <a:solidFill>
                  <a:srgbClr val="FF0000"/>
                </a:solidFill>
              </a:rPr>
              <a:t>ethical standards</a:t>
            </a:r>
            <a:r>
              <a:rPr lang="en-US" dirty="0">
                <a:solidFill>
                  <a:srgbClr val="FF0000"/>
                </a:solidFill>
              </a:rPr>
              <a:t> </a:t>
            </a:r>
            <a:r>
              <a:rPr lang="en-US" dirty="0"/>
              <a:t>for </a:t>
            </a:r>
            <a:r>
              <a:rPr lang="en-US" b="1" dirty="0">
                <a:solidFill>
                  <a:srgbClr val="FF0000"/>
                </a:solidFill>
              </a:rPr>
              <a:t>all human</a:t>
            </a:r>
            <a:r>
              <a:rPr lang="en-US" dirty="0">
                <a:solidFill>
                  <a:srgbClr val="FF0000"/>
                </a:solidFill>
              </a:rPr>
              <a:t> </a:t>
            </a:r>
            <a:r>
              <a:rPr lang="en-US" dirty="0"/>
              <a:t>beings , research </a:t>
            </a:r>
            <a:r>
              <a:rPr lang="en-US" b="1" dirty="0">
                <a:solidFill>
                  <a:srgbClr val="FF0000"/>
                </a:solidFill>
              </a:rPr>
              <a:t>populations</a:t>
            </a:r>
            <a:r>
              <a:rPr lang="en-US" dirty="0"/>
              <a:t>  that are </a:t>
            </a:r>
            <a:r>
              <a:rPr lang="en-US" b="1" dirty="0">
                <a:solidFill>
                  <a:srgbClr val="FF0000"/>
                </a:solidFill>
              </a:rPr>
              <a:t>vulnerable and need special protection</a:t>
            </a:r>
            <a:r>
              <a:rPr lang="en-US" dirty="0"/>
              <a:t>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needs of the </a:t>
            </a:r>
            <a:r>
              <a:rPr lang="en-US" b="1" dirty="0">
                <a:solidFill>
                  <a:srgbClr val="FF0000"/>
                </a:solidFill>
              </a:rPr>
              <a:t>economically </a:t>
            </a:r>
            <a:r>
              <a:rPr lang="en-US" b="1" dirty="0"/>
              <a:t>and</a:t>
            </a:r>
            <a:r>
              <a:rPr lang="en-US" b="1" dirty="0">
                <a:solidFill>
                  <a:srgbClr val="FF0000"/>
                </a:solidFill>
              </a:rPr>
              <a:t> medically disadvantaged</a:t>
            </a:r>
            <a:r>
              <a:rPr lang="en-US" dirty="0">
                <a:solidFill>
                  <a:srgbClr val="FF0000"/>
                </a:solidFill>
              </a:rPr>
              <a:t> </a:t>
            </a:r>
            <a:r>
              <a:rPr lang="en-US" dirty="0"/>
              <a:t>must be recognized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Special attention for those </a:t>
            </a:r>
            <a:r>
              <a:rPr lang="en-US" b="1" dirty="0">
                <a:solidFill>
                  <a:srgbClr val="FF0000"/>
                </a:solidFill>
              </a:rPr>
              <a:t>who cannot give or refuse consent</a:t>
            </a:r>
            <a:r>
              <a:rPr lang="en-US" dirty="0">
                <a:solidFill>
                  <a:srgbClr val="FF0000"/>
                </a:solidFill>
              </a:rPr>
              <a:t> </a:t>
            </a:r>
            <a:r>
              <a:rPr lang="en-US" dirty="0"/>
              <a:t>for themselves, for those who may be subject to giving consent </a:t>
            </a:r>
            <a:r>
              <a:rPr lang="en-US" b="1" dirty="0">
                <a:solidFill>
                  <a:srgbClr val="FF0000"/>
                </a:solidFill>
              </a:rPr>
              <a:t>under duress</a:t>
            </a:r>
          </a:p>
          <a:p>
            <a:pPr marL="285750" indent="-285750">
              <a:buFont typeface="Arial" panose="020B0604020202020204" pitchFamily="34" charset="0"/>
              <a:buChar char="•"/>
            </a:pPr>
            <a:endParaRPr lang="en-US" dirty="0">
              <a:solidFill>
                <a:srgbClr val="FF0000"/>
              </a:solidFill>
            </a:endParaRPr>
          </a:p>
          <a:p>
            <a:pPr marL="285750" indent="-285750">
              <a:buFont typeface="Arial" panose="020B0604020202020204" pitchFamily="34" charset="0"/>
              <a:buChar char="•"/>
            </a:pPr>
            <a:r>
              <a:rPr lang="en-US" dirty="0"/>
              <a:t>Did the </a:t>
            </a:r>
            <a:r>
              <a:rPr lang="en-US" dirty="0">
                <a:solidFill>
                  <a:srgbClr val="FF0000"/>
                </a:solidFill>
              </a:rPr>
              <a:t>Tuskegee experiment violate </a:t>
            </a:r>
            <a:r>
              <a:rPr lang="en-US" dirty="0"/>
              <a:t>concerns or basic principles outlined in </a:t>
            </a:r>
            <a:r>
              <a:rPr lang="en-US" dirty="0">
                <a:solidFill>
                  <a:srgbClr val="FF0000"/>
                </a:solidFill>
              </a:rPr>
              <a:t>the Helsinki declaration?</a:t>
            </a:r>
          </a:p>
          <a:p>
            <a:pPr marL="285750" indent="-285750">
              <a:buFont typeface="Arial" panose="020B0604020202020204" pitchFamily="34" charset="0"/>
              <a:buChar char="•"/>
            </a:pPr>
            <a:endParaRPr lang="en-US" dirty="0">
              <a:solidFill>
                <a:srgbClr val="FF0000"/>
              </a:solidFill>
            </a:endParaRPr>
          </a:p>
          <a:p>
            <a:pPr marL="285750" indent="-285750">
              <a:buFont typeface="Arial" panose="020B0604020202020204" pitchFamily="34" charset="0"/>
              <a:buChar char="•"/>
            </a:pPr>
            <a:r>
              <a:rPr lang="en-US" dirty="0">
                <a:solidFill>
                  <a:srgbClr val="FF0000"/>
                </a:solidFill>
              </a:rPr>
              <a:t>Which sections of the Helsinki declaration are maybe addressing problems and concerns with the Tuskegee experiment ?</a:t>
            </a:r>
          </a:p>
          <a:p>
            <a:pPr marL="285750" indent="-285750">
              <a:buFont typeface="Arial" panose="020B0604020202020204" pitchFamily="34" charset="0"/>
              <a:buChar char="•"/>
            </a:pPr>
            <a:endParaRPr lang="en-US" dirty="0">
              <a:solidFill>
                <a:srgbClr val="FF0000"/>
              </a:solidFill>
            </a:endParaRPr>
          </a:p>
          <a:p>
            <a:pPr marL="285750" indent="-285750">
              <a:buFont typeface="Arial" panose="020B0604020202020204" pitchFamily="34" charset="0"/>
              <a:buChar char="•"/>
            </a:pPr>
            <a:r>
              <a:rPr lang="en-US" dirty="0">
                <a:solidFill>
                  <a:srgbClr val="FF0000"/>
                </a:solidFill>
              </a:rPr>
              <a:t>What additional improvements could you suggest for the Helsinki declaration ?</a:t>
            </a:r>
          </a:p>
        </p:txBody>
      </p:sp>
      <p:sp>
        <p:nvSpPr>
          <p:cNvPr id="6" name="Rectangle 5">
            <a:extLst>
              <a:ext uri="{FF2B5EF4-FFF2-40B4-BE49-F238E27FC236}">
                <a16:creationId xmlns:a16="http://schemas.microsoft.com/office/drawing/2014/main" id="{BBB10BD2-9E51-429F-84AC-1055E74F7163}"/>
              </a:ext>
            </a:extLst>
          </p:cNvPr>
          <p:cNvSpPr/>
          <p:nvPr/>
        </p:nvSpPr>
        <p:spPr>
          <a:xfrm>
            <a:off x="0" y="6519438"/>
            <a:ext cx="12192000" cy="253916"/>
          </a:xfrm>
          <a:prstGeom prst="rect">
            <a:avLst/>
          </a:prstGeom>
        </p:spPr>
        <p:txBody>
          <a:bodyPr wrap="square">
            <a:spAutoFit/>
          </a:bodyPr>
          <a:lstStyle/>
          <a:p>
            <a:r>
              <a:rPr lang="en-US" sz="1050" dirty="0"/>
              <a:t>Image credit:</a:t>
            </a:r>
          </a:p>
        </p:txBody>
      </p:sp>
    </p:spTree>
    <p:extLst>
      <p:ext uri="{BB962C8B-B14F-4D97-AF65-F5344CB8AC3E}">
        <p14:creationId xmlns:p14="http://schemas.microsoft.com/office/powerpoint/2010/main" val="6743969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A7A1F03-2EE9-4890-BFEF-3771C75FDA8C}"/>
              </a:ext>
            </a:extLst>
          </p:cNvPr>
          <p:cNvSpPr>
            <a:spLocks noGrp="1"/>
          </p:cNvSpPr>
          <p:nvPr>
            <p:ph type="ctrTitle"/>
          </p:nvPr>
        </p:nvSpPr>
        <p:spPr>
          <a:xfrm>
            <a:off x="0" y="0"/>
            <a:ext cx="12192000" cy="1031358"/>
          </a:xfrm>
        </p:spPr>
        <p:txBody>
          <a:bodyPr>
            <a:normAutofit/>
          </a:bodyPr>
          <a:lstStyle/>
          <a:p>
            <a:r>
              <a:rPr lang="en-US" b="1" dirty="0"/>
              <a:t>Henrietta Lacks and HeLa cells </a:t>
            </a:r>
          </a:p>
        </p:txBody>
      </p:sp>
      <p:sp>
        <p:nvSpPr>
          <p:cNvPr id="2" name="TextBox 1">
            <a:extLst>
              <a:ext uri="{FF2B5EF4-FFF2-40B4-BE49-F238E27FC236}">
                <a16:creationId xmlns:a16="http://schemas.microsoft.com/office/drawing/2014/main" id="{33DD42DF-3607-4CBB-A44C-AE669DB3AE27}"/>
              </a:ext>
            </a:extLst>
          </p:cNvPr>
          <p:cNvSpPr txBox="1"/>
          <p:nvPr/>
        </p:nvSpPr>
        <p:spPr>
          <a:xfrm>
            <a:off x="429562" y="1477123"/>
            <a:ext cx="11762437" cy="3970318"/>
          </a:xfrm>
          <a:prstGeom prst="rect">
            <a:avLst/>
          </a:prstGeom>
          <a:noFill/>
        </p:spPr>
        <p:txBody>
          <a:bodyPr wrap="square" rtlCol="0">
            <a:spAutoFit/>
          </a:bodyPr>
          <a:lstStyle/>
          <a:p>
            <a:r>
              <a:rPr lang="en-US" dirty="0"/>
              <a:t>Henrietta Lacks, an </a:t>
            </a:r>
            <a:r>
              <a:rPr lang="en-US" dirty="0">
                <a:solidFill>
                  <a:srgbClr val="FF0000"/>
                </a:solidFill>
              </a:rPr>
              <a:t>African American mother </a:t>
            </a:r>
            <a:r>
              <a:rPr lang="en-US" dirty="0"/>
              <a:t>of five children, went to Johns Hopkins hospital and </a:t>
            </a:r>
            <a:r>
              <a:rPr lang="en-US" dirty="0">
                <a:solidFill>
                  <a:srgbClr val="FF0000"/>
                </a:solidFill>
              </a:rPr>
              <a:t>diagnosed</a:t>
            </a:r>
            <a:r>
              <a:rPr lang="en-US" dirty="0"/>
              <a:t> with </a:t>
            </a:r>
            <a:r>
              <a:rPr lang="en-US" dirty="0">
                <a:solidFill>
                  <a:srgbClr val="FF0000"/>
                </a:solidFill>
              </a:rPr>
              <a:t>cervical cancer</a:t>
            </a:r>
          </a:p>
          <a:p>
            <a:pPr marL="285750" indent="-285750">
              <a:buFont typeface="Arial" panose="020B0604020202020204" pitchFamily="34" charset="0"/>
              <a:buChar char="•"/>
            </a:pPr>
            <a:r>
              <a:rPr lang="en-US" dirty="0"/>
              <a:t>received treatment and </a:t>
            </a:r>
            <a:r>
              <a:rPr lang="en-US" dirty="0">
                <a:solidFill>
                  <a:srgbClr val="FF0000"/>
                </a:solidFill>
              </a:rPr>
              <a:t>died less than a year after cancer diagnosis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solidFill>
                  <a:srgbClr val="FF0000"/>
                </a:solidFill>
              </a:rPr>
              <a:t>During</a:t>
            </a:r>
            <a:r>
              <a:rPr lang="en-US" dirty="0"/>
              <a:t> the </a:t>
            </a:r>
            <a:r>
              <a:rPr lang="en-US" dirty="0">
                <a:solidFill>
                  <a:srgbClr val="FF0000"/>
                </a:solidFill>
              </a:rPr>
              <a:t>treatment</a:t>
            </a:r>
            <a:r>
              <a:rPr lang="en-US" dirty="0"/>
              <a:t> cancer </a:t>
            </a:r>
            <a:r>
              <a:rPr lang="en-US" dirty="0">
                <a:solidFill>
                  <a:srgbClr val="FF0000"/>
                </a:solidFill>
              </a:rPr>
              <a:t>cells were removed and used for further biomedical research without her informed consent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Some of </a:t>
            </a:r>
            <a:r>
              <a:rPr lang="en-US" dirty="0">
                <a:solidFill>
                  <a:srgbClr val="FF0000"/>
                </a:solidFill>
              </a:rPr>
              <a:t>her cells were immortal</a:t>
            </a:r>
            <a:r>
              <a:rPr lang="en-US" dirty="0"/>
              <a:t>, proved </a:t>
            </a:r>
            <a:r>
              <a:rPr lang="en-US" dirty="0">
                <a:solidFill>
                  <a:srgbClr val="FF0000"/>
                </a:solidFill>
              </a:rPr>
              <a:t>very valuable for research</a:t>
            </a:r>
            <a:r>
              <a:rPr lang="en-US" dirty="0"/>
              <a:t>, and </a:t>
            </a:r>
            <a:r>
              <a:rPr lang="en-US" dirty="0">
                <a:solidFill>
                  <a:srgbClr val="FF0000"/>
                </a:solidFill>
              </a:rPr>
              <a:t>named “HeLa” cells </a:t>
            </a:r>
            <a:r>
              <a:rPr lang="en-US" dirty="0"/>
              <a:t>resembling the first two letters of her first and last name.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solidFill>
                  <a:srgbClr val="FF0000"/>
                </a:solidFill>
              </a:rPr>
              <a:t>Money was made from the HeLa cells without informing the surviving family </a:t>
            </a:r>
            <a:r>
              <a:rPr lang="en-US" dirty="0"/>
              <a:t>members of Henrietta Lacks. (Reference “ Henrietta Lacks: science must right a historical wrong “</a:t>
            </a:r>
            <a:r>
              <a:rPr lang="en-US" dirty="0">
                <a:hlinkClick r:id="rId2"/>
              </a:rPr>
              <a:t>https://www.nature.com/articles/d41586-020-02494-z</a:t>
            </a:r>
            <a:r>
              <a:rPr lang="en-US" dirty="0"/>
              <a:t> ).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Henrietta Lacks </a:t>
            </a:r>
            <a:r>
              <a:rPr lang="en-US" dirty="0">
                <a:solidFill>
                  <a:srgbClr val="FF0000"/>
                </a:solidFill>
              </a:rPr>
              <a:t>genome</a:t>
            </a:r>
            <a:r>
              <a:rPr lang="en-US" dirty="0"/>
              <a:t> derived from the HeLa cells was </a:t>
            </a:r>
            <a:r>
              <a:rPr lang="en-US" dirty="0">
                <a:solidFill>
                  <a:srgbClr val="FF0000"/>
                </a:solidFill>
              </a:rPr>
              <a:t>published without informing the family members</a:t>
            </a:r>
            <a:r>
              <a:rPr lang="en-US" dirty="0"/>
              <a:t>.</a:t>
            </a:r>
          </a:p>
          <a:p>
            <a:endParaRPr lang="en-US" dirty="0">
              <a:solidFill>
                <a:srgbClr val="FF0000"/>
              </a:solidFill>
            </a:endParaRPr>
          </a:p>
        </p:txBody>
      </p:sp>
      <p:sp>
        <p:nvSpPr>
          <p:cNvPr id="6" name="Rectangle 5">
            <a:extLst>
              <a:ext uri="{FF2B5EF4-FFF2-40B4-BE49-F238E27FC236}">
                <a16:creationId xmlns:a16="http://schemas.microsoft.com/office/drawing/2014/main" id="{BBB10BD2-9E51-429F-84AC-1055E74F7163}"/>
              </a:ext>
            </a:extLst>
          </p:cNvPr>
          <p:cNvSpPr/>
          <p:nvPr/>
        </p:nvSpPr>
        <p:spPr>
          <a:xfrm>
            <a:off x="0" y="6519438"/>
            <a:ext cx="12192000" cy="253916"/>
          </a:xfrm>
          <a:prstGeom prst="rect">
            <a:avLst/>
          </a:prstGeom>
        </p:spPr>
        <p:txBody>
          <a:bodyPr wrap="square">
            <a:spAutoFit/>
          </a:bodyPr>
          <a:lstStyle/>
          <a:p>
            <a:r>
              <a:rPr lang="en-US" sz="1050" dirty="0"/>
              <a:t>Image credit:</a:t>
            </a:r>
          </a:p>
        </p:txBody>
      </p:sp>
    </p:spTree>
    <p:extLst>
      <p:ext uri="{BB962C8B-B14F-4D97-AF65-F5344CB8AC3E}">
        <p14:creationId xmlns:p14="http://schemas.microsoft.com/office/powerpoint/2010/main" val="10021950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A7A1F03-2EE9-4890-BFEF-3771C75FDA8C}"/>
              </a:ext>
            </a:extLst>
          </p:cNvPr>
          <p:cNvSpPr>
            <a:spLocks noGrp="1"/>
          </p:cNvSpPr>
          <p:nvPr>
            <p:ph type="ctrTitle"/>
          </p:nvPr>
        </p:nvSpPr>
        <p:spPr>
          <a:xfrm>
            <a:off x="0" y="0"/>
            <a:ext cx="12192000" cy="1031358"/>
          </a:xfrm>
        </p:spPr>
        <p:txBody>
          <a:bodyPr>
            <a:normAutofit/>
          </a:bodyPr>
          <a:lstStyle/>
          <a:p>
            <a:r>
              <a:rPr lang="en-US" b="1" dirty="0"/>
              <a:t>Henrietta Lacks and HeLa cells </a:t>
            </a:r>
          </a:p>
        </p:txBody>
      </p:sp>
      <p:sp>
        <p:nvSpPr>
          <p:cNvPr id="2" name="TextBox 1">
            <a:extLst>
              <a:ext uri="{FF2B5EF4-FFF2-40B4-BE49-F238E27FC236}">
                <a16:creationId xmlns:a16="http://schemas.microsoft.com/office/drawing/2014/main" id="{33DD42DF-3607-4CBB-A44C-AE669DB3AE27}"/>
              </a:ext>
            </a:extLst>
          </p:cNvPr>
          <p:cNvSpPr txBox="1"/>
          <p:nvPr/>
        </p:nvSpPr>
        <p:spPr>
          <a:xfrm>
            <a:off x="429562" y="1477123"/>
            <a:ext cx="11762437" cy="1754326"/>
          </a:xfrm>
          <a:prstGeom prst="rect">
            <a:avLst/>
          </a:prstGeom>
          <a:noFill/>
        </p:spPr>
        <p:txBody>
          <a:bodyPr wrap="square" rtlCol="0">
            <a:spAutoFit/>
          </a:bodyPr>
          <a:lstStyle/>
          <a:p>
            <a:pPr marL="285750" indent="-285750">
              <a:buFont typeface="Arial" panose="020B0604020202020204" pitchFamily="34" charset="0"/>
              <a:buChar char="•"/>
            </a:pPr>
            <a:r>
              <a:rPr lang="en-US" dirty="0"/>
              <a:t>Is it ethical to </a:t>
            </a:r>
            <a:r>
              <a:rPr lang="en-US" dirty="0">
                <a:solidFill>
                  <a:srgbClr val="FF0000"/>
                </a:solidFill>
              </a:rPr>
              <a:t>take</a:t>
            </a:r>
            <a:r>
              <a:rPr lang="en-US" dirty="0"/>
              <a:t> someone’s cells, tissue, organs, fluids </a:t>
            </a:r>
            <a:r>
              <a:rPr lang="en-US" dirty="0">
                <a:solidFill>
                  <a:srgbClr val="FF0000"/>
                </a:solidFill>
              </a:rPr>
              <a:t>without their informed consent</a:t>
            </a:r>
            <a:r>
              <a:rPr lang="en-US" dirty="0"/>
              <a:t>?</a:t>
            </a:r>
          </a:p>
          <a:p>
            <a:pPr marL="285750" indent="-285750">
              <a:buFont typeface="Arial" panose="020B0604020202020204" pitchFamily="34" charset="0"/>
              <a:buChar char="•"/>
            </a:pPr>
            <a:r>
              <a:rPr lang="en-US" dirty="0"/>
              <a:t>Is it ethical for a scientist to </a:t>
            </a:r>
            <a:r>
              <a:rPr lang="en-US" dirty="0">
                <a:solidFill>
                  <a:srgbClr val="FF0000"/>
                </a:solidFill>
              </a:rPr>
              <a:t>use</a:t>
            </a:r>
            <a:r>
              <a:rPr lang="en-US" dirty="0"/>
              <a:t> someone’s cells, tissue, organs, fluids </a:t>
            </a:r>
            <a:r>
              <a:rPr lang="en-US" dirty="0">
                <a:solidFill>
                  <a:srgbClr val="FF0000"/>
                </a:solidFill>
              </a:rPr>
              <a:t>for another type of research </a:t>
            </a:r>
            <a:r>
              <a:rPr lang="en-US" dirty="0"/>
              <a:t>than the type of research that was approved by the patient?</a:t>
            </a:r>
          </a:p>
          <a:p>
            <a:pPr marL="285750" indent="-285750">
              <a:buFont typeface="Arial" panose="020B0604020202020204" pitchFamily="34" charset="0"/>
              <a:buChar char="•"/>
            </a:pPr>
            <a:r>
              <a:rPr lang="en-US" dirty="0"/>
              <a:t>Is it ethical to use research data </a:t>
            </a:r>
            <a:r>
              <a:rPr lang="en-US" dirty="0">
                <a:solidFill>
                  <a:srgbClr val="FF0000"/>
                </a:solidFill>
              </a:rPr>
              <a:t>years later </a:t>
            </a:r>
            <a:r>
              <a:rPr lang="en-US" dirty="0"/>
              <a:t>after the patient gave approval do to do some </a:t>
            </a:r>
            <a:r>
              <a:rPr lang="en-US" dirty="0">
                <a:solidFill>
                  <a:srgbClr val="FF0000"/>
                </a:solidFill>
              </a:rPr>
              <a:t>additional follow up research </a:t>
            </a:r>
            <a:r>
              <a:rPr lang="en-US" dirty="0"/>
              <a:t>or is a </a:t>
            </a:r>
            <a:r>
              <a:rPr lang="en-US" dirty="0">
                <a:solidFill>
                  <a:srgbClr val="FF0000"/>
                </a:solidFill>
              </a:rPr>
              <a:t>second approval needed</a:t>
            </a:r>
            <a:r>
              <a:rPr lang="en-US" dirty="0"/>
              <a:t>?</a:t>
            </a:r>
          </a:p>
          <a:p>
            <a:pPr marL="285750" indent="-285750">
              <a:buFont typeface="Arial" panose="020B0604020202020204" pitchFamily="34" charset="0"/>
              <a:buChar char="•"/>
            </a:pPr>
            <a:r>
              <a:rPr lang="en-US" dirty="0"/>
              <a:t>Is it ethical to make </a:t>
            </a:r>
            <a:r>
              <a:rPr lang="en-US" dirty="0">
                <a:solidFill>
                  <a:srgbClr val="FF0000"/>
                </a:solidFill>
              </a:rPr>
              <a:t>monetary gains </a:t>
            </a:r>
            <a:r>
              <a:rPr lang="en-US" dirty="0"/>
              <a:t>from someone’s cells, tissue, organs, fluids </a:t>
            </a:r>
            <a:r>
              <a:rPr lang="en-US" dirty="0">
                <a:solidFill>
                  <a:srgbClr val="FF0000"/>
                </a:solidFill>
              </a:rPr>
              <a:t>without the approval of the donor</a:t>
            </a:r>
            <a:r>
              <a:rPr lang="en-US" dirty="0"/>
              <a:t>?</a:t>
            </a:r>
          </a:p>
        </p:txBody>
      </p:sp>
      <p:sp>
        <p:nvSpPr>
          <p:cNvPr id="6" name="Rectangle 5">
            <a:extLst>
              <a:ext uri="{FF2B5EF4-FFF2-40B4-BE49-F238E27FC236}">
                <a16:creationId xmlns:a16="http://schemas.microsoft.com/office/drawing/2014/main" id="{BBB10BD2-9E51-429F-84AC-1055E74F7163}"/>
              </a:ext>
            </a:extLst>
          </p:cNvPr>
          <p:cNvSpPr/>
          <p:nvPr/>
        </p:nvSpPr>
        <p:spPr>
          <a:xfrm>
            <a:off x="0" y="6519438"/>
            <a:ext cx="12192000" cy="253916"/>
          </a:xfrm>
          <a:prstGeom prst="rect">
            <a:avLst/>
          </a:prstGeom>
        </p:spPr>
        <p:txBody>
          <a:bodyPr wrap="square">
            <a:spAutoFit/>
          </a:bodyPr>
          <a:lstStyle/>
          <a:p>
            <a:r>
              <a:rPr lang="en-US" sz="1050" dirty="0"/>
              <a:t>Image credit: “</a:t>
            </a:r>
            <a:r>
              <a:rPr lang="en-US" sz="1050" dirty="0">
                <a:hlinkClick r:id="rId2"/>
              </a:rPr>
              <a:t>Henrietta Lacks (HeLa) Timeline</a:t>
            </a:r>
            <a:r>
              <a:rPr lang="en-US" sz="1050" dirty="0"/>
              <a:t>” by </a:t>
            </a:r>
            <a:r>
              <a:rPr lang="en-US" sz="1050" dirty="0">
                <a:hlinkClick r:id="rId3"/>
              </a:rPr>
              <a:t>National Institutes of Health (NIH)</a:t>
            </a:r>
            <a:r>
              <a:rPr lang="en-US" sz="1050" dirty="0"/>
              <a:t> is marked with </a:t>
            </a:r>
            <a:r>
              <a:rPr lang="en-US" sz="1050" dirty="0">
                <a:hlinkClick r:id="rId4"/>
              </a:rPr>
              <a:t>CC BY-NC 2.0</a:t>
            </a:r>
            <a:r>
              <a:rPr lang="en-US" sz="1050" dirty="0"/>
              <a:t>.</a:t>
            </a:r>
          </a:p>
        </p:txBody>
      </p:sp>
      <p:pic>
        <p:nvPicPr>
          <p:cNvPr id="4" name="Picture 3" descr="Henrietta Lacks timeline">
            <a:extLst>
              <a:ext uri="{FF2B5EF4-FFF2-40B4-BE49-F238E27FC236}">
                <a16:creationId xmlns:a16="http://schemas.microsoft.com/office/drawing/2014/main" id="{9F65840F-1E67-48C0-8087-11E76E44ABA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59326" y="3231449"/>
            <a:ext cx="5943600" cy="2842953"/>
          </a:xfrm>
          <a:prstGeom prst="rect">
            <a:avLst/>
          </a:prstGeom>
        </p:spPr>
      </p:pic>
    </p:spTree>
    <p:extLst>
      <p:ext uri="{BB962C8B-B14F-4D97-AF65-F5344CB8AC3E}">
        <p14:creationId xmlns:p14="http://schemas.microsoft.com/office/powerpoint/2010/main" val="3417037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A7A1F03-2EE9-4890-BFEF-3771C75FDA8C}"/>
              </a:ext>
            </a:extLst>
          </p:cNvPr>
          <p:cNvSpPr>
            <a:spLocks noGrp="1"/>
          </p:cNvSpPr>
          <p:nvPr>
            <p:ph type="ctrTitle"/>
          </p:nvPr>
        </p:nvSpPr>
        <p:spPr>
          <a:xfrm>
            <a:off x="0" y="0"/>
            <a:ext cx="12192000" cy="1031358"/>
          </a:xfrm>
        </p:spPr>
        <p:txBody>
          <a:bodyPr>
            <a:normAutofit/>
          </a:bodyPr>
          <a:lstStyle/>
          <a:p>
            <a:r>
              <a:rPr lang="en-US" b="1" dirty="0"/>
              <a:t>Gene Therapy and Death in 2000</a:t>
            </a:r>
          </a:p>
        </p:txBody>
      </p:sp>
      <p:sp>
        <p:nvSpPr>
          <p:cNvPr id="2" name="TextBox 1">
            <a:extLst>
              <a:ext uri="{FF2B5EF4-FFF2-40B4-BE49-F238E27FC236}">
                <a16:creationId xmlns:a16="http://schemas.microsoft.com/office/drawing/2014/main" id="{33DD42DF-3607-4CBB-A44C-AE669DB3AE27}"/>
              </a:ext>
            </a:extLst>
          </p:cNvPr>
          <p:cNvSpPr txBox="1"/>
          <p:nvPr/>
        </p:nvSpPr>
        <p:spPr>
          <a:xfrm>
            <a:off x="429562" y="1477123"/>
            <a:ext cx="11762437" cy="2585323"/>
          </a:xfrm>
          <a:prstGeom prst="rect">
            <a:avLst/>
          </a:prstGeom>
          <a:noFill/>
        </p:spPr>
        <p:txBody>
          <a:bodyPr wrap="square" rtlCol="0">
            <a:spAutoFit/>
          </a:bodyPr>
          <a:lstStyle/>
          <a:p>
            <a:pPr marL="285750" indent="-285750">
              <a:buFont typeface="Arial" panose="020B0604020202020204" pitchFamily="34" charset="0"/>
              <a:buChar char="•"/>
            </a:pPr>
            <a:r>
              <a:rPr lang="en-US" dirty="0"/>
              <a:t>Some </a:t>
            </a:r>
            <a:r>
              <a:rPr lang="en-US" dirty="0">
                <a:solidFill>
                  <a:srgbClr val="FF0000"/>
                </a:solidFill>
              </a:rPr>
              <a:t>diseases</a:t>
            </a:r>
            <a:r>
              <a:rPr lang="en-US" dirty="0"/>
              <a:t> are caused by </a:t>
            </a:r>
            <a:r>
              <a:rPr lang="en-US" dirty="0">
                <a:solidFill>
                  <a:srgbClr val="FF0000"/>
                </a:solidFill>
              </a:rPr>
              <a:t>inherited mutations </a:t>
            </a:r>
            <a:r>
              <a:rPr lang="en-US" dirty="0"/>
              <a:t>to multiple genes or a single </a:t>
            </a:r>
            <a:r>
              <a:rPr lang="en-US" dirty="0">
                <a:solidFill>
                  <a:srgbClr val="FF0000"/>
                </a:solidFill>
              </a:rPr>
              <a:t>gene</a:t>
            </a:r>
            <a:r>
              <a:rPr lang="en-US" dirty="0"/>
              <a:t> (like sickle cell disease). </a:t>
            </a:r>
          </a:p>
          <a:p>
            <a:pPr marL="285750" indent="-285750">
              <a:buFont typeface="Arial" panose="020B0604020202020204" pitchFamily="34" charset="0"/>
              <a:buChar char="•"/>
            </a:pPr>
            <a:r>
              <a:rPr lang="en-US" dirty="0"/>
              <a:t>Scientists developed the technology called </a:t>
            </a:r>
            <a:r>
              <a:rPr lang="en-US" b="1" dirty="0">
                <a:solidFill>
                  <a:srgbClr val="FF0000"/>
                </a:solidFill>
              </a:rPr>
              <a:t>gene therapy </a:t>
            </a:r>
            <a:r>
              <a:rPr lang="en-US" dirty="0"/>
              <a:t>to treat these type of diseases for ailing animals. Gene therapy aims to </a:t>
            </a:r>
            <a:r>
              <a:rPr lang="en-US" dirty="0">
                <a:solidFill>
                  <a:srgbClr val="FF0000"/>
                </a:solidFill>
              </a:rPr>
              <a:t>replace</a:t>
            </a:r>
            <a:r>
              <a:rPr lang="en-US" dirty="0"/>
              <a:t> the </a:t>
            </a:r>
            <a:r>
              <a:rPr lang="en-US" dirty="0">
                <a:solidFill>
                  <a:srgbClr val="FF0000"/>
                </a:solidFill>
              </a:rPr>
              <a:t>defective mutated gene with an unmutated version of the gene</a:t>
            </a:r>
            <a:r>
              <a:rPr lang="en-US" dirty="0"/>
              <a:t>. </a:t>
            </a:r>
          </a:p>
          <a:p>
            <a:pPr marL="285750" indent="-285750">
              <a:buFont typeface="Arial" panose="020B0604020202020204" pitchFamily="34" charset="0"/>
              <a:buChar char="•"/>
            </a:pPr>
            <a:r>
              <a:rPr lang="en-US" dirty="0">
                <a:solidFill>
                  <a:srgbClr val="FF0000"/>
                </a:solidFill>
              </a:rPr>
              <a:t>success</a:t>
            </a:r>
            <a:r>
              <a:rPr lang="en-US" dirty="0"/>
              <a:t> in </a:t>
            </a:r>
            <a:r>
              <a:rPr lang="en-US" dirty="0">
                <a:solidFill>
                  <a:srgbClr val="FF0000"/>
                </a:solidFill>
              </a:rPr>
              <a:t>animals</a:t>
            </a:r>
            <a:r>
              <a:rPr lang="en-US" dirty="0"/>
              <a:t> and with individual </a:t>
            </a:r>
            <a:r>
              <a:rPr lang="en-US" dirty="0">
                <a:solidFill>
                  <a:srgbClr val="FF0000"/>
                </a:solidFill>
              </a:rPr>
              <a:t>human cells </a:t>
            </a:r>
            <a:r>
              <a:rPr lang="en-US" dirty="0"/>
              <a:t>in the labs</a:t>
            </a:r>
          </a:p>
          <a:p>
            <a:pPr marL="285750" indent="-285750">
              <a:buFont typeface="Arial" panose="020B0604020202020204" pitchFamily="34" charset="0"/>
              <a:buChar char="•"/>
            </a:pPr>
            <a:r>
              <a:rPr lang="en-US" dirty="0">
                <a:solidFill>
                  <a:srgbClr val="FF0000"/>
                </a:solidFill>
              </a:rPr>
              <a:t>hope</a:t>
            </a:r>
            <a:r>
              <a:rPr lang="en-US" dirty="0"/>
              <a:t> to help humans</a:t>
            </a:r>
          </a:p>
          <a:p>
            <a:pPr marL="285750" indent="-285750">
              <a:buFont typeface="Arial" panose="020B0604020202020204" pitchFamily="34" charset="0"/>
              <a:buChar char="•"/>
            </a:pPr>
            <a:r>
              <a:rPr lang="en-US" dirty="0"/>
              <a:t>In 1999, an </a:t>
            </a:r>
            <a:r>
              <a:rPr lang="en-US" dirty="0">
                <a:solidFill>
                  <a:srgbClr val="FF0000"/>
                </a:solidFill>
              </a:rPr>
              <a:t>approved clinical trial </a:t>
            </a:r>
            <a:r>
              <a:rPr lang="en-US" dirty="0"/>
              <a:t>was done to test the safety of gene therapy for disorder of nitrogen metabolism.</a:t>
            </a:r>
          </a:p>
          <a:p>
            <a:pPr marL="285750" indent="-285750">
              <a:buFont typeface="Arial" panose="020B0604020202020204" pitchFamily="34" charset="0"/>
              <a:buChar char="•"/>
            </a:pPr>
            <a:r>
              <a:rPr lang="en-US" dirty="0"/>
              <a:t>18 year old </a:t>
            </a:r>
            <a:r>
              <a:rPr lang="en-US" b="1" dirty="0">
                <a:solidFill>
                  <a:srgbClr val="FF0000"/>
                </a:solidFill>
              </a:rPr>
              <a:t>Jesse </a:t>
            </a:r>
            <a:r>
              <a:rPr lang="en-US" b="1" dirty="0" err="1">
                <a:solidFill>
                  <a:srgbClr val="FF0000"/>
                </a:solidFill>
              </a:rPr>
              <a:t>Gelsinger</a:t>
            </a:r>
            <a:r>
              <a:rPr lang="en-US" b="1" dirty="0">
                <a:solidFill>
                  <a:srgbClr val="FF0000"/>
                </a:solidFill>
              </a:rPr>
              <a:t> </a:t>
            </a:r>
            <a:r>
              <a:rPr lang="en-US" dirty="0"/>
              <a:t>suffered from a </a:t>
            </a:r>
            <a:r>
              <a:rPr lang="en-US" dirty="0">
                <a:solidFill>
                  <a:srgbClr val="FF0000"/>
                </a:solidFill>
              </a:rPr>
              <a:t>mild version of the disease </a:t>
            </a:r>
            <a:r>
              <a:rPr lang="en-US" dirty="0"/>
              <a:t>and received the gene therapy. </a:t>
            </a:r>
            <a:r>
              <a:rPr lang="en-US" dirty="0">
                <a:solidFill>
                  <a:srgbClr val="FF0000"/>
                </a:solidFill>
              </a:rPr>
              <a:t>Four days after </a:t>
            </a:r>
            <a:r>
              <a:rPr lang="en-US" dirty="0"/>
              <a:t>he received the </a:t>
            </a:r>
            <a:r>
              <a:rPr lang="en-US" dirty="0">
                <a:solidFill>
                  <a:srgbClr val="FF0000"/>
                </a:solidFill>
              </a:rPr>
              <a:t>gene therapy</a:t>
            </a:r>
            <a:r>
              <a:rPr lang="en-US" dirty="0"/>
              <a:t>, he </a:t>
            </a:r>
            <a:r>
              <a:rPr lang="en-US" dirty="0">
                <a:solidFill>
                  <a:srgbClr val="FF0000"/>
                </a:solidFill>
              </a:rPr>
              <a:t>passed away</a:t>
            </a:r>
            <a:r>
              <a:rPr lang="en-US" dirty="0"/>
              <a:t>. </a:t>
            </a:r>
          </a:p>
          <a:p>
            <a:pPr marL="285750" indent="-285750">
              <a:buFont typeface="Arial" panose="020B0604020202020204" pitchFamily="34" charset="0"/>
              <a:buChar char="•"/>
            </a:pPr>
            <a:r>
              <a:rPr lang="en-US" dirty="0"/>
              <a:t>This </a:t>
            </a:r>
            <a:r>
              <a:rPr lang="en-US" dirty="0">
                <a:solidFill>
                  <a:srgbClr val="FF0000"/>
                </a:solidFill>
              </a:rPr>
              <a:t>tragic loss </a:t>
            </a:r>
            <a:r>
              <a:rPr lang="en-US" dirty="0"/>
              <a:t>led to a </a:t>
            </a:r>
            <a:r>
              <a:rPr lang="en-US" dirty="0">
                <a:solidFill>
                  <a:srgbClr val="FF0000"/>
                </a:solidFill>
              </a:rPr>
              <a:t>lawsuit</a:t>
            </a:r>
            <a:r>
              <a:rPr lang="en-US" dirty="0"/>
              <a:t>, a </a:t>
            </a:r>
            <a:r>
              <a:rPr lang="en-US" dirty="0">
                <a:solidFill>
                  <a:srgbClr val="FF0000"/>
                </a:solidFill>
              </a:rPr>
              <a:t>stop to gene therapy </a:t>
            </a:r>
            <a:r>
              <a:rPr lang="en-US" dirty="0"/>
              <a:t>trials, and investigations ?</a:t>
            </a:r>
          </a:p>
        </p:txBody>
      </p:sp>
      <p:sp>
        <p:nvSpPr>
          <p:cNvPr id="6" name="Rectangle 5">
            <a:extLst>
              <a:ext uri="{FF2B5EF4-FFF2-40B4-BE49-F238E27FC236}">
                <a16:creationId xmlns:a16="http://schemas.microsoft.com/office/drawing/2014/main" id="{BBB10BD2-9E51-429F-84AC-1055E74F7163}"/>
              </a:ext>
            </a:extLst>
          </p:cNvPr>
          <p:cNvSpPr/>
          <p:nvPr/>
        </p:nvSpPr>
        <p:spPr>
          <a:xfrm>
            <a:off x="0" y="6519438"/>
            <a:ext cx="12192000" cy="253916"/>
          </a:xfrm>
          <a:prstGeom prst="rect">
            <a:avLst/>
          </a:prstGeom>
        </p:spPr>
        <p:txBody>
          <a:bodyPr wrap="square">
            <a:spAutoFit/>
          </a:bodyPr>
          <a:lstStyle/>
          <a:p>
            <a:r>
              <a:rPr lang="en-US" sz="1050" dirty="0"/>
              <a:t>Image credit: Figure: “</a:t>
            </a:r>
            <a:r>
              <a:rPr lang="en-US" sz="1050" dirty="0">
                <a:hlinkClick r:id="rId2"/>
              </a:rPr>
              <a:t>Life of The clouds….A Tear And A Smile…</a:t>
            </a:r>
            <a:r>
              <a:rPr lang="en-US" sz="1050" dirty="0"/>
              <a:t>” by </a:t>
            </a:r>
            <a:r>
              <a:rPr lang="en-US" sz="1050" dirty="0">
                <a:hlinkClick r:id="rId3"/>
              </a:rPr>
              <a:t>-</a:t>
            </a:r>
            <a:r>
              <a:rPr lang="en-US" sz="1050" dirty="0" err="1">
                <a:hlinkClick r:id="rId3"/>
              </a:rPr>
              <a:t>Reji</a:t>
            </a:r>
            <a:r>
              <a:rPr lang="en-US" sz="1050" dirty="0"/>
              <a:t> is licensed under </a:t>
            </a:r>
            <a:r>
              <a:rPr lang="en-US" sz="1050" dirty="0">
                <a:hlinkClick r:id="rId4"/>
              </a:rPr>
              <a:t>CC BY-NC-SA 2.0</a:t>
            </a:r>
            <a:r>
              <a:rPr lang="en-US" sz="1050" dirty="0"/>
              <a:t>.</a:t>
            </a:r>
          </a:p>
        </p:txBody>
      </p:sp>
      <p:pic>
        <p:nvPicPr>
          <p:cNvPr id="7" name="Picture 6">
            <a:extLst>
              <a:ext uri="{FF2B5EF4-FFF2-40B4-BE49-F238E27FC236}">
                <a16:creationId xmlns:a16="http://schemas.microsoft.com/office/drawing/2014/main" id="{9361CC2C-1C9B-45C5-9EB8-718257ECBE93}"/>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47957" y="4309532"/>
            <a:ext cx="4202303" cy="2548467"/>
          </a:xfrm>
          <a:prstGeom prst="rect">
            <a:avLst/>
          </a:prstGeom>
        </p:spPr>
      </p:pic>
      <p:sp>
        <p:nvSpPr>
          <p:cNvPr id="8" name="TextBox 7">
            <a:extLst>
              <a:ext uri="{FF2B5EF4-FFF2-40B4-BE49-F238E27FC236}">
                <a16:creationId xmlns:a16="http://schemas.microsoft.com/office/drawing/2014/main" id="{0809BE0B-16DC-4306-9043-997B7DF070F3}"/>
              </a:ext>
            </a:extLst>
          </p:cNvPr>
          <p:cNvSpPr txBox="1"/>
          <p:nvPr/>
        </p:nvSpPr>
        <p:spPr>
          <a:xfrm>
            <a:off x="438028" y="4042532"/>
            <a:ext cx="7038039" cy="2585323"/>
          </a:xfrm>
          <a:prstGeom prst="rect">
            <a:avLst/>
          </a:prstGeom>
          <a:noFill/>
        </p:spPr>
        <p:txBody>
          <a:bodyPr wrap="square" rtlCol="0">
            <a:spAutoFit/>
          </a:bodyPr>
          <a:lstStyle/>
          <a:p>
            <a:pPr marL="285750" indent="-285750">
              <a:buFont typeface="Arial" panose="020B0604020202020204" pitchFamily="34" charset="0"/>
              <a:buChar char="•"/>
            </a:pPr>
            <a:r>
              <a:rPr lang="en-US" dirty="0"/>
              <a:t>If adults have a mild form of disease that can be survived by sticking to a harsh diet without harm to their lives, but participation in a clinical trial phase 1 has a chance of causing life ending harm, should this be done? </a:t>
            </a:r>
          </a:p>
          <a:p>
            <a:pPr marL="285750" indent="-285750">
              <a:buFont typeface="Arial" panose="020B0604020202020204" pitchFamily="34" charset="0"/>
              <a:buChar char="•"/>
            </a:pPr>
            <a:r>
              <a:rPr lang="en-US" dirty="0"/>
              <a:t>Is it ethical to Involve babies in a clinical trial phase 1 that would die from severe case of the disease without treatment in a year. Babies can’t understand the risk of the treatment. If the treatment has a possibility to causes death but if lack of treatment causes also death within 12 months?</a:t>
            </a:r>
          </a:p>
        </p:txBody>
      </p:sp>
    </p:spTree>
    <p:extLst>
      <p:ext uri="{BB962C8B-B14F-4D97-AF65-F5344CB8AC3E}">
        <p14:creationId xmlns:p14="http://schemas.microsoft.com/office/powerpoint/2010/main" val="18554721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A7A1F03-2EE9-4890-BFEF-3771C75FDA8C}"/>
              </a:ext>
            </a:extLst>
          </p:cNvPr>
          <p:cNvSpPr>
            <a:spLocks noGrp="1"/>
          </p:cNvSpPr>
          <p:nvPr>
            <p:ph type="ctrTitle"/>
          </p:nvPr>
        </p:nvSpPr>
        <p:spPr>
          <a:xfrm>
            <a:off x="0" y="0"/>
            <a:ext cx="12192000" cy="1031358"/>
          </a:xfrm>
        </p:spPr>
        <p:txBody>
          <a:bodyPr>
            <a:normAutofit fontScale="90000"/>
          </a:bodyPr>
          <a:lstStyle/>
          <a:p>
            <a:r>
              <a:rPr lang="en-US" b="1" dirty="0"/>
              <a:t>Gene Therapy for Sickle Cell Disease 2018</a:t>
            </a:r>
          </a:p>
        </p:txBody>
      </p:sp>
      <p:sp>
        <p:nvSpPr>
          <p:cNvPr id="2" name="TextBox 1">
            <a:extLst>
              <a:ext uri="{FF2B5EF4-FFF2-40B4-BE49-F238E27FC236}">
                <a16:creationId xmlns:a16="http://schemas.microsoft.com/office/drawing/2014/main" id="{33DD42DF-3607-4CBB-A44C-AE669DB3AE27}"/>
              </a:ext>
            </a:extLst>
          </p:cNvPr>
          <p:cNvSpPr txBox="1"/>
          <p:nvPr/>
        </p:nvSpPr>
        <p:spPr>
          <a:xfrm>
            <a:off x="429562" y="1477123"/>
            <a:ext cx="11762437" cy="2585323"/>
          </a:xfrm>
          <a:prstGeom prst="rect">
            <a:avLst/>
          </a:prstGeom>
          <a:noFill/>
        </p:spPr>
        <p:txBody>
          <a:bodyPr wrap="square" rtlCol="0">
            <a:spAutoFit/>
          </a:bodyPr>
          <a:lstStyle/>
          <a:p>
            <a:pPr marL="285750" indent="-285750">
              <a:buFont typeface="Arial" panose="020B0604020202020204" pitchFamily="34" charset="0"/>
              <a:buChar char="•"/>
            </a:pPr>
            <a:r>
              <a:rPr lang="en-US" dirty="0"/>
              <a:t>a </a:t>
            </a:r>
            <a:r>
              <a:rPr lang="en-US" dirty="0">
                <a:solidFill>
                  <a:srgbClr val="FF0000"/>
                </a:solidFill>
              </a:rPr>
              <a:t>change of one amino acid </a:t>
            </a:r>
            <a:r>
              <a:rPr lang="en-US" dirty="0"/>
              <a:t>in </a:t>
            </a:r>
            <a:r>
              <a:rPr lang="en-US" dirty="0">
                <a:solidFill>
                  <a:srgbClr val="FF0000"/>
                </a:solidFill>
              </a:rPr>
              <a:t>hemoglobin</a:t>
            </a:r>
            <a:r>
              <a:rPr lang="en-US" dirty="0"/>
              <a:t> molecules </a:t>
            </a:r>
            <a:r>
              <a:rPr lang="en-US" dirty="0">
                <a:solidFill>
                  <a:srgbClr val="FF0000"/>
                </a:solidFill>
              </a:rPr>
              <a:t>distort</a:t>
            </a:r>
            <a:r>
              <a:rPr lang="en-US" dirty="0"/>
              <a:t> the </a:t>
            </a:r>
            <a:r>
              <a:rPr lang="en-US" dirty="0">
                <a:solidFill>
                  <a:srgbClr val="FF0000"/>
                </a:solidFill>
              </a:rPr>
              <a:t>red blood cells </a:t>
            </a:r>
            <a:r>
              <a:rPr lang="en-US" dirty="0"/>
              <a:t>and causes them to assume a crescent or “sickle” shape, which </a:t>
            </a:r>
            <a:r>
              <a:rPr lang="en-US" dirty="0">
                <a:solidFill>
                  <a:srgbClr val="FF0000"/>
                </a:solidFill>
              </a:rPr>
              <a:t>clogs blood vessels</a:t>
            </a:r>
            <a:r>
              <a:rPr lang="en-US" dirty="0"/>
              <a:t>. </a:t>
            </a:r>
          </a:p>
          <a:p>
            <a:pPr marL="285750" indent="-285750">
              <a:buFont typeface="Arial" panose="020B0604020202020204" pitchFamily="34" charset="0"/>
              <a:buChar char="•"/>
            </a:pPr>
            <a:r>
              <a:rPr lang="en-US" dirty="0"/>
              <a:t>A </a:t>
            </a:r>
            <a:r>
              <a:rPr lang="en-US" dirty="0">
                <a:solidFill>
                  <a:srgbClr val="FF0000"/>
                </a:solidFill>
              </a:rPr>
              <a:t>change in nucleotide sequence of</a:t>
            </a:r>
            <a:r>
              <a:rPr lang="en-US" dirty="0"/>
              <a:t> the </a:t>
            </a:r>
            <a:r>
              <a:rPr lang="en-US" dirty="0">
                <a:solidFill>
                  <a:srgbClr val="FF0000"/>
                </a:solidFill>
              </a:rPr>
              <a:t>gene’s</a:t>
            </a:r>
            <a:r>
              <a:rPr lang="en-US" dirty="0"/>
              <a:t> coding region for the hemoglobin βchain is causing the disease.</a:t>
            </a:r>
          </a:p>
          <a:p>
            <a:pPr marL="285750" indent="-285750">
              <a:buFont typeface="Arial" panose="020B0604020202020204" pitchFamily="34" charset="0"/>
              <a:buChar char="•"/>
            </a:pPr>
            <a:r>
              <a:rPr lang="en-US" dirty="0"/>
              <a:t>myriad </a:t>
            </a:r>
            <a:r>
              <a:rPr lang="en-US" dirty="0">
                <a:solidFill>
                  <a:srgbClr val="FF0000"/>
                </a:solidFill>
              </a:rPr>
              <a:t>serious health problems </a:t>
            </a:r>
            <a:r>
              <a:rPr lang="en-US" dirty="0"/>
              <a:t>such as breathlessness, dizziness, headaches, and abdominal pain for those affected. </a:t>
            </a:r>
          </a:p>
          <a:p>
            <a:pPr marL="285750" indent="-285750">
              <a:buFont typeface="Arial" panose="020B0604020202020204" pitchFamily="34" charset="0"/>
              <a:buChar char="•"/>
            </a:pPr>
            <a:r>
              <a:rPr lang="en-US" dirty="0"/>
              <a:t>In 2019, </a:t>
            </a:r>
            <a:r>
              <a:rPr lang="en-US" dirty="0">
                <a:solidFill>
                  <a:srgbClr val="FF0000"/>
                </a:solidFill>
              </a:rPr>
              <a:t>Ms. Gray </a:t>
            </a:r>
            <a:r>
              <a:rPr lang="en-US" dirty="0"/>
              <a:t>was</a:t>
            </a:r>
            <a:r>
              <a:rPr lang="en-US" dirty="0">
                <a:solidFill>
                  <a:srgbClr val="FF0000"/>
                </a:solidFill>
              </a:rPr>
              <a:t> offered </a:t>
            </a:r>
            <a:r>
              <a:rPr lang="en-US" dirty="0"/>
              <a:t>participation in an </a:t>
            </a:r>
            <a:r>
              <a:rPr lang="en-US" dirty="0">
                <a:solidFill>
                  <a:srgbClr val="FF0000"/>
                </a:solidFill>
              </a:rPr>
              <a:t>gene therapy experiment using a new technique called CRISPR. </a:t>
            </a:r>
          </a:p>
          <a:p>
            <a:pPr marL="285750" indent="-285750">
              <a:buFont typeface="Arial" panose="020B0604020202020204" pitchFamily="34" charset="0"/>
              <a:buChar char="•"/>
            </a:pPr>
            <a:r>
              <a:rPr lang="en-US" dirty="0">
                <a:solidFill>
                  <a:srgbClr val="FF0000"/>
                </a:solidFill>
              </a:rPr>
              <a:t>Treatment</a:t>
            </a:r>
            <a:r>
              <a:rPr lang="en-US" dirty="0"/>
              <a:t> is lengthy and did also involve very </a:t>
            </a:r>
            <a:r>
              <a:rPr lang="en-US" dirty="0">
                <a:solidFill>
                  <a:srgbClr val="FF0000"/>
                </a:solidFill>
              </a:rPr>
              <a:t>unpleasant</a:t>
            </a:r>
            <a:r>
              <a:rPr lang="en-US" dirty="0"/>
              <a:t> chemotherapy. </a:t>
            </a:r>
          </a:p>
          <a:p>
            <a:pPr marL="285750" indent="-285750">
              <a:buFont typeface="Arial" panose="020B0604020202020204" pitchFamily="34" charset="0"/>
              <a:buChar char="•"/>
            </a:pPr>
            <a:r>
              <a:rPr lang="en-US" dirty="0"/>
              <a:t>Treatment showed </a:t>
            </a:r>
            <a:r>
              <a:rPr lang="en-US" dirty="0">
                <a:solidFill>
                  <a:srgbClr val="FF0000"/>
                </a:solidFill>
              </a:rPr>
              <a:t>improvement of quality of life </a:t>
            </a:r>
            <a:r>
              <a:rPr lang="en-US" dirty="0"/>
              <a:t>for Mrs. Gray, an African American mother, after some months. </a:t>
            </a:r>
          </a:p>
          <a:p>
            <a:pPr marL="285750" indent="-285750">
              <a:buFont typeface="Arial" panose="020B0604020202020204" pitchFamily="34" charset="0"/>
              <a:buChar char="•"/>
            </a:pPr>
            <a:r>
              <a:rPr lang="en-US" dirty="0">
                <a:solidFill>
                  <a:srgbClr val="FF0000"/>
                </a:solidFill>
              </a:rPr>
              <a:t>unclear</a:t>
            </a:r>
            <a:r>
              <a:rPr lang="en-US" dirty="0"/>
              <a:t> if the </a:t>
            </a:r>
            <a:r>
              <a:rPr lang="en-US" dirty="0">
                <a:solidFill>
                  <a:srgbClr val="FF0000"/>
                </a:solidFill>
              </a:rPr>
              <a:t>improvements</a:t>
            </a:r>
            <a:r>
              <a:rPr lang="en-US" dirty="0"/>
              <a:t> will </a:t>
            </a:r>
            <a:r>
              <a:rPr lang="en-US" dirty="0">
                <a:solidFill>
                  <a:srgbClr val="FF0000"/>
                </a:solidFill>
              </a:rPr>
              <a:t>last</a:t>
            </a:r>
            <a:r>
              <a:rPr lang="en-US" dirty="0"/>
              <a:t> and how long. </a:t>
            </a:r>
          </a:p>
          <a:p>
            <a:pPr marL="285750" indent="-285750">
              <a:buFont typeface="Arial" panose="020B0604020202020204" pitchFamily="34" charset="0"/>
              <a:buChar char="•"/>
            </a:pPr>
            <a:r>
              <a:rPr lang="en-US" dirty="0"/>
              <a:t>New technique with </a:t>
            </a:r>
            <a:r>
              <a:rPr lang="en-US" dirty="0">
                <a:solidFill>
                  <a:srgbClr val="FF0000"/>
                </a:solidFill>
              </a:rPr>
              <a:t>chances</a:t>
            </a:r>
            <a:r>
              <a:rPr lang="en-US" dirty="0"/>
              <a:t> for </a:t>
            </a:r>
            <a:r>
              <a:rPr lang="en-US" dirty="0">
                <a:solidFill>
                  <a:srgbClr val="FF0000"/>
                </a:solidFill>
              </a:rPr>
              <a:t>unforeseen dangerous complications</a:t>
            </a:r>
          </a:p>
        </p:txBody>
      </p:sp>
      <p:sp>
        <p:nvSpPr>
          <p:cNvPr id="6" name="Rectangle 5">
            <a:extLst>
              <a:ext uri="{FF2B5EF4-FFF2-40B4-BE49-F238E27FC236}">
                <a16:creationId xmlns:a16="http://schemas.microsoft.com/office/drawing/2014/main" id="{BBB10BD2-9E51-429F-84AC-1055E74F7163}"/>
              </a:ext>
            </a:extLst>
          </p:cNvPr>
          <p:cNvSpPr/>
          <p:nvPr/>
        </p:nvSpPr>
        <p:spPr>
          <a:xfrm>
            <a:off x="0" y="6519438"/>
            <a:ext cx="12192000" cy="253916"/>
          </a:xfrm>
          <a:prstGeom prst="rect">
            <a:avLst/>
          </a:prstGeom>
        </p:spPr>
        <p:txBody>
          <a:bodyPr wrap="square">
            <a:spAutoFit/>
          </a:bodyPr>
          <a:lstStyle/>
          <a:p>
            <a:r>
              <a:rPr lang="en-US" sz="1050" dirty="0"/>
              <a:t>Image credit: “</a:t>
            </a:r>
            <a:r>
              <a:rPr lang="en-US" sz="1050" dirty="0">
                <a:hlinkClick r:id="rId2"/>
              </a:rPr>
              <a:t>Sickle Cell Disease</a:t>
            </a:r>
            <a:r>
              <a:rPr lang="en-US" sz="1050" dirty="0"/>
              <a:t>” by </a:t>
            </a:r>
            <a:r>
              <a:rPr lang="en-US" sz="1050" dirty="0">
                <a:hlinkClick r:id="rId3"/>
              </a:rPr>
              <a:t>National Institutes of Health (NIH)</a:t>
            </a:r>
            <a:r>
              <a:rPr lang="en-US" sz="1050" dirty="0"/>
              <a:t> is licensed under </a:t>
            </a:r>
            <a:r>
              <a:rPr lang="en-US" sz="1050" dirty="0">
                <a:hlinkClick r:id="rId4"/>
              </a:rPr>
              <a:t>CC BY-NC 2.0</a:t>
            </a:r>
            <a:r>
              <a:rPr lang="en-US" sz="1050" dirty="0"/>
              <a:t>.</a:t>
            </a:r>
          </a:p>
        </p:txBody>
      </p:sp>
      <p:sp>
        <p:nvSpPr>
          <p:cNvPr id="8" name="TextBox 7">
            <a:extLst>
              <a:ext uri="{FF2B5EF4-FFF2-40B4-BE49-F238E27FC236}">
                <a16:creationId xmlns:a16="http://schemas.microsoft.com/office/drawing/2014/main" id="{0809BE0B-16DC-4306-9043-997B7DF070F3}"/>
              </a:ext>
            </a:extLst>
          </p:cNvPr>
          <p:cNvSpPr txBox="1"/>
          <p:nvPr/>
        </p:nvSpPr>
        <p:spPr>
          <a:xfrm>
            <a:off x="438028" y="4042532"/>
            <a:ext cx="7038039" cy="2031325"/>
          </a:xfrm>
          <a:prstGeom prst="rect">
            <a:avLst/>
          </a:prstGeom>
          <a:noFill/>
        </p:spPr>
        <p:txBody>
          <a:bodyPr wrap="square" rtlCol="0">
            <a:spAutoFit/>
          </a:bodyPr>
          <a:lstStyle/>
          <a:p>
            <a:pPr marL="285750" indent="-285750">
              <a:buFont typeface="Arial" panose="020B0604020202020204" pitchFamily="34" charset="0"/>
              <a:buChar char="•"/>
            </a:pPr>
            <a:r>
              <a:rPr lang="en-US" dirty="0"/>
              <a:t>Should a scientist or a doctor </a:t>
            </a:r>
            <a:r>
              <a:rPr lang="en-US" dirty="0">
                <a:solidFill>
                  <a:srgbClr val="FF0000"/>
                </a:solidFill>
              </a:rPr>
              <a:t>offer</a:t>
            </a:r>
            <a:r>
              <a:rPr lang="en-US" dirty="0"/>
              <a:t> participation of a new experimental treatment that </a:t>
            </a:r>
            <a:r>
              <a:rPr lang="en-US" dirty="0">
                <a:solidFill>
                  <a:srgbClr val="FF0000"/>
                </a:solidFill>
              </a:rPr>
              <a:t>hasn’t been tried </a:t>
            </a:r>
            <a:r>
              <a:rPr lang="en-US" dirty="0"/>
              <a:t>on any human being before?</a:t>
            </a:r>
          </a:p>
          <a:p>
            <a:pPr marL="285750" indent="-285750">
              <a:buFont typeface="Arial" panose="020B0604020202020204" pitchFamily="34" charset="0"/>
              <a:buChar char="•"/>
            </a:pPr>
            <a:r>
              <a:rPr lang="en-US" dirty="0"/>
              <a:t>Should a scientist or doctor include additional ethical considerations if an experimental treatment is </a:t>
            </a:r>
            <a:r>
              <a:rPr lang="en-US" dirty="0">
                <a:solidFill>
                  <a:srgbClr val="FF0000"/>
                </a:solidFill>
              </a:rPr>
              <a:t>offered to a demographic group </a:t>
            </a:r>
            <a:r>
              <a:rPr lang="en-US" dirty="0"/>
              <a:t>that is exposed to disproportionally </a:t>
            </a:r>
            <a:r>
              <a:rPr lang="en-US" dirty="0">
                <a:solidFill>
                  <a:srgbClr val="FF0000"/>
                </a:solidFill>
              </a:rPr>
              <a:t>high health disparities</a:t>
            </a:r>
            <a:r>
              <a:rPr lang="en-US" dirty="0"/>
              <a:t>? </a:t>
            </a:r>
          </a:p>
          <a:p>
            <a:pPr marL="285750" indent="-285750">
              <a:buFont typeface="Arial" panose="020B0604020202020204" pitchFamily="34" charset="0"/>
              <a:buChar char="•"/>
            </a:pPr>
            <a:r>
              <a:rPr lang="en-US" dirty="0"/>
              <a:t>Should a scientist or doctor offer participation of a new experimental </a:t>
            </a:r>
            <a:r>
              <a:rPr lang="en-US" dirty="0">
                <a:solidFill>
                  <a:srgbClr val="FF0000"/>
                </a:solidFill>
              </a:rPr>
              <a:t>treatment</a:t>
            </a:r>
            <a:r>
              <a:rPr lang="en-US" dirty="0"/>
              <a:t> to a </a:t>
            </a:r>
            <a:r>
              <a:rPr lang="en-US" dirty="0">
                <a:solidFill>
                  <a:srgbClr val="FF0000"/>
                </a:solidFill>
              </a:rPr>
              <a:t>person</a:t>
            </a:r>
            <a:r>
              <a:rPr lang="en-US" dirty="0"/>
              <a:t> that is </a:t>
            </a:r>
            <a:r>
              <a:rPr lang="en-US" dirty="0">
                <a:solidFill>
                  <a:srgbClr val="FF0000"/>
                </a:solidFill>
              </a:rPr>
              <a:t>parenting dependent children</a:t>
            </a:r>
            <a:r>
              <a:rPr lang="en-US" dirty="0"/>
              <a:t>?</a:t>
            </a:r>
          </a:p>
        </p:txBody>
      </p:sp>
      <p:pic>
        <p:nvPicPr>
          <p:cNvPr id="4" name="Picture 3" descr="red blood cell freely flowing through vein; sickle cell blocking blood flow">
            <a:extLst>
              <a:ext uri="{FF2B5EF4-FFF2-40B4-BE49-F238E27FC236}">
                <a16:creationId xmlns:a16="http://schemas.microsoft.com/office/drawing/2014/main" id="{7B2FC1DB-0B83-4F09-A286-C8E7C6CDF5A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40447" y="4042532"/>
            <a:ext cx="3877985" cy="2585323"/>
          </a:xfrm>
          <a:prstGeom prst="rect">
            <a:avLst/>
          </a:prstGeom>
        </p:spPr>
      </p:pic>
    </p:spTree>
    <p:extLst>
      <p:ext uri="{BB962C8B-B14F-4D97-AF65-F5344CB8AC3E}">
        <p14:creationId xmlns:p14="http://schemas.microsoft.com/office/powerpoint/2010/main" val="2385695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A7A1F03-2EE9-4890-BFEF-3771C75FDA8C}"/>
              </a:ext>
            </a:extLst>
          </p:cNvPr>
          <p:cNvSpPr>
            <a:spLocks noGrp="1"/>
          </p:cNvSpPr>
          <p:nvPr>
            <p:ph type="ctrTitle"/>
          </p:nvPr>
        </p:nvSpPr>
        <p:spPr>
          <a:xfrm>
            <a:off x="0" y="-1"/>
            <a:ext cx="12192000" cy="1477123"/>
          </a:xfrm>
        </p:spPr>
        <p:txBody>
          <a:bodyPr>
            <a:normAutofit fontScale="90000"/>
          </a:bodyPr>
          <a:lstStyle/>
          <a:p>
            <a:r>
              <a:rPr lang="en-US" b="1" dirty="0"/>
              <a:t>Ethics of Genetic Testing &amp; Medical Disease Diagnostics</a:t>
            </a:r>
          </a:p>
        </p:txBody>
      </p:sp>
      <p:sp>
        <p:nvSpPr>
          <p:cNvPr id="2" name="TextBox 1">
            <a:extLst>
              <a:ext uri="{FF2B5EF4-FFF2-40B4-BE49-F238E27FC236}">
                <a16:creationId xmlns:a16="http://schemas.microsoft.com/office/drawing/2014/main" id="{33DD42DF-3607-4CBB-A44C-AE669DB3AE27}"/>
              </a:ext>
            </a:extLst>
          </p:cNvPr>
          <p:cNvSpPr txBox="1"/>
          <p:nvPr/>
        </p:nvSpPr>
        <p:spPr>
          <a:xfrm>
            <a:off x="429562" y="1477123"/>
            <a:ext cx="11762437" cy="2308324"/>
          </a:xfrm>
          <a:prstGeom prst="rect">
            <a:avLst/>
          </a:prstGeom>
          <a:noFill/>
        </p:spPr>
        <p:txBody>
          <a:bodyPr wrap="square" rtlCol="0">
            <a:spAutoFit/>
          </a:bodyPr>
          <a:lstStyle/>
          <a:p>
            <a:pPr marL="285750" indent="-285750">
              <a:buFont typeface="Arial" panose="020B0604020202020204" pitchFamily="34" charset="0"/>
              <a:buChar char="•"/>
            </a:pPr>
            <a:r>
              <a:rPr lang="en-US" b="1" dirty="0">
                <a:solidFill>
                  <a:srgbClr val="FF0000"/>
                </a:solidFill>
              </a:rPr>
              <a:t>Genetic counseling</a:t>
            </a:r>
            <a:r>
              <a:rPr lang="en-US" dirty="0"/>
              <a:t>: “the process of </a:t>
            </a:r>
            <a:r>
              <a:rPr lang="en-US" dirty="0">
                <a:solidFill>
                  <a:srgbClr val="FF0000"/>
                </a:solidFill>
              </a:rPr>
              <a:t>helping</a:t>
            </a:r>
            <a:r>
              <a:rPr lang="en-US" dirty="0"/>
              <a:t> people </a:t>
            </a:r>
            <a:r>
              <a:rPr lang="en-US" dirty="0">
                <a:solidFill>
                  <a:srgbClr val="FF0000"/>
                </a:solidFill>
              </a:rPr>
              <a:t>understand and adapt </a:t>
            </a:r>
            <a:r>
              <a:rPr lang="en-US" dirty="0"/>
              <a:t>to the </a:t>
            </a:r>
            <a:r>
              <a:rPr lang="en-US" dirty="0">
                <a:solidFill>
                  <a:srgbClr val="FF0000"/>
                </a:solidFill>
              </a:rPr>
              <a:t>medical</a:t>
            </a:r>
            <a:r>
              <a:rPr lang="en-US" dirty="0"/>
              <a:t>, </a:t>
            </a:r>
            <a:r>
              <a:rPr lang="en-US" dirty="0">
                <a:solidFill>
                  <a:srgbClr val="FF0000"/>
                </a:solidFill>
              </a:rPr>
              <a:t>psychological</a:t>
            </a:r>
            <a:r>
              <a:rPr lang="en-US" dirty="0"/>
              <a:t> and </a:t>
            </a:r>
            <a:r>
              <a:rPr lang="en-US" dirty="0">
                <a:solidFill>
                  <a:srgbClr val="FF0000"/>
                </a:solidFill>
              </a:rPr>
              <a:t>familial</a:t>
            </a:r>
            <a:r>
              <a:rPr lang="en-US" dirty="0"/>
              <a:t> </a:t>
            </a:r>
            <a:r>
              <a:rPr lang="en-US" dirty="0">
                <a:solidFill>
                  <a:srgbClr val="FF0000"/>
                </a:solidFill>
              </a:rPr>
              <a:t>implications</a:t>
            </a:r>
            <a:r>
              <a:rPr lang="en-US" dirty="0"/>
              <a:t> of genetic contributions to disease” (National Society of Genetic Counselors (NSGC)).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solidFill>
                  <a:srgbClr val="FF0000"/>
                </a:solidFill>
              </a:rPr>
              <a:t>autonomy</a:t>
            </a:r>
            <a:r>
              <a:rPr lang="en-US" dirty="0"/>
              <a:t> of the </a:t>
            </a:r>
            <a:r>
              <a:rPr lang="en-US" dirty="0">
                <a:solidFill>
                  <a:srgbClr val="FF0000"/>
                </a:solidFill>
              </a:rPr>
              <a:t>individual</a:t>
            </a:r>
            <a:r>
              <a:rPr lang="en-US" dirty="0"/>
              <a:t>, the </a:t>
            </a:r>
            <a:r>
              <a:rPr lang="en-US" dirty="0">
                <a:solidFill>
                  <a:srgbClr val="FF0000"/>
                </a:solidFill>
              </a:rPr>
              <a:t>right</a:t>
            </a:r>
            <a:r>
              <a:rPr lang="en-US" dirty="0"/>
              <a:t> to full </a:t>
            </a:r>
            <a:r>
              <a:rPr lang="en-US" dirty="0">
                <a:solidFill>
                  <a:srgbClr val="FF0000"/>
                </a:solidFill>
              </a:rPr>
              <a:t>information</a:t>
            </a:r>
            <a:r>
              <a:rPr lang="en-US" dirty="0"/>
              <a:t> about the genetic disease and available </a:t>
            </a:r>
            <a:r>
              <a:rPr lang="en-US" dirty="0">
                <a:solidFill>
                  <a:srgbClr val="FF0000"/>
                </a:solidFill>
              </a:rPr>
              <a:t>options</a:t>
            </a:r>
            <a:r>
              <a:rPr lang="en-US" dirty="0"/>
              <a:t> (world health organization (WHO)). </a:t>
            </a:r>
          </a:p>
          <a:p>
            <a:pPr marL="285750" indent="-285750">
              <a:buFont typeface="Arial" panose="020B0604020202020204" pitchFamily="34" charset="0"/>
              <a:buChar char="•"/>
            </a:pPr>
            <a:r>
              <a:rPr lang="en-US" dirty="0"/>
              <a:t>genetic counseling: should be </a:t>
            </a:r>
            <a:r>
              <a:rPr lang="en-US" dirty="0">
                <a:solidFill>
                  <a:srgbClr val="FF0000"/>
                </a:solidFill>
              </a:rPr>
              <a:t>education</a:t>
            </a:r>
            <a:r>
              <a:rPr lang="en-US" dirty="0"/>
              <a:t>, </a:t>
            </a:r>
            <a:r>
              <a:rPr lang="en-US" dirty="0">
                <a:solidFill>
                  <a:srgbClr val="FF0000"/>
                </a:solidFill>
              </a:rPr>
              <a:t>voluntary</a:t>
            </a:r>
            <a:r>
              <a:rPr lang="en-US" dirty="0"/>
              <a:t> and </a:t>
            </a:r>
            <a:r>
              <a:rPr lang="en-US" dirty="0">
                <a:solidFill>
                  <a:srgbClr val="FF0000"/>
                </a:solidFill>
              </a:rPr>
              <a:t>non-prescriptive</a:t>
            </a:r>
            <a:r>
              <a:rPr lang="en-US" dirty="0"/>
              <a:t>(WHO) </a:t>
            </a:r>
          </a:p>
          <a:p>
            <a:pPr marL="285750" indent="-285750">
              <a:buFont typeface="Arial" panose="020B0604020202020204" pitchFamily="34" charset="0"/>
              <a:buChar char="•"/>
            </a:pPr>
            <a:r>
              <a:rPr lang="en-US" dirty="0"/>
              <a:t>genetic counseling: </a:t>
            </a:r>
            <a:r>
              <a:rPr lang="en-US" dirty="0">
                <a:solidFill>
                  <a:srgbClr val="FF0000"/>
                </a:solidFill>
              </a:rPr>
              <a:t>sensitive</a:t>
            </a:r>
            <a:r>
              <a:rPr lang="en-US" dirty="0"/>
              <a:t> to </a:t>
            </a:r>
            <a:r>
              <a:rPr lang="en-US" dirty="0">
                <a:solidFill>
                  <a:srgbClr val="FF0000"/>
                </a:solidFill>
              </a:rPr>
              <a:t>societal, cultural, and religious views </a:t>
            </a:r>
            <a:r>
              <a:rPr lang="en-US" dirty="0"/>
              <a:t>of the individual (WHO). </a:t>
            </a:r>
          </a:p>
          <a:p>
            <a:pPr marL="285750" indent="-285750">
              <a:buFont typeface="Arial" panose="020B0604020202020204" pitchFamily="34" charset="0"/>
              <a:buChar char="•"/>
            </a:pPr>
            <a:r>
              <a:rPr lang="en-US" dirty="0">
                <a:solidFill>
                  <a:srgbClr val="FF0000"/>
                </a:solidFill>
              </a:rPr>
              <a:t>genetic testing</a:t>
            </a:r>
            <a:r>
              <a:rPr lang="en-US" dirty="0"/>
              <a:t>: Besides the “</a:t>
            </a:r>
            <a:r>
              <a:rPr lang="en-US" dirty="0">
                <a:solidFill>
                  <a:srgbClr val="FF0000"/>
                </a:solidFill>
              </a:rPr>
              <a:t>right to know</a:t>
            </a:r>
            <a:r>
              <a:rPr lang="en-US" dirty="0"/>
              <a:t>” the question about “the </a:t>
            </a:r>
            <a:r>
              <a:rPr lang="en-US" dirty="0">
                <a:solidFill>
                  <a:srgbClr val="FF0000"/>
                </a:solidFill>
              </a:rPr>
              <a:t>right not to know</a:t>
            </a:r>
            <a:r>
              <a:rPr lang="en-US" dirty="0"/>
              <a:t>” (refusal to be tested-WHO)</a:t>
            </a:r>
            <a:endParaRPr lang="en-US" dirty="0">
              <a:solidFill>
                <a:srgbClr val="FF0000"/>
              </a:solidFill>
            </a:endParaRPr>
          </a:p>
        </p:txBody>
      </p:sp>
      <p:sp>
        <p:nvSpPr>
          <p:cNvPr id="6" name="Rectangle 5">
            <a:extLst>
              <a:ext uri="{FF2B5EF4-FFF2-40B4-BE49-F238E27FC236}">
                <a16:creationId xmlns:a16="http://schemas.microsoft.com/office/drawing/2014/main" id="{BBB10BD2-9E51-429F-84AC-1055E74F7163}"/>
              </a:ext>
            </a:extLst>
          </p:cNvPr>
          <p:cNvSpPr/>
          <p:nvPr/>
        </p:nvSpPr>
        <p:spPr>
          <a:xfrm>
            <a:off x="0" y="6519438"/>
            <a:ext cx="12192000" cy="253916"/>
          </a:xfrm>
          <a:prstGeom prst="rect">
            <a:avLst/>
          </a:prstGeom>
        </p:spPr>
        <p:txBody>
          <a:bodyPr wrap="square">
            <a:spAutoFit/>
          </a:bodyPr>
          <a:lstStyle/>
          <a:p>
            <a:r>
              <a:rPr lang="en-US" sz="1050" dirty="0"/>
              <a:t>Image credit:</a:t>
            </a:r>
          </a:p>
        </p:txBody>
      </p:sp>
      <p:sp>
        <p:nvSpPr>
          <p:cNvPr id="8" name="TextBox 7">
            <a:extLst>
              <a:ext uri="{FF2B5EF4-FFF2-40B4-BE49-F238E27FC236}">
                <a16:creationId xmlns:a16="http://schemas.microsoft.com/office/drawing/2014/main" id="{0809BE0B-16DC-4306-9043-997B7DF070F3}"/>
              </a:ext>
            </a:extLst>
          </p:cNvPr>
          <p:cNvSpPr txBox="1"/>
          <p:nvPr/>
        </p:nvSpPr>
        <p:spPr>
          <a:xfrm>
            <a:off x="438028" y="4042532"/>
            <a:ext cx="11576172" cy="2308324"/>
          </a:xfrm>
          <a:prstGeom prst="rect">
            <a:avLst/>
          </a:prstGeom>
          <a:noFill/>
        </p:spPr>
        <p:txBody>
          <a:bodyPr wrap="square" rtlCol="0">
            <a:spAutoFit/>
          </a:bodyPr>
          <a:lstStyle/>
          <a:p>
            <a:pPr marL="285750" indent="-285750">
              <a:buFont typeface="Arial" panose="020B0604020202020204" pitchFamily="34" charset="0"/>
              <a:buChar char="•"/>
            </a:pPr>
            <a:r>
              <a:rPr lang="en-US" dirty="0"/>
              <a:t>If parents find out that their children have a risk of getting a genetic disease, should they decide against biological children?</a:t>
            </a:r>
          </a:p>
          <a:p>
            <a:pPr marL="285750" indent="-285750">
              <a:buFont typeface="Arial" panose="020B0604020202020204" pitchFamily="34" charset="0"/>
              <a:buChar char="•"/>
            </a:pPr>
            <a:r>
              <a:rPr lang="en-US" dirty="0"/>
              <a:t>The actress Angelina Jolie wrote an open opinion letter to the New York times entitled “My Medical Choice”. The actress decided to test for an allele of the BRCA1 gene that can increase the breast cancer risk. The actress found out that she had the allele that causes increased risk for breast cancer. The actress then had her breast tissue removed (mastectomy) in order to reduce the risk for breast cancer. What do you think about her choice to take the test? What do you think about her choice to proactively have surgery? BRCA1 mutations can also increase risk for ovarian cancer. What do you think about proactively removing the ovaries?</a:t>
            </a:r>
          </a:p>
        </p:txBody>
      </p:sp>
    </p:spTree>
    <p:extLst>
      <p:ext uri="{BB962C8B-B14F-4D97-AF65-F5344CB8AC3E}">
        <p14:creationId xmlns:p14="http://schemas.microsoft.com/office/powerpoint/2010/main" val="5036501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A7A1F03-2EE9-4890-BFEF-3771C75FDA8C}"/>
              </a:ext>
            </a:extLst>
          </p:cNvPr>
          <p:cNvSpPr>
            <a:spLocks noGrp="1"/>
          </p:cNvSpPr>
          <p:nvPr>
            <p:ph type="ctrTitle"/>
          </p:nvPr>
        </p:nvSpPr>
        <p:spPr>
          <a:xfrm>
            <a:off x="0" y="-1"/>
            <a:ext cx="12192000" cy="1477123"/>
          </a:xfrm>
        </p:spPr>
        <p:txBody>
          <a:bodyPr>
            <a:normAutofit fontScale="90000"/>
          </a:bodyPr>
          <a:lstStyle/>
          <a:p>
            <a:r>
              <a:rPr lang="en-US" b="1" dirty="0"/>
              <a:t>Ethics of DNA Testing in Forensic Science and Criminal Justice</a:t>
            </a:r>
          </a:p>
        </p:txBody>
      </p:sp>
      <p:sp>
        <p:nvSpPr>
          <p:cNvPr id="2" name="TextBox 1">
            <a:extLst>
              <a:ext uri="{FF2B5EF4-FFF2-40B4-BE49-F238E27FC236}">
                <a16:creationId xmlns:a16="http://schemas.microsoft.com/office/drawing/2014/main" id="{33DD42DF-3607-4CBB-A44C-AE669DB3AE27}"/>
              </a:ext>
            </a:extLst>
          </p:cNvPr>
          <p:cNvSpPr txBox="1"/>
          <p:nvPr/>
        </p:nvSpPr>
        <p:spPr>
          <a:xfrm>
            <a:off x="429562" y="1477123"/>
            <a:ext cx="11762437" cy="5078313"/>
          </a:xfrm>
          <a:prstGeom prst="rect">
            <a:avLst/>
          </a:prstGeom>
          <a:noFill/>
        </p:spPr>
        <p:txBody>
          <a:bodyPr wrap="square" rtlCol="0">
            <a:spAutoFit/>
          </a:bodyPr>
          <a:lstStyle/>
          <a:p>
            <a:pPr marL="285750" indent="-285750">
              <a:buFont typeface="Arial" panose="020B0604020202020204" pitchFamily="34" charset="0"/>
              <a:buChar char="•"/>
            </a:pPr>
            <a:r>
              <a:rPr lang="en-US" dirty="0"/>
              <a:t>to </a:t>
            </a:r>
            <a:r>
              <a:rPr lang="en-US" dirty="0">
                <a:solidFill>
                  <a:srgbClr val="FF0000"/>
                </a:solidFill>
              </a:rPr>
              <a:t>determine</a:t>
            </a:r>
            <a:r>
              <a:rPr lang="en-US" dirty="0"/>
              <a:t> the </a:t>
            </a:r>
            <a:r>
              <a:rPr lang="en-US" dirty="0">
                <a:solidFill>
                  <a:srgbClr val="FF0000"/>
                </a:solidFill>
              </a:rPr>
              <a:t>biological</a:t>
            </a:r>
            <a:r>
              <a:rPr lang="en-US" dirty="0"/>
              <a:t> parent (father, mother).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to </a:t>
            </a:r>
            <a:r>
              <a:rPr lang="en-US" dirty="0">
                <a:solidFill>
                  <a:srgbClr val="FF0000"/>
                </a:solidFill>
              </a:rPr>
              <a:t>identify</a:t>
            </a:r>
            <a:r>
              <a:rPr lang="en-US" dirty="0"/>
              <a:t> a deceased </a:t>
            </a:r>
            <a:r>
              <a:rPr lang="en-US" dirty="0">
                <a:solidFill>
                  <a:srgbClr val="FF0000"/>
                </a:solidFill>
              </a:rPr>
              <a:t>victim</a:t>
            </a:r>
            <a:r>
              <a:rPr lang="en-US" dirty="0"/>
              <a:t>.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For sexual violence, it can also be used to </a:t>
            </a:r>
            <a:r>
              <a:rPr lang="en-US" dirty="0">
                <a:solidFill>
                  <a:srgbClr val="FF0000"/>
                </a:solidFill>
              </a:rPr>
              <a:t>identify</a:t>
            </a:r>
            <a:r>
              <a:rPr lang="en-US" dirty="0"/>
              <a:t> the </a:t>
            </a:r>
            <a:r>
              <a:rPr lang="en-US" dirty="0">
                <a:solidFill>
                  <a:srgbClr val="FF0000"/>
                </a:solidFill>
              </a:rPr>
              <a:t>assaulting criminal</a:t>
            </a:r>
            <a:r>
              <a:rPr lang="en-US" dirty="0"/>
              <a: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A Louisiana physician was convicted of </a:t>
            </a:r>
            <a:r>
              <a:rPr lang="en-US" dirty="0">
                <a:solidFill>
                  <a:srgbClr val="FF0000"/>
                </a:solidFill>
              </a:rPr>
              <a:t>attempted</a:t>
            </a:r>
            <a:r>
              <a:rPr lang="en-US" dirty="0"/>
              <a:t>  second degree </a:t>
            </a:r>
            <a:r>
              <a:rPr lang="en-US" dirty="0">
                <a:solidFill>
                  <a:srgbClr val="FF0000"/>
                </a:solidFill>
              </a:rPr>
              <a:t>murder</a:t>
            </a:r>
            <a:r>
              <a:rPr lang="en-US" dirty="0"/>
              <a:t> by injecting his former girl friend with HIV from one of his patients based on </a:t>
            </a:r>
            <a:r>
              <a:rPr lang="en-US" dirty="0">
                <a:solidFill>
                  <a:srgbClr val="FF0000"/>
                </a:solidFill>
              </a:rPr>
              <a:t>DNA analysis of HIV mutations</a:t>
            </a:r>
            <a:r>
              <a:rPr lang="en-US" dirty="0"/>
              <a:t>.</a:t>
            </a:r>
          </a:p>
          <a:p>
            <a:pPr marL="285750" indent="-285750">
              <a:buFont typeface="Arial" panose="020B0604020202020204" pitchFamily="34" charset="0"/>
              <a:buChar char="•"/>
            </a:pPr>
            <a:r>
              <a:rPr lang="en-US" dirty="0"/>
              <a:t>the </a:t>
            </a:r>
            <a:r>
              <a:rPr lang="en-US" dirty="0">
                <a:solidFill>
                  <a:srgbClr val="FF0000"/>
                </a:solidFill>
              </a:rPr>
              <a:t>State of Louisiana </a:t>
            </a:r>
            <a:r>
              <a:rPr lang="en-US" dirty="0"/>
              <a:t>versus Franklin, that </a:t>
            </a:r>
            <a:r>
              <a:rPr lang="en-US" dirty="0">
                <a:solidFill>
                  <a:srgbClr val="FF0000"/>
                </a:solidFill>
              </a:rPr>
              <a:t>ruled</a:t>
            </a:r>
            <a:r>
              <a:rPr lang="en-US" dirty="0"/>
              <a:t> a cheek swab for </a:t>
            </a:r>
            <a:r>
              <a:rPr lang="en-US" dirty="0">
                <a:solidFill>
                  <a:srgbClr val="FF0000"/>
                </a:solidFill>
              </a:rPr>
              <a:t>DNA testing is allowed </a:t>
            </a:r>
            <a:r>
              <a:rPr lang="en-US" dirty="0"/>
              <a:t>even if a </a:t>
            </a:r>
            <a:r>
              <a:rPr lang="en-US" dirty="0">
                <a:solidFill>
                  <a:srgbClr val="FF0000"/>
                </a:solidFill>
              </a:rPr>
              <a:t>person</a:t>
            </a:r>
            <a:r>
              <a:rPr lang="en-US" dirty="0"/>
              <a:t> is not convicted of a crime, but only </a:t>
            </a:r>
            <a:r>
              <a:rPr lang="en-US" dirty="0">
                <a:solidFill>
                  <a:srgbClr val="FF0000"/>
                </a:solidFill>
              </a:rPr>
              <a:t>arrested</a:t>
            </a:r>
            <a:r>
              <a:rPr lang="en-US" dirty="0"/>
              <a:t> (</a:t>
            </a:r>
            <a:r>
              <a:rPr lang="en-US" i="1" dirty="0"/>
              <a:t>State v. Franklin</a:t>
            </a:r>
            <a:r>
              <a:rPr lang="en-US" dirty="0"/>
              <a:t>, 76 So. 3d 423 (La. 2011)</a:t>
            </a:r>
          </a:p>
          <a:p>
            <a:pPr marL="285750" indent="-285750">
              <a:buFont typeface="Arial" panose="020B0604020202020204" pitchFamily="34" charset="0"/>
              <a:buChar char="•"/>
            </a:pPr>
            <a:r>
              <a:rPr lang="en-US" dirty="0">
                <a:solidFill>
                  <a:srgbClr val="FF0000"/>
                </a:solidFill>
              </a:rPr>
              <a:t>federal case </a:t>
            </a:r>
            <a:r>
              <a:rPr lang="en-US" dirty="0"/>
              <a:t>of </a:t>
            </a:r>
            <a:r>
              <a:rPr lang="en-US" i="1" dirty="0"/>
              <a:t>U.S. v. Mitchell</a:t>
            </a:r>
            <a:r>
              <a:rPr lang="en-US" dirty="0"/>
              <a:t>, 652 F.3d 387 (3d Cir. 2011) states “… </a:t>
            </a:r>
            <a:r>
              <a:rPr lang="en-US" dirty="0">
                <a:solidFill>
                  <a:srgbClr val="FF0000"/>
                </a:solidFill>
              </a:rPr>
              <a:t>DNA collection from arrestees </a:t>
            </a:r>
            <a:r>
              <a:rPr lang="en-US" dirty="0"/>
              <a:t>…. </a:t>
            </a:r>
            <a:r>
              <a:rPr lang="en-US" dirty="0">
                <a:solidFill>
                  <a:srgbClr val="FF0000"/>
                </a:solidFill>
              </a:rPr>
              <a:t>is reasonable </a:t>
            </a:r>
            <a:r>
              <a:rPr lang="en-US" dirty="0"/>
              <a:t>and does not violate the Fourth Amendment.”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solidFill>
                  <a:srgbClr val="FF0000"/>
                </a:solidFill>
              </a:rPr>
              <a:t>familial DNA searching </a:t>
            </a:r>
            <a:r>
              <a:rPr lang="en-US" dirty="0"/>
              <a:t>was used to point to an innocent New Orleans film maker as a murder suspect </a:t>
            </a:r>
            <a:r>
              <a:rPr lang="en-US" dirty="0">
                <a:solidFill>
                  <a:srgbClr val="FF0000"/>
                </a:solidFill>
              </a:rPr>
              <a:t>. </a:t>
            </a:r>
            <a:r>
              <a:rPr lang="en-US" dirty="0"/>
              <a:t>The film maker experienced stressful times until he was cleared.</a:t>
            </a:r>
            <a:r>
              <a:rPr lang="en-US" dirty="0">
                <a:solidFill>
                  <a:srgbClr val="FF0000"/>
                </a:solidFill>
              </a:rPr>
              <a:t> </a:t>
            </a:r>
          </a:p>
          <a:p>
            <a:pPr marL="285750" indent="-285750">
              <a:buFont typeface="Arial" panose="020B0604020202020204" pitchFamily="34" charset="0"/>
              <a:buChar char="•"/>
            </a:pPr>
            <a:r>
              <a:rPr lang="en-US" dirty="0">
                <a:solidFill>
                  <a:srgbClr val="FF0000"/>
                </a:solidFill>
              </a:rPr>
              <a:t>How long </a:t>
            </a:r>
            <a:r>
              <a:rPr lang="en-US" dirty="0"/>
              <a:t>should the genetic </a:t>
            </a:r>
            <a:r>
              <a:rPr lang="en-US" dirty="0">
                <a:solidFill>
                  <a:srgbClr val="FF0000"/>
                </a:solidFill>
              </a:rPr>
              <a:t>information</a:t>
            </a:r>
            <a:r>
              <a:rPr lang="en-US" dirty="0"/>
              <a:t> be </a:t>
            </a:r>
            <a:r>
              <a:rPr lang="en-US" dirty="0">
                <a:solidFill>
                  <a:srgbClr val="FF0000"/>
                </a:solidFill>
              </a:rPr>
              <a:t>used</a:t>
            </a:r>
            <a:r>
              <a:rPr lang="en-US" dirty="0"/>
              <a:t> ? Only for the specific incident, arrest, law suit, civil case, criminal case or for 1 year, 10 years, a life time?</a:t>
            </a:r>
          </a:p>
          <a:p>
            <a:pPr marL="285750" indent="-285750">
              <a:buFont typeface="Arial" panose="020B0604020202020204" pitchFamily="34" charset="0"/>
              <a:buChar char="•"/>
            </a:pPr>
            <a:r>
              <a:rPr lang="en-US" dirty="0"/>
              <a:t>Should the collected DNA also be </a:t>
            </a:r>
            <a:r>
              <a:rPr lang="en-US" dirty="0">
                <a:solidFill>
                  <a:srgbClr val="FF0000"/>
                </a:solidFill>
              </a:rPr>
              <a:t>used for other purposes </a:t>
            </a:r>
            <a:r>
              <a:rPr lang="en-US" dirty="0"/>
              <a:t>than originally intended?. </a:t>
            </a:r>
          </a:p>
        </p:txBody>
      </p:sp>
      <p:sp>
        <p:nvSpPr>
          <p:cNvPr id="6" name="Rectangle 5">
            <a:extLst>
              <a:ext uri="{FF2B5EF4-FFF2-40B4-BE49-F238E27FC236}">
                <a16:creationId xmlns:a16="http://schemas.microsoft.com/office/drawing/2014/main" id="{BBB10BD2-9E51-429F-84AC-1055E74F7163}"/>
              </a:ext>
            </a:extLst>
          </p:cNvPr>
          <p:cNvSpPr/>
          <p:nvPr/>
        </p:nvSpPr>
        <p:spPr>
          <a:xfrm>
            <a:off x="0" y="6519438"/>
            <a:ext cx="12192000" cy="253916"/>
          </a:xfrm>
          <a:prstGeom prst="rect">
            <a:avLst/>
          </a:prstGeom>
        </p:spPr>
        <p:txBody>
          <a:bodyPr wrap="square">
            <a:spAutoFit/>
          </a:bodyPr>
          <a:lstStyle/>
          <a:p>
            <a:r>
              <a:rPr lang="en-US" sz="1050" dirty="0"/>
              <a:t>Image credit: </a:t>
            </a:r>
          </a:p>
        </p:txBody>
      </p:sp>
    </p:spTree>
    <p:extLst>
      <p:ext uri="{BB962C8B-B14F-4D97-AF65-F5344CB8AC3E}">
        <p14:creationId xmlns:p14="http://schemas.microsoft.com/office/powerpoint/2010/main" val="16738001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A7A1F03-2EE9-4890-BFEF-3771C75FDA8C}"/>
              </a:ext>
            </a:extLst>
          </p:cNvPr>
          <p:cNvSpPr>
            <a:spLocks noGrp="1"/>
          </p:cNvSpPr>
          <p:nvPr>
            <p:ph type="ctrTitle"/>
          </p:nvPr>
        </p:nvSpPr>
        <p:spPr>
          <a:xfrm>
            <a:off x="0" y="0"/>
            <a:ext cx="12192000" cy="931334"/>
          </a:xfrm>
        </p:spPr>
        <p:txBody>
          <a:bodyPr>
            <a:normAutofit fontScale="90000"/>
          </a:bodyPr>
          <a:lstStyle/>
          <a:p>
            <a:r>
              <a:rPr lang="en-US" b="1" dirty="0"/>
              <a:t>Use of Animals &amp; Environment and Ethics </a:t>
            </a:r>
          </a:p>
        </p:txBody>
      </p:sp>
      <p:sp>
        <p:nvSpPr>
          <p:cNvPr id="2" name="TextBox 1">
            <a:extLst>
              <a:ext uri="{FF2B5EF4-FFF2-40B4-BE49-F238E27FC236}">
                <a16:creationId xmlns:a16="http://schemas.microsoft.com/office/drawing/2014/main" id="{33DD42DF-3607-4CBB-A44C-AE669DB3AE27}"/>
              </a:ext>
            </a:extLst>
          </p:cNvPr>
          <p:cNvSpPr txBox="1"/>
          <p:nvPr/>
        </p:nvSpPr>
        <p:spPr>
          <a:xfrm>
            <a:off x="429562" y="1477123"/>
            <a:ext cx="11762437" cy="4801314"/>
          </a:xfrm>
          <a:prstGeom prst="rect">
            <a:avLst/>
          </a:prstGeom>
          <a:noFill/>
        </p:spPr>
        <p:txBody>
          <a:bodyPr wrap="square" rtlCol="0">
            <a:spAutoFit/>
          </a:bodyPr>
          <a:lstStyle/>
          <a:p>
            <a:r>
              <a:rPr lang="en-US" b="1" dirty="0">
                <a:solidFill>
                  <a:srgbClr val="FF0000"/>
                </a:solidFill>
              </a:rPr>
              <a:t>Animal Welfare Act</a:t>
            </a:r>
            <a:r>
              <a:rPr lang="en-US" dirty="0"/>
              <a:t> of 1966 (</a:t>
            </a:r>
            <a:r>
              <a:rPr lang="en-US" dirty="0">
                <a:hlinkClick r:id="rId2"/>
              </a:rPr>
              <a:t>https://www.nal.usda.gov/animal-health-and-welfare/animal-welfare-act</a:t>
            </a:r>
            <a:r>
              <a:rPr lang="en-US" dirty="0"/>
              <a:t> ) </a:t>
            </a:r>
          </a:p>
          <a:p>
            <a:pPr marL="285750"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regulates the treatment of animals in research, teaching, testing, exhibition, transport, and by dealers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solidFill>
                  <a:srgbClr val="FF0000"/>
                </a:solidFill>
              </a:rPr>
              <a:t>Rene Descartes</a:t>
            </a:r>
            <a:r>
              <a:rPr lang="en-US" dirty="0"/>
              <a:t>: </a:t>
            </a:r>
            <a:r>
              <a:rPr lang="en-US" dirty="0">
                <a:solidFill>
                  <a:srgbClr val="FF0000"/>
                </a:solidFill>
              </a:rPr>
              <a:t>animals have no souls </a:t>
            </a:r>
            <a:r>
              <a:rPr lang="en-US" dirty="0"/>
              <a:t>and have much more in common with inanimate machines.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British Utilitarian </a:t>
            </a:r>
            <a:r>
              <a:rPr lang="en-US" dirty="0">
                <a:solidFill>
                  <a:srgbClr val="FF0000"/>
                </a:solidFill>
              </a:rPr>
              <a:t>philosopher Jeremy Bentham </a:t>
            </a:r>
            <a:r>
              <a:rPr lang="en-US" dirty="0"/>
              <a:t>claimed that </a:t>
            </a:r>
            <a:r>
              <a:rPr lang="en-US" dirty="0">
                <a:solidFill>
                  <a:srgbClr val="FF0000"/>
                </a:solidFill>
              </a:rPr>
              <a:t>animals deserve moral consideration </a:t>
            </a:r>
            <a:r>
              <a:rPr lang="en-US" dirty="0"/>
              <a:t>to the extent that they </a:t>
            </a:r>
            <a:r>
              <a:rPr lang="en-US" dirty="0">
                <a:solidFill>
                  <a:srgbClr val="FF0000"/>
                </a:solidFill>
              </a:rPr>
              <a:t>can feel pain</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solidFill>
                  <a:srgbClr val="FF0000"/>
                </a:solidFill>
              </a:rPr>
              <a:t>Utilitarian arguments alone </a:t>
            </a:r>
            <a:r>
              <a:rPr lang="en-US" dirty="0"/>
              <a:t>cannot possibly be the basis for objecting to all uses of animals by humans that are currently the norm</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Philosopher Kant: equality based on the rational recognition that </a:t>
            </a:r>
            <a:r>
              <a:rPr lang="en-US" dirty="0">
                <a:solidFill>
                  <a:srgbClr val="FF0000"/>
                </a:solidFill>
              </a:rPr>
              <a:t>another counts just as much as I do</a:t>
            </a:r>
          </a:p>
          <a:p>
            <a:pPr marL="285750" indent="-285750">
              <a:buFont typeface="Arial" panose="020B0604020202020204" pitchFamily="34" charset="0"/>
              <a:buChar char="•"/>
            </a:pPr>
            <a:endParaRPr lang="en-US" dirty="0">
              <a:solidFill>
                <a:srgbClr val="FF0000"/>
              </a:solidFill>
            </a:endParaRPr>
          </a:p>
          <a:p>
            <a:pPr marL="285750" indent="-285750">
              <a:buFont typeface="Arial" panose="020B0604020202020204" pitchFamily="34" charset="0"/>
              <a:buChar char="•"/>
            </a:pPr>
            <a:r>
              <a:rPr lang="en-US" dirty="0">
                <a:solidFill>
                  <a:srgbClr val="FF0000"/>
                </a:solidFill>
              </a:rPr>
              <a:t>Biology</a:t>
            </a:r>
            <a:r>
              <a:rPr lang="en-US" dirty="0"/>
              <a:t> suggests that we are </a:t>
            </a:r>
            <a:r>
              <a:rPr lang="en-US" dirty="0">
                <a:solidFill>
                  <a:srgbClr val="FF0000"/>
                </a:solidFill>
              </a:rPr>
              <a:t>much more closely related </a:t>
            </a:r>
            <a:r>
              <a:rPr lang="en-US" dirty="0"/>
              <a:t>to other living things than we previously suspected</a:t>
            </a:r>
            <a:endParaRPr lang="en-US" dirty="0">
              <a:solidFill>
                <a:srgbClr val="FF0000"/>
              </a:solidFill>
            </a:endParaRPr>
          </a:p>
          <a:p>
            <a:pPr marL="285750" indent="-285750">
              <a:buFont typeface="Arial" panose="020B0604020202020204" pitchFamily="34" charset="0"/>
              <a:buChar char="•"/>
            </a:pPr>
            <a:endParaRPr lang="en-US" dirty="0">
              <a:solidFill>
                <a:srgbClr val="FF0000"/>
              </a:solidFill>
            </a:endParaRPr>
          </a:p>
          <a:p>
            <a:pPr marL="285750" indent="-285750">
              <a:buFont typeface="Arial" panose="020B0604020202020204" pitchFamily="34" charset="0"/>
              <a:buChar char="•"/>
            </a:pPr>
            <a:endParaRPr lang="en-US" dirty="0">
              <a:solidFill>
                <a:srgbClr val="FF0000"/>
              </a:solidFill>
            </a:endParaRPr>
          </a:p>
        </p:txBody>
      </p:sp>
      <p:sp>
        <p:nvSpPr>
          <p:cNvPr id="6" name="Rectangle 5">
            <a:extLst>
              <a:ext uri="{FF2B5EF4-FFF2-40B4-BE49-F238E27FC236}">
                <a16:creationId xmlns:a16="http://schemas.microsoft.com/office/drawing/2014/main" id="{BBB10BD2-9E51-429F-84AC-1055E74F7163}"/>
              </a:ext>
            </a:extLst>
          </p:cNvPr>
          <p:cNvSpPr/>
          <p:nvPr/>
        </p:nvSpPr>
        <p:spPr>
          <a:xfrm>
            <a:off x="0" y="6519438"/>
            <a:ext cx="12192000" cy="253916"/>
          </a:xfrm>
          <a:prstGeom prst="rect">
            <a:avLst/>
          </a:prstGeom>
        </p:spPr>
        <p:txBody>
          <a:bodyPr wrap="square">
            <a:spAutoFit/>
          </a:bodyPr>
          <a:lstStyle/>
          <a:p>
            <a:r>
              <a:rPr lang="en-US" sz="1050" dirty="0"/>
              <a:t>Image credit: </a:t>
            </a:r>
          </a:p>
        </p:txBody>
      </p:sp>
    </p:spTree>
    <p:extLst>
      <p:ext uri="{BB962C8B-B14F-4D97-AF65-F5344CB8AC3E}">
        <p14:creationId xmlns:p14="http://schemas.microsoft.com/office/powerpoint/2010/main" val="4774691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A7A1F03-2EE9-4890-BFEF-3771C75FDA8C}"/>
              </a:ext>
            </a:extLst>
          </p:cNvPr>
          <p:cNvSpPr>
            <a:spLocks noGrp="1"/>
          </p:cNvSpPr>
          <p:nvPr>
            <p:ph type="ctrTitle"/>
          </p:nvPr>
        </p:nvSpPr>
        <p:spPr>
          <a:xfrm>
            <a:off x="0" y="0"/>
            <a:ext cx="12192000" cy="1185333"/>
          </a:xfrm>
        </p:spPr>
        <p:txBody>
          <a:bodyPr>
            <a:normAutofit/>
          </a:bodyPr>
          <a:lstStyle/>
          <a:p>
            <a:r>
              <a:rPr lang="en-US" b="1" dirty="0"/>
              <a:t>Student Learning Outcomes</a:t>
            </a:r>
            <a:endParaRPr lang="en-US" dirty="0"/>
          </a:p>
        </p:txBody>
      </p:sp>
      <p:sp>
        <p:nvSpPr>
          <p:cNvPr id="2" name="TextBox 1">
            <a:extLst>
              <a:ext uri="{FF2B5EF4-FFF2-40B4-BE49-F238E27FC236}">
                <a16:creationId xmlns:a16="http://schemas.microsoft.com/office/drawing/2014/main" id="{33DD42DF-3607-4CBB-A44C-AE669DB3AE27}"/>
              </a:ext>
            </a:extLst>
          </p:cNvPr>
          <p:cNvSpPr txBox="1"/>
          <p:nvPr/>
        </p:nvSpPr>
        <p:spPr>
          <a:xfrm>
            <a:off x="429563" y="1828001"/>
            <a:ext cx="11064232" cy="2862322"/>
          </a:xfrm>
          <a:prstGeom prst="rect">
            <a:avLst/>
          </a:prstGeom>
          <a:noFill/>
        </p:spPr>
        <p:txBody>
          <a:bodyPr wrap="square" rtlCol="0">
            <a:spAutoFit/>
          </a:bodyPr>
          <a:lstStyle/>
          <a:p>
            <a:pPr marL="285750" indent="-285750">
              <a:buFont typeface="Arial" panose="020B0604020202020204" pitchFamily="34" charset="0"/>
              <a:buChar char="•"/>
            </a:pPr>
            <a:r>
              <a:rPr lang="en-US" dirty="0"/>
              <a:t>Recall or identify </a:t>
            </a:r>
            <a:r>
              <a:rPr lang="en-US" b="1" dirty="0">
                <a:solidFill>
                  <a:srgbClr val="FF0000"/>
                </a:solidFill>
              </a:rPr>
              <a:t>cases</a:t>
            </a:r>
            <a:r>
              <a:rPr lang="en-US" dirty="0"/>
              <a:t> in the sciences of </a:t>
            </a:r>
            <a:r>
              <a:rPr lang="en-US" b="1" dirty="0">
                <a:solidFill>
                  <a:srgbClr val="FF0000"/>
                </a:solidFill>
              </a:rPr>
              <a:t>physics, medicine, genetics</a:t>
            </a:r>
            <a:r>
              <a:rPr lang="en-US" dirty="0"/>
              <a:t>, or </a:t>
            </a:r>
            <a:r>
              <a:rPr lang="en-US" b="1" dirty="0">
                <a:solidFill>
                  <a:srgbClr val="FF0000"/>
                </a:solidFill>
              </a:rPr>
              <a:t>forensics</a:t>
            </a:r>
            <a:r>
              <a:rPr lang="en-US" dirty="0"/>
              <a:t> that raised </a:t>
            </a:r>
            <a:r>
              <a:rPr lang="en-US" b="1" dirty="0">
                <a:solidFill>
                  <a:srgbClr val="FF0000"/>
                </a:solidFill>
              </a:rPr>
              <a:t>ethical questions</a:t>
            </a:r>
            <a:br>
              <a:rPr lang="en-US" dirty="0"/>
            </a:br>
            <a:endParaRPr lang="en-US" dirty="0"/>
          </a:p>
          <a:p>
            <a:pPr marL="285750" indent="-285750">
              <a:buFont typeface="Arial" panose="020B0604020202020204" pitchFamily="34" charset="0"/>
              <a:buChar char="•"/>
            </a:pPr>
            <a:r>
              <a:rPr lang="en-US" dirty="0"/>
              <a:t>Discuss </a:t>
            </a:r>
            <a:r>
              <a:rPr lang="en-US" b="1" dirty="0">
                <a:solidFill>
                  <a:srgbClr val="FF0000"/>
                </a:solidFill>
              </a:rPr>
              <a:t>how science can contribute </a:t>
            </a:r>
            <a:r>
              <a:rPr lang="en-US" dirty="0"/>
              <a:t>to innovation in society in general, or to the diagnosis or treatment of diseases given specific examples cases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Debate the role of </a:t>
            </a:r>
            <a:r>
              <a:rPr lang="en-US" b="1" dirty="0">
                <a:solidFill>
                  <a:srgbClr val="FF0000"/>
                </a:solidFill>
              </a:rPr>
              <a:t>responsibility of science </a:t>
            </a:r>
            <a:r>
              <a:rPr lang="en-US" dirty="0"/>
              <a:t>for society given the specific examples and guiding questions in this chapter</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Debate the </a:t>
            </a:r>
            <a:r>
              <a:rPr lang="en-US" b="1" dirty="0">
                <a:solidFill>
                  <a:srgbClr val="FF0000"/>
                </a:solidFill>
              </a:rPr>
              <a:t>responsibility society </a:t>
            </a:r>
            <a:r>
              <a:rPr lang="en-US" dirty="0"/>
              <a:t>has in science given the specific examples and guiding questions in this chapter</a:t>
            </a:r>
          </a:p>
          <a:p>
            <a:endParaRPr lang="en-US" dirty="0"/>
          </a:p>
        </p:txBody>
      </p:sp>
    </p:spTree>
    <p:extLst>
      <p:ext uri="{BB962C8B-B14F-4D97-AF65-F5344CB8AC3E}">
        <p14:creationId xmlns:p14="http://schemas.microsoft.com/office/powerpoint/2010/main" val="20612368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A7A1F03-2EE9-4890-BFEF-3771C75FDA8C}"/>
              </a:ext>
            </a:extLst>
          </p:cNvPr>
          <p:cNvSpPr>
            <a:spLocks noGrp="1"/>
          </p:cNvSpPr>
          <p:nvPr>
            <p:ph type="ctrTitle"/>
          </p:nvPr>
        </p:nvSpPr>
        <p:spPr>
          <a:xfrm>
            <a:off x="0" y="0"/>
            <a:ext cx="12192000" cy="931334"/>
          </a:xfrm>
        </p:spPr>
        <p:txBody>
          <a:bodyPr>
            <a:normAutofit fontScale="90000"/>
          </a:bodyPr>
          <a:lstStyle/>
          <a:p>
            <a:r>
              <a:rPr lang="en-US" b="1" dirty="0"/>
              <a:t>Use of Animals &amp; Environment and Ethics </a:t>
            </a:r>
          </a:p>
        </p:txBody>
      </p:sp>
      <p:sp>
        <p:nvSpPr>
          <p:cNvPr id="2" name="TextBox 1">
            <a:extLst>
              <a:ext uri="{FF2B5EF4-FFF2-40B4-BE49-F238E27FC236}">
                <a16:creationId xmlns:a16="http://schemas.microsoft.com/office/drawing/2014/main" id="{33DD42DF-3607-4CBB-A44C-AE669DB3AE27}"/>
              </a:ext>
            </a:extLst>
          </p:cNvPr>
          <p:cNvSpPr txBox="1"/>
          <p:nvPr/>
        </p:nvSpPr>
        <p:spPr>
          <a:xfrm>
            <a:off x="429562" y="1477123"/>
            <a:ext cx="11762437" cy="4801314"/>
          </a:xfrm>
          <a:prstGeom prst="rect">
            <a:avLst/>
          </a:prstGeom>
          <a:noFill/>
        </p:spPr>
        <p:txBody>
          <a:bodyPr wrap="square" rtlCol="0">
            <a:spAutoFit/>
          </a:bodyPr>
          <a:lstStyle/>
          <a:p>
            <a:r>
              <a:rPr lang="en-US" b="1" dirty="0"/>
              <a:t>Ethics and the Environment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A thing is right when it tends to preserve the integrity, stability, and beauty of the biotic community. It is wrong when it tends otherwise (Aldo Leopold). </a:t>
            </a:r>
          </a:p>
          <a:p>
            <a:endParaRPr lang="en-US" dirty="0"/>
          </a:p>
          <a:p>
            <a:pPr marL="285750" indent="-285750">
              <a:buFont typeface="Arial" panose="020B0604020202020204" pitchFamily="34" charset="0"/>
              <a:buChar char="•"/>
            </a:pPr>
            <a:r>
              <a:rPr lang="en-US" dirty="0"/>
              <a:t>Potentially negative impacts of economic activity, impacts such as </a:t>
            </a:r>
            <a:r>
              <a:rPr lang="en-US" dirty="0">
                <a:solidFill>
                  <a:srgbClr val="FF0000"/>
                </a:solidFill>
              </a:rPr>
              <a:t>pollution</a:t>
            </a:r>
            <a:r>
              <a:rPr lang="en-US" dirty="0"/>
              <a:t> and </a:t>
            </a:r>
            <a:r>
              <a:rPr lang="en-US" dirty="0">
                <a:solidFill>
                  <a:srgbClr val="FF0000"/>
                </a:solidFill>
              </a:rPr>
              <a:t>resource depletion </a:t>
            </a:r>
            <a:r>
              <a:rPr lang="en-US" dirty="0"/>
              <a:t>that seem to accompany many manufacturing processes as well as other human activities like transportation.</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The </a:t>
            </a:r>
            <a:r>
              <a:rPr lang="en-US" dirty="0">
                <a:solidFill>
                  <a:srgbClr val="FF0000"/>
                </a:solidFill>
              </a:rPr>
              <a:t>loss of biodiversity</a:t>
            </a:r>
            <a:r>
              <a:rPr lang="en-US" dirty="0"/>
              <a:t>, or put more simply the currently unfolding mass </a:t>
            </a:r>
            <a:r>
              <a:rPr lang="en-US" dirty="0">
                <a:solidFill>
                  <a:srgbClr val="FF0000"/>
                </a:solidFill>
              </a:rPr>
              <a:t>extinction of species</a:t>
            </a:r>
            <a:r>
              <a:rPr lang="en-US" dirty="0"/>
              <a: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Our welfare depends on the </a:t>
            </a:r>
            <a:r>
              <a:rPr lang="en-US" dirty="0">
                <a:solidFill>
                  <a:srgbClr val="FF0000"/>
                </a:solidFill>
              </a:rPr>
              <a:t>stability of the climate</a:t>
            </a:r>
            <a:r>
              <a:rPr lang="en-US" dirty="0"/>
              <a:t>, on the </a:t>
            </a:r>
            <a:r>
              <a:rPr lang="en-US" dirty="0">
                <a:solidFill>
                  <a:srgbClr val="FF0000"/>
                </a:solidFill>
              </a:rPr>
              <a:t>existence of biodiversity </a:t>
            </a:r>
            <a:r>
              <a:rPr lang="en-US" dirty="0"/>
              <a:t>and the availability of energy resources.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The </a:t>
            </a:r>
            <a:r>
              <a:rPr lang="en-US" dirty="0">
                <a:solidFill>
                  <a:srgbClr val="FF0000"/>
                </a:solidFill>
              </a:rPr>
              <a:t>interconnections</a:t>
            </a:r>
            <a:r>
              <a:rPr lang="en-US" dirty="0"/>
              <a:t> between organisms each of which depend on other organisms for their own survival. The “</a:t>
            </a:r>
            <a:r>
              <a:rPr lang="en-US" dirty="0">
                <a:solidFill>
                  <a:srgbClr val="FF0000"/>
                </a:solidFill>
              </a:rPr>
              <a:t>biotic community</a:t>
            </a:r>
            <a:r>
              <a:rPr lang="en-US" dirty="0"/>
              <a:t>” is the network of interdependent organisms that make up a given ecosystem and that we </a:t>
            </a:r>
            <a:r>
              <a:rPr lang="en-US" dirty="0">
                <a:solidFill>
                  <a:srgbClr val="FF0000"/>
                </a:solidFill>
              </a:rPr>
              <a:t>ignore at our peril</a:t>
            </a:r>
            <a:r>
              <a:rPr lang="en-US" dirty="0"/>
              <a:t>.</a:t>
            </a:r>
          </a:p>
          <a:p>
            <a:pPr marL="285750" indent="-285750">
              <a:buFont typeface="Arial" panose="020B0604020202020204" pitchFamily="34" charset="0"/>
              <a:buChar char="•"/>
            </a:pPr>
            <a:endParaRPr lang="en-US" dirty="0">
              <a:solidFill>
                <a:srgbClr val="FF0000"/>
              </a:solidFill>
            </a:endParaRPr>
          </a:p>
          <a:p>
            <a:pPr marL="285750" indent="-285750">
              <a:buFont typeface="Arial" panose="020B0604020202020204" pitchFamily="34" charset="0"/>
              <a:buChar char="•"/>
            </a:pPr>
            <a:endParaRPr lang="en-US" dirty="0">
              <a:solidFill>
                <a:srgbClr val="FF0000"/>
              </a:solidFill>
            </a:endParaRPr>
          </a:p>
        </p:txBody>
      </p:sp>
      <p:sp>
        <p:nvSpPr>
          <p:cNvPr id="6" name="Rectangle 5">
            <a:extLst>
              <a:ext uri="{FF2B5EF4-FFF2-40B4-BE49-F238E27FC236}">
                <a16:creationId xmlns:a16="http://schemas.microsoft.com/office/drawing/2014/main" id="{BBB10BD2-9E51-429F-84AC-1055E74F7163}"/>
              </a:ext>
            </a:extLst>
          </p:cNvPr>
          <p:cNvSpPr/>
          <p:nvPr/>
        </p:nvSpPr>
        <p:spPr>
          <a:xfrm>
            <a:off x="0" y="6519438"/>
            <a:ext cx="12192000" cy="253916"/>
          </a:xfrm>
          <a:prstGeom prst="rect">
            <a:avLst/>
          </a:prstGeom>
        </p:spPr>
        <p:txBody>
          <a:bodyPr wrap="square">
            <a:spAutoFit/>
          </a:bodyPr>
          <a:lstStyle/>
          <a:p>
            <a:r>
              <a:rPr lang="en-US" sz="1050" dirty="0"/>
              <a:t>Image credit: </a:t>
            </a:r>
          </a:p>
        </p:txBody>
      </p:sp>
    </p:spTree>
    <p:extLst>
      <p:ext uri="{BB962C8B-B14F-4D97-AF65-F5344CB8AC3E}">
        <p14:creationId xmlns:p14="http://schemas.microsoft.com/office/powerpoint/2010/main" val="29736644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A7A1F03-2EE9-4890-BFEF-3771C75FDA8C}"/>
              </a:ext>
            </a:extLst>
          </p:cNvPr>
          <p:cNvSpPr>
            <a:spLocks noGrp="1"/>
          </p:cNvSpPr>
          <p:nvPr>
            <p:ph type="ctrTitle"/>
          </p:nvPr>
        </p:nvSpPr>
        <p:spPr>
          <a:xfrm>
            <a:off x="0" y="0"/>
            <a:ext cx="12192000" cy="1562986"/>
          </a:xfrm>
        </p:spPr>
        <p:txBody>
          <a:bodyPr>
            <a:normAutofit fontScale="90000"/>
          </a:bodyPr>
          <a:lstStyle/>
          <a:p>
            <a:r>
              <a:rPr lang="en-US" b="1" dirty="0"/>
              <a:t>Definition of Ethics and Societal Responsibility</a:t>
            </a:r>
          </a:p>
        </p:txBody>
      </p:sp>
      <p:sp>
        <p:nvSpPr>
          <p:cNvPr id="2" name="TextBox 1">
            <a:extLst>
              <a:ext uri="{FF2B5EF4-FFF2-40B4-BE49-F238E27FC236}">
                <a16:creationId xmlns:a16="http://schemas.microsoft.com/office/drawing/2014/main" id="{33DD42DF-3607-4CBB-A44C-AE669DB3AE27}"/>
              </a:ext>
            </a:extLst>
          </p:cNvPr>
          <p:cNvSpPr txBox="1"/>
          <p:nvPr/>
        </p:nvSpPr>
        <p:spPr>
          <a:xfrm>
            <a:off x="429563" y="1828001"/>
            <a:ext cx="11064232" cy="4247317"/>
          </a:xfrm>
          <a:prstGeom prst="rect">
            <a:avLst/>
          </a:prstGeom>
          <a:noFill/>
        </p:spPr>
        <p:txBody>
          <a:bodyPr wrap="square" rtlCol="0">
            <a:spAutoFit/>
          </a:bodyPr>
          <a:lstStyle/>
          <a:p>
            <a:pPr marL="285750" indent="-285750">
              <a:buFont typeface="Arial" panose="020B0604020202020204" pitchFamily="34" charset="0"/>
              <a:buChar char="•"/>
            </a:pPr>
            <a:r>
              <a:rPr lang="en-US" b="1" dirty="0">
                <a:solidFill>
                  <a:srgbClr val="FF0000"/>
                </a:solidFill>
              </a:rPr>
              <a:t>Ethics</a:t>
            </a:r>
            <a:r>
              <a:rPr lang="en-US" dirty="0"/>
              <a:t> is the </a:t>
            </a:r>
            <a:r>
              <a:rPr lang="en-US" dirty="0">
                <a:solidFill>
                  <a:srgbClr val="FF0000"/>
                </a:solidFill>
              </a:rPr>
              <a:t>study</a:t>
            </a:r>
            <a:r>
              <a:rPr lang="en-US" dirty="0"/>
              <a:t> of the </a:t>
            </a:r>
            <a:r>
              <a:rPr lang="en-US" dirty="0">
                <a:solidFill>
                  <a:srgbClr val="FF0000"/>
                </a:solidFill>
              </a:rPr>
              <a:t>standards of right and wrong </a:t>
            </a:r>
            <a:r>
              <a:rPr lang="en-US" dirty="0"/>
              <a:t>that inform us as to </a:t>
            </a:r>
            <a:r>
              <a:rPr lang="en-US" dirty="0">
                <a:solidFill>
                  <a:srgbClr val="FF0000"/>
                </a:solidFill>
              </a:rPr>
              <a:t>how we ought to behave</a:t>
            </a:r>
            <a:r>
              <a:rPr lang="en-US" dirty="0"/>
              <a:t>.</a:t>
            </a:r>
            <a:br>
              <a:rPr lang="en-US" dirty="0"/>
            </a:br>
            <a:endParaRPr lang="en-US" dirty="0"/>
          </a:p>
          <a:p>
            <a:pPr marL="285750" indent="-285750">
              <a:buFont typeface="Arial" panose="020B0604020202020204" pitchFamily="34" charset="0"/>
              <a:buChar char="•"/>
            </a:pPr>
            <a:r>
              <a:rPr lang="en-US" b="1" dirty="0">
                <a:solidFill>
                  <a:srgbClr val="FF0000"/>
                </a:solidFill>
              </a:rPr>
              <a:t>Common ethics</a:t>
            </a:r>
            <a:r>
              <a:rPr lang="en-US" dirty="0"/>
              <a:t>: ethics that the </a:t>
            </a:r>
            <a:r>
              <a:rPr lang="en-US" dirty="0">
                <a:solidFill>
                  <a:srgbClr val="FF0000"/>
                </a:solidFill>
              </a:rPr>
              <a:t>majority of people agree on</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b="1" dirty="0">
                <a:solidFill>
                  <a:srgbClr val="FF0000"/>
                </a:solidFill>
              </a:rPr>
              <a:t>Professional ethics</a:t>
            </a:r>
            <a:r>
              <a:rPr lang="en-US" dirty="0"/>
              <a:t>: </a:t>
            </a:r>
            <a:r>
              <a:rPr lang="en-US" dirty="0">
                <a:solidFill>
                  <a:srgbClr val="FF0000"/>
                </a:solidFill>
              </a:rPr>
              <a:t>rules or expectation </a:t>
            </a:r>
            <a:r>
              <a:rPr lang="en-US" dirty="0"/>
              <a:t>imposed on a </a:t>
            </a:r>
            <a:r>
              <a:rPr lang="en-US" dirty="0">
                <a:solidFill>
                  <a:srgbClr val="FF0000"/>
                </a:solidFill>
              </a:rPr>
              <a:t>trainee, student, employee </a:t>
            </a:r>
            <a:r>
              <a:rPr lang="en-US" dirty="0"/>
              <a:t>in a </a:t>
            </a:r>
            <a:r>
              <a:rPr lang="en-US" dirty="0">
                <a:solidFill>
                  <a:srgbClr val="FF0000"/>
                </a:solidFill>
              </a:rPr>
              <a:t>company</a:t>
            </a:r>
            <a:r>
              <a:rPr lang="en-US" dirty="0"/>
              <a:t>, an </a:t>
            </a:r>
            <a:r>
              <a:rPr lang="en-US" dirty="0">
                <a:solidFill>
                  <a:srgbClr val="FF0000"/>
                </a:solidFill>
              </a:rPr>
              <a:t>institution</a:t>
            </a:r>
            <a:r>
              <a:rPr lang="en-US" dirty="0"/>
              <a:t> or as member of a </a:t>
            </a:r>
            <a:r>
              <a:rPr lang="en-US" dirty="0">
                <a:solidFill>
                  <a:srgbClr val="FF0000"/>
                </a:solidFill>
              </a:rPr>
              <a:t>profession</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b="1" dirty="0">
                <a:solidFill>
                  <a:srgbClr val="FF0000"/>
                </a:solidFill>
              </a:rPr>
              <a:t>Research ethics</a:t>
            </a:r>
            <a:r>
              <a:rPr lang="en-US" dirty="0"/>
              <a:t>: </a:t>
            </a:r>
            <a:r>
              <a:rPr lang="en-US" dirty="0">
                <a:solidFill>
                  <a:srgbClr val="FF0000"/>
                </a:solidFill>
              </a:rPr>
              <a:t>how research is conducted </a:t>
            </a:r>
            <a:r>
              <a:rPr lang="en-US" dirty="0"/>
              <a:t>and </a:t>
            </a:r>
            <a:r>
              <a:rPr lang="en-US" dirty="0">
                <a:solidFill>
                  <a:srgbClr val="FF0000"/>
                </a:solidFill>
              </a:rPr>
              <a:t>how findings </a:t>
            </a:r>
            <a:r>
              <a:rPr lang="en-US" dirty="0"/>
              <a:t>from that research </a:t>
            </a:r>
            <a:r>
              <a:rPr lang="en-US" dirty="0">
                <a:solidFill>
                  <a:srgbClr val="FF0000"/>
                </a:solidFill>
              </a:rPr>
              <a:t>are used </a:t>
            </a:r>
            <a:r>
              <a:rPr lang="en-US" dirty="0"/>
              <a:t>and </a:t>
            </a:r>
            <a:r>
              <a:rPr lang="en-US" dirty="0">
                <a:solidFill>
                  <a:srgbClr val="FF0000"/>
                </a:solidFill>
              </a:rPr>
              <a:t>by whom</a:t>
            </a:r>
          </a:p>
          <a:p>
            <a:pPr marL="285750" indent="-285750">
              <a:buFont typeface="Arial" panose="020B0604020202020204" pitchFamily="34" charset="0"/>
              <a:buChar char="•"/>
            </a:pPr>
            <a:endParaRPr lang="en-US" dirty="0">
              <a:solidFill>
                <a:srgbClr val="FF0000"/>
              </a:solidFill>
            </a:endParaRPr>
          </a:p>
          <a:p>
            <a:pPr marL="285750" indent="-285750">
              <a:buFont typeface="Arial" panose="020B0604020202020204" pitchFamily="34" charset="0"/>
              <a:buChar char="•"/>
            </a:pPr>
            <a:r>
              <a:rPr lang="en-US" b="1" dirty="0">
                <a:solidFill>
                  <a:srgbClr val="FF0000"/>
                </a:solidFill>
              </a:rPr>
              <a:t>Personal ethics</a:t>
            </a:r>
            <a:r>
              <a:rPr lang="en-US" dirty="0">
                <a:solidFill>
                  <a:srgbClr val="FF0000"/>
                </a:solidFill>
              </a:rPr>
              <a:t>: personal values </a:t>
            </a:r>
            <a:r>
              <a:rPr lang="en-US" dirty="0"/>
              <a:t>and moral qualities and are </a:t>
            </a:r>
            <a:r>
              <a:rPr lang="en-US" dirty="0">
                <a:solidFill>
                  <a:srgbClr val="FF0000"/>
                </a:solidFill>
              </a:rPr>
              <a:t>chosen by an individual</a:t>
            </a:r>
          </a:p>
          <a:p>
            <a:pPr marL="2114550" lvl="4" indent="-285750">
              <a:buFont typeface="Arial" panose="020B0604020202020204" pitchFamily="34" charset="0"/>
              <a:buChar char="•"/>
            </a:pPr>
            <a:r>
              <a:rPr lang="en-US" b="1" dirty="0"/>
              <a:t>Utilitarian Ethics</a:t>
            </a:r>
            <a:r>
              <a:rPr lang="en-US" dirty="0"/>
              <a:t> (outcome based), </a:t>
            </a:r>
          </a:p>
          <a:p>
            <a:pPr marL="2114550" lvl="4" indent="-285750">
              <a:buFont typeface="Arial" panose="020B0604020202020204" pitchFamily="34" charset="0"/>
              <a:buChar char="•"/>
            </a:pPr>
            <a:r>
              <a:rPr lang="en-US" b="1" dirty="0"/>
              <a:t>Deontological Ethics</a:t>
            </a:r>
            <a:r>
              <a:rPr lang="en-US" dirty="0"/>
              <a:t> (duty based), </a:t>
            </a:r>
          </a:p>
          <a:p>
            <a:pPr marL="2114550" lvl="4" indent="-285750">
              <a:buFont typeface="Arial" panose="020B0604020202020204" pitchFamily="34" charset="0"/>
              <a:buChar char="•"/>
            </a:pPr>
            <a:r>
              <a:rPr lang="en-US" b="1" dirty="0"/>
              <a:t>Virtue Ethics</a:t>
            </a:r>
            <a:r>
              <a:rPr lang="en-US" dirty="0"/>
              <a:t> (virtue based), and </a:t>
            </a:r>
          </a:p>
          <a:p>
            <a:pPr marL="2114550" lvl="4" indent="-285750">
              <a:buFont typeface="Arial" panose="020B0604020202020204" pitchFamily="34" charset="0"/>
              <a:buChar char="•"/>
            </a:pPr>
            <a:r>
              <a:rPr lang="en-US" b="1" dirty="0"/>
              <a:t>Communitarian Ethics</a:t>
            </a:r>
            <a:r>
              <a:rPr lang="en-US" dirty="0"/>
              <a:t> (community based)</a:t>
            </a:r>
            <a:endParaRPr lang="en-US" dirty="0">
              <a:solidFill>
                <a:srgbClr val="FF0000"/>
              </a:solidFill>
            </a:endParaRPr>
          </a:p>
          <a:p>
            <a:endParaRPr lang="en-US" dirty="0"/>
          </a:p>
        </p:txBody>
      </p:sp>
    </p:spTree>
    <p:extLst>
      <p:ext uri="{BB962C8B-B14F-4D97-AF65-F5344CB8AC3E}">
        <p14:creationId xmlns:p14="http://schemas.microsoft.com/office/powerpoint/2010/main" val="16787939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A7A1F03-2EE9-4890-BFEF-3771C75FDA8C}"/>
              </a:ext>
            </a:extLst>
          </p:cNvPr>
          <p:cNvSpPr>
            <a:spLocks noGrp="1"/>
          </p:cNvSpPr>
          <p:nvPr>
            <p:ph type="ctrTitle"/>
          </p:nvPr>
        </p:nvSpPr>
        <p:spPr>
          <a:xfrm>
            <a:off x="0" y="0"/>
            <a:ext cx="12192000" cy="1562986"/>
          </a:xfrm>
        </p:spPr>
        <p:txBody>
          <a:bodyPr>
            <a:normAutofit/>
          </a:bodyPr>
          <a:lstStyle/>
          <a:p>
            <a:r>
              <a:rPr lang="en-US" b="1" dirty="0"/>
              <a:t>Doing Science the Ethical Way</a:t>
            </a:r>
          </a:p>
        </p:txBody>
      </p:sp>
      <p:sp>
        <p:nvSpPr>
          <p:cNvPr id="2" name="TextBox 1">
            <a:extLst>
              <a:ext uri="{FF2B5EF4-FFF2-40B4-BE49-F238E27FC236}">
                <a16:creationId xmlns:a16="http://schemas.microsoft.com/office/drawing/2014/main" id="{33DD42DF-3607-4CBB-A44C-AE669DB3AE27}"/>
              </a:ext>
            </a:extLst>
          </p:cNvPr>
          <p:cNvSpPr txBox="1"/>
          <p:nvPr/>
        </p:nvSpPr>
        <p:spPr>
          <a:xfrm>
            <a:off x="429563" y="1828001"/>
            <a:ext cx="11064232" cy="3970318"/>
          </a:xfrm>
          <a:prstGeom prst="rect">
            <a:avLst/>
          </a:prstGeom>
          <a:noFill/>
        </p:spPr>
        <p:txBody>
          <a:bodyPr wrap="square" rtlCol="0">
            <a:spAutoFit/>
          </a:bodyPr>
          <a:lstStyle/>
          <a:p>
            <a:pPr marL="285750" indent="-285750">
              <a:buFont typeface="Arial" panose="020B0604020202020204" pitchFamily="34" charset="0"/>
              <a:buChar char="•"/>
            </a:pPr>
            <a:r>
              <a:rPr lang="en-US" b="1" dirty="0">
                <a:solidFill>
                  <a:srgbClr val="FF0000"/>
                </a:solidFill>
              </a:rPr>
              <a:t>Human beings </a:t>
            </a:r>
            <a:r>
              <a:rPr lang="en-US" dirty="0"/>
              <a:t>as </a:t>
            </a:r>
            <a:r>
              <a:rPr lang="en-US" b="1" dirty="0">
                <a:solidFill>
                  <a:srgbClr val="FF0000"/>
                </a:solidFill>
              </a:rPr>
              <a:t>research subjects</a:t>
            </a:r>
            <a:r>
              <a:rPr lang="en-US" dirty="0"/>
              <a:t>: </a:t>
            </a:r>
          </a:p>
          <a:p>
            <a:pPr marL="742950" lvl="1" indent="-285750">
              <a:buFont typeface="Arial" panose="020B0604020202020204" pitchFamily="34" charset="0"/>
              <a:buChar char="•"/>
            </a:pPr>
            <a:r>
              <a:rPr lang="en-US" dirty="0"/>
              <a:t>is </a:t>
            </a:r>
            <a:r>
              <a:rPr lang="en-US" dirty="0">
                <a:solidFill>
                  <a:srgbClr val="FF0000"/>
                </a:solidFill>
              </a:rPr>
              <a:t>exceptional</a:t>
            </a:r>
            <a:r>
              <a:rPr lang="en-US" dirty="0"/>
              <a:t> because technically humans cannot be used in anyway similar to animals in research. </a:t>
            </a:r>
          </a:p>
          <a:p>
            <a:pPr marL="742950" lvl="1" indent="-285750">
              <a:buFont typeface="Arial" panose="020B0604020202020204" pitchFamily="34" charset="0"/>
              <a:buChar char="•"/>
            </a:pPr>
            <a:r>
              <a:rPr lang="en-US" dirty="0"/>
              <a:t>See also historical events such as </a:t>
            </a:r>
            <a:r>
              <a:rPr lang="en-US" dirty="0">
                <a:solidFill>
                  <a:srgbClr val="FF0000"/>
                </a:solidFill>
              </a:rPr>
              <a:t>Helsinki declaration</a:t>
            </a:r>
            <a:r>
              <a:rPr lang="en-US" dirty="0"/>
              <a:t>, </a:t>
            </a:r>
            <a:r>
              <a:rPr lang="en-US" dirty="0">
                <a:solidFill>
                  <a:srgbClr val="FF0000"/>
                </a:solidFill>
              </a:rPr>
              <a:t>Tuskegee syphilis study</a:t>
            </a:r>
            <a:r>
              <a:rPr lang="en-US" dirty="0"/>
              <a:t>, the </a:t>
            </a:r>
            <a:r>
              <a:rPr lang="en-US" dirty="0">
                <a:solidFill>
                  <a:srgbClr val="FF0000"/>
                </a:solidFill>
              </a:rPr>
              <a:t>case of Henrietta Lacks</a:t>
            </a:r>
            <a:r>
              <a:rPr lang="en-US" dirty="0"/>
              <a:t>, and </a:t>
            </a:r>
            <a:r>
              <a:rPr lang="en-US" dirty="0">
                <a:solidFill>
                  <a:srgbClr val="FF0000"/>
                </a:solidFill>
              </a:rPr>
              <a:t>gene therapy death</a:t>
            </a:r>
            <a:br>
              <a:rPr lang="en-US" dirty="0"/>
            </a:br>
            <a:endParaRPr lang="en-US" dirty="0"/>
          </a:p>
          <a:p>
            <a:pPr marL="285750" indent="-285750">
              <a:buFont typeface="Arial" panose="020B0604020202020204" pitchFamily="34" charset="0"/>
              <a:buChar char="•"/>
            </a:pPr>
            <a:r>
              <a:rPr lang="en-US" b="1" dirty="0">
                <a:solidFill>
                  <a:srgbClr val="FF0000"/>
                </a:solidFill>
              </a:rPr>
              <a:t>full disclose </a:t>
            </a:r>
            <a:r>
              <a:rPr lang="en-US" dirty="0"/>
              <a:t>about the research </a:t>
            </a:r>
            <a:r>
              <a:rPr lang="en-US" dirty="0">
                <a:solidFill>
                  <a:srgbClr val="FF0000"/>
                </a:solidFill>
              </a:rPr>
              <a:t>procedures</a:t>
            </a:r>
            <a:r>
              <a:rPr lang="en-US" dirty="0"/>
              <a:t> and </a:t>
            </a:r>
            <a:r>
              <a:rPr lang="en-US" dirty="0">
                <a:solidFill>
                  <a:srgbClr val="FF0000"/>
                </a:solidFill>
              </a:rPr>
              <a:t>findings</a:t>
            </a:r>
            <a:r>
              <a:rPr lang="en-US" dirty="0"/>
              <a:t> </a:t>
            </a:r>
            <a:endParaRPr lang="en-US" dirty="0">
              <a:solidFill>
                <a:srgbClr val="FF0000"/>
              </a:solidFill>
            </a:endParaRP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b="1" dirty="0">
                <a:solidFill>
                  <a:srgbClr val="FF0000"/>
                </a:solidFill>
              </a:rPr>
              <a:t>full disclose </a:t>
            </a:r>
            <a:r>
              <a:rPr lang="en-US" dirty="0"/>
              <a:t>about the </a:t>
            </a:r>
            <a:r>
              <a:rPr lang="en-US" dirty="0">
                <a:solidFill>
                  <a:srgbClr val="FF0000"/>
                </a:solidFill>
              </a:rPr>
              <a:t>study’s strengths </a:t>
            </a:r>
            <a:r>
              <a:rPr lang="en-US" dirty="0"/>
              <a:t>and </a:t>
            </a:r>
            <a:r>
              <a:rPr lang="en-US" dirty="0">
                <a:solidFill>
                  <a:srgbClr val="FF0000"/>
                </a:solidFill>
              </a:rPr>
              <a:t>weaknesses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b="1" dirty="0">
                <a:solidFill>
                  <a:srgbClr val="FF0000"/>
                </a:solidFill>
              </a:rPr>
              <a:t>openness</a:t>
            </a:r>
            <a:r>
              <a:rPr lang="en-US" dirty="0"/>
              <a:t> about a </a:t>
            </a:r>
            <a:r>
              <a:rPr lang="en-US" dirty="0">
                <a:solidFill>
                  <a:srgbClr val="FF0000"/>
                </a:solidFill>
              </a:rPr>
              <a:t>study’s sponsors </a:t>
            </a:r>
            <a:r>
              <a:rPr lang="en-US" dirty="0"/>
              <a:t>(and conflicts of interest)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standard of </a:t>
            </a:r>
            <a:r>
              <a:rPr lang="en-US" b="1" dirty="0">
                <a:solidFill>
                  <a:srgbClr val="FF0000"/>
                </a:solidFill>
              </a:rPr>
              <a:t>replicability</a:t>
            </a:r>
          </a:p>
          <a:p>
            <a:pPr marL="285750" indent="-285750">
              <a:buFont typeface="Arial" panose="020B0604020202020204" pitchFamily="34" charset="0"/>
              <a:buChar char="•"/>
            </a:pPr>
            <a:endParaRPr lang="en-US" dirty="0">
              <a:solidFill>
                <a:srgbClr val="FF0000"/>
              </a:solidFill>
            </a:endParaRPr>
          </a:p>
          <a:p>
            <a:endParaRPr lang="en-US" dirty="0"/>
          </a:p>
        </p:txBody>
      </p:sp>
    </p:spTree>
    <p:extLst>
      <p:ext uri="{BB962C8B-B14F-4D97-AF65-F5344CB8AC3E}">
        <p14:creationId xmlns:p14="http://schemas.microsoft.com/office/powerpoint/2010/main" val="40279127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A7A1F03-2EE9-4890-BFEF-3771C75FDA8C}"/>
              </a:ext>
            </a:extLst>
          </p:cNvPr>
          <p:cNvSpPr>
            <a:spLocks noGrp="1"/>
          </p:cNvSpPr>
          <p:nvPr>
            <p:ph type="ctrTitle"/>
          </p:nvPr>
        </p:nvSpPr>
        <p:spPr>
          <a:xfrm>
            <a:off x="0" y="0"/>
            <a:ext cx="12192000" cy="1562986"/>
          </a:xfrm>
        </p:spPr>
        <p:txBody>
          <a:bodyPr>
            <a:normAutofit/>
          </a:bodyPr>
          <a:lstStyle/>
          <a:p>
            <a:r>
              <a:rPr lang="en-US" b="1" dirty="0"/>
              <a:t>Responsible Research and Innovation</a:t>
            </a:r>
          </a:p>
        </p:txBody>
      </p:sp>
      <p:sp>
        <p:nvSpPr>
          <p:cNvPr id="2" name="TextBox 1">
            <a:extLst>
              <a:ext uri="{FF2B5EF4-FFF2-40B4-BE49-F238E27FC236}">
                <a16:creationId xmlns:a16="http://schemas.microsoft.com/office/drawing/2014/main" id="{33DD42DF-3607-4CBB-A44C-AE669DB3AE27}"/>
              </a:ext>
            </a:extLst>
          </p:cNvPr>
          <p:cNvSpPr txBox="1"/>
          <p:nvPr/>
        </p:nvSpPr>
        <p:spPr>
          <a:xfrm>
            <a:off x="429563" y="1828001"/>
            <a:ext cx="11064232" cy="3693319"/>
          </a:xfrm>
          <a:prstGeom prst="rect">
            <a:avLst/>
          </a:prstGeom>
          <a:noFill/>
        </p:spPr>
        <p:txBody>
          <a:bodyPr wrap="square" rtlCol="0">
            <a:spAutoFit/>
          </a:bodyPr>
          <a:lstStyle/>
          <a:p>
            <a:pPr marL="285750" indent="-285750">
              <a:buFont typeface="Arial" panose="020B0604020202020204" pitchFamily="34" charset="0"/>
              <a:buChar char="•"/>
            </a:pPr>
            <a:r>
              <a:rPr lang="en-US" dirty="0"/>
              <a:t>Example is the </a:t>
            </a:r>
            <a:r>
              <a:rPr lang="en-US" b="1" dirty="0">
                <a:solidFill>
                  <a:srgbClr val="FF0000"/>
                </a:solidFill>
              </a:rPr>
              <a:t>Rome Declaration on Responsible Research and Innovation </a:t>
            </a:r>
            <a:r>
              <a:rPr lang="en-US" dirty="0"/>
              <a:t>in Europe</a:t>
            </a:r>
            <a:r>
              <a:rPr lang="en-US" b="1" dirty="0">
                <a:solidFill>
                  <a:srgbClr val="FF0000"/>
                </a:solidFill>
              </a:rPr>
              <a:t> (2014) :</a:t>
            </a:r>
          </a:p>
          <a:p>
            <a:pPr marL="285750"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on-going process of </a:t>
            </a:r>
            <a:r>
              <a:rPr lang="en-US" dirty="0">
                <a:solidFill>
                  <a:srgbClr val="FF0000"/>
                </a:solidFill>
              </a:rPr>
              <a:t>aligning</a:t>
            </a:r>
            <a:r>
              <a:rPr lang="en-US" dirty="0"/>
              <a:t> </a:t>
            </a:r>
            <a:r>
              <a:rPr lang="en-US" dirty="0">
                <a:solidFill>
                  <a:srgbClr val="FF0000"/>
                </a:solidFill>
              </a:rPr>
              <a:t>research</a:t>
            </a:r>
            <a:r>
              <a:rPr lang="en-US" dirty="0"/>
              <a:t> and </a:t>
            </a:r>
            <a:r>
              <a:rPr lang="en-US" dirty="0">
                <a:solidFill>
                  <a:srgbClr val="FF0000"/>
                </a:solidFill>
              </a:rPr>
              <a:t>innovation</a:t>
            </a:r>
            <a:r>
              <a:rPr lang="en-US" dirty="0"/>
              <a:t> </a:t>
            </a:r>
            <a:r>
              <a:rPr lang="en-US" dirty="0">
                <a:solidFill>
                  <a:srgbClr val="FF0000"/>
                </a:solidFill>
              </a:rPr>
              <a:t>to the values, needs and expectations of society</a:t>
            </a:r>
            <a:r>
              <a:rPr lang="en-US" dirty="0"/>
              <a:t>. </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must consider the principles ..(of) … the respect of </a:t>
            </a:r>
            <a:r>
              <a:rPr lang="en-US" dirty="0">
                <a:solidFill>
                  <a:srgbClr val="FF0000"/>
                </a:solidFill>
              </a:rPr>
              <a:t>human dignity</a:t>
            </a:r>
            <a:r>
              <a:rPr lang="en-US" dirty="0"/>
              <a:t>, </a:t>
            </a:r>
            <a:r>
              <a:rPr lang="en-US" dirty="0">
                <a:solidFill>
                  <a:srgbClr val="FF0000"/>
                </a:solidFill>
              </a:rPr>
              <a:t>freedom</a:t>
            </a:r>
            <a:r>
              <a:rPr lang="en-US" dirty="0"/>
              <a:t>, </a:t>
            </a:r>
            <a:r>
              <a:rPr lang="en-US" dirty="0">
                <a:solidFill>
                  <a:srgbClr val="FF0000"/>
                </a:solidFill>
              </a:rPr>
              <a:t>democracy</a:t>
            </a:r>
            <a:r>
              <a:rPr lang="en-US" dirty="0"/>
              <a:t>, </a:t>
            </a:r>
            <a:r>
              <a:rPr lang="en-US" dirty="0">
                <a:solidFill>
                  <a:srgbClr val="FF0000"/>
                </a:solidFill>
              </a:rPr>
              <a:t>equality</a:t>
            </a:r>
            <a:r>
              <a:rPr lang="en-US" dirty="0"/>
              <a:t>, the rule of </a:t>
            </a:r>
            <a:r>
              <a:rPr lang="en-US" dirty="0">
                <a:solidFill>
                  <a:srgbClr val="FF0000"/>
                </a:solidFill>
              </a:rPr>
              <a:t>law</a:t>
            </a:r>
            <a:r>
              <a:rPr lang="en-US" dirty="0"/>
              <a:t> and the respect of </a:t>
            </a:r>
            <a:r>
              <a:rPr lang="en-US" dirty="0">
                <a:solidFill>
                  <a:srgbClr val="FF0000"/>
                </a:solidFill>
              </a:rPr>
              <a:t>human rights</a:t>
            </a:r>
            <a:r>
              <a:rPr lang="en-US" dirty="0"/>
              <a:t>, including the rights of persons belonging to </a:t>
            </a:r>
            <a:r>
              <a:rPr lang="en-US" dirty="0">
                <a:solidFill>
                  <a:srgbClr val="FF0000"/>
                </a:solidFill>
              </a:rPr>
              <a:t>minorities</a:t>
            </a:r>
            <a:r>
              <a:rPr lang="en-US" dirty="0"/>
              <a:t>.</a:t>
            </a:r>
            <a:br>
              <a:rPr lang="en-US" dirty="0"/>
            </a:br>
            <a:endParaRPr lang="en-US" dirty="0"/>
          </a:p>
          <a:p>
            <a:pPr marL="285750" indent="-285750">
              <a:buFont typeface="Arial" panose="020B0604020202020204" pitchFamily="34" charset="0"/>
              <a:buChar char="•"/>
            </a:pPr>
            <a:r>
              <a:rPr lang="en-US" b="1" dirty="0"/>
              <a:t>International Organization for Standardization and Societal Responsibility</a:t>
            </a:r>
          </a:p>
          <a:p>
            <a:pPr marL="285750" indent="-285750">
              <a:buFont typeface="Arial" panose="020B0604020202020204" pitchFamily="34" charset="0"/>
              <a:buChar char="•"/>
            </a:pPr>
            <a:endParaRPr lang="en-US" b="1" dirty="0"/>
          </a:p>
          <a:p>
            <a:pPr marL="742950" lvl="1" indent="-285750">
              <a:buFont typeface="Arial" panose="020B0604020202020204" pitchFamily="34" charset="0"/>
              <a:buChar char="•"/>
            </a:pPr>
            <a:r>
              <a:rPr lang="en-US" dirty="0">
                <a:solidFill>
                  <a:srgbClr val="FF0000"/>
                </a:solidFill>
              </a:rPr>
              <a:t>industry standards for social responsibility</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developed a standard for societal responsibility called </a:t>
            </a:r>
            <a:r>
              <a:rPr lang="en-US" b="1" dirty="0">
                <a:solidFill>
                  <a:srgbClr val="FF0000"/>
                </a:solidFill>
              </a:rPr>
              <a:t>ISO 26000</a:t>
            </a:r>
          </a:p>
          <a:p>
            <a:endParaRPr lang="en-US" dirty="0"/>
          </a:p>
        </p:txBody>
      </p:sp>
    </p:spTree>
    <p:extLst>
      <p:ext uri="{BB962C8B-B14F-4D97-AF65-F5344CB8AC3E}">
        <p14:creationId xmlns:p14="http://schemas.microsoft.com/office/powerpoint/2010/main" val="4734445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A7A1F03-2EE9-4890-BFEF-3771C75FDA8C}"/>
              </a:ext>
            </a:extLst>
          </p:cNvPr>
          <p:cNvSpPr>
            <a:spLocks noGrp="1"/>
          </p:cNvSpPr>
          <p:nvPr>
            <p:ph type="ctrTitle"/>
          </p:nvPr>
        </p:nvSpPr>
        <p:spPr>
          <a:xfrm>
            <a:off x="0" y="0"/>
            <a:ext cx="12192000" cy="1562986"/>
          </a:xfrm>
        </p:spPr>
        <p:txBody>
          <a:bodyPr>
            <a:normAutofit/>
          </a:bodyPr>
          <a:lstStyle/>
          <a:p>
            <a:r>
              <a:rPr lang="en-US" b="1" dirty="0"/>
              <a:t>History of Ethics in STEM </a:t>
            </a:r>
          </a:p>
        </p:txBody>
      </p:sp>
      <p:sp>
        <p:nvSpPr>
          <p:cNvPr id="2" name="TextBox 1">
            <a:extLst>
              <a:ext uri="{FF2B5EF4-FFF2-40B4-BE49-F238E27FC236}">
                <a16:creationId xmlns:a16="http://schemas.microsoft.com/office/drawing/2014/main" id="{33DD42DF-3607-4CBB-A44C-AE669DB3AE27}"/>
              </a:ext>
            </a:extLst>
          </p:cNvPr>
          <p:cNvSpPr txBox="1"/>
          <p:nvPr/>
        </p:nvSpPr>
        <p:spPr>
          <a:xfrm>
            <a:off x="429563" y="1828001"/>
            <a:ext cx="11064232" cy="3416320"/>
          </a:xfrm>
          <a:prstGeom prst="rect">
            <a:avLst/>
          </a:prstGeom>
          <a:noFill/>
        </p:spPr>
        <p:txBody>
          <a:bodyPr wrap="square" rtlCol="0">
            <a:spAutoFit/>
          </a:bodyPr>
          <a:lstStyle/>
          <a:p>
            <a:pPr marL="285750" indent="-285750">
              <a:buFont typeface="Arial" panose="020B0604020202020204" pitchFamily="34" charset="0"/>
              <a:buChar char="•"/>
            </a:pPr>
            <a:r>
              <a:rPr lang="en-US" b="1" dirty="0">
                <a:solidFill>
                  <a:srgbClr val="FF0000"/>
                </a:solidFill>
              </a:rPr>
              <a:t>Galileo Galilei </a:t>
            </a:r>
            <a:r>
              <a:rPr lang="en-US" b="1" dirty="0"/>
              <a:t>(1564–1642)  and </a:t>
            </a:r>
            <a:r>
              <a:rPr lang="en-US" b="1" dirty="0">
                <a:solidFill>
                  <a:srgbClr val="FF0000"/>
                </a:solidFill>
              </a:rPr>
              <a:t>Heliocentrism</a:t>
            </a:r>
          </a:p>
          <a:p>
            <a:pPr marL="285750"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Italian scientist </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model of the </a:t>
            </a:r>
            <a:r>
              <a:rPr lang="en-US" dirty="0">
                <a:solidFill>
                  <a:srgbClr val="FF0000"/>
                </a:solidFill>
              </a:rPr>
              <a:t>sun at its center </a:t>
            </a:r>
            <a:r>
              <a:rPr lang="en-US" dirty="0"/>
              <a:t>and </a:t>
            </a:r>
            <a:r>
              <a:rPr lang="en-US" dirty="0">
                <a:solidFill>
                  <a:srgbClr val="FF0000"/>
                </a:solidFill>
              </a:rPr>
              <a:t>planets</a:t>
            </a:r>
            <a:r>
              <a:rPr lang="en-US" dirty="0"/>
              <a:t> of the solar system </a:t>
            </a:r>
            <a:r>
              <a:rPr lang="en-US" dirty="0">
                <a:solidFill>
                  <a:srgbClr val="FF0000"/>
                </a:solidFill>
              </a:rPr>
              <a:t>circling around it</a:t>
            </a:r>
            <a:r>
              <a:rPr lang="en-US" dirty="0"/>
              <a:t>. </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clashed with existing models proposing the planet Earth at the center and everything else moving around Earth. </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clashed also with religious authorities. </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was </a:t>
            </a:r>
            <a:r>
              <a:rPr lang="en-US" dirty="0">
                <a:solidFill>
                  <a:srgbClr val="FF0000"/>
                </a:solidFill>
              </a:rPr>
              <a:t>jailed, condemned and forced to deny his own research findings</a:t>
            </a:r>
            <a:r>
              <a:rPr lang="en-US" dirty="0"/>
              <a:t>.</a:t>
            </a:r>
          </a:p>
        </p:txBody>
      </p:sp>
      <p:pic>
        <p:nvPicPr>
          <p:cNvPr id="4" name="Picture 3" descr="drawing of Galileo">
            <a:extLst>
              <a:ext uri="{FF2B5EF4-FFF2-40B4-BE49-F238E27FC236}">
                <a16:creationId xmlns:a16="http://schemas.microsoft.com/office/drawing/2014/main" id="{87A660EE-940E-4F7E-BA97-5F2EF1C425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50510" y="1444384"/>
            <a:ext cx="1911927" cy="1778924"/>
          </a:xfrm>
          <a:prstGeom prst="rect">
            <a:avLst/>
          </a:prstGeom>
        </p:spPr>
      </p:pic>
      <p:sp>
        <p:nvSpPr>
          <p:cNvPr id="6" name="Rectangle 5">
            <a:extLst>
              <a:ext uri="{FF2B5EF4-FFF2-40B4-BE49-F238E27FC236}">
                <a16:creationId xmlns:a16="http://schemas.microsoft.com/office/drawing/2014/main" id="{BBB10BD2-9E51-429F-84AC-1055E74F7163}"/>
              </a:ext>
            </a:extLst>
          </p:cNvPr>
          <p:cNvSpPr/>
          <p:nvPr/>
        </p:nvSpPr>
        <p:spPr>
          <a:xfrm>
            <a:off x="0" y="5998433"/>
            <a:ext cx="12192000" cy="523220"/>
          </a:xfrm>
          <a:prstGeom prst="rect">
            <a:avLst/>
          </a:prstGeom>
        </p:spPr>
        <p:txBody>
          <a:bodyPr wrap="square">
            <a:spAutoFit/>
          </a:bodyPr>
          <a:lstStyle/>
          <a:p>
            <a:r>
              <a:rPr lang="en-US" sz="1400" dirty="0"/>
              <a:t>Image credit: </a:t>
            </a:r>
            <a:r>
              <a:rPr lang="en-US" sz="1400" dirty="0">
                <a:hlinkClick r:id="rId3"/>
              </a:rPr>
              <a:t>‘Galileo Galilei’</a:t>
            </a:r>
            <a:r>
              <a:rPr lang="en-US" sz="1400" dirty="0"/>
              <a:t> by </a:t>
            </a:r>
            <a:r>
              <a:rPr lang="en-US" sz="1400" dirty="0" err="1">
                <a:hlinkClick r:id="rId4"/>
              </a:rPr>
              <a:t>Biblioteca</a:t>
            </a:r>
            <a:r>
              <a:rPr lang="en-US" sz="1400" dirty="0">
                <a:hlinkClick r:id="rId4"/>
              </a:rPr>
              <a:t> Rector Machado y </a:t>
            </a:r>
            <a:r>
              <a:rPr lang="en-US" sz="1400" dirty="0" err="1">
                <a:hlinkClick r:id="rId4"/>
              </a:rPr>
              <a:t>Nuñez</a:t>
            </a:r>
            <a:r>
              <a:rPr lang="en-US" sz="1400" dirty="0"/>
              <a:t> is marked with </a:t>
            </a:r>
            <a:r>
              <a:rPr lang="en-US" sz="1400" dirty="0">
                <a:hlinkClick r:id="rId5"/>
              </a:rPr>
              <a:t>CC PDM 1.0</a:t>
            </a:r>
            <a:r>
              <a:rPr lang="en-US" sz="1400" dirty="0"/>
              <a:t>. Available at </a:t>
            </a:r>
            <a:r>
              <a:rPr lang="en-US" sz="1400" dirty="0">
                <a:hlinkClick r:id="rId3"/>
              </a:rPr>
              <a:t>https://www.flickr.com/photos/37667416@N04/3968863200</a:t>
            </a:r>
            <a:endParaRPr lang="en-US" sz="1400" dirty="0"/>
          </a:p>
        </p:txBody>
      </p:sp>
    </p:spTree>
    <p:extLst>
      <p:ext uri="{BB962C8B-B14F-4D97-AF65-F5344CB8AC3E}">
        <p14:creationId xmlns:p14="http://schemas.microsoft.com/office/powerpoint/2010/main" val="12754220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A7A1F03-2EE9-4890-BFEF-3771C75FDA8C}"/>
              </a:ext>
            </a:extLst>
          </p:cNvPr>
          <p:cNvSpPr>
            <a:spLocks noGrp="1"/>
          </p:cNvSpPr>
          <p:nvPr>
            <p:ph type="ctrTitle"/>
          </p:nvPr>
        </p:nvSpPr>
        <p:spPr>
          <a:xfrm>
            <a:off x="0" y="0"/>
            <a:ext cx="12192000" cy="1562986"/>
          </a:xfrm>
        </p:spPr>
        <p:txBody>
          <a:bodyPr>
            <a:normAutofit/>
          </a:bodyPr>
          <a:lstStyle/>
          <a:p>
            <a:r>
              <a:rPr lang="en-US" b="1" dirty="0"/>
              <a:t>History of Ethics in STEM </a:t>
            </a:r>
          </a:p>
        </p:txBody>
      </p:sp>
      <p:sp>
        <p:nvSpPr>
          <p:cNvPr id="2" name="TextBox 1">
            <a:extLst>
              <a:ext uri="{FF2B5EF4-FFF2-40B4-BE49-F238E27FC236}">
                <a16:creationId xmlns:a16="http://schemas.microsoft.com/office/drawing/2014/main" id="{33DD42DF-3607-4CBB-A44C-AE669DB3AE27}"/>
              </a:ext>
            </a:extLst>
          </p:cNvPr>
          <p:cNvSpPr txBox="1"/>
          <p:nvPr/>
        </p:nvSpPr>
        <p:spPr>
          <a:xfrm>
            <a:off x="429563" y="1828001"/>
            <a:ext cx="9352390" cy="3139321"/>
          </a:xfrm>
          <a:prstGeom prst="rect">
            <a:avLst/>
          </a:prstGeom>
          <a:noFill/>
        </p:spPr>
        <p:txBody>
          <a:bodyPr wrap="square" rtlCol="0">
            <a:spAutoFit/>
          </a:bodyPr>
          <a:lstStyle/>
          <a:p>
            <a:r>
              <a:rPr lang="en-US" b="1" dirty="0">
                <a:solidFill>
                  <a:srgbClr val="FF0000"/>
                </a:solidFill>
              </a:rPr>
              <a:t>Charles Darwin </a:t>
            </a:r>
            <a:r>
              <a:rPr lang="en-US" dirty="0"/>
              <a:t>(1809-1882) and </a:t>
            </a:r>
            <a:r>
              <a:rPr lang="en-US" b="1" dirty="0">
                <a:solidFill>
                  <a:srgbClr val="FF0000"/>
                </a:solidFill>
              </a:rPr>
              <a:t>the origin of species</a:t>
            </a:r>
            <a:r>
              <a:rPr lang="en-US" b="1" dirty="0"/>
              <a:t>: </a:t>
            </a:r>
          </a:p>
          <a:p>
            <a:pPr marL="285750"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solidFill>
                  <a:srgbClr val="FF0000"/>
                </a:solidFill>
              </a:rPr>
              <a:t>animal species evolved </a:t>
            </a:r>
            <a:r>
              <a:rPr lang="en-US" dirty="0"/>
              <a:t>and were </a:t>
            </a:r>
            <a:r>
              <a:rPr lang="en-US" dirty="0">
                <a:solidFill>
                  <a:srgbClr val="FF0000"/>
                </a:solidFill>
              </a:rPr>
              <a:t>not created</a:t>
            </a:r>
            <a:endParaRPr lang="en-US" dirty="0"/>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concerns with prevailing religious views of the origins of animals arising from a creator</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solidFill>
                  <a:srgbClr val="FF0000"/>
                </a:solidFill>
              </a:rPr>
              <a:t>second book </a:t>
            </a:r>
            <a:r>
              <a:rPr lang="en-US" dirty="0"/>
              <a:t>entitled “T</a:t>
            </a:r>
            <a:r>
              <a:rPr lang="en-US" i="1" dirty="0"/>
              <a:t>he Descent of Man, and Selection in Relation to Sex</a:t>
            </a:r>
            <a:r>
              <a:rPr lang="en-US" dirty="0"/>
              <a:t>” wherein he proposes that </a:t>
            </a:r>
            <a:r>
              <a:rPr lang="en-US" dirty="0">
                <a:solidFill>
                  <a:srgbClr val="FF0000"/>
                </a:solidFill>
              </a:rPr>
              <a:t>morality and ethics in humans developed or evolved for biological reasons</a:t>
            </a:r>
            <a:r>
              <a:rPr lang="en-US" dirty="0"/>
              <a:t>. </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err="1"/>
              <a:t>biologicalization</a:t>
            </a:r>
            <a:r>
              <a:rPr lang="en-US" dirty="0"/>
              <a:t> of ethics is receiving </a:t>
            </a:r>
            <a:r>
              <a:rPr lang="en-US" dirty="0">
                <a:solidFill>
                  <a:srgbClr val="FF0000"/>
                </a:solidFill>
              </a:rPr>
              <a:t>wide criticism </a:t>
            </a:r>
            <a:r>
              <a:rPr lang="en-US" dirty="0"/>
              <a:t>even into contemporary times. </a:t>
            </a:r>
          </a:p>
          <a:p>
            <a:pPr marL="742950" lvl="1" indent="-285750">
              <a:buFont typeface="Arial" panose="020B0604020202020204" pitchFamily="34" charset="0"/>
              <a:buChar char="•"/>
            </a:pPr>
            <a:endParaRPr lang="en-US" dirty="0"/>
          </a:p>
        </p:txBody>
      </p:sp>
      <p:sp>
        <p:nvSpPr>
          <p:cNvPr id="6" name="Rectangle 5">
            <a:extLst>
              <a:ext uri="{FF2B5EF4-FFF2-40B4-BE49-F238E27FC236}">
                <a16:creationId xmlns:a16="http://schemas.microsoft.com/office/drawing/2014/main" id="{BBB10BD2-9E51-429F-84AC-1055E74F7163}"/>
              </a:ext>
            </a:extLst>
          </p:cNvPr>
          <p:cNvSpPr/>
          <p:nvPr/>
        </p:nvSpPr>
        <p:spPr>
          <a:xfrm>
            <a:off x="0" y="5998433"/>
            <a:ext cx="12192000" cy="307777"/>
          </a:xfrm>
          <a:prstGeom prst="rect">
            <a:avLst/>
          </a:prstGeom>
        </p:spPr>
        <p:txBody>
          <a:bodyPr wrap="square">
            <a:spAutoFit/>
          </a:bodyPr>
          <a:lstStyle/>
          <a:p>
            <a:r>
              <a:rPr lang="en-US" sz="1400" dirty="0"/>
              <a:t>Image credit: “</a:t>
            </a:r>
            <a:r>
              <a:rPr lang="en-US" sz="1400" dirty="0">
                <a:hlinkClick r:id="rId2"/>
              </a:rPr>
              <a:t>Charles Darwin Bicentenary Statue, Cambridge 17-01-2010</a:t>
            </a:r>
            <a:r>
              <a:rPr lang="en-US" sz="1400" dirty="0"/>
              <a:t>” by </a:t>
            </a:r>
            <a:r>
              <a:rPr lang="en-US" sz="1400" dirty="0">
                <a:hlinkClick r:id="rId3"/>
              </a:rPr>
              <a:t>Karen Roe</a:t>
            </a:r>
            <a:r>
              <a:rPr lang="en-US" sz="1400" dirty="0"/>
              <a:t> is licensed under </a:t>
            </a:r>
            <a:r>
              <a:rPr lang="en-US" sz="1400" dirty="0">
                <a:hlinkClick r:id="rId4"/>
              </a:rPr>
              <a:t>CC BY 2.0</a:t>
            </a:r>
            <a:r>
              <a:rPr lang="en-US" sz="1400" dirty="0"/>
              <a:t>. </a:t>
            </a:r>
          </a:p>
        </p:txBody>
      </p:sp>
      <p:pic>
        <p:nvPicPr>
          <p:cNvPr id="7" name="Picture 6" descr="statue of Charles Darwin">
            <a:extLst>
              <a:ext uri="{FF2B5EF4-FFF2-40B4-BE49-F238E27FC236}">
                <a16:creationId xmlns:a16="http://schemas.microsoft.com/office/drawing/2014/main" id="{AA05EE25-A7E2-4D9F-B34A-D562F209E44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81953" y="1419339"/>
            <a:ext cx="2056342" cy="3083549"/>
          </a:xfrm>
          <a:prstGeom prst="rect">
            <a:avLst/>
          </a:prstGeom>
        </p:spPr>
      </p:pic>
    </p:spTree>
    <p:extLst>
      <p:ext uri="{BB962C8B-B14F-4D97-AF65-F5344CB8AC3E}">
        <p14:creationId xmlns:p14="http://schemas.microsoft.com/office/powerpoint/2010/main" val="13775669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A7A1F03-2EE9-4890-BFEF-3771C75FDA8C}"/>
              </a:ext>
            </a:extLst>
          </p:cNvPr>
          <p:cNvSpPr>
            <a:spLocks noGrp="1"/>
          </p:cNvSpPr>
          <p:nvPr>
            <p:ph type="ctrTitle"/>
          </p:nvPr>
        </p:nvSpPr>
        <p:spPr>
          <a:xfrm>
            <a:off x="0" y="0"/>
            <a:ext cx="12192000" cy="1562986"/>
          </a:xfrm>
        </p:spPr>
        <p:txBody>
          <a:bodyPr>
            <a:normAutofit/>
          </a:bodyPr>
          <a:lstStyle/>
          <a:p>
            <a:r>
              <a:rPr lang="en-US" b="1" dirty="0"/>
              <a:t>History of Ethics in STEM </a:t>
            </a:r>
          </a:p>
        </p:txBody>
      </p:sp>
      <p:sp>
        <p:nvSpPr>
          <p:cNvPr id="2" name="TextBox 1">
            <a:extLst>
              <a:ext uri="{FF2B5EF4-FFF2-40B4-BE49-F238E27FC236}">
                <a16:creationId xmlns:a16="http://schemas.microsoft.com/office/drawing/2014/main" id="{33DD42DF-3607-4CBB-A44C-AE669DB3AE27}"/>
              </a:ext>
            </a:extLst>
          </p:cNvPr>
          <p:cNvSpPr txBox="1"/>
          <p:nvPr/>
        </p:nvSpPr>
        <p:spPr>
          <a:xfrm>
            <a:off x="429563" y="1828001"/>
            <a:ext cx="9352390" cy="2862322"/>
          </a:xfrm>
          <a:prstGeom prst="rect">
            <a:avLst/>
          </a:prstGeom>
          <a:noFill/>
        </p:spPr>
        <p:txBody>
          <a:bodyPr wrap="square" rtlCol="0">
            <a:spAutoFit/>
          </a:bodyPr>
          <a:lstStyle/>
          <a:p>
            <a:r>
              <a:rPr lang="en-US" b="1" dirty="0">
                <a:solidFill>
                  <a:srgbClr val="FF0000"/>
                </a:solidFill>
              </a:rPr>
              <a:t>Charles Darwin </a:t>
            </a:r>
            <a:r>
              <a:rPr lang="en-US" dirty="0"/>
              <a:t>(1809-1882) and “</a:t>
            </a:r>
            <a:r>
              <a:rPr lang="en-US" i="1" dirty="0">
                <a:solidFill>
                  <a:srgbClr val="FF0000"/>
                </a:solidFill>
              </a:rPr>
              <a:t>The Descent of Man</a:t>
            </a:r>
            <a:r>
              <a:rPr lang="en-US" i="1" dirty="0"/>
              <a:t>, and Selection in Relation to Sex</a:t>
            </a:r>
            <a:r>
              <a:rPr lang="en-US" dirty="0"/>
              <a:t>” </a:t>
            </a:r>
            <a:r>
              <a:rPr lang="en-US" b="1" dirty="0"/>
              <a:t>: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Are there </a:t>
            </a:r>
            <a:r>
              <a:rPr lang="en-US" b="1" dirty="0">
                <a:solidFill>
                  <a:srgbClr val="FF0000"/>
                </a:solidFill>
              </a:rPr>
              <a:t>dangers</a:t>
            </a:r>
            <a:r>
              <a:rPr lang="en-US" dirty="0"/>
              <a:t>, if the concept of the </a:t>
            </a:r>
            <a:r>
              <a:rPr lang="en-US" dirty="0">
                <a:solidFill>
                  <a:srgbClr val="FF0000"/>
                </a:solidFill>
              </a:rPr>
              <a:t>survival of a “tribe” or “race” is used as a measuring stick </a:t>
            </a:r>
            <a:r>
              <a:rPr lang="en-US" dirty="0"/>
              <a:t>to defend ethical standards in a society?</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Is </a:t>
            </a:r>
            <a:r>
              <a:rPr lang="en-US" dirty="0">
                <a:solidFill>
                  <a:srgbClr val="FF0000"/>
                </a:solidFill>
              </a:rPr>
              <a:t>war culture </a:t>
            </a:r>
            <a:r>
              <a:rPr lang="en-US" dirty="0"/>
              <a:t>of a nation justified for ethical reasons if it allows this nation to survive better against other competing nations?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Is it ethical to justify </a:t>
            </a:r>
            <a:r>
              <a:rPr lang="en-US" dirty="0">
                <a:solidFill>
                  <a:srgbClr val="FF0000"/>
                </a:solidFill>
              </a:rPr>
              <a:t>cannibalism</a:t>
            </a:r>
            <a:r>
              <a:rPr lang="en-US" dirty="0"/>
              <a:t> if a society evolved where cannibalism is practiced?</a:t>
            </a:r>
          </a:p>
          <a:p>
            <a:pPr lvl="1"/>
            <a:endParaRPr lang="en-US" dirty="0"/>
          </a:p>
        </p:txBody>
      </p:sp>
      <p:sp>
        <p:nvSpPr>
          <p:cNvPr id="6" name="Rectangle 5">
            <a:extLst>
              <a:ext uri="{FF2B5EF4-FFF2-40B4-BE49-F238E27FC236}">
                <a16:creationId xmlns:a16="http://schemas.microsoft.com/office/drawing/2014/main" id="{BBB10BD2-9E51-429F-84AC-1055E74F7163}"/>
              </a:ext>
            </a:extLst>
          </p:cNvPr>
          <p:cNvSpPr/>
          <p:nvPr/>
        </p:nvSpPr>
        <p:spPr>
          <a:xfrm>
            <a:off x="0" y="5998433"/>
            <a:ext cx="12192000" cy="307777"/>
          </a:xfrm>
          <a:prstGeom prst="rect">
            <a:avLst/>
          </a:prstGeom>
        </p:spPr>
        <p:txBody>
          <a:bodyPr wrap="square">
            <a:spAutoFit/>
          </a:bodyPr>
          <a:lstStyle/>
          <a:p>
            <a:r>
              <a:rPr lang="en-US" sz="1400" dirty="0"/>
              <a:t>Image credit: “</a:t>
            </a:r>
            <a:r>
              <a:rPr lang="en-US" sz="1400" dirty="0">
                <a:hlinkClick r:id="rId2"/>
              </a:rPr>
              <a:t>Charles Darwin Bicentenary Statue, Cambridge 17-01-2010</a:t>
            </a:r>
            <a:r>
              <a:rPr lang="en-US" sz="1400" dirty="0"/>
              <a:t>” by </a:t>
            </a:r>
            <a:r>
              <a:rPr lang="en-US" sz="1400" dirty="0">
                <a:hlinkClick r:id="rId3"/>
              </a:rPr>
              <a:t>Karen Roe</a:t>
            </a:r>
            <a:r>
              <a:rPr lang="en-US" sz="1400" dirty="0"/>
              <a:t> is licensed under </a:t>
            </a:r>
            <a:r>
              <a:rPr lang="en-US" sz="1400" dirty="0">
                <a:hlinkClick r:id="rId4"/>
              </a:rPr>
              <a:t>CC BY 2.0</a:t>
            </a:r>
            <a:r>
              <a:rPr lang="en-US" sz="1400" dirty="0"/>
              <a:t>. </a:t>
            </a:r>
          </a:p>
        </p:txBody>
      </p:sp>
      <p:pic>
        <p:nvPicPr>
          <p:cNvPr id="7" name="Picture 6" descr="statue of Charles Darwin">
            <a:extLst>
              <a:ext uri="{FF2B5EF4-FFF2-40B4-BE49-F238E27FC236}">
                <a16:creationId xmlns:a16="http://schemas.microsoft.com/office/drawing/2014/main" id="{AA05EE25-A7E2-4D9F-B34A-D562F209E44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81953" y="1419339"/>
            <a:ext cx="2056342" cy="3083549"/>
          </a:xfrm>
          <a:prstGeom prst="rect">
            <a:avLst/>
          </a:prstGeom>
        </p:spPr>
      </p:pic>
    </p:spTree>
    <p:extLst>
      <p:ext uri="{BB962C8B-B14F-4D97-AF65-F5344CB8AC3E}">
        <p14:creationId xmlns:p14="http://schemas.microsoft.com/office/powerpoint/2010/main" val="32479356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313</TotalTime>
  <Words>4480</Words>
  <Application>Microsoft Office PowerPoint</Application>
  <PresentationFormat>Widescreen</PresentationFormat>
  <Paragraphs>330</Paragraphs>
  <Slides>30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vt:i4>
      </vt:variant>
    </vt:vector>
  </HeadingPairs>
  <TitlesOfParts>
    <vt:vector size="34" baseType="lpstr">
      <vt:lpstr>Arial</vt:lpstr>
      <vt:lpstr>Calibri</vt:lpstr>
      <vt:lpstr>Calibri Light</vt:lpstr>
      <vt:lpstr>Office Theme</vt:lpstr>
      <vt:lpstr>Ethics &amp; Societal Responsibility</vt:lpstr>
      <vt:lpstr>Student Learning Outcomes</vt:lpstr>
      <vt:lpstr>Student Learning Outcomes</vt:lpstr>
      <vt:lpstr>Definition of Ethics and Societal Responsibility</vt:lpstr>
      <vt:lpstr>Doing Science the Ethical Way</vt:lpstr>
      <vt:lpstr>Responsible Research and Innovation</vt:lpstr>
      <vt:lpstr>History of Ethics in STEM </vt:lpstr>
      <vt:lpstr>History of Ethics in STEM </vt:lpstr>
      <vt:lpstr>History of Ethics in STEM </vt:lpstr>
      <vt:lpstr>History of Ethics in STEM </vt:lpstr>
      <vt:lpstr>History of Ethics in STEM </vt:lpstr>
      <vt:lpstr>History of Ethics in STEM </vt:lpstr>
      <vt:lpstr>History of Ethics in STEM </vt:lpstr>
      <vt:lpstr>History of Ethics in STEM </vt:lpstr>
      <vt:lpstr>History of Ethics in STEM </vt:lpstr>
      <vt:lpstr>History of Ethics in STEM </vt:lpstr>
      <vt:lpstr>History of Ethics in STEM </vt:lpstr>
      <vt:lpstr>History of Ethics in STEM </vt:lpstr>
      <vt:lpstr>Atomic Fission, Albert Einstein, and the Atomic Bomb </vt:lpstr>
      <vt:lpstr>Tuskegee Syphilis Experiment </vt:lpstr>
      <vt:lpstr>Tuskegee Syphilis Experiment </vt:lpstr>
      <vt:lpstr>Helsinki Protocol for Human Research </vt:lpstr>
      <vt:lpstr>Henrietta Lacks and HeLa cells </vt:lpstr>
      <vt:lpstr>Henrietta Lacks and HeLa cells </vt:lpstr>
      <vt:lpstr>Gene Therapy and Death in 2000</vt:lpstr>
      <vt:lpstr>Gene Therapy for Sickle Cell Disease 2018</vt:lpstr>
      <vt:lpstr>Ethics of Genetic Testing &amp; Medical Disease Diagnostics</vt:lpstr>
      <vt:lpstr>Ethics of DNA Testing in Forensic Science and Criminal Justice</vt:lpstr>
      <vt:lpstr>Use of Animals &amp; Environment and Ethics </vt:lpstr>
      <vt:lpstr>Use of Animals &amp; Environment and Ethics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Illya Tietzel</dc:creator>
  <cp:lastModifiedBy>Elizabeth Kelly</cp:lastModifiedBy>
  <cp:revision>99</cp:revision>
  <dcterms:created xsi:type="dcterms:W3CDTF">2022-08-10T15:24:33Z</dcterms:created>
  <dcterms:modified xsi:type="dcterms:W3CDTF">2022-08-11T13:31:16Z</dcterms:modified>
</cp:coreProperties>
</file>