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Lst>
  <p:sldIdLst>
    <p:sldId id="257" r:id="rId2"/>
    <p:sldId id="279" r:id="rId3"/>
    <p:sldId id="280" r:id="rId4"/>
    <p:sldId id="273" r:id="rId5"/>
    <p:sldId id="281" r:id="rId6"/>
    <p:sldId id="277"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91" d="100"/>
          <a:sy n="91" d="100"/>
        </p:scale>
        <p:origin x="96"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98249"/>
            <a:ext cx="9144000" cy="1011237"/>
          </a:xfrm>
        </p:spPr>
        <p:txBody>
          <a:bodyPr anchor="b"/>
          <a:lstStyle>
            <a:lvl1pPr algn="ctr">
              <a:defRPr sz="6000"/>
            </a:lvl1pPr>
          </a:lstStyle>
          <a:p>
            <a:r>
              <a:rPr lang="en-US" dirty="0"/>
              <a:t>Title of the Book</a:t>
            </a:r>
          </a:p>
        </p:txBody>
      </p:sp>
      <p:sp>
        <p:nvSpPr>
          <p:cNvPr id="5" name="Footer Placeholder 4"/>
          <p:cNvSpPr>
            <a:spLocks noGrp="1"/>
          </p:cNvSpPr>
          <p:nvPr>
            <p:ph type="ftr" sz="quarter" idx="11"/>
          </p:nvPr>
        </p:nvSpPr>
        <p:spPr>
          <a:xfrm>
            <a:off x="1523999" y="6356350"/>
            <a:ext cx="8549898" cy="354416"/>
          </a:xfrm>
        </p:spPr>
        <p:txBody>
          <a:bodyPr/>
          <a:lstStyle/>
          <a:p>
            <a:endParaRPr lang="en-US"/>
          </a:p>
        </p:txBody>
      </p:sp>
      <p:sp>
        <p:nvSpPr>
          <p:cNvPr id="9" name="Picture Placeholder 8"/>
          <p:cNvSpPr>
            <a:spLocks noGrp="1"/>
          </p:cNvSpPr>
          <p:nvPr>
            <p:ph type="pic" sz="quarter" idx="13"/>
          </p:nvPr>
        </p:nvSpPr>
        <p:spPr>
          <a:xfrm>
            <a:off x="3983831" y="2390620"/>
            <a:ext cx="4224337" cy="3851130"/>
          </a:xfrm>
        </p:spPr>
        <p:txBody>
          <a:bodyPr>
            <a:normAutofit/>
          </a:bodyPr>
          <a:lstStyle>
            <a:lvl1pPr marL="0" indent="0">
              <a:buNone/>
              <a:defRPr sz="1200"/>
            </a:lvl1pPr>
          </a:lstStyle>
          <a:p>
            <a:r>
              <a:rPr lang="en-US"/>
              <a:t>Click icon to add picture</a:t>
            </a:r>
            <a:endParaRPr lang="en-US" dirty="0"/>
          </a:p>
        </p:txBody>
      </p:sp>
      <p:sp>
        <p:nvSpPr>
          <p:cNvPr id="10" name="Title 1"/>
          <p:cNvSpPr txBox="1">
            <a:spLocks/>
          </p:cNvSpPr>
          <p:nvPr/>
        </p:nvSpPr>
        <p:spPr>
          <a:xfrm>
            <a:off x="1523999" y="1509485"/>
            <a:ext cx="9144000" cy="67288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accent6"/>
                </a:solidFill>
                <a:latin typeface="+mj-lt"/>
                <a:ea typeface="+mj-ea"/>
                <a:cs typeface="+mj-cs"/>
              </a:defRPr>
            </a:lvl1pPr>
          </a:lstStyle>
          <a:p>
            <a:endParaRPr lang="en-US" sz="6400" dirty="0">
              <a:solidFill>
                <a:schemeClr val="accent5"/>
              </a:solidFill>
            </a:endParaRPr>
          </a:p>
        </p:txBody>
      </p:sp>
      <p:sp>
        <p:nvSpPr>
          <p:cNvPr id="11" name="Text Placeholder 10"/>
          <p:cNvSpPr>
            <a:spLocks noGrp="1"/>
          </p:cNvSpPr>
          <p:nvPr>
            <p:ph type="body" sz="quarter" idx="14" hasCustomPrompt="1"/>
          </p:nvPr>
        </p:nvSpPr>
        <p:spPr>
          <a:xfrm>
            <a:off x="1524000" y="1509713"/>
            <a:ext cx="9144000" cy="443778"/>
          </a:xfrm>
        </p:spPr>
        <p:txBody>
          <a:bodyPr/>
          <a:lstStyle>
            <a:lvl1pPr marL="0" indent="0" algn="ctr">
              <a:buNone/>
              <a:defRPr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Chapter # CHAPTER TITLE</a:t>
            </a:r>
          </a:p>
        </p:txBody>
      </p:sp>
    </p:spTree>
    <p:extLst>
      <p:ext uri="{BB962C8B-B14F-4D97-AF65-F5344CB8AC3E}">
        <p14:creationId xmlns:p14="http://schemas.microsoft.com/office/powerpoint/2010/main" val="96456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53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3036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076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5001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8705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8719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2551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984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317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957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24583"/>
          </a:xfrm>
        </p:spPr>
        <p:txBody>
          <a:bodyPr>
            <a:normAutofit/>
          </a:bodyPr>
          <a:lstStyle>
            <a:lvl1pPr>
              <a:defRPr sz="2800" b="1"/>
            </a:lvl1pPr>
          </a:lstStyle>
          <a:p>
            <a:r>
              <a:rPr lang="en-US" dirty="0"/>
              <a:t>Title</a:t>
            </a:r>
          </a:p>
        </p:txBody>
      </p:sp>
      <p:sp>
        <p:nvSpPr>
          <p:cNvPr id="3" name="Content Placeholder 2"/>
          <p:cNvSpPr>
            <a:spLocks noGrp="1"/>
          </p:cNvSpPr>
          <p:nvPr>
            <p:ph idx="1"/>
          </p:nvPr>
        </p:nvSpPr>
        <p:spPr>
          <a:xfrm>
            <a:off x="838200" y="955964"/>
            <a:ext cx="10515600" cy="3796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56350"/>
            <a:ext cx="9428018" cy="365125"/>
          </a:xfrm>
        </p:spPr>
        <p:txBody>
          <a:bodyPr/>
          <a:lstStyle/>
          <a:p>
            <a:endParaRPr lang="en-US"/>
          </a:p>
        </p:txBody>
      </p:sp>
      <p:sp>
        <p:nvSpPr>
          <p:cNvPr id="7" name="Content Placeholder 2"/>
          <p:cNvSpPr>
            <a:spLocks noGrp="1"/>
          </p:cNvSpPr>
          <p:nvPr>
            <p:ph idx="13" hasCustomPrompt="1"/>
          </p:nvPr>
        </p:nvSpPr>
        <p:spPr>
          <a:xfrm>
            <a:off x="838200" y="4918364"/>
            <a:ext cx="10515600" cy="1271731"/>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696745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54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9364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076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7910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4173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247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2340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4506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6571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66148"/>
          </a:xfrm>
        </p:spPr>
        <p:txBody>
          <a:bodyPr>
            <a:normAutofit/>
          </a:bodyPr>
          <a:lstStyle>
            <a:lvl1pPr>
              <a:defRPr sz="2800" b="1"/>
            </a:lvl1pPr>
          </a:lstStyle>
          <a:p>
            <a:r>
              <a:rPr lang="en-US" dirty="0"/>
              <a:t>Title</a:t>
            </a:r>
          </a:p>
        </p:txBody>
      </p:sp>
      <p:sp>
        <p:nvSpPr>
          <p:cNvPr id="3" name="Content Placeholder 2"/>
          <p:cNvSpPr>
            <a:spLocks noGrp="1"/>
          </p:cNvSpPr>
          <p:nvPr>
            <p:ph sz="half" idx="1"/>
          </p:nvPr>
        </p:nvSpPr>
        <p:spPr>
          <a:xfrm>
            <a:off x="838200" y="1010661"/>
            <a:ext cx="5181600" cy="5166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10661"/>
            <a:ext cx="5181600" cy="5166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838200" y="6356350"/>
            <a:ext cx="9414164" cy="365125"/>
          </a:xfrm>
        </p:spPr>
        <p:txBody>
          <a:bodyPr/>
          <a:lstStyle/>
          <a:p>
            <a:endParaRPr lang="en-US"/>
          </a:p>
        </p:txBody>
      </p:sp>
    </p:spTree>
    <p:extLst>
      <p:ext uri="{BB962C8B-B14F-4D97-AF65-F5344CB8AC3E}">
        <p14:creationId xmlns:p14="http://schemas.microsoft.com/office/powerpoint/2010/main" val="335730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8840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23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5092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810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21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2043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3086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310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9660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240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5420"/>
          </a:xfrm>
        </p:spPr>
        <p:txBody>
          <a:bodyPr>
            <a:normAutofit/>
          </a:bodyPr>
          <a:lstStyle>
            <a:lvl1pPr>
              <a:defRPr sz="2800" b="1" baseline="0"/>
            </a:lvl1pPr>
          </a:lstStyle>
          <a:p>
            <a:r>
              <a:rPr lang="en-US" dirty="0"/>
              <a:t>Title</a:t>
            </a:r>
          </a:p>
        </p:txBody>
      </p:sp>
      <p:sp>
        <p:nvSpPr>
          <p:cNvPr id="7" name="Content Placeholder 6"/>
          <p:cNvSpPr>
            <a:spLocks noGrp="1"/>
          </p:cNvSpPr>
          <p:nvPr>
            <p:ph sz="quarter" idx="12"/>
          </p:nvPr>
        </p:nvSpPr>
        <p:spPr>
          <a:xfrm>
            <a:off x="838200" y="1011383"/>
            <a:ext cx="10515600" cy="3255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hasCustomPrompt="1"/>
          </p:nvPr>
        </p:nvSpPr>
        <p:spPr>
          <a:xfrm>
            <a:off x="838200" y="4378037"/>
            <a:ext cx="10515600" cy="1627909"/>
          </a:xfrm>
        </p:spPr>
        <p:txBody>
          <a:bodyPr>
            <a:normAutofit/>
          </a:bodyPr>
          <a:lstStyle>
            <a:lvl1pPr marL="0" indent="0">
              <a:buNone/>
              <a:defRPr sz="1600"/>
            </a:lvl1pPr>
          </a:lstStyle>
          <a:p>
            <a:pPr lvl="0"/>
            <a:r>
              <a:rPr lang="en-US" dirty="0"/>
              <a:t>Caption</a:t>
            </a:r>
          </a:p>
        </p:txBody>
      </p:sp>
      <p:sp>
        <p:nvSpPr>
          <p:cNvPr id="6" name="Text Placeholder 5">
            <a:extLst>
              <a:ext uri="{FF2B5EF4-FFF2-40B4-BE49-F238E27FC236}">
                <a16:creationId xmlns:a16="http://schemas.microsoft.com/office/drawing/2014/main" id="{6E14F94F-1E52-2B42-BC75-C0C106E8BEC0}"/>
              </a:ext>
            </a:extLst>
          </p:cNvPr>
          <p:cNvSpPr>
            <a:spLocks noGrp="1"/>
          </p:cNvSpPr>
          <p:nvPr>
            <p:ph type="body" sz="quarter" idx="14" hasCustomPrompt="1"/>
          </p:nvPr>
        </p:nvSpPr>
        <p:spPr>
          <a:xfrm>
            <a:off x="838200" y="6271576"/>
            <a:ext cx="10515600" cy="442595"/>
          </a:xfrm>
        </p:spPr>
        <p:txBody>
          <a:bodyPr>
            <a:normAutofit/>
          </a:bodyPr>
          <a:lstStyle>
            <a:lvl1pPr marL="0" indent="0" algn="l">
              <a:buNone/>
              <a:defRPr sz="1200">
                <a:solidFill>
                  <a:schemeClr val="tx1"/>
                </a:solidFill>
              </a:defRPr>
            </a:lvl1pPr>
          </a:lstStyle>
          <a:p>
            <a:pPr algn="l"/>
            <a:r>
              <a:rPr lang="en-US" dirty="0"/>
              <a:t>This OpenStax ancillary resource is © Rice University under a CC BY 4.0 International license; it may be reproduced or modified but must be attributed to OpenStax, Rice University and any changes must be noted.</a:t>
            </a:r>
          </a:p>
        </p:txBody>
      </p:sp>
    </p:spTree>
    <p:extLst>
      <p:ext uri="{BB962C8B-B14F-4D97-AF65-F5344CB8AC3E}">
        <p14:creationId xmlns:p14="http://schemas.microsoft.com/office/powerpoint/2010/main" val="1523884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867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6646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8214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7960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059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8603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9889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747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9992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385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a:p>
        </p:txBody>
      </p:sp>
      <p:sp>
        <p:nvSpPr>
          <p:cNvPr id="5" name="Content Placeholder 4"/>
          <p:cNvSpPr>
            <a:spLocks noGrp="1"/>
          </p:cNvSpPr>
          <p:nvPr>
            <p:ph sz="quarter" idx="11"/>
          </p:nvPr>
        </p:nvSpPr>
        <p:spPr>
          <a:xfrm>
            <a:off x="838200" y="900545"/>
            <a:ext cx="10515600" cy="5347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3678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8581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4857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77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a:p>
        </p:txBody>
      </p:sp>
      <p:sp>
        <p:nvSpPr>
          <p:cNvPr id="5" name="Content Placeholder 4"/>
          <p:cNvSpPr>
            <a:spLocks noGrp="1"/>
          </p:cNvSpPr>
          <p:nvPr>
            <p:ph sz="quarter" idx="11" hasCustomPrompt="1"/>
          </p:nvPr>
        </p:nvSpPr>
        <p:spPr>
          <a:xfrm>
            <a:off x="838200" y="900545"/>
            <a:ext cx="10515600" cy="5347855"/>
          </a:xfrm>
        </p:spPr>
        <p:txBody>
          <a:bodyPr/>
          <a:lstStyle>
            <a:lvl1pPr marL="514350" indent="-514350">
              <a:buFont typeface="+mj-lt"/>
              <a:buAutoNum type="arabicPeriod"/>
              <a:defRPr/>
            </a:lvl1pPr>
            <a:lvl2pPr marL="914400" marR="0" indent="-457200" algn="l" defTabSz="914400" rtl="0" eaLnBrk="1" fontAlgn="auto" latinLnBrk="0" hangingPunct="1">
              <a:lnSpc>
                <a:spcPct val="90000"/>
              </a:lnSpc>
              <a:spcBef>
                <a:spcPts val="500"/>
              </a:spcBef>
              <a:spcAft>
                <a:spcPts val="0"/>
              </a:spcAft>
              <a:buClrTx/>
              <a:buSzTx/>
              <a:buFont typeface="+mj-lt"/>
              <a:buAutoNum type="alphaLcPeriod"/>
              <a:tabLst/>
              <a:defRPr/>
            </a:lvl2pPr>
          </a:lstStyle>
          <a:p>
            <a:pPr lvl="0"/>
            <a:r>
              <a:rPr lang="en-US" dirty="0"/>
              <a:t>Discussion question 1</a:t>
            </a:r>
          </a:p>
          <a:p>
            <a:pPr lvl="1"/>
            <a:r>
              <a:rPr lang="en-US" dirty="0"/>
              <a:t>Distractor (optional)</a:t>
            </a:r>
          </a:p>
          <a:p>
            <a:pPr lvl="1"/>
            <a:r>
              <a:rPr lang="en-US" dirty="0"/>
              <a:t>Distractor (optional)</a:t>
            </a:r>
          </a:p>
          <a:p>
            <a:pPr lvl="1"/>
            <a:r>
              <a:rPr lang="en-US" dirty="0"/>
              <a:t>Distractor (optional)</a:t>
            </a:r>
          </a:p>
          <a:p>
            <a:pPr lvl="1"/>
            <a:r>
              <a:rPr lang="en-US" dirty="0"/>
              <a:t>Distractor (optional)</a:t>
            </a:r>
          </a:p>
          <a:p>
            <a:pPr lvl="0"/>
            <a:r>
              <a:rPr lang="en-US" dirty="0"/>
              <a:t>Discussion question 2</a:t>
            </a:r>
          </a:p>
          <a:p>
            <a:pPr lvl="1"/>
            <a:r>
              <a:rPr lang="en-US" dirty="0"/>
              <a:t>Distractor (optional)</a:t>
            </a:r>
          </a:p>
          <a:p>
            <a:pPr lvl="1"/>
            <a:r>
              <a:rPr lang="en-US" dirty="0"/>
              <a:t>Distractor (optional)</a:t>
            </a:r>
          </a:p>
          <a:p>
            <a:pPr marL="914400" marR="0" lvl="1" indent="-457200" algn="l" defTabSz="914400" rtl="0" eaLnBrk="1" fontAlgn="auto" latinLnBrk="0" hangingPunct="1">
              <a:lnSpc>
                <a:spcPct val="90000"/>
              </a:lnSpc>
              <a:spcBef>
                <a:spcPts val="500"/>
              </a:spcBef>
              <a:spcAft>
                <a:spcPts val="0"/>
              </a:spcAft>
              <a:buClrTx/>
              <a:buSzTx/>
              <a:buFont typeface="+mj-lt"/>
              <a:buAutoNum type="alphaLcPeriod"/>
              <a:tabLst/>
              <a:defRPr/>
            </a:pPr>
            <a:r>
              <a:rPr lang="en-US" dirty="0"/>
              <a:t>Distractor (optional)</a:t>
            </a:r>
          </a:p>
          <a:p>
            <a:pPr lvl="1"/>
            <a:r>
              <a:rPr lang="en-US" dirty="0"/>
              <a:t>Distractor (optional)</a:t>
            </a:r>
          </a:p>
        </p:txBody>
      </p:sp>
    </p:spTree>
    <p:extLst>
      <p:ext uri="{BB962C8B-B14F-4D97-AF65-F5344CB8AC3E}">
        <p14:creationId xmlns:p14="http://schemas.microsoft.com/office/powerpoint/2010/main" val="102818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July 30,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12192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0344" y="2517424"/>
            <a:ext cx="2680909"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366962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67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74091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434975"/>
          </a:xfrm>
          <a:prstGeom prst="rect">
            <a:avLst/>
          </a:prstGeom>
        </p:spPr>
        <p:txBody>
          <a:bodyPr vert="horz" lIns="91440" tIns="45720" rIns="91440" bIns="45720" rtlCol="0" anchor="ctr">
            <a:normAutofit/>
          </a:bodyPr>
          <a:lstStyle/>
          <a:p>
            <a:r>
              <a:rPr lang="en-US" dirty="0"/>
              <a:t>Title (optional)</a:t>
            </a:r>
          </a:p>
        </p:txBody>
      </p:sp>
      <p:sp>
        <p:nvSpPr>
          <p:cNvPr id="3" name="Text Placeholder 2"/>
          <p:cNvSpPr>
            <a:spLocks noGrp="1"/>
          </p:cNvSpPr>
          <p:nvPr>
            <p:ph type="body" idx="1"/>
          </p:nvPr>
        </p:nvSpPr>
        <p:spPr>
          <a:xfrm>
            <a:off x="838200" y="990601"/>
            <a:ext cx="10515600" cy="521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a:extLst>
              <a:ext uri="{FF2B5EF4-FFF2-40B4-BE49-F238E27FC236}">
                <a16:creationId xmlns:a16="http://schemas.microsoft.com/office/drawing/2014/main" id="{95599AE0-B13C-E741-A969-DCDFA4F7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2AD8C-5FF8-BA4A-B6F0-27B9256B8EFF}" type="slidenum">
              <a:rPr lang="en-US" smtClean="0"/>
              <a:t>‹#›</a:t>
            </a:fld>
            <a:endParaRPr lang="en-US"/>
          </a:p>
        </p:txBody>
      </p:sp>
    </p:spTree>
    <p:extLst>
      <p:ext uri="{BB962C8B-B14F-4D97-AF65-F5344CB8AC3E}">
        <p14:creationId xmlns:p14="http://schemas.microsoft.com/office/powerpoint/2010/main" val="19923203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662"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Lst>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152400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ANATOMY &amp; PHYSIOLOGY 2e</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4 THE CARDIOVASCULAR SYSTEM:</a:t>
            </a:r>
          </a:p>
          <a:p>
            <a:pPr algn="ctr"/>
            <a:r>
              <a:rPr lang="en-US" sz="2000" b="1" cap="none" dirty="0">
                <a:solidFill>
                  <a:srgbClr val="212F62"/>
                </a:solidFill>
                <a:latin typeface="+mn-lt"/>
              </a:rPr>
              <a:t>BLOOD VESSELS AND CIRCULATION</a:t>
            </a:r>
          </a:p>
          <a:p>
            <a:pPr algn="ctr"/>
            <a:r>
              <a:rPr lang="en-US" sz="1600" cap="none" dirty="0">
                <a:solidFill>
                  <a:schemeClr val="tx1"/>
                </a:solidFill>
                <a:latin typeface="+mn-lt"/>
              </a:rPr>
              <a:t>PowerPoint Image Slideshow</a:t>
            </a:r>
          </a:p>
        </p:txBody>
      </p:sp>
      <p:pic>
        <p:nvPicPr>
          <p:cNvPr id="7" name="Picture 6" descr="Text&#10;&#10;Description automatically generated with medium confidence">
            <a:extLst>
              <a:ext uri="{FF2B5EF4-FFF2-40B4-BE49-F238E27FC236}">
                <a16:creationId xmlns:a16="http://schemas.microsoft.com/office/drawing/2014/main" id="{8A69FFCC-7BF2-455D-B263-941AC0A69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6" y="2554168"/>
            <a:ext cx="3122648" cy="4041073"/>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4.9</a:t>
            </a:r>
          </a:p>
        </p:txBody>
      </p:sp>
      <p:sp>
        <p:nvSpPr>
          <p:cNvPr id="7" name="Text Placeholder 6"/>
          <p:cNvSpPr>
            <a:spLocks noGrp="1"/>
          </p:cNvSpPr>
          <p:nvPr>
            <p:ph type="body" sz="quarter" idx="14"/>
          </p:nvPr>
        </p:nvSpPr>
        <p:spPr>
          <a:xfrm>
            <a:off x="609599" y="977206"/>
            <a:ext cx="10750549" cy="1166382"/>
          </a:xfrm>
        </p:spPr>
        <p:txBody>
          <a:bodyPr>
            <a:normAutofit/>
          </a:bodyPr>
          <a:lstStyle/>
          <a:p>
            <a:r>
              <a:rPr lang="en-US" sz="1600" b="1" dirty="0">
                <a:solidFill>
                  <a:srgbClr val="6CB255"/>
                </a:solidFill>
              </a:rPr>
              <a:t>Distribution of Blood Flow</a:t>
            </a:r>
            <a:endParaRPr lang="en-US" sz="1600" dirty="0">
              <a:solidFill>
                <a:srgbClr val="6CB255"/>
              </a:solidFill>
            </a:endParaRPr>
          </a:p>
        </p:txBody>
      </p:sp>
      <p:pic>
        <p:nvPicPr>
          <p:cNvPr id="9220" name="Picture 4" descr="This table describes the distribution of blood flow. 84 percent of blood flow is systemic circulation, of which 64 percent happens in systemic veins (18 percent in large veins, 21 percent in large venous networks such as liver, bone marrow, and integument, and 25 percent in venules and medium-sized veins); 13 percent happens in systemic arteries (2 percent in arterioles, 5 percent in muscular arteries, 4 percent in elastic arteries, and 2 percent in the aorta); and 7 percent happens in systemic capillaries. 9 percent of blood flow is pulmonary circulation, of which 4 percent happens in pulmonary veins, 2 percent happens in pulmonary capillaries, and 3 percent happens in pulmonary arteries. The remaining 7 percent of blood flow is in the heart.">
            <a:extLst>
              <a:ext uri="{FF2B5EF4-FFF2-40B4-BE49-F238E27FC236}">
                <a16:creationId xmlns:a16="http://schemas.microsoft.com/office/drawing/2014/main" id="{12DC0AB2-8125-B744-8C39-AFC0BC621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187" y="900862"/>
            <a:ext cx="57150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4.10</a:t>
            </a:r>
          </a:p>
        </p:txBody>
      </p:sp>
      <p:sp>
        <p:nvSpPr>
          <p:cNvPr id="7" name="Text Placeholder 6"/>
          <p:cNvSpPr>
            <a:spLocks noGrp="1"/>
          </p:cNvSpPr>
          <p:nvPr>
            <p:ph type="body" sz="quarter" idx="14"/>
          </p:nvPr>
        </p:nvSpPr>
        <p:spPr>
          <a:xfrm>
            <a:off x="609600" y="5380695"/>
            <a:ext cx="10750549" cy="1166382"/>
          </a:xfrm>
        </p:spPr>
        <p:txBody>
          <a:bodyPr>
            <a:normAutofit/>
          </a:bodyPr>
          <a:lstStyle/>
          <a:p>
            <a:r>
              <a:rPr lang="en-US" sz="1600" b="1" dirty="0">
                <a:solidFill>
                  <a:srgbClr val="6CB255"/>
                </a:solidFill>
              </a:rPr>
              <a:t>Systemic Blood Pressure</a:t>
            </a:r>
          </a:p>
          <a:p>
            <a:r>
              <a:rPr lang="en-US" sz="1600" dirty="0">
                <a:solidFill>
                  <a:schemeClr val="tx1"/>
                </a:solidFill>
              </a:rPr>
              <a:t>The graph shows the components of blood pressure throughout the blood vessels, including systolic, diastolic, mean arterial, and pulse pressures.</a:t>
            </a:r>
          </a:p>
        </p:txBody>
      </p:sp>
      <p:pic>
        <p:nvPicPr>
          <p:cNvPr id="10242" name="Picture 2" descr="This graph shows the value of pulse pressure in different types of blood vessels.">
            <a:extLst>
              <a:ext uri="{FF2B5EF4-FFF2-40B4-BE49-F238E27FC236}">
                <a16:creationId xmlns:a16="http://schemas.microsoft.com/office/drawing/2014/main" id="{535051B0-D7C8-EE2A-81D9-408FBAF8A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961095"/>
            <a:ext cx="6350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78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4.11</a:t>
            </a:r>
          </a:p>
        </p:txBody>
      </p:sp>
      <p:sp>
        <p:nvSpPr>
          <p:cNvPr id="14" name="Text Placeholder 13"/>
          <p:cNvSpPr>
            <a:spLocks noGrp="1"/>
          </p:cNvSpPr>
          <p:nvPr>
            <p:ph type="body" sz="quarter" idx="14"/>
          </p:nvPr>
        </p:nvSpPr>
        <p:spPr>
          <a:xfrm>
            <a:off x="609600" y="900862"/>
            <a:ext cx="3157330" cy="5256973"/>
          </a:xfrm>
        </p:spPr>
        <p:txBody>
          <a:bodyPr>
            <a:noAutofit/>
          </a:bodyPr>
          <a:lstStyle/>
          <a:p>
            <a:r>
              <a:rPr lang="en-US" sz="1600" b="1" dirty="0">
                <a:solidFill>
                  <a:srgbClr val="6CB255"/>
                </a:solidFill>
              </a:rPr>
              <a:t>Pulse Sites</a:t>
            </a:r>
          </a:p>
          <a:p>
            <a:r>
              <a:rPr lang="en-US" sz="1600" dirty="0">
                <a:solidFill>
                  <a:schemeClr val="tx1"/>
                </a:solidFill>
              </a:rPr>
              <a:t>The pulse is most readily measured at the radial artery, but can be measured at any of the pulse points shown.</a:t>
            </a:r>
          </a:p>
        </p:txBody>
      </p:sp>
      <p:pic>
        <p:nvPicPr>
          <p:cNvPr id="3" name="Picture 2" descr="This image shows the pulse points in a woman’s body.">
            <a:extLst>
              <a:ext uri="{FF2B5EF4-FFF2-40B4-BE49-F238E27FC236}">
                <a16:creationId xmlns:a16="http://schemas.microsoft.com/office/drawing/2014/main" id="{E5C683D5-BBC1-7480-51F9-3B70A75F1FCB}"/>
              </a:ext>
            </a:extLst>
          </p:cNvPr>
          <p:cNvPicPr>
            <a:picLocks noChangeAspect="1"/>
          </p:cNvPicPr>
          <p:nvPr/>
        </p:nvPicPr>
        <p:blipFill>
          <a:blip r:embed="rId2"/>
          <a:stretch>
            <a:fillRect/>
          </a:stretch>
        </p:blipFill>
        <p:spPr>
          <a:xfrm>
            <a:off x="4684776" y="153428"/>
            <a:ext cx="4251406" cy="6551143"/>
          </a:xfrm>
          <a:prstGeom prst="rect">
            <a:avLst/>
          </a:prstGeom>
        </p:spPr>
      </p:pic>
    </p:spTree>
    <p:extLst>
      <p:ext uri="{BB962C8B-B14F-4D97-AF65-F5344CB8AC3E}">
        <p14:creationId xmlns:p14="http://schemas.microsoft.com/office/powerpoint/2010/main" val="1858715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4.12</a:t>
            </a:r>
          </a:p>
        </p:txBody>
      </p:sp>
      <p:sp>
        <p:nvSpPr>
          <p:cNvPr id="7" name="Text Placeholder 6"/>
          <p:cNvSpPr>
            <a:spLocks noGrp="1"/>
          </p:cNvSpPr>
          <p:nvPr>
            <p:ph type="body" sz="quarter" idx="14"/>
          </p:nvPr>
        </p:nvSpPr>
        <p:spPr>
          <a:xfrm>
            <a:off x="609599" y="5579478"/>
            <a:ext cx="10750549" cy="1166382"/>
          </a:xfrm>
        </p:spPr>
        <p:txBody>
          <a:bodyPr>
            <a:normAutofit/>
          </a:bodyPr>
          <a:lstStyle/>
          <a:p>
            <a:r>
              <a:rPr lang="en-US" sz="1600" b="1" dirty="0">
                <a:solidFill>
                  <a:srgbClr val="6CB255"/>
                </a:solidFill>
              </a:rPr>
              <a:t>Blood Pressure Measurement</a:t>
            </a:r>
          </a:p>
          <a:p>
            <a:r>
              <a:rPr lang="en-US" sz="1600" dirty="0">
                <a:solidFill>
                  <a:schemeClr val="tx1"/>
                </a:solidFill>
              </a:rPr>
              <a:t>When pressure in a sphygmomanometer cuff is released, a clinician can hear the </a:t>
            </a:r>
            <a:r>
              <a:rPr lang="en-US" sz="1600" dirty="0" err="1">
                <a:solidFill>
                  <a:schemeClr val="tx1"/>
                </a:solidFill>
              </a:rPr>
              <a:t>Korotkoff</a:t>
            </a:r>
            <a:r>
              <a:rPr lang="en-US" sz="1600" dirty="0">
                <a:solidFill>
                  <a:schemeClr val="tx1"/>
                </a:solidFill>
              </a:rPr>
              <a:t> sounds. In this graph, a blood pressure tracing is aligned to a measurement of systolic and </a:t>
            </a:r>
            <a:r>
              <a:rPr lang="pl-PL" sz="1600" dirty="0" err="1">
                <a:solidFill>
                  <a:schemeClr val="tx1"/>
                </a:solidFill>
              </a:rPr>
              <a:t>diastolic</a:t>
            </a:r>
            <a:r>
              <a:rPr lang="pl-PL" sz="1600" dirty="0">
                <a:solidFill>
                  <a:schemeClr val="tx1"/>
                </a:solidFill>
              </a:rPr>
              <a:t> </a:t>
            </a:r>
            <a:r>
              <a:rPr lang="pl-PL" sz="1600" dirty="0" err="1">
                <a:solidFill>
                  <a:schemeClr val="tx1"/>
                </a:solidFill>
              </a:rPr>
              <a:t>pressures</a:t>
            </a:r>
            <a:r>
              <a:rPr lang="pl-PL" sz="1600" dirty="0">
                <a:solidFill>
                  <a:schemeClr val="tx1"/>
                </a:solidFill>
              </a:rPr>
              <a:t>.</a:t>
            </a:r>
            <a:endParaRPr lang="en-US" sz="1600" dirty="0">
              <a:solidFill>
                <a:schemeClr val="tx1"/>
              </a:solidFill>
            </a:endParaRPr>
          </a:p>
        </p:txBody>
      </p:sp>
      <p:pic>
        <p:nvPicPr>
          <p:cNvPr id="12290" name="Picture 2" descr="This image shows blood pressure as a function of time.">
            <a:extLst>
              <a:ext uri="{FF2B5EF4-FFF2-40B4-BE49-F238E27FC236}">
                <a16:creationId xmlns:a16="http://schemas.microsoft.com/office/drawing/2014/main" id="{118ABE12-CA40-DD9E-46E9-0FFE1246C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322" y="1181516"/>
            <a:ext cx="6617102" cy="411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86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4.13</a:t>
            </a:r>
          </a:p>
        </p:txBody>
      </p:sp>
      <p:sp>
        <p:nvSpPr>
          <p:cNvPr id="7" name="Text Placeholder 6"/>
          <p:cNvSpPr>
            <a:spLocks noGrp="1"/>
          </p:cNvSpPr>
          <p:nvPr>
            <p:ph type="body" sz="quarter" idx="14"/>
          </p:nvPr>
        </p:nvSpPr>
        <p:spPr>
          <a:xfrm>
            <a:off x="609600" y="5291243"/>
            <a:ext cx="10750549" cy="1166382"/>
          </a:xfrm>
        </p:spPr>
        <p:txBody>
          <a:bodyPr>
            <a:normAutofit/>
          </a:bodyPr>
          <a:lstStyle/>
          <a:p>
            <a:r>
              <a:rPr lang="en-US" sz="1600" b="1" dirty="0">
                <a:solidFill>
                  <a:srgbClr val="6CB255"/>
                </a:solidFill>
              </a:rPr>
              <a:t>Relationships among Vessels in the Systemic Circuit</a:t>
            </a:r>
          </a:p>
          <a:p>
            <a:r>
              <a:rPr lang="en-US" sz="1600" dirty="0"/>
              <a:t>The relationships among blood vessels that can be compared include </a:t>
            </a:r>
            <a:r>
              <a:rPr lang="en-US" sz="1600" dirty="0">
                <a:solidFill>
                  <a:srgbClr val="6CB255"/>
                </a:solidFill>
              </a:rPr>
              <a:t>(a) </a:t>
            </a:r>
            <a:r>
              <a:rPr lang="en-US" sz="1600" dirty="0"/>
              <a:t>vessel diameter, </a:t>
            </a:r>
            <a:r>
              <a:rPr lang="en-US" sz="1600" dirty="0">
                <a:solidFill>
                  <a:srgbClr val="6CB255"/>
                </a:solidFill>
              </a:rPr>
              <a:t>(b) </a:t>
            </a:r>
            <a:r>
              <a:rPr lang="en-US" sz="1600" dirty="0"/>
              <a:t>total cross-sectional area, </a:t>
            </a:r>
            <a:r>
              <a:rPr lang="en-US" sz="1600" dirty="0">
                <a:solidFill>
                  <a:srgbClr val="6CB255"/>
                </a:solidFill>
              </a:rPr>
              <a:t>(c) </a:t>
            </a:r>
            <a:r>
              <a:rPr lang="en-US" sz="1600" dirty="0"/>
              <a:t>average blood pressure, and </a:t>
            </a:r>
            <a:r>
              <a:rPr lang="en-US" sz="1600" dirty="0">
                <a:solidFill>
                  <a:srgbClr val="6CB255"/>
                </a:solidFill>
              </a:rPr>
              <a:t>(d) </a:t>
            </a:r>
            <a:r>
              <a:rPr lang="en-US" sz="1600" dirty="0"/>
              <a:t>velocity of blood flow.</a:t>
            </a:r>
            <a:endParaRPr lang="en-US" sz="1600" dirty="0">
              <a:solidFill>
                <a:schemeClr val="tx1"/>
              </a:solidFill>
            </a:endParaRPr>
          </a:p>
        </p:txBody>
      </p:sp>
      <p:pic>
        <p:nvPicPr>
          <p:cNvPr id="13314" name="Picture 2" descr="This figure shows four graphs. The top left graph shows the vessel diameter for different types of blood vessels. The top right panel shows cross-sectional area for different blood vessels. The bottom left panel shows the average blood pressure for different blood vessels, and the bottom right panel shows the velocity of blood flow in different blood vessels.">
            <a:extLst>
              <a:ext uri="{FF2B5EF4-FFF2-40B4-BE49-F238E27FC236}">
                <a16:creationId xmlns:a16="http://schemas.microsoft.com/office/drawing/2014/main" id="{ACC8C451-FC88-DFD7-6052-7918941A4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757343"/>
            <a:ext cx="66040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0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4.14</a:t>
            </a:r>
          </a:p>
        </p:txBody>
      </p:sp>
      <p:sp>
        <p:nvSpPr>
          <p:cNvPr id="7" name="Text Placeholder 6"/>
          <p:cNvSpPr>
            <a:spLocks noGrp="1"/>
          </p:cNvSpPr>
          <p:nvPr>
            <p:ph type="body" sz="quarter" idx="14"/>
          </p:nvPr>
        </p:nvSpPr>
        <p:spPr>
          <a:xfrm>
            <a:off x="609600" y="5443977"/>
            <a:ext cx="10750549" cy="1166382"/>
          </a:xfrm>
        </p:spPr>
        <p:txBody>
          <a:bodyPr>
            <a:normAutofit/>
          </a:bodyPr>
          <a:lstStyle/>
          <a:p>
            <a:r>
              <a:rPr lang="en-US" sz="1600" b="1" dirty="0">
                <a:solidFill>
                  <a:srgbClr val="6CB255"/>
                </a:solidFill>
              </a:rPr>
              <a:t>Atherosclerosis</a:t>
            </a:r>
          </a:p>
          <a:p>
            <a:r>
              <a:rPr lang="en-US" sz="1600" dirty="0">
                <a:solidFill>
                  <a:srgbClr val="6CB255"/>
                </a:solidFill>
              </a:rPr>
              <a:t>(a) </a:t>
            </a:r>
            <a:r>
              <a:rPr lang="en-US" sz="1600" dirty="0"/>
              <a:t>Atherosclerosis can result from plaques formed by the buildup of fatty, calcified deposits in an artery. </a:t>
            </a:r>
            <a:r>
              <a:rPr lang="en-US" sz="1600" dirty="0">
                <a:solidFill>
                  <a:srgbClr val="6CB255"/>
                </a:solidFill>
              </a:rPr>
              <a:t>(b) </a:t>
            </a:r>
            <a:r>
              <a:rPr lang="en-US" sz="1600" dirty="0"/>
              <a:t>Plaques can also take other forms, as shown in this micrograph of a coronary artery that has a buildup of connective tissue within the artery wall. LM × 40. (Micrograph provided by the Regents of University of Michigan Medical School © 2012)</a:t>
            </a:r>
            <a:endParaRPr lang="en-US" sz="1600" dirty="0">
              <a:solidFill>
                <a:schemeClr val="tx1"/>
              </a:solidFill>
            </a:endParaRPr>
          </a:p>
        </p:txBody>
      </p:sp>
      <p:pic>
        <p:nvPicPr>
          <p:cNvPr id="14338" name="Picture 2" descr="The left panel shows the cross-section of a normal and a narrowed artery. The right panel shows a micrograph of an artery with plaque in it.">
            <a:extLst>
              <a:ext uri="{FF2B5EF4-FFF2-40B4-BE49-F238E27FC236}">
                <a16:creationId xmlns:a16="http://schemas.microsoft.com/office/drawing/2014/main" id="{462B6FC5-1ECE-5947-2508-D44107E86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956" y="1183076"/>
            <a:ext cx="7642087" cy="412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77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4.15</a:t>
            </a:r>
          </a:p>
        </p:txBody>
      </p:sp>
      <p:sp>
        <p:nvSpPr>
          <p:cNvPr id="7" name="Text Placeholder 6"/>
          <p:cNvSpPr>
            <a:spLocks noGrp="1"/>
          </p:cNvSpPr>
          <p:nvPr>
            <p:ph type="body" sz="quarter" idx="14"/>
          </p:nvPr>
        </p:nvSpPr>
        <p:spPr>
          <a:xfrm>
            <a:off x="609600" y="5221669"/>
            <a:ext cx="10750549" cy="1166382"/>
          </a:xfrm>
        </p:spPr>
        <p:txBody>
          <a:bodyPr>
            <a:normAutofit/>
          </a:bodyPr>
          <a:lstStyle/>
          <a:p>
            <a:r>
              <a:rPr lang="en-US" sz="1600" b="1" dirty="0">
                <a:solidFill>
                  <a:srgbClr val="6CB255"/>
                </a:solidFill>
              </a:rPr>
              <a:t>Skeletal Muscle Pump</a:t>
            </a:r>
          </a:p>
          <a:p>
            <a:r>
              <a:rPr lang="en-US" sz="1600" dirty="0"/>
              <a:t>The contraction of skeletal muscles surrounding a vein compresses the blood and increases the pressure in that area. This action forces blood closer to the heart where venous pressure is lower. Note the importance of the one-way valves to assure that blood flows only in the proper direction.</a:t>
            </a:r>
            <a:endParaRPr lang="en-US" sz="1600" dirty="0">
              <a:solidFill>
                <a:schemeClr val="tx1"/>
              </a:solidFill>
            </a:endParaRPr>
          </a:p>
        </p:txBody>
      </p:sp>
      <p:pic>
        <p:nvPicPr>
          <p:cNvPr id="15362" name="Picture 2" descr="The left panel shows the structure of a skeletal muscle vein pump when the muscle is relaxed, and the right panel shows the structure of a skeletal muscle vein pump when the muscle is contracted.">
            <a:extLst>
              <a:ext uri="{FF2B5EF4-FFF2-40B4-BE49-F238E27FC236}">
                <a16:creationId xmlns:a16="http://schemas.microsoft.com/office/drawing/2014/main" id="{196B7783-5169-A571-2A2D-0C542FD8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953065"/>
            <a:ext cx="48260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11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4.16</a:t>
            </a:r>
          </a:p>
        </p:txBody>
      </p:sp>
      <p:sp>
        <p:nvSpPr>
          <p:cNvPr id="7" name="Text Placeholder 6"/>
          <p:cNvSpPr>
            <a:spLocks noGrp="1"/>
          </p:cNvSpPr>
          <p:nvPr>
            <p:ph type="body" sz="quarter" idx="14"/>
          </p:nvPr>
        </p:nvSpPr>
        <p:spPr>
          <a:xfrm>
            <a:off x="609600" y="5450291"/>
            <a:ext cx="10750549" cy="1166382"/>
          </a:xfrm>
        </p:spPr>
        <p:txBody>
          <a:bodyPr>
            <a:normAutofit/>
          </a:bodyPr>
          <a:lstStyle/>
          <a:p>
            <a:r>
              <a:rPr lang="en-US" sz="1600" b="1" dirty="0">
                <a:solidFill>
                  <a:srgbClr val="6CB255"/>
                </a:solidFill>
              </a:rPr>
              <a:t>Capillary Exchange</a:t>
            </a:r>
          </a:p>
          <a:p>
            <a:r>
              <a:rPr lang="en-US" sz="1600" dirty="0"/>
              <a:t>Net filtration occurs near the arterial end of the capillary since capillary hydrostatic pressure (CHP) is greater than blood colloidal osmotic pressure (BCOP). There is no net movement of fluid near the midpoint since CHP = BCOP. Net reabsorption occurs near the venous end since BCOP is greater than CHP.</a:t>
            </a:r>
            <a:endParaRPr lang="en-US" sz="1600" dirty="0">
              <a:solidFill>
                <a:schemeClr val="tx1"/>
              </a:solidFill>
            </a:endParaRPr>
          </a:p>
        </p:txBody>
      </p:sp>
      <p:pic>
        <p:nvPicPr>
          <p:cNvPr id="16386" name="Picture 2" descr="This diagram shows the process of fluid exchange in a capillary from the arterial end to the venous end.">
            <a:extLst>
              <a:ext uri="{FF2B5EF4-FFF2-40B4-BE49-F238E27FC236}">
                <a16:creationId xmlns:a16="http://schemas.microsoft.com/office/drawing/2014/main" id="{E0310AE1-FDC1-A60D-924D-4897034B5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95" y="1308002"/>
            <a:ext cx="8308009" cy="386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55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4.17</a:t>
            </a:r>
          </a:p>
        </p:txBody>
      </p:sp>
      <p:sp>
        <p:nvSpPr>
          <p:cNvPr id="14" name="Text Placeholder 13"/>
          <p:cNvSpPr>
            <a:spLocks noGrp="1"/>
          </p:cNvSpPr>
          <p:nvPr>
            <p:ph type="body" sz="quarter" idx="14"/>
          </p:nvPr>
        </p:nvSpPr>
        <p:spPr>
          <a:xfrm>
            <a:off x="609600" y="900862"/>
            <a:ext cx="3097696" cy="5256973"/>
          </a:xfrm>
        </p:spPr>
        <p:txBody>
          <a:bodyPr>
            <a:noAutofit/>
          </a:bodyPr>
          <a:lstStyle/>
          <a:p>
            <a:r>
              <a:rPr lang="en-US" sz="1600" b="1" dirty="0">
                <a:solidFill>
                  <a:srgbClr val="6CB255"/>
                </a:solidFill>
              </a:rPr>
              <a:t>Summary of Factors Maintaining Vascular Homeostasis</a:t>
            </a:r>
          </a:p>
          <a:p>
            <a:r>
              <a:rPr lang="en-US" sz="1600" dirty="0">
                <a:solidFill>
                  <a:schemeClr val="tx1"/>
                </a:solidFill>
              </a:rPr>
              <a:t>Adequate blood flow, blood pressure, distribution, and perfusion involve </a:t>
            </a:r>
            <a:r>
              <a:rPr lang="en-US" sz="1600" dirty="0" err="1">
                <a:solidFill>
                  <a:schemeClr val="tx1"/>
                </a:solidFill>
              </a:rPr>
              <a:t>autoregulatory</a:t>
            </a:r>
            <a:r>
              <a:rPr lang="en-US" sz="1600" dirty="0">
                <a:solidFill>
                  <a:schemeClr val="tx1"/>
                </a:solidFill>
              </a:rPr>
              <a:t>, neural, and endocrine mechanisms.</a:t>
            </a:r>
          </a:p>
        </p:txBody>
      </p:sp>
      <p:pic>
        <p:nvPicPr>
          <p:cNvPr id="17410" name="Picture 2" descr="This flowchart shows the various factors that control the flow of blood. The top panel focuses on autoregulation, and the bottom panel focuses on neural and endocrine mechanisms.">
            <a:extLst>
              <a:ext uri="{FF2B5EF4-FFF2-40B4-BE49-F238E27FC236}">
                <a16:creationId xmlns:a16="http://schemas.microsoft.com/office/drawing/2014/main" id="{F1F14D2B-BAE0-B9B1-D59A-4ED604294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574" y="0"/>
            <a:ext cx="5681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58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4.18</a:t>
            </a:r>
          </a:p>
        </p:txBody>
      </p:sp>
      <p:sp>
        <p:nvSpPr>
          <p:cNvPr id="7" name="Text Placeholder 6"/>
          <p:cNvSpPr>
            <a:spLocks noGrp="1"/>
          </p:cNvSpPr>
          <p:nvPr>
            <p:ph type="body" sz="quarter" idx="14"/>
          </p:nvPr>
        </p:nvSpPr>
        <p:spPr>
          <a:xfrm>
            <a:off x="609600" y="5589417"/>
            <a:ext cx="10750549" cy="1166382"/>
          </a:xfrm>
        </p:spPr>
        <p:txBody>
          <a:bodyPr>
            <a:normAutofit/>
          </a:bodyPr>
          <a:lstStyle/>
          <a:p>
            <a:r>
              <a:rPr lang="en-US" sz="1600" b="1" dirty="0">
                <a:solidFill>
                  <a:srgbClr val="6CB255"/>
                </a:solidFill>
              </a:rPr>
              <a:t>Baroreceptor Reflexes for Maintaining Vascular Homeostasis</a:t>
            </a:r>
          </a:p>
          <a:p>
            <a:r>
              <a:rPr lang="en-US" sz="1600" dirty="0"/>
              <a:t>Increased blood pressure results in increased rates of baroreceptor firing, whereas decreased blood pressure results in slower rates of fire, both initiating the homeostatic mechanism to restore blood pressure.</a:t>
            </a:r>
            <a:endParaRPr lang="en-US" sz="1600" dirty="0">
              <a:solidFill>
                <a:schemeClr val="tx1"/>
              </a:solidFill>
            </a:endParaRPr>
          </a:p>
        </p:txBody>
      </p:sp>
      <p:pic>
        <p:nvPicPr>
          <p:cNvPr id="18434" name="Picture 2" descr="This flow chart shows what happens when blood pressure is increased or decreased. The top panel shows the events that take place when blood pressure is increased, and the bottom panel shows the events that take place when blood pressure is decreased.">
            <a:extLst>
              <a:ext uri="{FF2B5EF4-FFF2-40B4-BE49-F238E27FC236}">
                <a16:creationId xmlns:a16="http://schemas.microsoft.com/office/drawing/2014/main" id="{080B7792-F841-44C3-272B-2A96CE2ED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0" y="484823"/>
            <a:ext cx="6731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8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a:t>
            </a:r>
          </a:p>
        </p:txBody>
      </p:sp>
      <p:sp>
        <p:nvSpPr>
          <p:cNvPr id="7" name="Text Placeholder 6"/>
          <p:cNvSpPr>
            <a:spLocks noGrp="1"/>
          </p:cNvSpPr>
          <p:nvPr>
            <p:ph type="body" sz="quarter" idx="14"/>
          </p:nvPr>
        </p:nvSpPr>
        <p:spPr>
          <a:xfrm>
            <a:off x="609600" y="5340938"/>
            <a:ext cx="10750549" cy="1166382"/>
          </a:xfrm>
        </p:spPr>
        <p:txBody>
          <a:bodyPr>
            <a:normAutofit/>
          </a:bodyPr>
          <a:lstStyle/>
          <a:p>
            <a:r>
              <a:rPr lang="en-US" sz="1600" b="1" dirty="0">
                <a:solidFill>
                  <a:srgbClr val="6CB255"/>
                </a:solidFill>
              </a:rPr>
              <a:t>Blood Vessels</a:t>
            </a:r>
          </a:p>
          <a:p>
            <a:r>
              <a:rPr lang="en-US" sz="1600" dirty="0"/>
              <a:t>While most blood vessels are located deep from the surface and are not visible, the superficial veins of the upper limb provide an indication of the extent, prominence, and importance of these structures to the body. (credit: Colin Davis)</a:t>
            </a:r>
          </a:p>
        </p:txBody>
      </p:sp>
      <p:pic>
        <p:nvPicPr>
          <p:cNvPr id="1026" name="Picture 2" descr="This photo shows a forearm with the veins bulging.">
            <a:extLst>
              <a:ext uri="{FF2B5EF4-FFF2-40B4-BE49-F238E27FC236}">
                <a16:creationId xmlns:a16="http://schemas.microsoft.com/office/drawing/2014/main" id="{FEC0D880-3188-FA5A-F360-BC15D867F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226" y="1460203"/>
            <a:ext cx="7256670" cy="332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043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4.19</a:t>
            </a:r>
          </a:p>
        </p:txBody>
      </p:sp>
      <p:sp>
        <p:nvSpPr>
          <p:cNvPr id="7" name="Text Placeholder 6"/>
          <p:cNvSpPr>
            <a:spLocks noGrp="1"/>
          </p:cNvSpPr>
          <p:nvPr>
            <p:ph type="body" sz="quarter" idx="14"/>
          </p:nvPr>
        </p:nvSpPr>
        <p:spPr>
          <a:xfrm>
            <a:off x="609600" y="5609295"/>
            <a:ext cx="10750549" cy="1166382"/>
          </a:xfrm>
        </p:spPr>
        <p:txBody>
          <a:bodyPr>
            <a:normAutofit/>
          </a:bodyPr>
          <a:lstStyle/>
          <a:p>
            <a:r>
              <a:rPr lang="en-US" sz="1600" b="1" dirty="0">
                <a:solidFill>
                  <a:srgbClr val="6CB255"/>
                </a:solidFill>
              </a:rPr>
              <a:t>Hormones Involved in Renal Control of Blood Pressure</a:t>
            </a:r>
          </a:p>
          <a:p>
            <a:r>
              <a:rPr lang="en-US" sz="1600" dirty="0"/>
              <a:t>In the renin-angiotensin-aldosterone mechanism, increasing angiotensin II will stimulate the production of antidiuretic hormone and aldosterone. In addition to renin, the kidneys produce erythropoietin, which stimulates the production of red blood cells, further increasing blood volume.</a:t>
            </a:r>
            <a:endParaRPr lang="en-US" sz="1600" dirty="0">
              <a:solidFill>
                <a:schemeClr val="tx1"/>
              </a:solidFill>
            </a:endParaRPr>
          </a:p>
        </p:txBody>
      </p:sp>
      <p:pic>
        <p:nvPicPr>
          <p:cNvPr id="19458" name="Picture 2" descr="This flow chart shows the action of decreased blood pressure in the short and long term.">
            <a:extLst>
              <a:ext uri="{FF2B5EF4-FFF2-40B4-BE49-F238E27FC236}">
                <a16:creationId xmlns:a16="http://schemas.microsoft.com/office/drawing/2014/main" id="{3E634455-C47A-02CC-80DD-5431CD7C1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917" y="1303972"/>
            <a:ext cx="9029914" cy="390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9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46144"/>
            <a:ext cx="10750549" cy="659535"/>
          </a:xfrm>
        </p:spPr>
        <p:txBody>
          <a:bodyPr>
            <a:normAutofit/>
          </a:bodyPr>
          <a:lstStyle/>
          <a:p>
            <a:r>
              <a:rPr lang="en-US" sz="2400" dirty="0">
                <a:solidFill>
                  <a:srgbClr val="6CB255"/>
                </a:solidFill>
              </a:rPr>
              <a:t>Figure 4.20</a:t>
            </a:r>
          </a:p>
        </p:txBody>
      </p:sp>
      <p:sp>
        <p:nvSpPr>
          <p:cNvPr id="14" name="Text Placeholder 13"/>
          <p:cNvSpPr>
            <a:spLocks noGrp="1"/>
          </p:cNvSpPr>
          <p:nvPr>
            <p:ph type="body" sz="quarter" idx="14"/>
          </p:nvPr>
        </p:nvSpPr>
        <p:spPr>
          <a:xfrm>
            <a:off x="609600" y="925115"/>
            <a:ext cx="3117574" cy="5256973"/>
          </a:xfrm>
        </p:spPr>
        <p:txBody>
          <a:bodyPr>
            <a:noAutofit/>
          </a:bodyPr>
          <a:lstStyle/>
          <a:p>
            <a:r>
              <a:rPr lang="en-US" sz="1600" b="1" dirty="0">
                <a:solidFill>
                  <a:srgbClr val="6CB255"/>
                </a:solidFill>
              </a:rPr>
              <a:t>Summary of Mechanisms Regulating Arteriole Smooth Muscle and Veins</a:t>
            </a:r>
            <a:endParaRPr lang="en-US" sz="1600" dirty="0">
              <a:solidFill>
                <a:srgbClr val="6CB255"/>
              </a:solidFill>
            </a:endParaRPr>
          </a:p>
        </p:txBody>
      </p:sp>
      <p:pic>
        <p:nvPicPr>
          <p:cNvPr id="20482" name="Picture 2">
            <a:extLst>
              <a:ext uri="{FF2B5EF4-FFF2-40B4-BE49-F238E27FC236}">
                <a16:creationId xmlns:a16="http://schemas.microsoft.com/office/drawing/2014/main" id="{3DB4A249-E681-4F09-8FD0-5275D3E6C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174" y="0"/>
            <a:ext cx="5651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8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4.21</a:t>
            </a:r>
          </a:p>
        </p:txBody>
      </p:sp>
      <p:sp>
        <p:nvSpPr>
          <p:cNvPr id="7" name="Text Placeholder 6"/>
          <p:cNvSpPr>
            <a:spLocks noGrp="1"/>
          </p:cNvSpPr>
          <p:nvPr>
            <p:ph type="body" sz="quarter" idx="14"/>
          </p:nvPr>
        </p:nvSpPr>
        <p:spPr>
          <a:xfrm>
            <a:off x="609599" y="5947226"/>
            <a:ext cx="10750549" cy="1166382"/>
          </a:xfrm>
        </p:spPr>
        <p:txBody>
          <a:bodyPr>
            <a:normAutofit/>
          </a:bodyPr>
          <a:lstStyle/>
          <a:p>
            <a:r>
              <a:rPr lang="en-US" sz="1600" b="1" dirty="0">
                <a:solidFill>
                  <a:srgbClr val="6CB255"/>
                </a:solidFill>
              </a:rPr>
              <a:t>Homeostatic Responses to Loss of Blood Volume</a:t>
            </a:r>
            <a:endParaRPr lang="en-US" sz="1600" dirty="0">
              <a:solidFill>
                <a:srgbClr val="6CB255"/>
              </a:solidFill>
            </a:endParaRPr>
          </a:p>
        </p:txBody>
      </p:sp>
      <p:pic>
        <p:nvPicPr>
          <p:cNvPr id="21506" name="Picture 2" descr="This flowchart shows the action of decreased blood pressure and volume in the neural and endocrine mechanisms.">
            <a:extLst>
              <a:ext uri="{FF2B5EF4-FFF2-40B4-BE49-F238E27FC236}">
                <a16:creationId xmlns:a16="http://schemas.microsoft.com/office/drawing/2014/main" id="{F3F6FCAF-D444-236B-0751-74CE1171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6" y="1219026"/>
            <a:ext cx="8375648" cy="441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9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4.22</a:t>
            </a:r>
          </a:p>
        </p:txBody>
      </p:sp>
      <p:sp>
        <p:nvSpPr>
          <p:cNvPr id="14" name="Text Placeholder 13"/>
          <p:cNvSpPr>
            <a:spLocks noGrp="1"/>
          </p:cNvSpPr>
          <p:nvPr>
            <p:ph type="body" sz="quarter" idx="14"/>
          </p:nvPr>
        </p:nvSpPr>
        <p:spPr>
          <a:xfrm>
            <a:off x="714098" y="900862"/>
            <a:ext cx="3032954" cy="5256973"/>
          </a:xfrm>
        </p:spPr>
        <p:txBody>
          <a:bodyPr>
            <a:noAutofit/>
          </a:bodyPr>
          <a:lstStyle/>
          <a:p>
            <a:r>
              <a:rPr lang="en-US" sz="1600" b="1" dirty="0">
                <a:solidFill>
                  <a:srgbClr val="6CB255"/>
                </a:solidFill>
              </a:rPr>
              <a:t>Interaction of the Circulatory System with Other Body Systems</a:t>
            </a:r>
            <a:endParaRPr lang="en-US" sz="1600" dirty="0">
              <a:solidFill>
                <a:srgbClr val="6CB255"/>
              </a:solidFill>
            </a:endParaRPr>
          </a:p>
        </p:txBody>
      </p:sp>
      <p:pic>
        <p:nvPicPr>
          <p:cNvPr id="22530" name="Picture 2" descr="This table outlines the role of the circulatory system in the other organ systems in the body.">
            <a:extLst>
              <a:ext uri="{FF2B5EF4-FFF2-40B4-BE49-F238E27FC236}">
                <a16:creationId xmlns:a16="http://schemas.microsoft.com/office/drawing/2014/main" id="{52E3B958-CEF9-2DE7-34FC-BE2434104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773" y="0"/>
            <a:ext cx="5688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9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4.23</a:t>
            </a:r>
          </a:p>
        </p:txBody>
      </p:sp>
      <p:sp>
        <p:nvSpPr>
          <p:cNvPr id="7" name="Text Placeholder 6"/>
          <p:cNvSpPr>
            <a:spLocks noGrp="1"/>
          </p:cNvSpPr>
          <p:nvPr>
            <p:ph type="body" sz="quarter" idx="14"/>
          </p:nvPr>
        </p:nvSpPr>
        <p:spPr>
          <a:xfrm>
            <a:off x="609600" y="5450291"/>
            <a:ext cx="10750549" cy="1166382"/>
          </a:xfrm>
        </p:spPr>
        <p:txBody>
          <a:bodyPr>
            <a:normAutofit/>
          </a:bodyPr>
          <a:lstStyle/>
          <a:p>
            <a:r>
              <a:rPr lang="en-US" sz="1600" b="1" dirty="0">
                <a:solidFill>
                  <a:srgbClr val="6CB255"/>
                </a:solidFill>
              </a:rPr>
              <a:t>Pulmonary Circuit</a:t>
            </a:r>
          </a:p>
          <a:p>
            <a:r>
              <a:rPr lang="en-US" sz="1600" dirty="0"/>
              <a:t>Blood exiting from the right ventricle flows into the pulmonary trunk, which bifurcates into the two pulmonary arteries. These vessels branch to supply blood to the pulmonary capillaries, where gas exchange occurs within the lung alveoli. Blood returns via the pulmonary veins to the left atrium.</a:t>
            </a:r>
            <a:endParaRPr lang="en-US" sz="1600" dirty="0">
              <a:solidFill>
                <a:srgbClr val="6CB255"/>
              </a:solidFill>
            </a:endParaRPr>
          </a:p>
        </p:txBody>
      </p:sp>
      <p:pic>
        <p:nvPicPr>
          <p:cNvPr id="23554" name="Picture 2" descr="This diagram shows the network of blood vessels in the lungs.">
            <a:extLst>
              <a:ext uri="{FF2B5EF4-FFF2-40B4-BE49-F238E27FC236}">
                <a16:creationId xmlns:a16="http://schemas.microsoft.com/office/drawing/2014/main" id="{32D6FDBE-985A-3828-202C-377F51086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004" y="1008373"/>
            <a:ext cx="7553739" cy="433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92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4.24</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en-US" sz="1600" b="1" dirty="0">
                <a:solidFill>
                  <a:srgbClr val="6CB255"/>
                </a:solidFill>
              </a:rPr>
              <a:t>Systemic Arteries</a:t>
            </a:r>
          </a:p>
          <a:p>
            <a:r>
              <a:rPr lang="en-US" sz="1600" dirty="0">
                <a:solidFill>
                  <a:schemeClr val="tx1"/>
                </a:solidFill>
              </a:rPr>
              <a:t>The major systemic arteries shown here deliver oxygenated blood throughout the </a:t>
            </a:r>
            <a:r>
              <a:rPr lang="cs-CZ" sz="1600" dirty="0">
                <a:solidFill>
                  <a:schemeClr val="tx1"/>
                </a:solidFill>
              </a:rPr>
              <a:t>body.</a:t>
            </a:r>
            <a:endParaRPr lang="en-US" sz="1600" dirty="0">
              <a:solidFill>
                <a:schemeClr val="tx1"/>
              </a:solidFill>
            </a:endParaRPr>
          </a:p>
        </p:txBody>
      </p:sp>
      <p:pic>
        <p:nvPicPr>
          <p:cNvPr id="24578" name="Picture 2" descr="This diagrams shows the major arteries in the human body.">
            <a:extLst>
              <a:ext uri="{FF2B5EF4-FFF2-40B4-BE49-F238E27FC236}">
                <a16:creationId xmlns:a16="http://schemas.microsoft.com/office/drawing/2014/main" id="{D7DFD8D8-AC63-A390-69DA-C3153164A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979" y="957"/>
            <a:ext cx="4233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28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4.25</a:t>
            </a:r>
          </a:p>
        </p:txBody>
      </p:sp>
      <p:sp>
        <p:nvSpPr>
          <p:cNvPr id="14" name="Text Placeholder 13"/>
          <p:cNvSpPr>
            <a:spLocks noGrp="1"/>
          </p:cNvSpPr>
          <p:nvPr>
            <p:ph type="body" sz="quarter" idx="14"/>
          </p:nvPr>
        </p:nvSpPr>
        <p:spPr>
          <a:xfrm>
            <a:off x="609600" y="900862"/>
            <a:ext cx="3525078" cy="5256973"/>
          </a:xfrm>
        </p:spPr>
        <p:txBody>
          <a:bodyPr>
            <a:noAutofit/>
          </a:bodyPr>
          <a:lstStyle/>
          <a:p>
            <a:r>
              <a:rPr lang="en-US" sz="1600" b="1" dirty="0">
                <a:solidFill>
                  <a:srgbClr val="6CB255"/>
                </a:solidFill>
              </a:rPr>
              <a:t>Aorta</a:t>
            </a:r>
          </a:p>
          <a:p>
            <a:r>
              <a:rPr lang="en-US" sz="1600" dirty="0">
                <a:solidFill>
                  <a:schemeClr val="tx1"/>
                </a:solidFill>
              </a:rPr>
              <a:t>The aorta has distinct regions, including the ascending aorta, aortic arch, and the descending aorta, which includes the thoracic and abdominal regions.</a:t>
            </a:r>
          </a:p>
        </p:txBody>
      </p:sp>
      <p:pic>
        <p:nvPicPr>
          <p:cNvPr id="25602" name="Picture 2" descr="This diagram shows the aorta and the major parts are labeled.">
            <a:extLst>
              <a:ext uri="{FF2B5EF4-FFF2-40B4-BE49-F238E27FC236}">
                <a16:creationId xmlns:a16="http://schemas.microsoft.com/office/drawing/2014/main" id="{60362850-B958-60DA-8959-FA7CFCBF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104" y="571094"/>
            <a:ext cx="4826000"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240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4.26</a:t>
            </a:r>
          </a:p>
        </p:txBody>
      </p:sp>
      <p:sp>
        <p:nvSpPr>
          <p:cNvPr id="14" name="Text Placeholder 13"/>
          <p:cNvSpPr>
            <a:spLocks noGrp="1"/>
          </p:cNvSpPr>
          <p:nvPr>
            <p:ph type="body" sz="quarter" idx="14"/>
          </p:nvPr>
        </p:nvSpPr>
        <p:spPr>
          <a:xfrm>
            <a:off x="609600" y="954932"/>
            <a:ext cx="3356113" cy="5256973"/>
          </a:xfrm>
        </p:spPr>
        <p:txBody>
          <a:bodyPr>
            <a:noAutofit/>
          </a:bodyPr>
          <a:lstStyle/>
          <a:p>
            <a:r>
              <a:rPr lang="en-US" sz="1600" b="1" dirty="0">
                <a:solidFill>
                  <a:srgbClr val="6CB255"/>
                </a:solidFill>
              </a:rPr>
              <a:t>Arteries Supplying the Head and Neck</a:t>
            </a:r>
          </a:p>
          <a:p>
            <a:r>
              <a:rPr lang="en-US" sz="1600" dirty="0">
                <a:solidFill>
                  <a:schemeClr val="tx1"/>
                </a:solidFill>
              </a:rPr>
              <a:t>The common carotid artery gives rise to the external and internal carotid arteries. The external carotid artery remains superficial and gives rise to many arteries of the head. The internal carotid artery first forms the carotid sinus and then reaches the brain via the carotid canal and carotid foramen, emerging into the cranium via the foramen </a:t>
            </a:r>
            <a:r>
              <a:rPr lang="en-US" sz="1600" dirty="0" err="1">
                <a:solidFill>
                  <a:schemeClr val="tx1"/>
                </a:solidFill>
              </a:rPr>
              <a:t>lacerum</a:t>
            </a:r>
            <a:r>
              <a:rPr lang="en-US" sz="1600" dirty="0">
                <a:solidFill>
                  <a:schemeClr val="tx1"/>
                </a:solidFill>
              </a:rPr>
              <a:t>. The vertebral artery branches from the </a:t>
            </a:r>
            <a:r>
              <a:rPr lang="en-US" sz="1600" dirty="0" err="1">
                <a:solidFill>
                  <a:schemeClr val="tx1"/>
                </a:solidFill>
              </a:rPr>
              <a:t>subclavian</a:t>
            </a:r>
            <a:r>
              <a:rPr lang="en-US" sz="1600" dirty="0">
                <a:solidFill>
                  <a:schemeClr val="tx1"/>
                </a:solidFill>
              </a:rPr>
              <a:t> artery and passes through the transverse foramen in the cervical vertebrae, entering the base of the skull at the vertebral foramen. The </a:t>
            </a:r>
            <a:r>
              <a:rPr lang="en-US" sz="1600" dirty="0" err="1">
                <a:solidFill>
                  <a:schemeClr val="tx1"/>
                </a:solidFill>
              </a:rPr>
              <a:t>subclavian</a:t>
            </a:r>
            <a:r>
              <a:rPr lang="en-US" sz="1600" dirty="0">
                <a:solidFill>
                  <a:schemeClr val="tx1"/>
                </a:solidFill>
              </a:rPr>
              <a:t> artery continues toward the arm as the axillary artery.</a:t>
            </a:r>
          </a:p>
        </p:txBody>
      </p:sp>
      <p:pic>
        <p:nvPicPr>
          <p:cNvPr id="26626" name="Picture 2" descr="This diagram shows the blood vessels in the head and brain.">
            <a:extLst>
              <a:ext uri="{FF2B5EF4-FFF2-40B4-BE49-F238E27FC236}">
                <a16:creationId xmlns:a16="http://schemas.microsoft.com/office/drawing/2014/main" id="{758E37CB-6BD4-2251-37FC-7BE01CA0F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713" y="514350"/>
            <a:ext cx="53340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15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4.27</a:t>
            </a:r>
          </a:p>
        </p:txBody>
      </p:sp>
      <p:sp>
        <p:nvSpPr>
          <p:cNvPr id="7" name="Text Placeholder 6"/>
          <p:cNvSpPr>
            <a:spLocks noGrp="1"/>
          </p:cNvSpPr>
          <p:nvPr>
            <p:ph type="body" sz="quarter" idx="14"/>
          </p:nvPr>
        </p:nvSpPr>
        <p:spPr>
          <a:xfrm>
            <a:off x="609600" y="5589417"/>
            <a:ext cx="10750549" cy="1166382"/>
          </a:xfrm>
        </p:spPr>
        <p:txBody>
          <a:bodyPr>
            <a:normAutofit/>
          </a:bodyPr>
          <a:lstStyle/>
          <a:p>
            <a:r>
              <a:rPr lang="en-US" sz="1600" b="1" dirty="0">
                <a:solidFill>
                  <a:srgbClr val="6CB255"/>
                </a:solidFill>
              </a:rPr>
              <a:t>Arteries Serving the Brain</a:t>
            </a:r>
          </a:p>
          <a:p>
            <a:r>
              <a:rPr lang="en-US" sz="1600" dirty="0"/>
              <a:t>This inferior view shows the network of arteries serving the brain. The structure is referred to as the arterial circle or circle of Willis.</a:t>
            </a:r>
            <a:endParaRPr lang="en-US" sz="1600" dirty="0">
              <a:solidFill>
                <a:srgbClr val="6CB255"/>
              </a:solidFill>
            </a:endParaRPr>
          </a:p>
        </p:txBody>
      </p:sp>
      <p:pic>
        <p:nvPicPr>
          <p:cNvPr id="27650" name="Picture 2" descr="This diagram shows the arteries of the brain.">
            <a:extLst>
              <a:ext uri="{FF2B5EF4-FFF2-40B4-BE49-F238E27FC236}">
                <a16:creationId xmlns:a16="http://schemas.microsoft.com/office/drawing/2014/main" id="{648C49B9-7476-17C2-64D7-C829FDA38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625" y="983974"/>
            <a:ext cx="7414497" cy="436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5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4.28</a:t>
            </a:r>
          </a:p>
        </p:txBody>
      </p:sp>
      <p:sp>
        <p:nvSpPr>
          <p:cNvPr id="7" name="Text Placeholder 6"/>
          <p:cNvSpPr>
            <a:spLocks noGrp="1"/>
          </p:cNvSpPr>
          <p:nvPr>
            <p:ph type="body" sz="quarter" idx="14"/>
          </p:nvPr>
        </p:nvSpPr>
        <p:spPr>
          <a:xfrm>
            <a:off x="609600" y="5715122"/>
            <a:ext cx="10750549" cy="1166382"/>
          </a:xfrm>
        </p:spPr>
        <p:txBody>
          <a:bodyPr>
            <a:normAutofit/>
          </a:bodyPr>
          <a:lstStyle/>
          <a:p>
            <a:r>
              <a:rPr lang="en-US" sz="1600" b="1" dirty="0">
                <a:solidFill>
                  <a:srgbClr val="6CB255"/>
                </a:solidFill>
              </a:rPr>
              <a:t>Arteries of the Thoracic and Abdominal Regions</a:t>
            </a:r>
          </a:p>
          <a:p>
            <a:r>
              <a:rPr lang="en-US" sz="1600" dirty="0"/>
              <a:t>The thoracic aorta gives rise to the arteries of the visceral and parietal branches.</a:t>
            </a:r>
            <a:endParaRPr lang="en-US" sz="1600" dirty="0">
              <a:solidFill>
                <a:srgbClr val="6CB255"/>
              </a:solidFill>
            </a:endParaRPr>
          </a:p>
        </p:txBody>
      </p:sp>
      <p:pic>
        <p:nvPicPr>
          <p:cNvPr id="28674" name="Picture 2" descr="This diagram shows the arteries in the thoracic and abdominal cavity.">
            <a:extLst>
              <a:ext uri="{FF2B5EF4-FFF2-40B4-BE49-F238E27FC236}">
                <a16:creationId xmlns:a16="http://schemas.microsoft.com/office/drawing/2014/main" id="{9D5CDF95-45D5-80E8-F79A-C8227BF3C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270" y="0"/>
            <a:ext cx="609600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6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4.2</a:t>
            </a:r>
          </a:p>
        </p:txBody>
      </p:sp>
      <p:sp>
        <p:nvSpPr>
          <p:cNvPr id="7" name="Text Placeholder 6"/>
          <p:cNvSpPr>
            <a:spLocks noGrp="1"/>
          </p:cNvSpPr>
          <p:nvPr>
            <p:ph type="body" sz="quarter" idx="14"/>
          </p:nvPr>
        </p:nvSpPr>
        <p:spPr>
          <a:xfrm>
            <a:off x="609600" y="5599356"/>
            <a:ext cx="10750549" cy="1166382"/>
          </a:xfrm>
        </p:spPr>
        <p:txBody>
          <a:bodyPr>
            <a:normAutofit/>
          </a:bodyPr>
          <a:lstStyle/>
          <a:p>
            <a:r>
              <a:rPr lang="en-US" sz="1600" b="1" dirty="0">
                <a:solidFill>
                  <a:srgbClr val="6CB255"/>
                </a:solidFill>
              </a:rPr>
              <a:t>Cardiovascular Circulation</a:t>
            </a:r>
          </a:p>
          <a:p>
            <a:r>
              <a:rPr lang="en-US" sz="1600" dirty="0"/>
              <a:t>The pulmonary circuit moves blood from the right side of the heart to the lungs and back to the heart. The systemic circuit moves blood from the left side of the heart to the head and body and returns it to the right side of the heart to repeat the cycle. The arrows indicate the direction of blood flow, and the colors show the relative levels of oxygen concentration.</a:t>
            </a:r>
          </a:p>
        </p:txBody>
      </p:sp>
      <p:pic>
        <p:nvPicPr>
          <p:cNvPr id="2050" name="Picture 2" descr="This diagram shows how oxygenated and deoxygenated blood flow through the major organs in the body.">
            <a:extLst>
              <a:ext uri="{FF2B5EF4-FFF2-40B4-BE49-F238E27FC236}">
                <a16:creationId xmlns:a16="http://schemas.microsoft.com/office/drawing/2014/main" id="{7DA84969-B5D6-6705-3079-84B90CFEC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096" y="900862"/>
            <a:ext cx="6707808" cy="454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26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4.29</a:t>
            </a:r>
          </a:p>
        </p:txBody>
      </p:sp>
      <p:sp>
        <p:nvSpPr>
          <p:cNvPr id="14" name="Text Placeholder 13"/>
          <p:cNvSpPr>
            <a:spLocks noGrp="1"/>
          </p:cNvSpPr>
          <p:nvPr>
            <p:ph type="body" sz="quarter" idx="14"/>
          </p:nvPr>
        </p:nvSpPr>
        <p:spPr>
          <a:xfrm>
            <a:off x="609600" y="935054"/>
            <a:ext cx="3913188" cy="5256973"/>
          </a:xfrm>
        </p:spPr>
        <p:txBody>
          <a:bodyPr>
            <a:noAutofit/>
          </a:bodyPr>
          <a:lstStyle/>
          <a:p>
            <a:r>
              <a:rPr lang="en-US" sz="1600" b="1" dirty="0">
                <a:solidFill>
                  <a:srgbClr val="6CB255"/>
                </a:solidFill>
              </a:rPr>
              <a:t>Major Branches of the Aorta</a:t>
            </a:r>
          </a:p>
          <a:p>
            <a:r>
              <a:rPr lang="en-US" sz="1600" dirty="0">
                <a:solidFill>
                  <a:schemeClr val="tx1"/>
                </a:solidFill>
              </a:rPr>
              <a:t>The flow chart summarizes the distribution of the major branches of the aorta into the thoracic and abdominal regions.</a:t>
            </a:r>
          </a:p>
        </p:txBody>
      </p:sp>
      <p:pic>
        <p:nvPicPr>
          <p:cNvPr id="29698" name="Picture 2" descr="This table shows the different arteries in the thoracic and abdominal cavity. The list on the left shows unpaired arteries, and the list on the right shows paired cavities.">
            <a:extLst>
              <a:ext uri="{FF2B5EF4-FFF2-40B4-BE49-F238E27FC236}">
                <a16:creationId xmlns:a16="http://schemas.microsoft.com/office/drawing/2014/main" id="{B2AFB645-3977-E31F-263C-36C1E8AFE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788" y="0"/>
            <a:ext cx="4840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60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4.30</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600" b="1" dirty="0">
                <a:solidFill>
                  <a:srgbClr val="6CB255"/>
                </a:solidFill>
              </a:rPr>
              <a:t>Major Branches of the Iliac Arteries</a:t>
            </a:r>
          </a:p>
          <a:p>
            <a:r>
              <a:rPr lang="en-US" sz="1600" dirty="0"/>
              <a:t>The flow chart summarizes the distribution of the major branches of the common iliac arteries into the pelvis and lower limbs. The left side follows a similar pattern to the right.</a:t>
            </a:r>
            <a:endParaRPr lang="en-US" sz="1600" dirty="0">
              <a:solidFill>
                <a:srgbClr val="6CB255"/>
              </a:solidFill>
            </a:endParaRPr>
          </a:p>
        </p:txBody>
      </p:sp>
      <p:pic>
        <p:nvPicPr>
          <p:cNvPr id="30722" name="Picture 2" descr="This flowchart shows the different branches into which that the abdominal aorta is divided.">
            <a:extLst>
              <a:ext uri="{FF2B5EF4-FFF2-40B4-BE49-F238E27FC236}">
                <a16:creationId xmlns:a16="http://schemas.microsoft.com/office/drawing/2014/main" id="{4254208E-0FA1-35F2-5B27-A51ADD4B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74" y="571094"/>
            <a:ext cx="6096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98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4.31</a:t>
            </a:r>
          </a:p>
        </p:txBody>
      </p:sp>
      <p:sp>
        <p:nvSpPr>
          <p:cNvPr id="14" name="Text Placeholder 13"/>
          <p:cNvSpPr>
            <a:spLocks noGrp="1"/>
          </p:cNvSpPr>
          <p:nvPr>
            <p:ph type="body" sz="quarter" idx="14"/>
          </p:nvPr>
        </p:nvSpPr>
        <p:spPr>
          <a:xfrm>
            <a:off x="540026" y="900862"/>
            <a:ext cx="3913188" cy="5256973"/>
          </a:xfrm>
        </p:spPr>
        <p:txBody>
          <a:bodyPr>
            <a:noAutofit/>
          </a:bodyPr>
          <a:lstStyle/>
          <a:p>
            <a:r>
              <a:rPr lang="en-US" sz="1600" b="1" dirty="0">
                <a:solidFill>
                  <a:srgbClr val="6CB255"/>
                </a:solidFill>
              </a:rPr>
              <a:t>Major Arteries Serving the Thorax and Upper Limb</a:t>
            </a:r>
          </a:p>
          <a:p>
            <a:r>
              <a:rPr lang="en-US" sz="1600" dirty="0">
                <a:solidFill>
                  <a:schemeClr val="tx1"/>
                </a:solidFill>
              </a:rPr>
              <a:t>The arteries that supply blood to the arms and hands are extensions of the </a:t>
            </a:r>
            <a:r>
              <a:rPr lang="en-US" sz="1600" dirty="0" err="1">
                <a:solidFill>
                  <a:schemeClr val="tx1"/>
                </a:solidFill>
              </a:rPr>
              <a:t>subclavian</a:t>
            </a:r>
            <a:r>
              <a:rPr lang="en-US" sz="1600" dirty="0">
                <a:solidFill>
                  <a:schemeClr val="tx1"/>
                </a:solidFill>
              </a:rPr>
              <a:t> arteries.</a:t>
            </a:r>
          </a:p>
        </p:txBody>
      </p:sp>
      <p:pic>
        <p:nvPicPr>
          <p:cNvPr id="31746" name="Picture 2" descr="This diagram shows the arteries in the arm.">
            <a:extLst>
              <a:ext uri="{FF2B5EF4-FFF2-40B4-BE49-F238E27FC236}">
                <a16:creationId xmlns:a16="http://schemas.microsoft.com/office/drawing/2014/main" id="{28BC2E69-A71C-484B-B98A-930F07E3D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827" y="285750"/>
            <a:ext cx="3556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41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4.32</a:t>
            </a:r>
          </a:p>
        </p:txBody>
      </p:sp>
      <p:sp>
        <p:nvSpPr>
          <p:cNvPr id="7" name="Text Placeholder 6"/>
          <p:cNvSpPr>
            <a:spLocks noGrp="1"/>
          </p:cNvSpPr>
          <p:nvPr>
            <p:ph type="body" sz="quarter" idx="14"/>
          </p:nvPr>
        </p:nvSpPr>
        <p:spPr>
          <a:xfrm>
            <a:off x="609599" y="5691618"/>
            <a:ext cx="10750549" cy="1166382"/>
          </a:xfrm>
        </p:spPr>
        <p:txBody>
          <a:bodyPr>
            <a:normAutofit/>
          </a:bodyPr>
          <a:lstStyle/>
          <a:p>
            <a:r>
              <a:rPr lang="en-US" sz="1600" b="1" dirty="0">
                <a:solidFill>
                  <a:srgbClr val="6CB255"/>
                </a:solidFill>
              </a:rPr>
              <a:t>Major Arteries of the Upper Limb</a:t>
            </a:r>
          </a:p>
          <a:p>
            <a:r>
              <a:rPr lang="en-US" sz="1600" dirty="0"/>
              <a:t>The flow chart summarizes the distribution of the major arteries from the heart into the upper limb.</a:t>
            </a:r>
            <a:endParaRPr lang="en-US" sz="1600" dirty="0">
              <a:solidFill>
                <a:srgbClr val="6CB255"/>
              </a:solidFill>
            </a:endParaRPr>
          </a:p>
        </p:txBody>
      </p:sp>
      <p:pic>
        <p:nvPicPr>
          <p:cNvPr id="32770" name="Picture 2" descr="This chart shows the arteries present in the thoracic upper limb.">
            <a:extLst>
              <a:ext uri="{FF2B5EF4-FFF2-40B4-BE49-F238E27FC236}">
                <a16:creationId xmlns:a16="http://schemas.microsoft.com/office/drawing/2014/main" id="{1AE8F13B-AEDC-01E9-3B32-5AE7FC507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969" y="407504"/>
            <a:ext cx="6084061" cy="519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314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4.33</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600" b="1" dirty="0">
                <a:solidFill>
                  <a:srgbClr val="6CB255"/>
                </a:solidFill>
              </a:rPr>
              <a:t>Major Arteries Serving the Lower Limb</a:t>
            </a:r>
          </a:p>
          <a:p>
            <a:r>
              <a:rPr lang="en-US" sz="1600" dirty="0"/>
              <a:t>Major arteries serving the lower limb are shown in anterior and posterior views.</a:t>
            </a:r>
            <a:endParaRPr lang="en-US" sz="1600" dirty="0">
              <a:solidFill>
                <a:srgbClr val="6CB255"/>
              </a:solidFill>
            </a:endParaRPr>
          </a:p>
        </p:txBody>
      </p:sp>
      <p:pic>
        <p:nvPicPr>
          <p:cNvPr id="33794" name="Picture 2" descr="The left panel shows the anterior view of arteries in the legs, and the right panel shows the posterior view.">
            <a:extLst>
              <a:ext uri="{FF2B5EF4-FFF2-40B4-BE49-F238E27FC236}">
                <a16:creationId xmlns:a16="http://schemas.microsoft.com/office/drawing/2014/main" id="{BEADE284-A859-1A94-3C4E-C0887660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78218"/>
            <a:ext cx="6350000"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50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4.34</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600" b="1" dirty="0">
                <a:solidFill>
                  <a:srgbClr val="6CB255"/>
                </a:solidFill>
              </a:rPr>
              <a:t>Systemic Arteries of the Lower Limb</a:t>
            </a:r>
          </a:p>
          <a:p>
            <a:r>
              <a:rPr lang="en-US" sz="1600" dirty="0"/>
              <a:t>The flow chart summarizes the distribution of the systemic arteries from the external iliac artery into the lower limb.</a:t>
            </a:r>
            <a:endParaRPr lang="en-US" sz="1600" dirty="0">
              <a:solidFill>
                <a:srgbClr val="6CB255"/>
              </a:solidFill>
            </a:endParaRPr>
          </a:p>
        </p:txBody>
      </p:sp>
      <p:pic>
        <p:nvPicPr>
          <p:cNvPr id="34818" name="Picture 2" descr="This chart shows the major arteries present in the lower limbs.">
            <a:extLst>
              <a:ext uri="{FF2B5EF4-FFF2-40B4-BE49-F238E27FC236}">
                <a16:creationId xmlns:a16="http://schemas.microsoft.com/office/drawing/2014/main" id="{FB9FB01F-5B2C-1598-579D-82A4CF110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415" y="231723"/>
            <a:ext cx="5377169" cy="545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4.35</a:t>
            </a:r>
          </a:p>
        </p:txBody>
      </p:sp>
      <p:sp>
        <p:nvSpPr>
          <p:cNvPr id="14" name="Text Placeholder 13"/>
          <p:cNvSpPr>
            <a:spLocks noGrp="1"/>
          </p:cNvSpPr>
          <p:nvPr>
            <p:ph type="body" sz="quarter" idx="14"/>
          </p:nvPr>
        </p:nvSpPr>
        <p:spPr>
          <a:xfrm>
            <a:off x="609600" y="900862"/>
            <a:ext cx="3236843" cy="5256973"/>
          </a:xfrm>
        </p:spPr>
        <p:txBody>
          <a:bodyPr>
            <a:noAutofit/>
          </a:bodyPr>
          <a:lstStyle/>
          <a:p>
            <a:r>
              <a:rPr lang="en-US" sz="1600" b="1" dirty="0">
                <a:solidFill>
                  <a:srgbClr val="6CB255"/>
                </a:solidFill>
              </a:rPr>
              <a:t>Major Systemic Veins of the Body</a:t>
            </a:r>
          </a:p>
          <a:p>
            <a:r>
              <a:rPr lang="en-US" sz="1600" dirty="0">
                <a:solidFill>
                  <a:schemeClr val="tx1"/>
                </a:solidFill>
              </a:rPr>
              <a:t>The major systemic veins of the body are shown here in an anterior </a:t>
            </a:r>
            <a:r>
              <a:rPr lang="pl-PL" sz="1600" dirty="0" err="1">
                <a:solidFill>
                  <a:schemeClr val="tx1"/>
                </a:solidFill>
              </a:rPr>
              <a:t>view</a:t>
            </a:r>
            <a:r>
              <a:rPr lang="pl-PL" sz="1600" dirty="0">
                <a:solidFill>
                  <a:schemeClr val="tx1"/>
                </a:solidFill>
              </a:rPr>
              <a:t>.</a:t>
            </a:r>
            <a:endParaRPr lang="en-US" sz="1600" dirty="0">
              <a:solidFill>
                <a:schemeClr val="tx1"/>
              </a:solidFill>
            </a:endParaRPr>
          </a:p>
        </p:txBody>
      </p:sp>
      <p:pic>
        <p:nvPicPr>
          <p:cNvPr id="35842" name="Picture 2" descr="This diagram shows the major veins in the human body.">
            <a:extLst>
              <a:ext uri="{FF2B5EF4-FFF2-40B4-BE49-F238E27FC236}">
                <a16:creationId xmlns:a16="http://schemas.microsoft.com/office/drawing/2014/main" id="{65C657DD-3B60-68CE-F597-4439F8726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471" y="0"/>
            <a:ext cx="4513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863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4.36</a:t>
            </a:r>
          </a:p>
        </p:txBody>
      </p:sp>
      <p:sp>
        <p:nvSpPr>
          <p:cNvPr id="7" name="Text Placeholder 6"/>
          <p:cNvSpPr>
            <a:spLocks noGrp="1"/>
          </p:cNvSpPr>
          <p:nvPr>
            <p:ph type="body" sz="quarter" idx="14"/>
          </p:nvPr>
        </p:nvSpPr>
        <p:spPr>
          <a:xfrm>
            <a:off x="609600" y="5609295"/>
            <a:ext cx="10750549" cy="1166382"/>
          </a:xfrm>
        </p:spPr>
        <p:txBody>
          <a:bodyPr>
            <a:normAutofit/>
          </a:bodyPr>
          <a:lstStyle/>
          <a:p>
            <a:r>
              <a:rPr lang="en-US" sz="1600" b="1" dirty="0">
                <a:solidFill>
                  <a:srgbClr val="6CB255"/>
                </a:solidFill>
              </a:rPr>
              <a:t>Veins of the Thoracic and Abdominal Regions</a:t>
            </a:r>
          </a:p>
          <a:p>
            <a:r>
              <a:rPr lang="en-US" sz="1600" dirty="0"/>
              <a:t>Veins of the thoracic and abdominal regions drain blood from the area above the diaphragm, returning it to the right atrium via the superior vena cava.</a:t>
            </a:r>
            <a:endParaRPr lang="en-US" sz="1600" dirty="0">
              <a:solidFill>
                <a:srgbClr val="6CB255"/>
              </a:solidFill>
            </a:endParaRPr>
          </a:p>
        </p:txBody>
      </p:sp>
      <p:pic>
        <p:nvPicPr>
          <p:cNvPr id="36866" name="Picture 2" descr="This diagram shows the veins present in the thoracic abdominal cavity.">
            <a:extLst>
              <a:ext uri="{FF2B5EF4-FFF2-40B4-BE49-F238E27FC236}">
                <a16:creationId xmlns:a16="http://schemas.microsoft.com/office/drawing/2014/main" id="{51C9183C-871A-FD8F-EF55-F93B0B598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82323"/>
            <a:ext cx="60960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31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4.37</a:t>
            </a:r>
          </a:p>
        </p:txBody>
      </p:sp>
      <p:sp>
        <p:nvSpPr>
          <p:cNvPr id="7" name="Text Placeholder 6"/>
          <p:cNvSpPr>
            <a:spLocks noGrp="1"/>
          </p:cNvSpPr>
          <p:nvPr>
            <p:ph type="body" sz="quarter" idx="14"/>
          </p:nvPr>
        </p:nvSpPr>
        <p:spPr>
          <a:xfrm>
            <a:off x="609600" y="5727253"/>
            <a:ext cx="10750549" cy="1166382"/>
          </a:xfrm>
        </p:spPr>
        <p:txBody>
          <a:bodyPr>
            <a:normAutofit/>
          </a:bodyPr>
          <a:lstStyle/>
          <a:p>
            <a:r>
              <a:rPr lang="en-US" sz="1600" b="1" dirty="0">
                <a:solidFill>
                  <a:srgbClr val="6CB255"/>
                </a:solidFill>
              </a:rPr>
              <a:t>Veins of the Head and Neck</a:t>
            </a:r>
          </a:p>
          <a:p>
            <a:r>
              <a:rPr lang="en-US" sz="1600" dirty="0"/>
              <a:t>This left lateral view shows the veins of the head and neck, including the </a:t>
            </a:r>
            <a:r>
              <a:rPr lang="en-US" sz="1600" dirty="0" err="1"/>
              <a:t>intercranial</a:t>
            </a:r>
            <a:r>
              <a:rPr lang="en-US" sz="1600" dirty="0"/>
              <a:t> sinuses.</a:t>
            </a:r>
            <a:endParaRPr lang="en-US" sz="1600" dirty="0">
              <a:solidFill>
                <a:srgbClr val="6CB255"/>
              </a:solidFill>
            </a:endParaRPr>
          </a:p>
        </p:txBody>
      </p:sp>
      <p:pic>
        <p:nvPicPr>
          <p:cNvPr id="37890" name="Picture 2" descr="This diagram shows the veins present in the head and neck.">
            <a:extLst>
              <a:ext uri="{FF2B5EF4-FFF2-40B4-BE49-F238E27FC236}">
                <a16:creationId xmlns:a16="http://schemas.microsoft.com/office/drawing/2014/main" id="{95D528A8-D8C1-3D5A-5A31-4C7320F9D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2714" y="486180"/>
            <a:ext cx="5246571" cy="508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47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4.38</a:t>
            </a:r>
          </a:p>
        </p:txBody>
      </p:sp>
      <p:sp>
        <p:nvSpPr>
          <p:cNvPr id="14" name="Text Placeholder 13"/>
          <p:cNvSpPr>
            <a:spLocks noGrp="1"/>
          </p:cNvSpPr>
          <p:nvPr>
            <p:ph type="body" sz="quarter" idx="14"/>
          </p:nvPr>
        </p:nvSpPr>
        <p:spPr>
          <a:xfrm>
            <a:off x="609600" y="900862"/>
            <a:ext cx="3018183" cy="5256973"/>
          </a:xfrm>
        </p:spPr>
        <p:txBody>
          <a:bodyPr>
            <a:noAutofit/>
          </a:bodyPr>
          <a:lstStyle/>
          <a:p>
            <a:r>
              <a:rPr lang="en-US" sz="1600" b="1" dirty="0">
                <a:solidFill>
                  <a:srgbClr val="6CB255"/>
                </a:solidFill>
              </a:rPr>
              <a:t>Veins of the Upper Limb</a:t>
            </a:r>
          </a:p>
          <a:p>
            <a:r>
              <a:rPr lang="en-US" sz="1600" dirty="0">
                <a:solidFill>
                  <a:schemeClr val="tx1"/>
                </a:solidFill>
              </a:rPr>
              <a:t>This anterior view shows the veins that drain the upper limb.</a:t>
            </a:r>
          </a:p>
        </p:txBody>
      </p:sp>
      <p:pic>
        <p:nvPicPr>
          <p:cNvPr id="38914" name="Picture 2" descr="This diagram shows the veins present in the upper limb.">
            <a:extLst>
              <a:ext uri="{FF2B5EF4-FFF2-40B4-BE49-F238E27FC236}">
                <a16:creationId xmlns:a16="http://schemas.microsoft.com/office/drawing/2014/main" id="{0866BEEB-3CD9-33A5-4ED5-3DE96E985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783" y="430424"/>
            <a:ext cx="5472872" cy="619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02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4.3</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en-US" sz="1600" b="1" dirty="0">
                <a:solidFill>
                  <a:srgbClr val="6CB255"/>
                </a:solidFill>
              </a:rPr>
              <a:t>Structure of Blood Vessels</a:t>
            </a:r>
          </a:p>
          <a:p>
            <a:r>
              <a:rPr lang="en-US" sz="1600" dirty="0">
                <a:solidFill>
                  <a:srgbClr val="6CB255"/>
                </a:solidFill>
              </a:rPr>
              <a:t>(a) </a:t>
            </a:r>
            <a:r>
              <a:rPr lang="en-US" sz="1600" dirty="0">
                <a:solidFill>
                  <a:schemeClr val="tx1"/>
                </a:solidFill>
              </a:rPr>
              <a:t>Arteries and </a:t>
            </a:r>
            <a:r>
              <a:rPr lang="en-US" sz="1600" dirty="0">
                <a:solidFill>
                  <a:srgbClr val="6CB255"/>
                </a:solidFill>
              </a:rPr>
              <a:t>(b) </a:t>
            </a:r>
            <a:r>
              <a:rPr lang="en-US" sz="1600" dirty="0">
                <a:solidFill>
                  <a:schemeClr val="tx1"/>
                </a:solidFill>
              </a:rPr>
              <a:t>veins share the same general features, but the walls of arteries are much thicker because of the higher pressure of the blood that flows through them. </a:t>
            </a:r>
            <a:r>
              <a:rPr lang="en-US" sz="1600" dirty="0">
                <a:solidFill>
                  <a:srgbClr val="6CB255"/>
                </a:solidFill>
              </a:rPr>
              <a:t>(c) </a:t>
            </a:r>
            <a:r>
              <a:rPr lang="en-US" sz="1600" dirty="0">
                <a:solidFill>
                  <a:schemeClr val="tx1"/>
                </a:solidFill>
              </a:rPr>
              <a:t>A micrograph shows the relative differences in thickness. LM × 160.(Micrograph provided by the Regents of the University of Michigan Medical School © 2012)</a:t>
            </a:r>
          </a:p>
        </p:txBody>
      </p:sp>
      <p:pic>
        <p:nvPicPr>
          <p:cNvPr id="3" name="Picture 2" descr="The top left panel of this figure shows the ultrastructure of an artery, and the top right panel shows the ultrastructure of a vein. The bottom panel shows a micrograph with the cross sections of an artery and a vein.">
            <a:extLst>
              <a:ext uri="{FF2B5EF4-FFF2-40B4-BE49-F238E27FC236}">
                <a16:creationId xmlns:a16="http://schemas.microsoft.com/office/drawing/2014/main" id="{A1BBFFA0-78E1-F28C-7777-A73AD9D6FE5C}"/>
              </a:ext>
            </a:extLst>
          </p:cNvPr>
          <p:cNvPicPr>
            <a:picLocks noChangeAspect="1"/>
          </p:cNvPicPr>
          <p:nvPr/>
        </p:nvPicPr>
        <p:blipFill>
          <a:blip r:embed="rId2"/>
          <a:stretch>
            <a:fillRect/>
          </a:stretch>
        </p:blipFill>
        <p:spPr>
          <a:xfrm>
            <a:off x="4744461" y="234161"/>
            <a:ext cx="4681728" cy="6382512"/>
          </a:xfrm>
          <a:prstGeom prst="rect">
            <a:avLst/>
          </a:prstGeom>
        </p:spPr>
      </p:pic>
    </p:spTree>
    <p:extLst>
      <p:ext uri="{BB962C8B-B14F-4D97-AF65-F5344CB8AC3E}">
        <p14:creationId xmlns:p14="http://schemas.microsoft.com/office/powerpoint/2010/main" val="3285096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4.39</a:t>
            </a:r>
          </a:p>
        </p:txBody>
      </p:sp>
      <p:sp>
        <p:nvSpPr>
          <p:cNvPr id="7" name="Text Placeholder 6"/>
          <p:cNvSpPr>
            <a:spLocks noGrp="1"/>
          </p:cNvSpPr>
          <p:nvPr>
            <p:ph type="body" sz="quarter" idx="14"/>
          </p:nvPr>
        </p:nvSpPr>
        <p:spPr>
          <a:xfrm>
            <a:off x="647838" y="900862"/>
            <a:ext cx="2521226" cy="3747053"/>
          </a:xfrm>
        </p:spPr>
        <p:txBody>
          <a:bodyPr>
            <a:normAutofit/>
          </a:bodyPr>
          <a:lstStyle/>
          <a:p>
            <a:r>
              <a:rPr lang="en-US" sz="1600" b="1" dirty="0">
                <a:solidFill>
                  <a:srgbClr val="6CB255"/>
                </a:solidFill>
              </a:rPr>
              <a:t>Veins Flowing into the Superior Vena Cava</a:t>
            </a:r>
          </a:p>
          <a:p>
            <a:r>
              <a:rPr lang="en-US" sz="1600" dirty="0"/>
              <a:t>The flow chart summarizes the distribution of the veins flowing into the superior vena cava.</a:t>
            </a:r>
            <a:endParaRPr lang="en-US" sz="1600" dirty="0">
              <a:solidFill>
                <a:srgbClr val="6CB255"/>
              </a:solidFill>
            </a:endParaRPr>
          </a:p>
        </p:txBody>
      </p:sp>
      <p:pic>
        <p:nvPicPr>
          <p:cNvPr id="39938" name="Picture 2" descr="This flowchart shows the different veins in the body, and how they are connected to the superior vena cava.">
            <a:extLst>
              <a:ext uri="{FF2B5EF4-FFF2-40B4-BE49-F238E27FC236}">
                <a16:creationId xmlns:a16="http://schemas.microsoft.com/office/drawing/2014/main" id="{B518897C-019C-38C7-AF48-3AB4669DD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302" y="218097"/>
            <a:ext cx="6362562" cy="639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35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4.40</a:t>
            </a:r>
          </a:p>
        </p:txBody>
      </p:sp>
      <p:sp>
        <p:nvSpPr>
          <p:cNvPr id="14" name="Text Placeholder 13"/>
          <p:cNvSpPr>
            <a:spLocks noGrp="1"/>
          </p:cNvSpPr>
          <p:nvPr>
            <p:ph type="body" sz="quarter" idx="14"/>
          </p:nvPr>
        </p:nvSpPr>
        <p:spPr>
          <a:xfrm>
            <a:off x="609600" y="900862"/>
            <a:ext cx="2501348" cy="5256973"/>
          </a:xfrm>
        </p:spPr>
        <p:txBody>
          <a:bodyPr>
            <a:noAutofit/>
          </a:bodyPr>
          <a:lstStyle/>
          <a:p>
            <a:r>
              <a:rPr lang="en-US" sz="1600" b="1" dirty="0">
                <a:solidFill>
                  <a:srgbClr val="6CB255"/>
                </a:solidFill>
              </a:rPr>
              <a:t>Venous Flow into Inferior Vena Cava</a:t>
            </a:r>
          </a:p>
          <a:p>
            <a:r>
              <a:rPr lang="en-US" sz="1600" dirty="0">
                <a:solidFill>
                  <a:schemeClr val="tx1"/>
                </a:solidFill>
              </a:rPr>
              <a:t>The flow chart summarizes veins that deliver blood to the inferior </a:t>
            </a:r>
            <a:r>
              <a:rPr lang="fr-FR" sz="1600" dirty="0" err="1">
                <a:solidFill>
                  <a:schemeClr val="tx1"/>
                </a:solidFill>
              </a:rPr>
              <a:t>vena</a:t>
            </a:r>
            <a:r>
              <a:rPr lang="fr-FR" sz="1600" dirty="0">
                <a:solidFill>
                  <a:schemeClr val="tx1"/>
                </a:solidFill>
              </a:rPr>
              <a:t> cava.</a:t>
            </a:r>
            <a:endParaRPr lang="en-US" sz="1600" dirty="0">
              <a:solidFill>
                <a:schemeClr val="tx1"/>
              </a:solidFill>
            </a:endParaRPr>
          </a:p>
        </p:txBody>
      </p:sp>
      <p:pic>
        <p:nvPicPr>
          <p:cNvPr id="40962" name="Picture 2" descr="This chart shows the connection between the different veins and the inferior vena cava.">
            <a:extLst>
              <a:ext uri="{FF2B5EF4-FFF2-40B4-BE49-F238E27FC236}">
                <a16:creationId xmlns:a16="http://schemas.microsoft.com/office/drawing/2014/main" id="{68B306A4-A44E-D03A-14C5-AC6BDF373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676" y="0"/>
            <a:ext cx="6288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23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4.41</a:t>
            </a:r>
          </a:p>
        </p:txBody>
      </p:sp>
      <p:sp>
        <p:nvSpPr>
          <p:cNvPr id="7" name="Text Placeholder 6"/>
          <p:cNvSpPr>
            <a:spLocks noGrp="1"/>
          </p:cNvSpPr>
          <p:nvPr>
            <p:ph type="body" sz="quarter" idx="14"/>
          </p:nvPr>
        </p:nvSpPr>
        <p:spPr>
          <a:xfrm>
            <a:off x="609600" y="5808077"/>
            <a:ext cx="10750549" cy="1166382"/>
          </a:xfrm>
        </p:spPr>
        <p:txBody>
          <a:bodyPr>
            <a:normAutofit/>
          </a:bodyPr>
          <a:lstStyle/>
          <a:p>
            <a:r>
              <a:rPr lang="en-US" sz="1600" b="1" dirty="0">
                <a:solidFill>
                  <a:srgbClr val="6CB255"/>
                </a:solidFill>
              </a:rPr>
              <a:t>Major Veins Serving the Lower Limbs</a:t>
            </a:r>
          </a:p>
          <a:p>
            <a:r>
              <a:rPr lang="en-US" sz="1600" dirty="0"/>
              <a:t>Anterior and posterior views show the major veins that drain the lower limb into the inferior vena cava.</a:t>
            </a:r>
            <a:endParaRPr lang="en-US" sz="1600" dirty="0">
              <a:solidFill>
                <a:srgbClr val="6CB255"/>
              </a:solidFill>
            </a:endParaRPr>
          </a:p>
        </p:txBody>
      </p:sp>
      <p:pic>
        <p:nvPicPr>
          <p:cNvPr id="41986" name="Picture 2" descr="The left panel shows the anterior view of veins in the legs, and the right panel shows the posterior view.">
            <a:extLst>
              <a:ext uri="{FF2B5EF4-FFF2-40B4-BE49-F238E27FC236}">
                <a16:creationId xmlns:a16="http://schemas.microsoft.com/office/drawing/2014/main" id="{459E99DF-1306-9858-4B44-C11AE19B7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3877"/>
            <a:ext cx="6096000" cy="56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36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4.42</a:t>
            </a:r>
          </a:p>
        </p:txBody>
      </p:sp>
      <p:sp>
        <p:nvSpPr>
          <p:cNvPr id="14" name="Text Placeholder 13"/>
          <p:cNvSpPr>
            <a:spLocks noGrp="1"/>
          </p:cNvSpPr>
          <p:nvPr>
            <p:ph type="body" sz="quarter" idx="14"/>
          </p:nvPr>
        </p:nvSpPr>
        <p:spPr>
          <a:xfrm>
            <a:off x="609600" y="900862"/>
            <a:ext cx="3117574" cy="5256973"/>
          </a:xfrm>
        </p:spPr>
        <p:txBody>
          <a:bodyPr>
            <a:noAutofit/>
          </a:bodyPr>
          <a:lstStyle/>
          <a:p>
            <a:r>
              <a:rPr lang="en-US" sz="1600" b="1" dirty="0">
                <a:solidFill>
                  <a:srgbClr val="6CB255"/>
                </a:solidFill>
              </a:rPr>
              <a:t>Major Veins of the Lower Limb</a:t>
            </a:r>
          </a:p>
          <a:p>
            <a:r>
              <a:rPr lang="en-US" sz="1600" dirty="0">
                <a:solidFill>
                  <a:schemeClr val="tx1"/>
                </a:solidFill>
              </a:rPr>
              <a:t>The flow chart summarizes venous flow from the lower limb.</a:t>
            </a:r>
          </a:p>
        </p:txBody>
      </p:sp>
      <p:pic>
        <p:nvPicPr>
          <p:cNvPr id="43010" name="Picture 2" descr="This charts shows the veins in the lower limbs, and how they are connected.">
            <a:extLst>
              <a:ext uri="{FF2B5EF4-FFF2-40B4-BE49-F238E27FC236}">
                <a16:creationId xmlns:a16="http://schemas.microsoft.com/office/drawing/2014/main" id="{2ED5AFF9-43F5-18FC-DA4D-0219A1D18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714" y="114300"/>
            <a:ext cx="60960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81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4.43</a:t>
            </a:r>
          </a:p>
        </p:txBody>
      </p:sp>
      <p:sp>
        <p:nvSpPr>
          <p:cNvPr id="7" name="Text Placeholder 6"/>
          <p:cNvSpPr>
            <a:spLocks noGrp="1"/>
          </p:cNvSpPr>
          <p:nvPr>
            <p:ph type="body" sz="quarter" idx="14"/>
          </p:nvPr>
        </p:nvSpPr>
        <p:spPr/>
        <p:txBody>
          <a:bodyPr>
            <a:normAutofit/>
          </a:bodyPr>
          <a:lstStyle/>
          <a:p>
            <a:r>
              <a:rPr lang="en-US" sz="1600" b="1" dirty="0">
                <a:solidFill>
                  <a:srgbClr val="6CB255"/>
                </a:solidFill>
              </a:rPr>
              <a:t>Hepatic Portal System</a:t>
            </a:r>
          </a:p>
          <a:p>
            <a:r>
              <a:rPr lang="en-US" sz="1600" dirty="0"/>
              <a:t>The liver receives blood from the normal systemic circulation via the hepatic artery. It also receives and processes blood from other organs, delivered via the veins of the hepatic portal system. All blood exits the liver via the hepatic vein, which delivers the blood to the inferior vena cava. (Different colors are used to help distinguish among the different vessels in the system.)</a:t>
            </a:r>
            <a:endParaRPr lang="en-US" sz="1600" dirty="0">
              <a:solidFill>
                <a:srgbClr val="6CB255"/>
              </a:solidFill>
            </a:endParaRPr>
          </a:p>
        </p:txBody>
      </p:sp>
      <p:pic>
        <p:nvPicPr>
          <p:cNvPr id="44034" name="Picture 2" descr="This diagram shows the veins in the digestive system.">
            <a:extLst>
              <a:ext uri="{FF2B5EF4-FFF2-40B4-BE49-F238E27FC236}">
                <a16:creationId xmlns:a16="http://schemas.microsoft.com/office/drawing/2014/main" id="{2BCA54A0-8E7E-B7CA-4EDE-E761A886E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19682"/>
            <a:ext cx="60960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33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Figure 4.44</a:t>
            </a:r>
            <a:endParaRPr lang="en-US" dirty="0"/>
          </a:p>
        </p:txBody>
      </p:sp>
      <p:sp>
        <p:nvSpPr>
          <p:cNvPr id="7" name="Text Placeholder 6"/>
          <p:cNvSpPr>
            <a:spLocks noGrp="1"/>
          </p:cNvSpPr>
          <p:nvPr>
            <p:ph type="body" sz="quarter" idx="14"/>
          </p:nvPr>
        </p:nvSpPr>
        <p:spPr>
          <a:xfrm>
            <a:off x="609600" y="900862"/>
            <a:ext cx="2690191" cy="3943025"/>
          </a:xfrm>
        </p:spPr>
        <p:txBody>
          <a:bodyPr>
            <a:normAutofit/>
          </a:bodyPr>
          <a:lstStyle/>
          <a:p>
            <a:r>
              <a:rPr lang="en-US" sz="1600" b="1" dirty="0">
                <a:solidFill>
                  <a:srgbClr val="6CB255"/>
                </a:solidFill>
              </a:rPr>
              <a:t>Fetal Shunts</a:t>
            </a:r>
          </a:p>
          <a:p>
            <a:r>
              <a:rPr lang="en-US" sz="1600" dirty="0"/>
              <a:t>The foramen </a:t>
            </a:r>
            <a:r>
              <a:rPr lang="en-US" sz="1600" dirty="0" err="1"/>
              <a:t>ovale</a:t>
            </a:r>
            <a:r>
              <a:rPr lang="en-US" sz="1600" dirty="0"/>
              <a:t> in the </a:t>
            </a:r>
            <a:r>
              <a:rPr lang="en-US" sz="1600" dirty="0" err="1"/>
              <a:t>interatrial</a:t>
            </a:r>
            <a:r>
              <a:rPr lang="en-US" sz="1600" dirty="0"/>
              <a:t> septum allows blood to flow from the right atrium to the left atrium. The </a:t>
            </a:r>
            <a:r>
              <a:rPr lang="en-US" sz="1600" dirty="0" err="1"/>
              <a:t>ductus</a:t>
            </a:r>
            <a:r>
              <a:rPr lang="en-US" sz="1600" dirty="0"/>
              <a:t> </a:t>
            </a:r>
            <a:r>
              <a:rPr lang="en-US" sz="1600" dirty="0" err="1"/>
              <a:t>arteriosus</a:t>
            </a:r>
            <a:r>
              <a:rPr lang="en-US" sz="1600" dirty="0"/>
              <a:t> is a temporary vessel, connecting the aorta to the pulmonary trunk. The </a:t>
            </a:r>
            <a:r>
              <a:rPr lang="en-US" sz="1600" dirty="0" err="1"/>
              <a:t>ductus</a:t>
            </a:r>
            <a:r>
              <a:rPr lang="en-US" sz="1600" dirty="0"/>
              <a:t> </a:t>
            </a:r>
            <a:r>
              <a:rPr lang="en-US" sz="1600" dirty="0" err="1"/>
              <a:t>venosus</a:t>
            </a:r>
            <a:r>
              <a:rPr lang="en-US" sz="1600" dirty="0"/>
              <a:t> links the umbilical vein to the inferior vena cava largely through the liver.</a:t>
            </a:r>
            <a:endParaRPr lang="en-US" sz="1600" dirty="0">
              <a:solidFill>
                <a:srgbClr val="6CB255"/>
              </a:solidFill>
            </a:endParaRPr>
          </a:p>
        </p:txBody>
      </p:sp>
      <p:pic>
        <p:nvPicPr>
          <p:cNvPr id="45058" name="Picture 2" descr="This figure shows the blood vessels in a fetus.">
            <a:extLst>
              <a:ext uri="{FF2B5EF4-FFF2-40B4-BE49-F238E27FC236}">
                <a16:creationId xmlns:a16="http://schemas.microsoft.com/office/drawing/2014/main" id="{FCEEDA7D-EC3A-8D01-E7DE-DFA8D9E83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791" y="171450"/>
            <a:ext cx="62865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129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fontScale="92500"/>
          </a:body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a:t>
            </a:r>
          </a:p>
        </p:txBody>
      </p:sp>
    </p:spTree>
    <p:extLst>
      <p:ext uri="{BB962C8B-B14F-4D97-AF65-F5344CB8AC3E}">
        <p14:creationId xmlns:p14="http://schemas.microsoft.com/office/powerpoint/2010/main" val="2586169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4.4</a:t>
            </a:r>
          </a:p>
        </p:txBody>
      </p:sp>
      <p:sp>
        <p:nvSpPr>
          <p:cNvPr id="7" name="Text Placeholder 6"/>
          <p:cNvSpPr>
            <a:spLocks noGrp="1"/>
          </p:cNvSpPr>
          <p:nvPr>
            <p:ph type="body" sz="quarter" idx="14"/>
          </p:nvPr>
        </p:nvSpPr>
        <p:spPr>
          <a:xfrm>
            <a:off x="609600" y="5450291"/>
            <a:ext cx="10750549" cy="1166382"/>
          </a:xfrm>
        </p:spPr>
        <p:txBody>
          <a:bodyPr>
            <a:normAutofit/>
          </a:bodyPr>
          <a:lstStyle/>
          <a:p>
            <a:r>
              <a:rPr lang="en-US" sz="1600" b="1" dirty="0">
                <a:solidFill>
                  <a:srgbClr val="6CB255"/>
                </a:solidFill>
              </a:rPr>
              <a:t>Types of Arteries and Arterioles</a:t>
            </a:r>
          </a:p>
          <a:p>
            <a:r>
              <a:rPr lang="en-US" sz="1600" dirty="0"/>
              <a:t>Comparison of the walls of an elastic artery, a muscular artery, and an arteriole is shown. In terms of scale, the diameter of an arteriole is measured in micrometers compared to millimeters for elastic and muscular arteries.</a:t>
            </a:r>
          </a:p>
        </p:txBody>
      </p:sp>
      <p:pic>
        <p:nvPicPr>
          <p:cNvPr id="4098" name="Picture 2" descr="The left panel shows the cross-section of an elastic artery, the middle panel shows the cross section of a muscular artery, and the right panel shows the cross-section of an arteriole.">
            <a:extLst>
              <a:ext uri="{FF2B5EF4-FFF2-40B4-BE49-F238E27FC236}">
                <a16:creationId xmlns:a16="http://schemas.microsoft.com/office/drawing/2014/main" id="{7B74CDF8-8D1C-2310-ABFE-628FBF754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570" y="2199308"/>
            <a:ext cx="9661862" cy="245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0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4.5</a:t>
            </a:r>
          </a:p>
        </p:txBody>
      </p:sp>
      <p:sp>
        <p:nvSpPr>
          <p:cNvPr id="7" name="Text Placeholder 6"/>
          <p:cNvSpPr>
            <a:spLocks noGrp="1"/>
          </p:cNvSpPr>
          <p:nvPr>
            <p:ph type="body" sz="quarter" idx="14"/>
          </p:nvPr>
        </p:nvSpPr>
        <p:spPr>
          <a:xfrm>
            <a:off x="609600" y="5281304"/>
            <a:ext cx="10750549" cy="1166382"/>
          </a:xfrm>
        </p:spPr>
        <p:txBody>
          <a:bodyPr>
            <a:normAutofit/>
          </a:bodyPr>
          <a:lstStyle/>
          <a:p>
            <a:r>
              <a:rPr lang="en-US" sz="1600" b="1" dirty="0">
                <a:solidFill>
                  <a:srgbClr val="6CB255"/>
                </a:solidFill>
              </a:rPr>
              <a:t>Types of Capillaries</a:t>
            </a:r>
          </a:p>
          <a:p>
            <a:r>
              <a:rPr lang="en-US" sz="1600" dirty="0"/>
              <a:t>The three major types of capillaries: continuous, fenestrated, and sinusoid.</a:t>
            </a:r>
          </a:p>
        </p:txBody>
      </p:sp>
      <p:pic>
        <p:nvPicPr>
          <p:cNvPr id="5122" name="Picture 2" descr="The left panel shows the structure of a continuous capillary, the middle panel shows a fenestrated capillary, and the right panel shows a sinusoid capillary.">
            <a:extLst>
              <a:ext uri="{FF2B5EF4-FFF2-40B4-BE49-F238E27FC236}">
                <a16:creationId xmlns:a16="http://schemas.microsoft.com/office/drawing/2014/main" id="{5A7A33EF-9778-9181-4536-1DBC510B0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459619"/>
            <a:ext cx="8439149" cy="317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4.6</a:t>
            </a:r>
          </a:p>
        </p:txBody>
      </p:sp>
      <p:sp>
        <p:nvSpPr>
          <p:cNvPr id="7" name="Text Placeholder 6"/>
          <p:cNvSpPr>
            <a:spLocks noGrp="1"/>
          </p:cNvSpPr>
          <p:nvPr>
            <p:ph type="body" sz="quarter" idx="14"/>
          </p:nvPr>
        </p:nvSpPr>
        <p:spPr/>
        <p:txBody>
          <a:bodyPr>
            <a:normAutofit/>
          </a:bodyPr>
          <a:lstStyle/>
          <a:p>
            <a:r>
              <a:rPr lang="en-US" sz="1600" b="1" dirty="0">
                <a:solidFill>
                  <a:srgbClr val="6CB255"/>
                </a:solidFill>
              </a:rPr>
              <a:t>Capillary Bed</a:t>
            </a:r>
          </a:p>
          <a:p>
            <a:r>
              <a:rPr lang="en-US" sz="1600" dirty="0"/>
              <a:t>In a capillary bed, arterioles give rise to </a:t>
            </a:r>
            <a:r>
              <a:rPr lang="en-US" sz="1600" dirty="0" err="1"/>
              <a:t>metarterioles</a:t>
            </a:r>
            <a:r>
              <a:rPr lang="en-US" sz="1600" dirty="0"/>
              <a:t>. </a:t>
            </a:r>
            <a:r>
              <a:rPr lang="en-US" sz="1600" dirty="0" err="1"/>
              <a:t>Precapillary</a:t>
            </a:r>
            <a:r>
              <a:rPr lang="en-US" sz="1600" dirty="0"/>
              <a:t> sphincters located at the junction of a </a:t>
            </a:r>
            <a:r>
              <a:rPr lang="en-US" sz="1600" dirty="0" err="1"/>
              <a:t>metarteriole</a:t>
            </a:r>
            <a:r>
              <a:rPr lang="en-US" sz="1600" dirty="0"/>
              <a:t> with a capillary regulate blood flow. A thoroughfare channel connects the </a:t>
            </a:r>
            <a:r>
              <a:rPr lang="en-US" sz="1600" dirty="0" err="1"/>
              <a:t>metarteriole</a:t>
            </a:r>
            <a:r>
              <a:rPr lang="en-US" sz="1600" dirty="0"/>
              <a:t> to a </a:t>
            </a:r>
            <a:r>
              <a:rPr lang="en-US" sz="1600" dirty="0" err="1"/>
              <a:t>venule</a:t>
            </a:r>
            <a:r>
              <a:rPr lang="en-US" sz="1600" dirty="0"/>
              <a:t>. An </a:t>
            </a:r>
            <a:r>
              <a:rPr lang="en-US" sz="1600" dirty="0" err="1"/>
              <a:t>arteriovenous</a:t>
            </a:r>
            <a:r>
              <a:rPr lang="en-US" sz="1600" dirty="0"/>
              <a:t> anastomosis, which directly connects the arteriole with the </a:t>
            </a:r>
            <a:r>
              <a:rPr lang="en-US" sz="1600" dirty="0" err="1"/>
              <a:t>venule</a:t>
            </a:r>
            <a:r>
              <a:rPr lang="en-US" sz="1600" dirty="0"/>
              <a:t>, is shown at the bottom.</a:t>
            </a:r>
          </a:p>
        </p:txBody>
      </p:sp>
      <p:pic>
        <p:nvPicPr>
          <p:cNvPr id="6146" name="Picture 2" descr="This diagram shows a capillary bed connecting an arteriole and a venule.">
            <a:extLst>
              <a:ext uri="{FF2B5EF4-FFF2-40B4-BE49-F238E27FC236}">
                <a16:creationId xmlns:a16="http://schemas.microsoft.com/office/drawing/2014/main" id="{A85BE575-7E5C-3D29-9F2A-8F8CB75AC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74" y="1249882"/>
            <a:ext cx="609600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65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4.7</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en-US" sz="1600" b="1" dirty="0">
                <a:solidFill>
                  <a:srgbClr val="6CB255"/>
                </a:solidFill>
              </a:rPr>
              <a:t>Comparison of Veins and </a:t>
            </a:r>
            <a:r>
              <a:rPr lang="en-US" sz="1600" b="1" dirty="0" err="1">
                <a:solidFill>
                  <a:srgbClr val="6CB255"/>
                </a:solidFill>
              </a:rPr>
              <a:t>Venules</a:t>
            </a:r>
            <a:endParaRPr lang="en-US" sz="1600" b="1" dirty="0">
              <a:solidFill>
                <a:srgbClr val="6CB255"/>
              </a:solidFill>
            </a:endParaRPr>
          </a:p>
          <a:p>
            <a:r>
              <a:rPr lang="en-US" sz="1600" dirty="0">
                <a:solidFill>
                  <a:schemeClr val="tx1"/>
                </a:solidFill>
              </a:rPr>
              <a:t>Many veins have valves to prevent back flow of blood, whereas </a:t>
            </a:r>
            <a:r>
              <a:rPr lang="en-US" sz="1600" dirty="0" err="1">
                <a:solidFill>
                  <a:schemeClr val="tx1"/>
                </a:solidFill>
              </a:rPr>
              <a:t>venules</a:t>
            </a:r>
            <a:r>
              <a:rPr lang="en-US" sz="1600" dirty="0">
                <a:solidFill>
                  <a:schemeClr val="tx1"/>
                </a:solidFill>
              </a:rPr>
              <a:t> do not. In terms of scale, the diameter of a </a:t>
            </a:r>
            <a:r>
              <a:rPr lang="en-US" sz="1600" dirty="0" err="1">
                <a:solidFill>
                  <a:schemeClr val="tx1"/>
                </a:solidFill>
              </a:rPr>
              <a:t>venule</a:t>
            </a:r>
            <a:r>
              <a:rPr lang="en-US" sz="1600" dirty="0">
                <a:solidFill>
                  <a:schemeClr val="tx1"/>
                </a:solidFill>
              </a:rPr>
              <a:t> is measured in micrometers compared to millimeters for </a:t>
            </a:r>
            <a:r>
              <a:rPr lang="is-IS" sz="1600" dirty="0">
                <a:solidFill>
                  <a:schemeClr val="tx1"/>
                </a:solidFill>
              </a:rPr>
              <a:t>veins.</a:t>
            </a:r>
            <a:endParaRPr lang="en-US" sz="1600" dirty="0">
              <a:solidFill>
                <a:schemeClr val="tx1"/>
              </a:solidFill>
            </a:endParaRPr>
          </a:p>
        </p:txBody>
      </p:sp>
      <p:pic>
        <p:nvPicPr>
          <p:cNvPr id="7170" name="Picture 2" descr="The top panel shows the cross-section of a large vein, the middle panel shows the cross-section of a medium sized vein, and the bottom panel shows the cross-section of a venule.">
            <a:extLst>
              <a:ext uri="{FF2B5EF4-FFF2-40B4-BE49-F238E27FC236}">
                <a16:creationId xmlns:a16="http://schemas.microsoft.com/office/drawing/2014/main" id="{112CC822-DDA1-EABB-E909-3979CAD07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788" y="76200"/>
            <a:ext cx="49530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72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4.8</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en-US" sz="1600" b="1" dirty="0">
                <a:solidFill>
                  <a:srgbClr val="6CB255"/>
                </a:solidFill>
              </a:rPr>
              <a:t>Varicose Veins</a:t>
            </a:r>
          </a:p>
          <a:p>
            <a:r>
              <a:rPr lang="en-US" sz="1600" dirty="0">
                <a:solidFill>
                  <a:schemeClr val="tx1"/>
                </a:solidFill>
              </a:rPr>
              <a:t>Varicose veins are commonly found in the lower limbs. (credit: Thomas </a:t>
            </a:r>
            <a:r>
              <a:rPr lang="en-US" sz="1600" dirty="0" err="1">
                <a:solidFill>
                  <a:schemeClr val="tx1"/>
                </a:solidFill>
              </a:rPr>
              <a:t>Kriese</a:t>
            </a:r>
            <a:r>
              <a:rPr lang="en-US" sz="1600" dirty="0">
                <a:solidFill>
                  <a:schemeClr val="tx1"/>
                </a:solidFill>
              </a:rPr>
              <a:t>)</a:t>
            </a:r>
          </a:p>
        </p:txBody>
      </p:sp>
      <p:pic>
        <p:nvPicPr>
          <p:cNvPr id="8194" name="Picture 2" descr="This photo shows a person’s leg.">
            <a:extLst>
              <a:ext uri="{FF2B5EF4-FFF2-40B4-BE49-F238E27FC236}">
                <a16:creationId xmlns:a16="http://schemas.microsoft.com/office/drawing/2014/main" id="{C484EB5C-F1E7-0BA3-3A26-9BD7543CF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131" y="571094"/>
            <a:ext cx="4064000" cy="532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62670"/>
      </p:ext>
    </p:extLst>
  </p:cSld>
  <p:clrMapOvr>
    <a:masterClrMapping/>
  </p:clrMapOvr>
</p:sld>
</file>

<file path=ppt/theme/theme1.xml><?xml version="1.0" encoding="utf-8"?>
<a:theme xmlns:a="http://schemas.openxmlformats.org/drawingml/2006/main" name="PowerPoint-Template">
  <a:themeElements>
    <a:clrScheme name="OpenStax">
      <a:dk1>
        <a:srgbClr val="000000"/>
      </a:dk1>
      <a:lt1>
        <a:srgbClr val="FFFFFF"/>
      </a:lt1>
      <a:dk2>
        <a:srgbClr val="44546A"/>
      </a:dk2>
      <a:lt2>
        <a:srgbClr val="E7E6E6"/>
      </a:lt2>
      <a:accent1>
        <a:srgbClr val="609A33"/>
      </a:accent1>
      <a:accent2>
        <a:srgbClr val="DB5935"/>
      </a:accent2>
      <a:accent3>
        <a:srgbClr val="464846"/>
      </a:accent3>
      <a:accent4>
        <a:srgbClr val="EAC322"/>
      </a:accent4>
      <a:accent5>
        <a:srgbClr val="1B1E3F"/>
      </a:accent5>
      <a:accent6>
        <a:srgbClr val="70AD47"/>
      </a:accent6>
      <a:hlink>
        <a:srgbClr val="29749C"/>
      </a:hlink>
      <a:folHlink>
        <a:srgbClr val="9450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36</TotalTime>
  <Words>1708</Words>
  <Application>Microsoft Office PowerPoint</Application>
  <PresentationFormat>Widescreen</PresentationFormat>
  <Paragraphs>134</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PowerPoint-Template</vt:lpstr>
      <vt:lpstr>PowerPoint Presentation</vt:lpstr>
      <vt:lpstr>Figure 4.1</vt:lpstr>
      <vt:lpstr>Figure 4.2</vt:lpstr>
      <vt:lpstr>Figure 4.3</vt:lpstr>
      <vt:lpstr>Figure 4.4</vt:lpstr>
      <vt:lpstr>Figure 4.5</vt:lpstr>
      <vt:lpstr>Figure 4.6</vt:lpstr>
      <vt:lpstr>Figure 4.7</vt:lpstr>
      <vt:lpstr>Figure 4.8</vt:lpstr>
      <vt:lpstr>Figure 4.9</vt:lpstr>
      <vt:lpstr>Figure 4.10</vt:lpstr>
      <vt:lpstr>Figure 4.11</vt:lpstr>
      <vt:lpstr>Figure 4.12</vt:lpstr>
      <vt:lpstr>Figure 4.13</vt:lpstr>
      <vt:lpstr>Figure 4.14</vt:lpstr>
      <vt:lpstr>Figure 4.15</vt:lpstr>
      <vt:lpstr>Figure 4.16</vt:lpstr>
      <vt:lpstr>Figure 4.17</vt:lpstr>
      <vt:lpstr>Figure 4.18</vt:lpstr>
      <vt:lpstr>Figure 4.19</vt:lpstr>
      <vt:lpstr>Figure 4.20</vt:lpstr>
      <vt:lpstr>Figure 4.21</vt:lpstr>
      <vt:lpstr>Figure 4.22</vt:lpstr>
      <vt:lpstr>Figure 4.23</vt:lpstr>
      <vt:lpstr>Figure 4.24</vt:lpstr>
      <vt:lpstr>Figure 4.25</vt:lpstr>
      <vt:lpstr>Figure 4.26</vt:lpstr>
      <vt:lpstr>Figure 4.27</vt:lpstr>
      <vt:lpstr>Figure 4.28</vt:lpstr>
      <vt:lpstr>Figure 4.29</vt:lpstr>
      <vt:lpstr>Figure 4.30</vt:lpstr>
      <vt:lpstr>Figure 4.31</vt:lpstr>
      <vt:lpstr>Figure 4.32</vt:lpstr>
      <vt:lpstr>Figure 4.33</vt:lpstr>
      <vt:lpstr>Figure 4.34</vt:lpstr>
      <vt:lpstr>Figure 4.35</vt:lpstr>
      <vt:lpstr>Figure 4.36</vt:lpstr>
      <vt:lpstr>Figure 4.37</vt:lpstr>
      <vt:lpstr>Figure 4.38</vt:lpstr>
      <vt:lpstr>Figure 4.39</vt:lpstr>
      <vt:lpstr>Figure 4.40</vt:lpstr>
      <vt:lpstr>Figure 4.41</vt:lpstr>
      <vt:lpstr>Figure 4.42</vt:lpstr>
      <vt:lpstr>Figure 4.43</vt:lpstr>
      <vt:lpstr>Figure 4.44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Colby Powers</dc:creator>
  <cp:lastModifiedBy>Waneene Dorsey</cp:lastModifiedBy>
  <cp:revision>5</cp:revision>
  <dcterms:created xsi:type="dcterms:W3CDTF">2022-05-18T18:41:04Z</dcterms:created>
  <dcterms:modified xsi:type="dcterms:W3CDTF">2025-07-31T02:46:16Z</dcterms:modified>
</cp:coreProperties>
</file>