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20"/>
  </p:handoutMasterIdLst>
  <p:sldIdLst>
    <p:sldId id="256" r:id="rId2"/>
    <p:sldId id="279"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94591" autoAdjust="0"/>
  </p:normalViewPr>
  <p:slideViewPr>
    <p:cSldViewPr snapToGrid="0" snapToObjects="1">
      <p:cViewPr varScale="1">
        <p:scale>
          <a:sx n="105" d="100"/>
          <a:sy n="105" d="100"/>
        </p:scale>
        <p:origin x="17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pPr/>
              <a:t>09/11/17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pPr/>
              <a:t>‹#›</a:t>
            </a:fld>
            <a:endParaRPr lang="en-US" dirty="0"/>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11,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11,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11,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11,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11,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5624724"/>
            <a:ext cx="1226434" cy="833592"/>
          </a:xfrm>
          <a:prstGeom prst="rect">
            <a:avLst/>
          </a:prstGeom>
        </p:spPr>
      </p:pic>
      <p:pic>
        <p:nvPicPr>
          <p:cNvPr id="4" name="Figure" descr="U.S. History"/>
          <p:cNvPicPr>
            <a:picLocks noChangeAspect="1"/>
          </p:cNvPicPr>
          <p:nvPr/>
        </p:nvPicPr>
        <p:blipFill>
          <a:blip r:embed="rId3" cstate="print"/>
          <a:stretch>
            <a:fillRect/>
          </a:stretch>
        </p:blipFill>
        <p:spPr>
          <a:xfrm>
            <a:off x="3562758" y="2518313"/>
            <a:ext cx="2010682" cy="2602058"/>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04685"/>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8 Growing Pains: The New Republic, 1790–1820</a:t>
            </a:r>
          </a:p>
          <a:p>
            <a:pPr algn="ctr"/>
            <a:r>
              <a:rPr lang="en-US" sz="1600" cap="none" dirty="0">
                <a:solidFill>
                  <a:schemeClr val="tx1"/>
                </a:solidFill>
                <a:latin typeface="+mn-lt"/>
              </a:rPr>
              <a:t>PowerPoint Image Slideshow</a:t>
            </a:r>
          </a:p>
        </p:txBody>
      </p:sp>
      <p:sp>
        <p:nvSpPr>
          <p:cNvPr id="8" name="Title">
            <a:extLst>
              <a:ext uri="{FF2B5EF4-FFF2-40B4-BE49-F238E27FC236}">
                <a16:creationId xmlns:a16="http://schemas.microsoft.com/office/drawing/2014/main" id="{7B72E814-C36B-4A9B-B719-B1EB86ED2CAA}"/>
              </a:ext>
            </a:extLst>
          </p:cNvPr>
          <p:cNvSpPr>
            <a:spLocks noGrp="1"/>
          </p:cNvSpPr>
          <p:nvPr>
            <p:ph type="title" idx="4294967295"/>
          </p:nvPr>
        </p:nvSpPr>
        <p:spPr>
          <a:xfrm>
            <a:off x="0" y="680348"/>
            <a:ext cx="9144000" cy="734641"/>
          </a:xfrm>
        </p:spPr>
        <p:txBody>
          <a:bodyPr>
            <a:normAutofit/>
          </a:bodyPr>
          <a:lstStyle/>
          <a:p>
            <a:pPr algn="ctr"/>
            <a:r>
              <a:rPr lang="en-US" sz="3600" dirty="0"/>
              <a:t>U.S. History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25990BB0-49BC-4CD4-BDAD-8C373483A326}"/>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Ralph Earl’s portraits are known for placing their subjects in an orderly world, as seen here in the 1801 portrait of Oliver and Abigail Wolcott Ellsworth (a) and the 1789 portrait of Elijah Boardman (b). What similarities do you see in the two portraits by Ralph Earl? What do the details of each portrait reveal about the sitters? About the artist and the 1790s?</a:t>
            </a:r>
          </a:p>
        </p:txBody>
      </p:sp>
      <p:pic>
        <p:nvPicPr>
          <p:cNvPr id="9" name="Figure" descr="Painting (a) is a portrait of Oliver and Abigail Wolcott Ellsworth, who sit in an opulent library with a bucolic scene visible from the window. Painting (b) is a portrait of Elijah Boardman, who poses beside a desk with book-filled shelves that include the works of Moore, Shakespeare, and Milton. Beside him, an open closet displays many neatly arranged bolts of fabric."/>
          <p:cNvPicPr>
            <a:picLocks noGrp="1" noChangeAspect="1"/>
          </p:cNvPicPr>
          <p:nvPr>
            <p:ph type="pic" sz="quarter" idx="13"/>
          </p:nvPr>
        </p:nvPicPr>
        <p:blipFill>
          <a:blip r:embed="rId2"/>
          <a:stretch>
            <a:fillRect/>
          </a:stretch>
        </p:blipFill>
        <p:spPr>
          <a:xfrm>
            <a:off x="1571930" y="1122386"/>
            <a:ext cx="5833451"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8.9</a:t>
            </a:r>
          </a:p>
        </p:txBody>
      </p:sp>
    </p:spTree>
    <p:extLst>
      <p:ext uri="{BB962C8B-B14F-4D97-AF65-F5344CB8AC3E}">
        <p14:creationId xmlns:p14="http://schemas.microsoft.com/office/powerpoint/2010/main" val="1039996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916618C2-8DB1-4D54-BF7E-8ECAD70BEDBC}"/>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1799 print, entitled “Preparation for WAR to defend Commerce,” shows the construction of a naval ship, part of the effort to ensure the United States had access to free trade in the Atlantic world.</a:t>
            </a:r>
          </a:p>
        </p:txBody>
      </p:sp>
      <p:pic>
        <p:nvPicPr>
          <p:cNvPr id="9" name="Figure" descr="A print shows a group of workers assembling a large wooden ship. Men shape boards on the ground and walk up scaffolding that surrounds the ship, which towers several stories above the ground."/>
          <p:cNvPicPr>
            <a:picLocks noGrp="1" noChangeAspect="1"/>
          </p:cNvPicPr>
          <p:nvPr>
            <p:ph type="pic" sz="quarter" idx="13"/>
          </p:nvPr>
        </p:nvPicPr>
        <p:blipFill>
          <a:blip r:embed="rId2"/>
          <a:stretch>
            <a:fillRect/>
          </a:stretch>
        </p:blipFill>
        <p:spPr>
          <a:xfrm>
            <a:off x="2451301" y="1122386"/>
            <a:ext cx="4074709"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8.10</a:t>
            </a:r>
          </a:p>
        </p:txBody>
      </p:sp>
    </p:spTree>
    <p:extLst>
      <p:ext uri="{BB962C8B-B14F-4D97-AF65-F5344CB8AC3E}">
        <p14:creationId xmlns:p14="http://schemas.microsoft.com/office/powerpoint/2010/main" val="1039996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03DCEB61-6360-4A38-A7DA-76F704788D0E}"/>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500" dirty="0"/>
              <a:t>This anonymous 1798 cartoon, </a:t>
            </a:r>
            <a:r>
              <a:rPr lang="fr-FR" sz="1500" i="1" dirty="0"/>
              <a:t>Property Protected à la Françoise, </a:t>
            </a:r>
            <a:r>
              <a:rPr lang="en-US" sz="1500" dirty="0"/>
              <a:t>satirizes the XYZ affair. Five Frenchmen are shown plundering the treasures of a woman representing the United States. One man holds a sword labeled “French Argument” and a sack of gold and riches labeled “National Sack and Diplomatic Perquisites,” while the others collect her valuables. A group of other Europeans look on and commiserate that France treated them the same way.</a:t>
            </a:r>
          </a:p>
        </p:txBody>
      </p:sp>
      <p:pic>
        <p:nvPicPr>
          <p:cNvPr id="9" name="Figure" descr="A cartoon, titled Property Protected á la Françoise, satirizes the XYZ affair. Five Frenchmen are shown plundering the treasures of a woman representing the United States. One man holds a sword labeled “French Argument” and a sack of gold and riches labeled “National Sack and Diplomatic Perquisites,” while the others collect her valuables. A group of other Europeans look on and commiserate that France treated them the same way; one says, “aye they left me nothing but my prayer book and Crown, and striped that of its jewels.”"/>
          <p:cNvPicPr>
            <a:picLocks noGrp="1" noChangeAspect="1"/>
          </p:cNvPicPr>
          <p:nvPr>
            <p:ph type="pic" sz="quarter" idx="13"/>
          </p:nvPr>
        </p:nvPicPr>
        <p:blipFill>
          <a:blip r:embed="rId2"/>
          <a:stretch>
            <a:fillRect/>
          </a:stretch>
        </p:blipFill>
        <p:spPr>
          <a:xfrm>
            <a:off x="1739355" y="1122386"/>
            <a:ext cx="5498600"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8.11</a:t>
            </a:r>
          </a:p>
        </p:txBody>
      </p:sp>
    </p:spTree>
    <p:extLst>
      <p:ext uri="{BB962C8B-B14F-4D97-AF65-F5344CB8AC3E}">
        <p14:creationId xmlns:p14="http://schemas.microsoft.com/office/powerpoint/2010/main" val="1039996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861AA2F9-8944-4294-A63B-984E022C2C0F}"/>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1798 cartoon, “Congressional Pugilists,” shows partisan chaos in the U.S. House of Representatives as Matthew Lyon, a Democratic-Republican from Vermont, holds forth against his opponent, Federalist Roger Griswold.</a:t>
            </a:r>
          </a:p>
        </p:txBody>
      </p:sp>
      <p:pic>
        <p:nvPicPr>
          <p:cNvPr id="9" name="Figure" descr="A cartoon, titled “Congressional Pugilists,” shows Matthew Lyon, a Democratic-Republican representative from Vermont, fighting his opponent, Federalist Roger Griswold, in Congress Hall. A group of congressmen watch as Griswold, armed with a cane, kicks Lyon, who is armed with a massive pair of fireplace tongs and grabs Griswold’s arm. Below the scene are the words: “He in a trice struck Lyon thrice / Upon his head, enrag’d sir, / Who seiz’d the tongs to ease his wrongs, / And Griswold thus engag’d, sir.”"/>
          <p:cNvPicPr>
            <a:picLocks noGrp="1" noChangeAspect="1"/>
          </p:cNvPicPr>
          <p:nvPr>
            <p:ph type="pic" sz="quarter" idx="13"/>
          </p:nvPr>
        </p:nvPicPr>
        <p:blipFill>
          <a:blip r:embed="rId2"/>
          <a:stretch>
            <a:fillRect/>
          </a:stretch>
        </p:blipFill>
        <p:spPr>
          <a:xfrm>
            <a:off x="1981718" y="1122386"/>
            <a:ext cx="5013875"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8.12</a:t>
            </a:r>
          </a:p>
        </p:txBody>
      </p:sp>
    </p:spTree>
    <p:extLst>
      <p:ext uri="{BB962C8B-B14F-4D97-AF65-F5344CB8AC3E}">
        <p14:creationId xmlns:p14="http://schemas.microsoft.com/office/powerpoint/2010/main" val="1039996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AAEAF48D-02FB-474D-8392-373FA9A89A0B}"/>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Thomas Jefferson’s victory in 1800 signaled the ascendency of the Democratic-Republicans and the decline of Federalist power.</a:t>
            </a:r>
          </a:p>
        </p:txBody>
      </p:sp>
      <p:pic>
        <p:nvPicPr>
          <p:cNvPr id="6" name="Figure" descr="A portrait of Thomas Jefferson is shown."/>
          <p:cNvPicPr>
            <a:picLocks noGrp="1" noChangeAspect="1"/>
          </p:cNvPicPr>
          <p:nvPr>
            <p:ph type="pic" sz="quarter" idx="13"/>
          </p:nvPr>
        </p:nvPicPr>
        <p:blipFill>
          <a:blip r:embed="rId2"/>
          <a:stretch>
            <a:fillRect/>
          </a:stretch>
        </p:blipFill>
        <p:spPr>
          <a:xfrm>
            <a:off x="457200" y="1332340"/>
            <a:ext cx="4032250" cy="4807682"/>
          </a:xfrm>
        </p:spPr>
      </p:pic>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8.13</a:t>
            </a:r>
            <a:endParaRPr lang="en-US" sz="2400" dirty="0">
              <a:solidFill>
                <a:srgbClr val="6CB255"/>
              </a:solidFill>
            </a:endParaRPr>
          </a:p>
        </p:txBody>
      </p:sp>
    </p:spTree>
    <p:extLst>
      <p:ext uri="{BB962C8B-B14F-4D97-AF65-F5344CB8AC3E}">
        <p14:creationId xmlns:p14="http://schemas.microsoft.com/office/powerpoint/2010/main" val="3285096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7A1CB9DA-F5AC-4751-B56C-EA5E24D31D5D}"/>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1804 map (a) shows the territory added to the United States in the Louisiana Purchase of 1803. Compare this depiction to the contemporary map (b). How does the 1804 version differ from what you know of the geography of the United States?</a:t>
            </a:r>
          </a:p>
        </p:txBody>
      </p:sp>
      <p:pic>
        <p:nvPicPr>
          <p:cNvPr id="9" name="Figure" descr="Map (a) shows the territory added to the United States in the Louisiana Purchase as the mapmakers of the time envisioned it. Map (b) shows the modern United States, with the land acquired in the Louisiana Purchase shaded, a huge chunk of the middle of the country."/>
          <p:cNvPicPr>
            <a:picLocks noGrp="1" noChangeAspect="1"/>
          </p:cNvPicPr>
          <p:nvPr>
            <p:ph type="pic" sz="quarter" idx="13"/>
          </p:nvPr>
        </p:nvPicPr>
        <p:blipFill>
          <a:blip r:embed="rId2"/>
          <a:stretch>
            <a:fillRect/>
          </a:stretch>
        </p:blipFill>
        <p:spPr>
          <a:xfrm>
            <a:off x="1455261" y="1122386"/>
            <a:ext cx="6066789"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8.14</a:t>
            </a:r>
          </a:p>
        </p:txBody>
      </p:sp>
    </p:spTree>
    <p:extLst>
      <p:ext uri="{BB962C8B-B14F-4D97-AF65-F5344CB8AC3E}">
        <p14:creationId xmlns:p14="http://schemas.microsoft.com/office/powerpoint/2010/main" val="1039996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E4F48978-3693-481D-8125-BA9E940649CD}"/>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this political cartoon from 1807, a snapping turtle (holding a shipping license) grabs a smuggler in the act of sneaking a barrel of sugar to a British ship. The smuggler cries, “Oh, this cursed Ograbme!” (“Ograbme” is “embargo” spelled backwards.)</a:t>
            </a:r>
          </a:p>
        </p:txBody>
      </p:sp>
      <p:pic>
        <p:nvPicPr>
          <p:cNvPr id="9" name="Figure" descr="A cartoon shows a snapping turtle, who holds a shipping license, biting a smuggler in the act of sneaking a barrel of sugar to a British ship. The smuggler cries, “Oh, this cursed Ograbme!” His companion cries “D—n it. how he nicks ‘em!”"/>
          <p:cNvPicPr>
            <a:picLocks noGrp="1" noChangeAspect="1"/>
          </p:cNvPicPr>
          <p:nvPr>
            <p:ph type="pic" sz="quarter" idx="13"/>
          </p:nvPr>
        </p:nvPicPr>
        <p:blipFill>
          <a:blip r:embed="rId2"/>
          <a:stretch>
            <a:fillRect/>
          </a:stretch>
        </p:blipFill>
        <p:spPr>
          <a:xfrm>
            <a:off x="1997729" y="1122386"/>
            <a:ext cx="4981852"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8.15</a:t>
            </a:r>
          </a:p>
        </p:txBody>
      </p:sp>
    </p:spTree>
    <p:extLst>
      <p:ext uri="{BB962C8B-B14F-4D97-AF65-F5344CB8AC3E}">
        <p14:creationId xmlns:p14="http://schemas.microsoft.com/office/powerpoint/2010/main" val="1039996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D7AD348A-3943-42D7-97B3-1E46AD120B27}"/>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Portrait (a), painted by Charles Bird King in 1820, is a depiction of Shawnee prophet Tenskwatawa. Portrait (b) is Rembrandt Peele’s 1813 depiction of William Henry Harrison. What are the significant similarities and differences between the portraits? What was each artist trying to convey?</a:t>
            </a:r>
          </a:p>
        </p:txBody>
      </p:sp>
      <p:pic>
        <p:nvPicPr>
          <p:cNvPr id="9" name="Figure" descr="Painting (a) is a portrait of Tenskwatawa, who wears metal earrings and collar and a red cloth hat with feathers. His right eye is missing. Painting (b) is a portrait of William Henry Harrison, who wears an elaborate military uniform."/>
          <p:cNvPicPr>
            <a:picLocks noGrp="1" noChangeAspect="1"/>
          </p:cNvPicPr>
          <p:nvPr>
            <p:ph type="pic" sz="quarter" idx="13"/>
          </p:nvPr>
        </p:nvPicPr>
        <p:blipFill>
          <a:blip r:embed="rId2"/>
          <a:stretch>
            <a:fillRect/>
          </a:stretch>
        </p:blipFill>
        <p:spPr>
          <a:xfrm>
            <a:off x="1705724" y="1122386"/>
            <a:ext cx="5565862"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8.16</a:t>
            </a:r>
          </a:p>
        </p:txBody>
      </p:sp>
    </p:spTree>
    <p:extLst>
      <p:ext uri="{BB962C8B-B14F-4D97-AF65-F5344CB8AC3E}">
        <p14:creationId xmlns:p14="http://schemas.microsoft.com/office/powerpoint/2010/main" val="1039996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1FAA1128-AE9D-4E47-A103-66F642BBA2FD}"/>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George Munger painted </a:t>
            </a:r>
            <a:r>
              <a:rPr lang="en-US" sz="1600" i="1" dirty="0"/>
              <a:t>The President’s House </a:t>
            </a:r>
            <a:r>
              <a:rPr lang="en-US" sz="1600" dirty="0"/>
              <a:t>shortly after the War of 1812, ca. 1814–1815. The painting shows the result of the British burning of Washington, DC.</a:t>
            </a:r>
          </a:p>
        </p:txBody>
      </p:sp>
      <p:pic>
        <p:nvPicPr>
          <p:cNvPr id="9" name="Figure" descr="A painting depicts the burned White House, which is blackened inside with smoke damage visible on its exterior."/>
          <p:cNvPicPr>
            <a:picLocks noGrp="1" noChangeAspect="1"/>
          </p:cNvPicPr>
          <p:nvPr>
            <p:ph type="pic" sz="quarter" idx="13"/>
          </p:nvPr>
        </p:nvPicPr>
        <p:blipFill>
          <a:blip r:embed="rId2"/>
          <a:stretch>
            <a:fillRect/>
          </a:stretch>
        </p:blipFill>
        <p:spPr>
          <a:xfrm>
            <a:off x="1386320" y="1122386"/>
            <a:ext cx="6204671"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8.17</a:t>
            </a:r>
          </a:p>
        </p:txBody>
      </p:sp>
    </p:spTree>
    <p:extLst>
      <p:ext uri="{BB962C8B-B14F-4D97-AF65-F5344CB8AC3E}">
        <p14:creationId xmlns:p14="http://schemas.microsoft.com/office/powerpoint/2010/main" val="1039996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FD7E36EB-9B57-4A69-8214-B316DD478CEA}"/>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happy Effects of the Grand Systom [sic] of shutting Ports against the English!!” appeared in 1808. Less than a year earlier, Thomas Jefferson had recommended (and Congress had passed) the Embargo Act of 1807, which barred American ships from leaving their ports.</a:t>
            </a:r>
          </a:p>
        </p:txBody>
      </p:sp>
      <p:pic>
        <p:nvPicPr>
          <p:cNvPr id="9" name="Figure" descr="A cartoon, titled “The happy Effects of the Grand Systom [sic] of shutting Ports against the English!!,” shows Thomas Jefferson addressing four men. Eight others stand behind them. In front of Jefferson, a table is covered with papers reading, “Pettition New York,” “Pettition Maryland,” and more. With arms extended, Jefferson says, “Citizens — I am sorry I cannot call you my Lords and Gentlemen!! — This is a Grand Philosophical Idea — shutting our Ports against the English — if we continue the Experiment for about fifteen or twenty years, we may begin then to feel the good ‘Effects’ — in the mean time to prevent our sailors from being idle. I would advise you to imploy them in various works of husbandry etc by that means we may gain the protection of that great and mighty Emperor and King Napoleon!!” Napoleon, who hides behind Jefferson’s chair, says, “You shall be King hereafter.” A small dog, whose collar reads, “John Bull,” says, “Bow Wow.” The men say, “How are we to Dispose of our produce”; “My warehouses are full”; “Yea friend thou may as well tell us to cut of our nose to be revenged of our face”; “My famely [sic] is Starving”; “My Goods are Spoiling”; “It was not the case in Great Washintons [sic] time”; “We must speak to him in more forceble [sic] language.”"/>
          <p:cNvPicPr>
            <a:picLocks noGrp="1" noChangeAspect="1"/>
          </p:cNvPicPr>
          <p:nvPr>
            <p:ph type="pic" sz="quarter" idx="13"/>
          </p:nvPr>
        </p:nvPicPr>
        <p:blipFill>
          <a:blip r:embed="rId2"/>
          <a:stretch>
            <a:fillRect/>
          </a:stretch>
        </p:blipFill>
        <p:spPr>
          <a:xfrm>
            <a:off x="1994966" y="1122386"/>
            <a:ext cx="4987378"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8.1</a:t>
            </a:r>
          </a:p>
        </p:txBody>
      </p:sp>
    </p:spTree>
    <p:extLst>
      <p:ext uri="{BB962C8B-B14F-4D97-AF65-F5344CB8AC3E}">
        <p14:creationId xmlns:p14="http://schemas.microsoft.com/office/powerpoint/2010/main" val="1039996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67E8F5D1-1A27-4618-94AC-15EB49550565}"/>
              </a:ext>
            </a:extLst>
          </p:cNvPr>
          <p:cNvSpPr>
            <a:spLocks noGrp="1"/>
          </p:cNvSpPr>
          <p:nvPr>
            <p:ph type="ftr" sz="quarter" idx="11"/>
          </p:nvPr>
        </p:nvSpPr>
        <p:spPr>
          <a:xfrm>
            <a:off x="457199" y="6502019"/>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pPr marL="342900" indent="-342900"/>
            <a:endParaRPr lang="en-US" sz="1600" dirty="0"/>
          </a:p>
        </p:txBody>
      </p:sp>
      <p:pic>
        <p:nvPicPr>
          <p:cNvPr id="9" name="Figure" descr="A timeline shows important events of the era. In 1791, Congress passes the Bill of Rights. In 1794, western Pennsylvanians protest the Whiskey Rebellion, and Jay’s Treaty ensures commerce between the U.S. and Britain; a painting of George Washington leading his troops to put down the Whiskey Rebellion and an image of Jay’s Treaty are shown. In 1798, Congress passes the Alien and Sedition Acts. In 1803, Thomas Jefferson brokers the Louisiana Purchase; a map shows the land acquired in the Louisiana Purchase. In 1807, an embargo attempts to end the British practice of capturing American sailors. In 1812–1814, the United States is at war with Great Britain; a ship under attack is shown. In 1814, the Treaty of Ghent ends the War of 1812."/>
          <p:cNvPicPr>
            <a:picLocks noGrp="1" noChangeAspect="1"/>
          </p:cNvPicPr>
          <p:nvPr>
            <p:ph type="pic" sz="quarter" idx="13"/>
          </p:nvPr>
        </p:nvPicPr>
        <p:blipFill>
          <a:blip r:embed="rId2"/>
          <a:stretch>
            <a:fillRect/>
          </a:stretch>
        </p:blipFill>
        <p:spPr>
          <a:xfrm>
            <a:off x="643507" y="1122386"/>
            <a:ext cx="7690296"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8.2</a:t>
            </a:r>
          </a:p>
        </p:txBody>
      </p:sp>
    </p:spTree>
    <p:extLst>
      <p:ext uri="{BB962C8B-B14F-4D97-AF65-F5344CB8AC3E}">
        <p14:creationId xmlns:p14="http://schemas.microsoft.com/office/powerpoint/2010/main" val="1039996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0428DA7F-4D1C-45FC-AC48-E429C93E6118}"/>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As the first secretary of the treasury, Alexander Hamilton (a), shown here in a 1792 portrait by John Trumbull, released the “Report on Public Credit” (b) in January 1790.</a:t>
            </a:r>
          </a:p>
        </p:txBody>
      </p:sp>
      <p:pic>
        <p:nvPicPr>
          <p:cNvPr id="9" name="Figure" descr="Painting (a) is a portrait of Alexander Hamilton. Image (b) shows the first page of the “Report on Public Credit.”"/>
          <p:cNvPicPr>
            <a:picLocks noGrp="1" noChangeAspect="1"/>
          </p:cNvPicPr>
          <p:nvPr>
            <p:ph type="pic" sz="quarter" idx="13"/>
          </p:nvPr>
        </p:nvPicPr>
        <p:blipFill>
          <a:blip r:embed="rId2"/>
          <a:stretch>
            <a:fillRect/>
          </a:stretch>
        </p:blipFill>
        <p:spPr>
          <a:xfrm>
            <a:off x="2213609" y="1122386"/>
            <a:ext cx="4550092"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8.3</a:t>
            </a:r>
          </a:p>
        </p:txBody>
      </p:sp>
    </p:spTree>
    <p:extLst>
      <p:ext uri="{BB962C8B-B14F-4D97-AF65-F5344CB8AC3E}">
        <p14:creationId xmlns:p14="http://schemas.microsoft.com/office/powerpoint/2010/main" val="103999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51EE6245-8F1B-497F-A934-3DC804E882BC}"/>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500" dirty="0"/>
              <a:t>Here, the front page of the Federalist </a:t>
            </a:r>
            <a:r>
              <a:rPr lang="en-US" sz="1500" i="1" dirty="0"/>
              <a:t>Gazette of the United States </a:t>
            </a:r>
            <a:r>
              <a:rPr lang="en-US" sz="1500" dirty="0"/>
              <a:t>from September 9, 1789 (a), is shown beside that of the oppositional </a:t>
            </a:r>
            <a:r>
              <a:rPr lang="en-US" sz="1500" i="1" dirty="0"/>
              <a:t>National Gazette </a:t>
            </a:r>
            <a:r>
              <a:rPr lang="en-US" sz="1500" dirty="0"/>
              <a:t>from November 14, 1791 (b). The </a:t>
            </a:r>
            <a:r>
              <a:rPr lang="en-US" sz="1500" i="1" dirty="0"/>
              <a:t>Gazette of the United States </a:t>
            </a:r>
            <a:r>
              <a:rPr lang="en-US" sz="1500" dirty="0"/>
              <a:t>featured articles, sometimes written pseudonymously or anonymously, from leading Federalists like Alexander Hamilton and John Adams. The </a:t>
            </a:r>
            <a:r>
              <a:rPr lang="en-US" sz="1500" i="1" dirty="0"/>
              <a:t>National Gazette </a:t>
            </a:r>
            <a:r>
              <a:rPr lang="en-US" sz="1500" dirty="0"/>
              <a:t>was founded two years later to counter their political influence.</a:t>
            </a:r>
          </a:p>
        </p:txBody>
      </p:sp>
      <p:pic>
        <p:nvPicPr>
          <p:cNvPr id="9" name="Figure" descr="Image (a) shows the front page of the Gazette of the United States. Image (b) shows the front page of the National Gazette."/>
          <p:cNvPicPr>
            <a:picLocks noGrp="1" noChangeAspect="1"/>
          </p:cNvPicPr>
          <p:nvPr>
            <p:ph type="pic" sz="quarter" idx="13"/>
          </p:nvPr>
        </p:nvPicPr>
        <p:blipFill>
          <a:blip r:embed="rId2"/>
          <a:stretch>
            <a:fillRect/>
          </a:stretch>
        </p:blipFill>
        <p:spPr>
          <a:xfrm>
            <a:off x="2372333" y="1122386"/>
            <a:ext cx="4232644"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8.4</a:t>
            </a:r>
          </a:p>
        </p:txBody>
      </p:sp>
    </p:spTree>
    <p:extLst>
      <p:ext uri="{BB962C8B-B14F-4D97-AF65-F5344CB8AC3E}">
        <p14:creationId xmlns:p14="http://schemas.microsoft.com/office/powerpoint/2010/main" val="1039996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5EDF500E-4130-4F77-AB01-804C3E66CFAB}"/>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An image from a 1791 Hungarian journal depicts the beheading of Louis XVI during the French Revolution. The violence of the revolutionary French horrified many in the United States—especially Federalists, who saw it as an example of what could happen when the mob gained political control and instituted direct democracy.</a:t>
            </a:r>
          </a:p>
        </p:txBody>
      </p:sp>
      <p:pic>
        <p:nvPicPr>
          <p:cNvPr id="9" name="Figure" descr="A drawing depicts the beheading of Louis XVI during the French Revolution. A large crowd surrounds a scaffold on which a guillotine is mounted. Louis XVI’s headless body lies on the platform. An executioner holds his head up to the crowd."/>
          <p:cNvPicPr>
            <a:picLocks noGrp="1" noChangeAspect="1"/>
          </p:cNvPicPr>
          <p:nvPr>
            <p:ph type="pic" sz="quarter" idx="13"/>
          </p:nvPr>
        </p:nvPicPr>
        <p:blipFill>
          <a:blip r:embed="rId2"/>
          <a:stretch>
            <a:fillRect/>
          </a:stretch>
        </p:blipFill>
        <p:spPr>
          <a:xfrm>
            <a:off x="1780267" y="1122386"/>
            <a:ext cx="5416776"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8.5</a:t>
            </a:r>
          </a:p>
        </p:txBody>
      </p:sp>
    </p:spTree>
    <p:extLst>
      <p:ext uri="{BB962C8B-B14F-4D97-AF65-F5344CB8AC3E}">
        <p14:creationId xmlns:p14="http://schemas.microsoft.com/office/powerpoint/2010/main" val="1039996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E8736A85-B6F1-4B21-8BE4-843E74D9ACC0}"/>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fr-FR" sz="1600" dirty="0">
                <a:solidFill>
                  <a:schemeClr val="tx1"/>
                </a:solidFill>
              </a:rPr>
              <a:t>An 1802 portrait shows Toussaint L’Ouverture, “</a:t>
            </a:r>
            <a:r>
              <a:rPr lang="fr-FR" sz="1600" i="1" dirty="0">
                <a:solidFill>
                  <a:schemeClr val="tx1"/>
                </a:solidFill>
              </a:rPr>
              <a:t>Chef des Noirs Insurgés de Saint Domingue” </a:t>
            </a:r>
            <a:r>
              <a:rPr lang="en-US" sz="1600" dirty="0">
                <a:solidFill>
                  <a:schemeClr val="tx1"/>
                </a:solidFill>
              </a:rPr>
              <a:t>(“Leader of the Black Insurgents of Saint Domingue”), mounted and armed in an elaborate uniform.</a:t>
            </a:r>
          </a:p>
        </p:txBody>
      </p:sp>
      <p:pic>
        <p:nvPicPr>
          <p:cNvPr id="6" name="Figure" descr="A portrait shows Toussaint L’Ouverture, “Chef des Noirs Insurgés de Saint Domingue” (“Leader of the Black Insurgents of Saint Domingue”), mounted and armed in an elaborate uniform."/>
          <p:cNvPicPr>
            <a:picLocks noGrp="1" noChangeAspect="1"/>
          </p:cNvPicPr>
          <p:nvPr>
            <p:ph type="pic" sz="quarter" idx="13"/>
          </p:nvPr>
        </p:nvPicPr>
        <p:blipFill>
          <a:blip r:embed="rId2"/>
          <a:stretch>
            <a:fillRect/>
          </a:stretch>
        </p:blipFill>
        <p:spPr>
          <a:xfrm>
            <a:off x="631525" y="1108075"/>
            <a:ext cx="3683599" cy="5256213"/>
          </a:xfrm>
        </p:spPr>
      </p:pic>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8.6</a:t>
            </a:r>
          </a:p>
        </p:txBody>
      </p:sp>
    </p:spTree>
    <p:extLst>
      <p:ext uri="{BB962C8B-B14F-4D97-AF65-F5344CB8AC3E}">
        <p14:creationId xmlns:p14="http://schemas.microsoft.com/office/powerpoint/2010/main" val="3285096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9E7ED0E8-1085-40CC-BF9D-EA2942C713CB}"/>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painting, attributed to Frederick Kemmelmeyer ca. 1795, depicts the massive force George Washington led to put down the Whiskey Rebellion of the previous year. Federalists made clear they would not tolerate mob action.</a:t>
            </a:r>
          </a:p>
        </p:txBody>
      </p:sp>
      <p:pic>
        <p:nvPicPr>
          <p:cNvPr id="9" name="Figure" descr="A painting shows George Washington, who is mounted on horseback, leading a large number of troops, both mounted and on foot, on a large plain with mountains in the background."/>
          <p:cNvPicPr>
            <a:picLocks noGrp="1" noChangeAspect="1"/>
          </p:cNvPicPr>
          <p:nvPr>
            <p:ph type="pic" sz="quarter" idx="13"/>
          </p:nvPr>
        </p:nvPicPr>
        <p:blipFill>
          <a:blip r:embed="rId2"/>
          <a:stretch>
            <a:fillRect/>
          </a:stretch>
        </p:blipFill>
        <p:spPr>
          <a:xfrm>
            <a:off x="1725442" y="1122386"/>
            <a:ext cx="5526427"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8.7</a:t>
            </a:r>
          </a:p>
        </p:txBody>
      </p:sp>
    </p:spTree>
    <p:extLst>
      <p:ext uri="{BB962C8B-B14F-4D97-AF65-F5344CB8AC3E}">
        <p14:creationId xmlns:p14="http://schemas.microsoft.com/office/powerpoint/2010/main" val="1039996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33E11A11-FF17-464C-B7C2-390A883AD9CC}"/>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Notice the contrasts between the depictions of federal and native representatives in this painting of the signing of the Treaty of Greenville in 1795. What message or messages did the artist intend to convey?</a:t>
            </a:r>
          </a:p>
        </p:txBody>
      </p:sp>
      <p:pic>
        <p:nvPicPr>
          <p:cNvPr id="9" name="Figure" descr="A painting depicts a small group of uniformed Americans negotiating with several Indians in native dress. The Indian who speaks to the Americans bends slightly and gestures with his hands, with his compatriots standing behind him; the Americans, who stand straight-backed in a tight, impenetrable group, appear unmoved."/>
          <p:cNvPicPr>
            <a:picLocks noGrp="1" noChangeAspect="1"/>
          </p:cNvPicPr>
          <p:nvPr>
            <p:ph type="pic" sz="quarter" idx="13"/>
          </p:nvPr>
        </p:nvPicPr>
        <p:blipFill>
          <a:blip r:embed="rId2"/>
          <a:stretch>
            <a:fillRect/>
          </a:stretch>
        </p:blipFill>
        <p:spPr>
          <a:xfrm>
            <a:off x="2308100" y="1122386"/>
            <a:ext cx="4361110"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8.8</a:t>
            </a:r>
          </a:p>
        </p:txBody>
      </p:sp>
    </p:spTree>
    <p:extLst>
      <p:ext uri="{BB962C8B-B14F-4D97-AF65-F5344CB8AC3E}">
        <p14:creationId xmlns:p14="http://schemas.microsoft.com/office/powerpoint/2010/main" val="10399969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298</TotalTime>
  <Words>1789</Words>
  <Application>Microsoft Office PowerPoint</Application>
  <PresentationFormat>On-screen Show (4:3)</PresentationFormat>
  <Paragraphs>53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Arial Black</vt:lpstr>
      <vt:lpstr>Calibri</vt:lpstr>
      <vt:lpstr>Essential</vt:lpstr>
      <vt:lpstr>U.S. History</vt:lpstr>
      <vt:lpstr>Figure 8.1</vt:lpstr>
      <vt:lpstr>Figure 8.2</vt:lpstr>
      <vt:lpstr>Figure 8.3</vt:lpstr>
      <vt:lpstr>Figure 8.4</vt:lpstr>
      <vt:lpstr>Figure 8.5</vt:lpstr>
      <vt:lpstr>Figure 8.6</vt:lpstr>
      <vt:lpstr>Figure 8.7</vt:lpstr>
      <vt:lpstr>Figure 8.8</vt:lpstr>
      <vt:lpstr>Figure 8.9</vt:lpstr>
      <vt:lpstr>Figure 8.10</vt:lpstr>
      <vt:lpstr>Figure 8.11</vt:lpstr>
      <vt:lpstr>Figure 8.12</vt:lpstr>
      <vt:lpstr>Figure 8.13</vt:lpstr>
      <vt:lpstr>Figure 8.14</vt:lpstr>
      <vt:lpstr>Figure 8.15</vt:lpstr>
      <vt:lpstr>Figure 8.16</vt:lpstr>
      <vt:lpstr>Figure 8.17</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History - Chapter 8 - Growing Pains: The New Republic, 1790–1820</dc:title>
  <dc:creator>Spuddy McSpare</dc:creator>
  <cp:lastModifiedBy>Conversion_08</cp:lastModifiedBy>
  <cp:revision>64</cp:revision>
  <dcterms:created xsi:type="dcterms:W3CDTF">2012-06-04T02:13:36Z</dcterms:created>
  <dcterms:modified xsi:type="dcterms:W3CDTF">2017-09-10T21:18:28Z</dcterms:modified>
</cp:coreProperties>
</file>