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6" r:id="rId3"/>
    <p:sldId id="257" r:id="rId4"/>
    <p:sldId id="258" r:id="rId5"/>
    <p:sldId id="266" r:id="rId6"/>
    <p:sldId id="267"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6" r:id="rId36"/>
    <p:sldId id="345" r:id="rId37"/>
    <p:sldId id="347" r:id="rId38"/>
    <p:sldId id="348" r:id="rId39"/>
    <p:sldId id="349" r:id="rId40"/>
    <p:sldId id="350" r:id="rId41"/>
    <p:sldId id="354" r:id="rId42"/>
    <p:sldId id="355" r:id="rId43"/>
    <p:sldId id="356" r:id="rId44"/>
    <p:sldId id="351" r:id="rId45"/>
    <p:sldId id="357" r:id="rId46"/>
    <p:sldId id="352" r:id="rId47"/>
    <p:sldId id="358" r:id="rId48"/>
    <p:sldId id="359" r:id="rId49"/>
    <p:sldId id="353" r:id="rId50"/>
    <p:sldId id="360" r:id="rId51"/>
    <p:sldId id="365" r:id="rId52"/>
    <p:sldId id="366" r:id="rId53"/>
    <p:sldId id="367" r:id="rId54"/>
    <p:sldId id="368" r:id="rId55"/>
    <p:sldId id="369" r:id="rId56"/>
    <p:sldId id="361" r:id="rId57"/>
    <p:sldId id="362" r:id="rId58"/>
    <p:sldId id="363" r:id="rId59"/>
    <p:sldId id="364" r:id="rId60"/>
    <p:sldId id="370" r:id="rId61"/>
    <p:sldId id="372" r:id="rId62"/>
    <p:sldId id="373" r:id="rId63"/>
    <p:sldId id="371" r:id="rId64"/>
    <p:sldId id="374" r:id="rId65"/>
    <p:sldId id="381" r:id="rId66"/>
    <p:sldId id="375" r:id="rId67"/>
    <p:sldId id="382" r:id="rId68"/>
    <p:sldId id="383" r:id="rId69"/>
    <p:sldId id="384" r:id="rId70"/>
    <p:sldId id="376" r:id="rId71"/>
    <p:sldId id="377" r:id="rId72"/>
    <p:sldId id="378" r:id="rId73"/>
    <p:sldId id="379" r:id="rId74"/>
    <p:sldId id="380" r:id="rId75"/>
    <p:sldId id="385"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DE61F4-8D8F-4FB8-AB84-101795DD8C7A}" v="6" dt="2025-12-05T20:59:15.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23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 Ma" userId="20cd6f19-5f89-4024-9814-660bcb5ada07" providerId="ADAL" clId="{17CDEE0B-9E69-4BDA-B625-CA094527BD61}"/>
    <pc:docChg chg="undo custSel modSld">
      <pc:chgData name="Li Ma" userId="20cd6f19-5f89-4024-9814-660bcb5ada07" providerId="ADAL" clId="{17CDEE0B-9E69-4BDA-B625-CA094527BD61}" dt="2025-12-05T21:00:02.440" v="168" actId="962"/>
      <pc:docMkLst>
        <pc:docMk/>
      </pc:docMkLst>
      <pc:sldChg chg="modSp mod">
        <pc:chgData name="Li Ma" userId="20cd6f19-5f89-4024-9814-660bcb5ada07" providerId="ADAL" clId="{17CDEE0B-9E69-4BDA-B625-CA094527BD61}" dt="2025-12-05T20:56:40.211" v="142" actId="962"/>
        <pc:sldMkLst>
          <pc:docMk/>
          <pc:sldMk cId="1240879385" sldId="316"/>
        </pc:sldMkLst>
        <pc:picChg chg="mod">
          <ac:chgData name="Li Ma" userId="20cd6f19-5f89-4024-9814-660bcb5ada07" providerId="ADAL" clId="{17CDEE0B-9E69-4BDA-B625-CA094527BD61}" dt="2025-12-05T20:56:40.211" v="142" actId="962"/>
          <ac:picMkLst>
            <pc:docMk/>
            <pc:sldMk cId="1240879385" sldId="316"/>
            <ac:picMk id="3" creationId="{34E8F798-398B-F685-B638-B44DD5867A97}"/>
          </ac:picMkLst>
        </pc:picChg>
      </pc:sldChg>
      <pc:sldChg chg="addSp modSp mod">
        <pc:chgData name="Li Ma" userId="20cd6f19-5f89-4024-9814-660bcb5ada07" providerId="ADAL" clId="{17CDEE0B-9E69-4BDA-B625-CA094527BD61}" dt="2025-12-05T20:53:23.165" v="117" actId="313"/>
        <pc:sldMkLst>
          <pc:docMk/>
          <pc:sldMk cId="74820106" sldId="317"/>
        </pc:sldMkLst>
        <pc:spChg chg="add mod">
          <ac:chgData name="Li Ma" userId="20cd6f19-5f89-4024-9814-660bcb5ada07" providerId="ADAL" clId="{17CDEE0B-9E69-4BDA-B625-CA094527BD61}" dt="2025-12-05T20:53:23.165" v="117" actId="313"/>
          <ac:spMkLst>
            <pc:docMk/>
            <pc:sldMk cId="74820106" sldId="317"/>
            <ac:spMk id="2" creationId="{3B6309C7-809C-FB9B-F117-748B124F67A8}"/>
          </ac:spMkLst>
        </pc:spChg>
        <pc:spChg chg="mod">
          <ac:chgData name="Li Ma" userId="20cd6f19-5f89-4024-9814-660bcb5ada07" providerId="ADAL" clId="{17CDEE0B-9E69-4BDA-B625-CA094527BD61}" dt="2025-12-05T20:47:33.156" v="33" actId="1076"/>
          <ac:spMkLst>
            <pc:docMk/>
            <pc:sldMk cId="74820106" sldId="317"/>
            <ac:spMk id="3" creationId="{31820E3A-BB86-07EF-BAE1-AEA4D610CCA4}"/>
          </ac:spMkLst>
        </pc:spChg>
      </pc:sldChg>
      <pc:sldChg chg="addSp modSp mod">
        <pc:chgData name="Li Ma" userId="20cd6f19-5f89-4024-9814-660bcb5ada07" providerId="ADAL" clId="{17CDEE0B-9E69-4BDA-B625-CA094527BD61}" dt="2025-12-05T20:53:47.615" v="118" actId="13244"/>
        <pc:sldMkLst>
          <pc:docMk/>
          <pc:sldMk cId="730648602" sldId="318"/>
        </pc:sldMkLst>
        <pc:spChg chg="mod">
          <ac:chgData name="Li Ma" userId="20cd6f19-5f89-4024-9814-660bcb5ada07" providerId="ADAL" clId="{17CDEE0B-9E69-4BDA-B625-CA094527BD61}" dt="2025-12-05T20:47:50.787" v="35" actId="1076"/>
          <ac:spMkLst>
            <pc:docMk/>
            <pc:sldMk cId="730648602" sldId="318"/>
            <ac:spMk id="3" creationId="{5B8BE456-40A7-9D8D-B26F-E07A33CB316B}"/>
          </ac:spMkLst>
        </pc:spChg>
        <pc:spChg chg="add mod ord">
          <ac:chgData name="Li Ma" userId="20cd6f19-5f89-4024-9814-660bcb5ada07" providerId="ADAL" clId="{17CDEE0B-9E69-4BDA-B625-CA094527BD61}" dt="2025-12-05T20:53:47.615" v="118" actId="13244"/>
          <ac:spMkLst>
            <pc:docMk/>
            <pc:sldMk cId="730648602" sldId="318"/>
            <ac:spMk id="4" creationId="{194803A3-B1FC-012D-C22C-01C3E7DEB58F}"/>
          </ac:spMkLst>
        </pc:spChg>
      </pc:sldChg>
      <pc:sldChg chg="modSp mod">
        <pc:chgData name="Li Ma" userId="20cd6f19-5f89-4024-9814-660bcb5ada07" providerId="ADAL" clId="{17CDEE0B-9E69-4BDA-B625-CA094527BD61}" dt="2025-12-05T20:48:20.247" v="42" actId="33553"/>
        <pc:sldMkLst>
          <pc:docMk/>
          <pc:sldMk cId="3745029248" sldId="319"/>
        </pc:sldMkLst>
        <pc:spChg chg="mod">
          <ac:chgData name="Li Ma" userId="20cd6f19-5f89-4024-9814-660bcb5ada07" providerId="ADAL" clId="{17CDEE0B-9E69-4BDA-B625-CA094527BD61}" dt="2025-12-05T20:48:20.247" v="42" actId="33553"/>
          <ac:spMkLst>
            <pc:docMk/>
            <pc:sldMk cId="3745029248" sldId="319"/>
            <ac:spMk id="3" creationId="{A8B6BBF2-7E14-3A8D-3830-3240E2B21CD0}"/>
          </ac:spMkLst>
        </pc:spChg>
      </pc:sldChg>
      <pc:sldChg chg="modSp mod">
        <pc:chgData name="Li Ma" userId="20cd6f19-5f89-4024-9814-660bcb5ada07" providerId="ADAL" clId="{17CDEE0B-9E69-4BDA-B625-CA094527BD61}" dt="2025-12-05T20:48:28.399" v="43" actId="33553"/>
        <pc:sldMkLst>
          <pc:docMk/>
          <pc:sldMk cId="3246254377" sldId="320"/>
        </pc:sldMkLst>
        <pc:spChg chg="mod">
          <ac:chgData name="Li Ma" userId="20cd6f19-5f89-4024-9814-660bcb5ada07" providerId="ADAL" clId="{17CDEE0B-9E69-4BDA-B625-CA094527BD61}" dt="2025-12-05T20:48:28.399" v="43" actId="33553"/>
          <ac:spMkLst>
            <pc:docMk/>
            <pc:sldMk cId="3246254377" sldId="320"/>
            <ac:spMk id="3" creationId="{6FB28912-D6B5-5123-0AE9-17156D898789}"/>
          </ac:spMkLst>
        </pc:spChg>
      </pc:sldChg>
      <pc:sldChg chg="modSp mod">
        <pc:chgData name="Li Ma" userId="20cd6f19-5f89-4024-9814-660bcb5ada07" providerId="ADAL" clId="{17CDEE0B-9E69-4BDA-B625-CA094527BD61}" dt="2025-12-05T20:48:32.781" v="44" actId="33553"/>
        <pc:sldMkLst>
          <pc:docMk/>
          <pc:sldMk cId="3947308924" sldId="321"/>
        </pc:sldMkLst>
        <pc:spChg chg="mod">
          <ac:chgData name="Li Ma" userId="20cd6f19-5f89-4024-9814-660bcb5ada07" providerId="ADAL" clId="{17CDEE0B-9E69-4BDA-B625-CA094527BD61}" dt="2025-12-05T20:48:32.781" v="44" actId="33553"/>
          <ac:spMkLst>
            <pc:docMk/>
            <pc:sldMk cId="3947308924" sldId="321"/>
            <ac:spMk id="3" creationId="{DBEADACD-EEB0-7D4D-DFCC-B91CE1E3FAFC}"/>
          </ac:spMkLst>
        </pc:spChg>
      </pc:sldChg>
      <pc:sldChg chg="modSp mod">
        <pc:chgData name="Li Ma" userId="20cd6f19-5f89-4024-9814-660bcb5ada07" providerId="ADAL" clId="{17CDEE0B-9E69-4BDA-B625-CA094527BD61}" dt="2025-12-05T20:48:37.199" v="45" actId="33553"/>
        <pc:sldMkLst>
          <pc:docMk/>
          <pc:sldMk cId="2982249127" sldId="322"/>
        </pc:sldMkLst>
        <pc:spChg chg="mod">
          <ac:chgData name="Li Ma" userId="20cd6f19-5f89-4024-9814-660bcb5ada07" providerId="ADAL" clId="{17CDEE0B-9E69-4BDA-B625-CA094527BD61}" dt="2025-12-05T20:48:37.199" v="45" actId="33553"/>
          <ac:spMkLst>
            <pc:docMk/>
            <pc:sldMk cId="2982249127" sldId="322"/>
            <ac:spMk id="3" creationId="{ACC5D0AF-683F-A20E-BD99-DE7DF10BE849}"/>
          </ac:spMkLst>
        </pc:spChg>
      </pc:sldChg>
      <pc:sldChg chg="modSp mod">
        <pc:chgData name="Li Ma" userId="20cd6f19-5f89-4024-9814-660bcb5ada07" providerId="ADAL" clId="{17CDEE0B-9E69-4BDA-B625-CA094527BD61}" dt="2025-12-05T20:48:41.944" v="46" actId="33553"/>
        <pc:sldMkLst>
          <pc:docMk/>
          <pc:sldMk cId="2924985442" sldId="323"/>
        </pc:sldMkLst>
        <pc:spChg chg="mod">
          <ac:chgData name="Li Ma" userId="20cd6f19-5f89-4024-9814-660bcb5ada07" providerId="ADAL" clId="{17CDEE0B-9E69-4BDA-B625-CA094527BD61}" dt="2025-12-05T20:48:41.944" v="46" actId="33553"/>
          <ac:spMkLst>
            <pc:docMk/>
            <pc:sldMk cId="2924985442" sldId="323"/>
            <ac:spMk id="3" creationId="{A74B1BB4-F0DC-2D6A-592B-52EB559A0EAA}"/>
          </ac:spMkLst>
        </pc:spChg>
      </pc:sldChg>
      <pc:sldChg chg="modSp mod">
        <pc:chgData name="Li Ma" userId="20cd6f19-5f89-4024-9814-660bcb5ada07" providerId="ADAL" clId="{17CDEE0B-9E69-4BDA-B625-CA094527BD61}" dt="2025-12-05T20:48:45.756" v="47" actId="33553"/>
        <pc:sldMkLst>
          <pc:docMk/>
          <pc:sldMk cId="3897429170" sldId="325"/>
        </pc:sldMkLst>
        <pc:spChg chg="mod">
          <ac:chgData name="Li Ma" userId="20cd6f19-5f89-4024-9814-660bcb5ada07" providerId="ADAL" clId="{17CDEE0B-9E69-4BDA-B625-CA094527BD61}" dt="2025-12-05T20:48:45.756" v="47" actId="33553"/>
          <ac:spMkLst>
            <pc:docMk/>
            <pc:sldMk cId="3897429170" sldId="325"/>
            <ac:spMk id="3" creationId="{A978E766-B7AE-4E08-435B-1F3615DE6A23}"/>
          </ac:spMkLst>
        </pc:spChg>
      </pc:sldChg>
      <pc:sldChg chg="addSp modSp mod">
        <pc:chgData name="Li Ma" userId="20cd6f19-5f89-4024-9814-660bcb5ada07" providerId="ADAL" clId="{17CDEE0B-9E69-4BDA-B625-CA094527BD61}" dt="2025-12-05T20:53:54.371" v="119"/>
        <pc:sldMkLst>
          <pc:docMk/>
          <pc:sldMk cId="2744288717" sldId="326"/>
        </pc:sldMkLst>
        <pc:spChg chg="add mod ord">
          <ac:chgData name="Li Ma" userId="20cd6f19-5f89-4024-9814-660bcb5ada07" providerId="ADAL" clId="{17CDEE0B-9E69-4BDA-B625-CA094527BD61}" dt="2025-12-05T20:53:54.371" v="119"/>
          <ac:spMkLst>
            <pc:docMk/>
            <pc:sldMk cId="2744288717" sldId="326"/>
            <ac:spMk id="5" creationId="{9AD8E0F2-FC22-C965-4AB8-051D8013482F}"/>
          </ac:spMkLst>
        </pc:spChg>
        <pc:graphicFrameChg chg="mod modGraphic">
          <ac:chgData name="Li Ma" userId="20cd6f19-5f89-4024-9814-660bcb5ada07" providerId="ADAL" clId="{17CDEE0B-9E69-4BDA-B625-CA094527BD61}" dt="2025-12-05T20:46:06.500" v="23" actId="1076"/>
          <ac:graphicFrameMkLst>
            <pc:docMk/>
            <pc:sldMk cId="2744288717" sldId="326"/>
            <ac:graphicFrameMk id="2" creationId="{29245C92-8E74-D0B8-5031-08A0A1A5654A}"/>
          </ac:graphicFrameMkLst>
        </pc:graphicFrameChg>
      </pc:sldChg>
      <pc:sldChg chg="modSp mod">
        <pc:chgData name="Li Ma" userId="20cd6f19-5f89-4024-9814-660bcb5ada07" providerId="ADAL" clId="{17CDEE0B-9E69-4BDA-B625-CA094527BD61}" dt="2025-12-05T20:48:52.829" v="49" actId="33553"/>
        <pc:sldMkLst>
          <pc:docMk/>
          <pc:sldMk cId="2290290251" sldId="327"/>
        </pc:sldMkLst>
        <pc:spChg chg="mod">
          <ac:chgData name="Li Ma" userId="20cd6f19-5f89-4024-9814-660bcb5ada07" providerId="ADAL" clId="{17CDEE0B-9E69-4BDA-B625-CA094527BD61}" dt="2025-12-05T20:48:52.829" v="49" actId="33553"/>
          <ac:spMkLst>
            <pc:docMk/>
            <pc:sldMk cId="2290290251" sldId="327"/>
            <ac:spMk id="3" creationId="{0AA87646-AEE7-CE81-5EFE-8B98067EBBE2}"/>
          </ac:spMkLst>
        </pc:spChg>
      </pc:sldChg>
      <pc:sldChg chg="modSp mod">
        <pc:chgData name="Li Ma" userId="20cd6f19-5f89-4024-9814-660bcb5ada07" providerId="ADAL" clId="{17CDEE0B-9E69-4BDA-B625-CA094527BD61}" dt="2025-12-05T20:48:56.579" v="50" actId="33553"/>
        <pc:sldMkLst>
          <pc:docMk/>
          <pc:sldMk cId="2277459923" sldId="328"/>
        </pc:sldMkLst>
        <pc:spChg chg="mod">
          <ac:chgData name="Li Ma" userId="20cd6f19-5f89-4024-9814-660bcb5ada07" providerId="ADAL" clId="{17CDEE0B-9E69-4BDA-B625-CA094527BD61}" dt="2025-12-05T20:48:56.579" v="50" actId="33553"/>
          <ac:spMkLst>
            <pc:docMk/>
            <pc:sldMk cId="2277459923" sldId="328"/>
            <ac:spMk id="3" creationId="{4A541BE5-C8FB-5D92-4746-99AA6F8C29E8}"/>
          </ac:spMkLst>
        </pc:spChg>
      </pc:sldChg>
      <pc:sldChg chg="modSp mod">
        <pc:chgData name="Li Ma" userId="20cd6f19-5f89-4024-9814-660bcb5ada07" providerId="ADAL" clId="{17CDEE0B-9E69-4BDA-B625-CA094527BD61}" dt="2025-12-05T20:49:00.162" v="51" actId="33553"/>
        <pc:sldMkLst>
          <pc:docMk/>
          <pc:sldMk cId="3139530463" sldId="329"/>
        </pc:sldMkLst>
        <pc:spChg chg="mod">
          <ac:chgData name="Li Ma" userId="20cd6f19-5f89-4024-9814-660bcb5ada07" providerId="ADAL" clId="{17CDEE0B-9E69-4BDA-B625-CA094527BD61}" dt="2025-12-05T20:49:00.162" v="51" actId="33553"/>
          <ac:spMkLst>
            <pc:docMk/>
            <pc:sldMk cId="3139530463" sldId="329"/>
            <ac:spMk id="3" creationId="{CE93A290-FA7A-656C-C136-E30FBC34D917}"/>
          </ac:spMkLst>
        </pc:spChg>
      </pc:sldChg>
      <pc:sldChg chg="modSp mod">
        <pc:chgData name="Li Ma" userId="20cd6f19-5f89-4024-9814-660bcb5ada07" providerId="ADAL" clId="{17CDEE0B-9E69-4BDA-B625-CA094527BD61}" dt="2025-12-05T20:49:03.658" v="52" actId="33553"/>
        <pc:sldMkLst>
          <pc:docMk/>
          <pc:sldMk cId="3559332574" sldId="330"/>
        </pc:sldMkLst>
        <pc:spChg chg="mod">
          <ac:chgData name="Li Ma" userId="20cd6f19-5f89-4024-9814-660bcb5ada07" providerId="ADAL" clId="{17CDEE0B-9E69-4BDA-B625-CA094527BD61}" dt="2025-12-05T20:49:03.658" v="52" actId="33553"/>
          <ac:spMkLst>
            <pc:docMk/>
            <pc:sldMk cId="3559332574" sldId="330"/>
            <ac:spMk id="3" creationId="{17235DE5-9F9B-6350-6B8B-2C5802464801}"/>
          </ac:spMkLst>
        </pc:spChg>
      </pc:sldChg>
      <pc:sldChg chg="modSp mod">
        <pc:chgData name="Li Ma" userId="20cd6f19-5f89-4024-9814-660bcb5ada07" providerId="ADAL" clId="{17CDEE0B-9E69-4BDA-B625-CA094527BD61}" dt="2025-12-05T20:49:08.074" v="53" actId="33553"/>
        <pc:sldMkLst>
          <pc:docMk/>
          <pc:sldMk cId="3794775887" sldId="331"/>
        </pc:sldMkLst>
        <pc:spChg chg="mod">
          <ac:chgData name="Li Ma" userId="20cd6f19-5f89-4024-9814-660bcb5ada07" providerId="ADAL" clId="{17CDEE0B-9E69-4BDA-B625-CA094527BD61}" dt="2025-12-05T20:49:08.074" v="53" actId="33553"/>
          <ac:spMkLst>
            <pc:docMk/>
            <pc:sldMk cId="3794775887" sldId="331"/>
            <ac:spMk id="3" creationId="{8E20EE8C-776D-1624-4197-D3654159FD63}"/>
          </ac:spMkLst>
        </pc:spChg>
      </pc:sldChg>
      <pc:sldChg chg="modSp mod">
        <pc:chgData name="Li Ma" userId="20cd6f19-5f89-4024-9814-660bcb5ada07" providerId="ADAL" clId="{17CDEE0B-9E69-4BDA-B625-CA094527BD61}" dt="2025-12-05T20:49:11.513" v="54" actId="33553"/>
        <pc:sldMkLst>
          <pc:docMk/>
          <pc:sldMk cId="1106229955" sldId="332"/>
        </pc:sldMkLst>
        <pc:spChg chg="mod">
          <ac:chgData name="Li Ma" userId="20cd6f19-5f89-4024-9814-660bcb5ada07" providerId="ADAL" clId="{17CDEE0B-9E69-4BDA-B625-CA094527BD61}" dt="2025-12-05T20:49:11.513" v="54" actId="33553"/>
          <ac:spMkLst>
            <pc:docMk/>
            <pc:sldMk cId="1106229955" sldId="332"/>
            <ac:spMk id="3" creationId="{B1E85294-8F3B-44A9-C35A-51FD8055D584}"/>
          </ac:spMkLst>
        </pc:spChg>
      </pc:sldChg>
      <pc:sldChg chg="modSp mod">
        <pc:chgData name="Li Ma" userId="20cd6f19-5f89-4024-9814-660bcb5ada07" providerId="ADAL" clId="{17CDEE0B-9E69-4BDA-B625-CA094527BD61}" dt="2025-12-05T20:49:14.791" v="55" actId="33553"/>
        <pc:sldMkLst>
          <pc:docMk/>
          <pc:sldMk cId="452662441" sldId="333"/>
        </pc:sldMkLst>
        <pc:spChg chg="mod">
          <ac:chgData name="Li Ma" userId="20cd6f19-5f89-4024-9814-660bcb5ada07" providerId="ADAL" clId="{17CDEE0B-9E69-4BDA-B625-CA094527BD61}" dt="2025-12-05T20:49:14.791" v="55" actId="33553"/>
          <ac:spMkLst>
            <pc:docMk/>
            <pc:sldMk cId="452662441" sldId="333"/>
            <ac:spMk id="3" creationId="{D4A1D496-1C92-93C8-5F30-087CB5E4AD30}"/>
          </ac:spMkLst>
        </pc:spChg>
      </pc:sldChg>
      <pc:sldChg chg="modSp mod">
        <pc:chgData name="Li Ma" userId="20cd6f19-5f89-4024-9814-660bcb5ada07" providerId="ADAL" clId="{17CDEE0B-9E69-4BDA-B625-CA094527BD61}" dt="2025-12-05T20:49:18.345" v="56" actId="33553"/>
        <pc:sldMkLst>
          <pc:docMk/>
          <pc:sldMk cId="4105028543" sldId="335"/>
        </pc:sldMkLst>
        <pc:spChg chg="mod">
          <ac:chgData name="Li Ma" userId="20cd6f19-5f89-4024-9814-660bcb5ada07" providerId="ADAL" clId="{17CDEE0B-9E69-4BDA-B625-CA094527BD61}" dt="2025-12-05T20:49:18.345" v="56" actId="33553"/>
          <ac:spMkLst>
            <pc:docMk/>
            <pc:sldMk cId="4105028543" sldId="335"/>
            <ac:spMk id="3" creationId="{A59CC48D-2F24-D582-8119-B6FE0FDE965C}"/>
          </ac:spMkLst>
        </pc:spChg>
      </pc:sldChg>
      <pc:sldChg chg="modSp mod">
        <pc:chgData name="Li Ma" userId="20cd6f19-5f89-4024-9814-660bcb5ada07" providerId="ADAL" clId="{17CDEE0B-9E69-4BDA-B625-CA094527BD61}" dt="2025-12-05T20:55:57.815" v="140" actId="114"/>
        <pc:sldMkLst>
          <pc:docMk/>
          <pc:sldMk cId="1794630722" sldId="336"/>
        </pc:sldMkLst>
        <pc:spChg chg="mod">
          <ac:chgData name="Li Ma" userId="20cd6f19-5f89-4024-9814-660bcb5ada07" providerId="ADAL" clId="{17CDEE0B-9E69-4BDA-B625-CA094527BD61}" dt="2025-12-05T20:55:57.815" v="140" actId="114"/>
          <ac:spMkLst>
            <pc:docMk/>
            <pc:sldMk cId="1794630722" sldId="336"/>
            <ac:spMk id="3" creationId="{F40DF0C7-0F34-E913-706C-137F33BC57C2}"/>
          </ac:spMkLst>
        </pc:spChg>
      </pc:sldChg>
      <pc:sldChg chg="addSp delSp modSp mod">
        <pc:chgData name="Li Ma" userId="20cd6f19-5f89-4024-9814-660bcb5ada07" providerId="ADAL" clId="{17CDEE0B-9E69-4BDA-B625-CA094527BD61}" dt="2025-12-05T20:54:04.383" v="120"/>
        <pc:sldMkLst>
          <pc:docMk/>
          <pc:sldMk cId="1170520269" sldId="337"/>
        </pc:sldMkLst>
        <pc:spChg chg="add del mod">
          <ac:chgData name="Li Ma" userId="20cd6f19-5f89-4024-9814-660bcb5ada07" providerId="ADAL" clId="{17CDEE0B-9E69-4BDA-B625-CA094527BD61}" dt="2025-12-05T20:49:53.897" v="59" actId="33699"/>
          <ac:spMkLst>
            <pc:docMk/>
            <pc:sldMk cId="1170520269" sldId="337"/>
            <ac:spMk id="2" creationId="{DFC3E362-0B32-6249-C86E-60DC125B86DE}"/>
          </ac:spMkLst>
        </pc:spChg>
        <pc:spChg chg="mod ord">
          <ac:chgData name="Li Ma" userId="20cd6f19-5f89-4024-9814-660bcb5ada07" providerId="ADAL" clId="{17CDEE0B-9E69-4BDA-B625-CA094527BD61}" dt="2025-12-05T20:54:04.383" v="120"/>
          <ac:spMkLst>
            <pc:docMk/>
            <pc:sldMk cId="1170520269" sldId="337"/>
            <ac:spMk id="3" creationId="{FA8E29B5-618D-0110-88F3-95B3C5005AE1}"/>
          </ac:spMkLst>
        </pc:spChg>
      </pc:sldChg>
      <pc:sldChg chg="modSp mod">
        <pc:chgData name="Li Ma" userId="20cd6f19-5f89-4024-9814-660bcb5ada07" providerId="ADAL" clId="{17CDEE0B-9E69-4BDA-B625-CA094527BD61}" dt="2025-12-05T20:55:51.619" v="139" actId="114"/>
        <pc:sldMkLst>
          <pc:docMk/>
          <pc:sldMk cId="3674325473" sldId="338"/>
        </pc:sldMkLst>
        <pc:spChg chg="mod">
          <ac:chgData name="Li Ma" userId="20cd6f19-5f89-4024-9814-660bcb5ada07" providerId="ADAL" clId="{17CDEE0B-9E69-4BDA-B625-CA094527BD61}" dt="2025-12-05T20:55:51.619" v="139" actId="114"/>
          <ac:spMkLst>
            <pc:docMk/>
            <pc:sldMk cId="3674325473" sldId="338"/>
            <ac:spMk id="3" creationId="{1AF63079-7015-CEB8-4535-FC73C376544D}"/>
          </ac:spMkLst>
        </pc:spChg>
      </pc:sldChg>
      <pc:sldChg chg="modSp mod">
        <pc:chgData name="Li Ma" userId="20cd6f19-5f89-4024-9814-660bcb5ada07" providerId="ADAL" clId="{17CDEE0B-9E69-4BDA-B625-CA094527BD61}" dt="2025-12-05T20:54:07.552" v="121"/>
        <pc:sldMkLst>
          <pc:docMk/>
          <pc:sldMk cId="3989341750" sldId="339"/>
        </pc:sldMkLst>
        <pc:spChg chg="mod ord">
          <ac:chgData name="Li Ma" userId="20cd6f19-5f89-4024-9814-660bcb5ada07" providerId="ADAL" clId="{17CDEE0B-9E69-4BDA-B625-CA094527BD61}" dt="2025-12-05T20:54:07.552" v="121"/>
          <ac:spMkLst>
            <pc:docMk/>
            <pc:sldMk cId="3989341750" sldId="339"/>
            <ac:spMk id="12" creationId="{A1519D9C-A9AD-7BF7-DD29-09B4E873C5F7}"/>
          </ac:spMkLst>
        </pc:spChg>
        <pc:graphicFrameChg chg="modGraphic">
          <ac:chgData name="Li Ma" userId="20cd6f19-5f89-4024-9814-660bcb5ada07" providerId="ADAL" clId="{17CDEE0B-9E69-4BDA-B625-CA094527BD61}" dt="2025-12-05T20:46:38.970" v="25" actId="34775"/>
          <ac:graphicFrameMkLst>
            <pc:docMk/>
            <pc:sldMk cId="3989341750" sldId="339"/>
            <ac:graphicFrameMk id="10" creationId="{6F14A3D7-9F6B-9C33-E9C2-BAA157F12153}"/>
          </ac:graphicFrameMkLst>
        </pc:graphicFrameChg>
      </pc:sldChg>
      <pc:sldChg chg="modSp mod">
        <pc:chgData name="Li Ma" userId="20cd6f19-5f89-4024-9814-660bcb5ada07" providerId="ADAL" clId="{17CDEE0B-9E69-4BDA-B625-CA094527BD61}" dt="2025-12-05T20:54:09.332" v="122"/>
        <pc:sldMkLst>
          <pc:docMk/>
          <pc:sldMk cId="458904857" sldId="340"/>
        </pc:sldMkLst>
        <pc:spChg chg="mod ord">
          <ac:chgData name="Li Ma" userId="20cd6f19-5f89-4024-9814-660bcb5ada07" providerId="ADAL" clId="{17CDEE0B-9E69-4BDA-B625-CA094527BD61}" dt="2025-12-05T20:54:09.332" v="122"/>
          <ac:spMkLst>
            <pc:docMk/>
            <pc:sldMk cId="458904857" sldId="340"/>
            <ac:spMk id="3" creationId="{AAE22CFC-0DFD-FE3C-5178-70CA2B0636DB}"/>
          </ac:spMkLst>
        </pc:spChg>
      </pc:sldChg>
      <pc:sldChg chg="modSp mod">
        <pc:chgData name="Li Ma" userId="20cd6f19-5f89-4024-9814-660bcb5ada07" providerId="ADAL" clId="{17CDEE0B-9E69-4BDA-B625-CA094527BD61}" dt="2025-12-05T20:50:18.480" v="64" actId="33553"/>
        <pc:sldMkLst>
          <pc:docMk/>
          <pc:sldMk cId="2605269393" sldId="341"/>
        </pc:sldMkLst>
        <pc:spChg chg="mod">
          <ac:chgData name="Li Ma" userId="20cd6f19-5f89-4024-9814-660bcb5ada07" providerId="ADAL" clId="{17CDEE0B-9E69-4BDA-B625-CA094527BD61}" dt="2025-12-05T20:50:18.480" v="64" actId="33553"/>
          <ac:spMkLst>
            <pc:docMk/>
            <pc:sldMk cId="2605269393" sldId="341"/>
            <ac:spMk id="3" creationId="{C26092EC-3857-D949-C3A6-4879B0BD59C1}"/>
          </ac:spMkLst>
        </pc:spChg>
      </pc:sldChg>
      <pc:sldChg chg="modSp mod">
        <pc:chgData name="Li Ma" userId="20cd6f19-5f89-4024-9814-660bcb5ada07" providerId="ADAL" clId="{17CDEE0B-9E69-4BDA-B625-CA094527BD61}" dt="2025-12-05T20:50:22.378" v="65" actId="33553"/>
        <pc:sldMkLst>
          <pc:docMk/>
          <pc:sldMk cId="742794150" sldId="342"/>
        </pc:sldMkLst>
        <pc:spChg chg="mod">
          <ac:chgData name="Li Ma" userId="20cd6f19-5f89-4024-9814-660bcb5ada07" providerId="ADAL" clId="{17CDEE0B-9E69-4BDA-B625-CA094527BD61}" dt="2025-12-05T20:50:22.378" v="65" actId="33553"/>
          <ac:spMkLst>
            <pc:docMk/>
            <pc:sldMk cId="742794150" sldId="342"/>
            <ac:spMk id="3" creationId="{E0237BA8-16B1-06D5-97F6-47A54011220E}"/>
          </ac:spMkLst>
        </pc:spChg>
        <pc:graphicFrameChg chg="modGraphic">
          <ac:chgData name="Li Ma" userId="20cd6f19-5f89-4024-9814-660bcb5ada07" providerId="ADAL" clId="{17CDEE0B-9E69-4BDA-B625-CA094527BD61}" dt="2025-12-05T20:46:34.888" v="24" actId="34775"/>
          <ac:graphicFrameMkLst>
            <pc:docMk/>
            <pc:sldMk cId="742794150" sldId="342"/>
            <ac:graphicFrameMk id="4" creationId="{C055F214-7055-40DC-136C-4C5D6B17ACAF}"/>
          </ac:graphicFrameMkLst>
        </pc:graphicFrameChg>
      </pc:sldChg>
      <pc:sldChg chg="modSp mod">
        <pc:chgData name="Li Ma" userId="20cd6f19-5f89-4024-9814-660bcb5ada07" providerId="ADAL" clId="{17CDEE0B-9E69-4BDA-B625-CA094527BD61}" dt="2025-12-05T20:50:24.362" v="66" actId="33553"/>
        <pc:sldMkLst>
          <pc:docMk/>
          <pc:sldMk cId="1349980333" sldId="343"/>
        </pc:sldMkLst>
        <pc:spChg chg="mod">
          <ac:chgData name="Li Ma" userId="20cd6f19-5f89-4024-9814-660bcb5ada07" providerId="ADAL" clId="{17CDEE0B-9E69-4BDA-B625-CA094527BD61}" dt="2025-12-05T20:50:24.362" v="66" actId="33553"/>
          <ac:spMkLst>
            <pc:docMk/>
            <pc:sldMk cId="1349980333" sldId="343"/>
            <ac:spMk id="3" creationId="{42E893F5-D199-42B9-FD13-25C6589D1D55}"/>
          </ac:spMkLst>
        </pc:spChg>
      </pc:sldChg>
      <pc:sldChg chg="modSp mod">
        <pc:chgData name="Li Ma" userId="20cd6f19-5f89-4024-9814-660bcb5ada07" providerId="ADAL" clId="{17CDEE0B-9E69-4BDA-B625-CA094527BD61}" dt="2025-12-05T20:57:01.942" v="144" actId="962"/>
        <pc:sldMkLst>
          <pc:docMk/>
          <pc:sldMk cId="676483093" sldId="344"/>
        </pc:sldMkLst>
        <pc:spChg chg="mod ord">
          <ac:chgData name="Li Ma" userId="20cd6f19-5f89-4024-9814-660bcb5ada07" providerId="ADAL" clId="{17CDEE0B-9E69-4BDA-B625-CA094527BD61}" dt="2025-12-05T20:54:11.127" v="123"/>
          <ac:spMkLst>
            <pc:docMk/>
            <pc:sldMk cId="676483093" sldId="344"/>
            <ac:spMk id="4" creationId="{6029E055-7961-C6CB-59D2-5E36B922258C}"/>
          </ac:spMkLst>
        </pc:spChg>
        <pc:picChg chg="mod">
          <ac:chgData name="Li Ma" userId="20cd6f19-5f89-4024-9814-660bcb5ada07" providerId="ADAL" clId="{17CDEE0B-9E69-4BDA-B625-CA094527BD61}" dt="2025-12-05T20:57:01.942" v="144" actId="962"/>
          <ac:picMkLst>
            <pc:docMk/>
            <pc:sldMk cId="676483093" sldId="344"/>
            <ac:picMk id="2" creationId="{AC2CA7E9-D1FA-E4A7-548C-AFD0606412FC}"/>
          </ac:picMkLst>
        </pc:picChg>
      </pc:sldChg>
      <pc:sldChg chg="modSp mod">
        <pc:chgData name="Li Ma" userId="20cd6f19-5f89-4024-9814-660bcb5ada07" providerId="ADAL" clId="{17CDEE0B-9E69-4BDA-B625-CA094527BD61}" dt="2025-12-05T20:57:15.931" v="146" actId="962"/>
        <pc:sldMkLst>
          <pc:docMk/>
          <pc:sldMk cId="1054630862" sldId="345"/>
        </pc:sldMkLst>
        <pc:spChg chg="mod ord">
          <ac:chgData name="Li Ma" userId="20cd6f19-5f89-4024-9814-660bcb5ada07" providerId="ADAL" clId="{17CDEE0B-9E69-4BDA-B625-CA094527BD61}" dt="2025-12-05T20:54:12.555" v="124"/>
          <ac:spMkLst>
            <pc:docMk/>
            <pc:sldMk cId="1054630862" sldId="345"/>
            <ac:spMk id="4" creationId="{6698E28D-4E12-252A-8E01-B65A7CE06995}"/>
          </ac:spMkLst>
        </pc:spChg>
        <pc:picChg chg="mod">
          <ac:chgData name="Li Ma" userId="20cd6f19-5f89-4024-9814-660bcb5ada07" providerId="ADAL" clId="{17CDEE0B-9E69-4BDA-B625-CA094527BD61}" dt="2025-12-05T20:57:15.931" v="146" actId="962"/>
          <ac:picMkLst>
            <pc:docMk/>
            <pc:sldMk cId="1054630862" sldId="345"/>
            <ac:picMk id="2" creationId="{3620FC64-5091-A992-18E6-67983433AC80}"/>
          </ac:picMkLst>
        </pc:picChg>
      </pc:sldChg>
      <pc:sldChg chg="modSp mod">
        <pc:chgData name="Li Ma" userId="20cd6f19-5f89-4024-9814-660bcb5ada07" providerId="ADAL" clId="{17CDEE0B-9E69-4BDA-B625-CA094527BD61}" dt="2025-12-05T20:50:37.379" v="68" actId="33553"/>
        <pc:sldMkLst>
          <pc:docMk/>
          <pc:sldMk cId="2130959924" sldId="346"/>
        </pc:sldMkLst>
        <pc:spChg chg="mod">
          <ac:chgData name="Li Ma" userId="20cd6f19-5f89-4024-9814-660bcb5ada07" providerId="ADAL" clId="{17CDEE0B-9E69-4BDA-B625-CA094527BD61}" dt="2025-12-05T20:50:37.379" v="68" actId="33553"/>
          <ac:spMkLst>
            <pc:docMk/>
            <pc:sldMk cId="2130959924" sldId="346"/>
            <ac:spMk id="3" creationId="{6BA1FCC2-57A6-4046-11CD-6EF94B05A6E5}"/>
          </ac:spMkLst>
        </pc:spChg>
      </pc:sldChg>
      <pc:sldChg chg="modSp mod">
        <pc:chgData name="Li Ma" userId="20cd6f19-5f89-4024-9814-660bcb5ada07" providerId="ADAL" clId="{17CDEE0B-9E69-4BDA-B625-CA094527BD61}" dt="2025-12-05T20:50:44.811" v="70" actId="33553"/>
        <pc:sldMkLst>
          <pc:docMk/>
          <pc:sldMk cId="2950170356" sldId="347"/>
        </pc:sldMkLst>
        <pc:spChg chg="mod">
          <ac:chgData name="Li Ma" userId="20cd6f19-5f89-4024-9814-660bcb5ada07" providerId="ADAL" clId="{17CDEE0B-9E69-4BDA-B625-CA094527BD61}" dt="2025-12-05T20:50:44.811" v="70" actId="33553"/>
          <ac:spMkLst>
            <pc:docMk/>
            <pc:sldMk cId="2950170356" sldId="347"/>
            <ac:spMk id="3" creationId="{D34E11EA-0D35-9353-2416-253CAFB76594}"/>
          </ac:spMkLst>
        </pc:spChg>
      </pc:sldChg>
      <pc:sldChg chg="modSp mod">
        <pc:chgData name="Li Ma" userId="20cd6f19-5f89-4024-9814-660bcb5ada07" providerId="ADAL" clId="{17CDEE0B-9E69-4BDA-B625-CA094527BD61}" dt="2025-12-05T20:54:13.970" v="125"/>
        <pc:sldMkLst>
          <pc:docMk/>
          <pc:sldMk cId="852397983" sldId="348"/>
        </pc:sldMkLst>
        <pc:spChg chg="mod ord">
          <ac:chgData name="Li Ma" userId="20cd6f19-5f89-4024-9814-660bcb5ada07" providerId="ADAL" clId="{17CDEE0B-9E69-4BDA-B625-CA094527BD61}" dt="2025-12-05T20:54:13.970" v="125"/>
          <ac:spMkLst>
            <pc:docMk/>
            <pc:sldMk cId="852397983" sldId="348"/>
            <ac:spMk id="4" creationId="{5AABE159-BACC-59E1-AFFD-97712032CC2C}"/>
          </ac:spMkLst>
        </pc:spChg>
        <pc:graphicFrameChg chg="modGraphic">
          <ac:chgData name="Li Ma" userId="20cd6f19-5f89-4024-9814-660bcb5ada07" providerId="ADAL" clId="{17CDEE0B-9E69-4BDA-B625-CA094527BD61}" dt="2025-12-05T20:46:42.753" v="26" actId="34775"/>
          <ac:graphicFrameMkLst>
            <pc:docMk/>
            <pc:sldMk cId="852397983" sldId="348"/>
            <ac:graphicFrameMk id="2" creationId="{E6FC8627-7166-C02D-97C9-9A0AFAB5FB21}"/>
          </ac:graphicFrameMkLst>
        </pc:graphicFrameChg>
      </pc:sldChg>
      <pc:sldChg chg="modSp mod">
        <pc:chgData name="Li Ma" userId="20cd6f19-5f89-4024-9814-660bcb5ada07" providerId="ADAL" clId="{17CDEE0B-9E69-4BDA-B625-CA094527BD61}" dt="2025-12-05T20:50:51.294" v="72" actId="33553"/>
        <pc:sldMkLst>
          <pc:docMk/>
          <pc:sldMk cId="2739267152" sldId="349"/>
        </pc:sldMkLst>
        <pc:spChg chg="mod">
          <ac:chgData name="Li Ma" userId="20cd6f19-5f89-4024-9814-660bcb5ada07" providerId="ADAL" clId="{17CDEE0B-9E69-4BDA-B625-CA094527BD61}" dt="2025-12-05T20:50:51.294" v="72" actId="33553"/>
          <ac:spMkLst>
            <pc:docMk/>
            <pc:sldMk cId="2739267152" sldId="349"/>
            <ac:spMk id="3" creationId="{EF48BA66-9470-A152-7E50-FD9263717099}"/>
          </ac:spMkLst>
        </pc:spChg>
      </pc:sldChg>
      <pc:sldChg chg="modSp mod">
        <pc:chgData name="Li Ma" userId="20cd6f19-5f89-4024-9814-660bcb5ada07" providerId="ADAL" clId="{17CDEE0B-9E69-4BDA-B625-CA094527BD61}" dt="2025-12-05T20:57:29.270" v="148" actId="962"/>
        <pc:sldMkLst>
          <pc:docMk/>
          <pc:sldMk cId="1650416896" sldId="350"/>
        </pc:sldMkLst>
        <pc:spChg chg="mod">
          <ac:chgData name="Li Ma" userId="20cd6f19-5f89-4024-9814-660bcb5ada07" providerId="ADAL" clId="{17CDEE0B-9E69-4BDA-B625-CA094527BD61}" dt="2025-12-05T20:50:56.566" v="73" actId="33553"/>
          <ac:spMkLst>
            <pc:docMk/>
            <pc:sldMk cId="1650416896" sldId="350"/>
            <ac:spMk id="4" creationId="{A9072132-F7FB-3871-8BEA-6D036BA34730}"/>
          </ac:spMkLst>
        </pc:spChg>
        <pc:picChg chg="mod ord">
          <ac:chgData name="Li Ma" userId="20cd6f19-5f89-4024-9814-660bcb5ada07" providerId="ADAL" clId="{17CDEE0B-9E69-4BDA-B625-CA094527BD61}" dt="2025-12-05T20:57:29.270" v="148" actId="962"/>
          <ac:picMkLst>
            <pc:docMk/>
            <pc:sldMk cId="1650416896" sldId="350"/>
            <ac:picMk id="2" creationId="{8F47356C-0680-5F2C-CE63-54C8171426F2}"/>
          </ac:picMkLst>
        </pc:picChg>
      </pc:sldChg>
      <pc:sldChg chg="modSp mod">
        <pc:chgData name="Li Ma" userId="20cd6f19-5f89-4024-9814-660bcb5ada07" providerId="ADAL" clId="{17CDEE0B-9E69-4BDA-B625-CA094527BD61}" dt="2025-12-05T20:57:48.934" v="150" actId="962"/>
        <pc:sldMkLst>
          <pc:docMk/>
          <pc:sldMk cId="448615014" sldId="351"/>
        </pc:sldMkLst>
        <pc:spChg chg="mod">
          <ac:chgData name="Li Ma" userId="20cd6f19-5f89-4024-9814-660bcb5ada07" providerId="ADAL" clId="{17CDEE0B-9E69-4BDA-B625-CA094527BD61}" dt="2025-12-05T20:51:06.160" v="77" actId="33553"/>
          <ac:spMkLst>
            <pc:docMk/>
            <pc:sldMk cId="448615014" sldId="351"/>
            <ac:spMk id="4" creationId="{CFF0111C-A99D-E20D-C6AC-4EE654E48606}"/>
          </ac:spMkLst>
        </pc:spChg>
        <pc:picChg chg="mod">
          <ac:chgData name="Li Ma" userId="20cd6f19-5f89-4024-9814-660bcb5ada07" providerId="ADAL" clId="{17CDEE0B-9E69-4BDA-B625-CA094527BD61}" dt="2025-12-05T20:57:48.934" v="150" actId="962"/>
          <ac:picMkLst>
            <pc:docMk/>
            <pc:sldMk cId="448615014" sldId="351"/>
            <ac:picMk id="2" creationId="{FB888C50-E92C-3CD5-09CA-A3431C473C6D}"/>
          </ac:picMkLst>
        </pc:picChg>
      </pc:sldChg>
      <pc:sldChg chg="modSp mod">
        <pc:chgData name="Li Ma" userId="20cd6f19-5f89-4024-9814-660bcb5ada07" providerId="ADAL" clId="{17CDEE0B-9E69-4BDA-B625-CA094527BD61}" dt="2025-12-05T20:58:04.111" v="152" actId="962"/>
        <pc:sldMkLst>
          <pc:docMk/>
          <pc:sldMk cId="736055410" sldId="352"/>
        </pc:sldMkLst>
        <pc:spChg chg="mod ord">
          <ac:chgData name="Li Ma" userId="20cd6f19-5f89-4024-9814-660bcb5ada07" providerId="ADAL" clId="{17CDEE0B-9E69-4BDA-B625-CA094527BD61}" dt="2025-12-05T20:54:20.463" v="127" actId="13244"/>
          <ac:spMkLst>
            <pc:docMk/>
            <pc:sldMk cId="736055410" sldId="352"/>
            <ac:spMk id="4" creationId="{D165AC43-8439-23F2-9737-79213ED77D91}"/>
          </ac:spMkLst>
        </pc:spChg>
        <pc:picChg chg="mod">
          <ac:chgData name="Li Ma" userId="20cd6f19-5f89-4024-9814-660bcb5ada07" providerId="ADAL" clId="{17CDEE0B-9E69-4BDA-B625-CA094527BD61}" dt="2025-12-05T20:58:04.111" v="152" actId="962"/>
          <ac:picMkLst>
            <pc:docMk/>
            <pc:sldMk cId="736055410" sldId="352"/>
            <ac:picMk id="2" creationId="{19B1FF35-572B-5BD3-7DE6-64884384B574}"/>
          </ac:picMkLst>
        </pc:picChg>
      </pc:sldChg>
      <pc:sldChg chg="modSp mod">
        <pc:chgData name="Li Ma" userId="20cd6f19-5f89-4024-9814-660bcb5ada07" providerId="ADAL" clId="{17CDEE0B-9E69-4BDA-B625-CA094527BD61}" dt="2025-12-05T20:58:20.113" v="154" actId="962"/>
        <pc:sldMkLst>
          <pc:docMk/>
          <pc:sldMk cId="4220124426" sldId="353"/>
        </pc:sldMkLst>
        <pc:spChg chg="mod ord">
          <ac:chgData name="Li Ma" userId="20cd6f19-5f89-4024-9814-660bcb5ada07" providerId="ADAL" clId="{17CDEE0B-9E69-4BDA-B625-CA094527BD61}" dt="2025-12-05T20:54:22.719" v="128" actId="13244"/>
          <ac:spMkLst>
            <pc:docMk/>
            <pc:sldMk cId="4220124426" sldId="353"/>
            <ac:spMk id="4" creationId="{22013EEA-2886-51E4-3D63-9FE48B4FDB9A}"/>
          </ac:spMkLst>
        </pc:spChg>
        <pc:picChg chg="mod">
          <ac:chgData name="Li Ma" userId="20cd6f19-5f89-4024-9814-660bcb5ada07" providerId="ADAL" clId="{17CDEE0B-9E69-4BDA-B625-CA094527BD61}" dt="2025-12-05T20:58:20.113" v="154" actId="962"/>
          <ac:picMkLst>
            <pc:docMk/>
            <pc:sldMk cId="4220124426" sldId="353"/>
            <ac:picMk id="2" creationId="{45ABE7DB-8343-6062-9614-3F9C985467B2}"/>
          </ac:picMkLst>
        </pc:picChg>
      </pc:sldChg>
      <pc:sldChg chg="modSp mod">
        <pc:chgData name="Li Ma" userId="20cd6f19-5f89-4024-9814-660bcb5ada07" providerId="ADAL" clId="{17CDEE0B-9E69-4BDA-B625-CA094527BD61}" dt="2025-12-05T20:50:59.061" v="74" actId="33553"/>
        <pc:sldMkLst>
          <pc:docMk/>
          <pc:sldMk cId="3785626350" sldId="354"/>
        </pc:sldMkLst>
        <pc:spChg chg="mod">
          <ac:chgData name="Li Ma" userId="20cd6f19-5f89-4024-9814-660bcb5ada07" providerId="ADAL" clId="{17CDEE0B-9E69-4BDA-B625-CA094527BD61}" dt="2025-12-05T20:50:59.061" v="74" actId="33553"/>
          <ac:spMkLst>
            <pc:docMk/>
            <pc:sldMk cId="3785626350" sldId="354"/>
            <ac:spMk id="3" creationId="{A715099E-38AA-16F8-EE0B-D32625792822}"/>
          </ac:spMkLst>
        </pc:spChg>
        <pc:graphicFrameChg chg="modGraphic">
          <ac:chgData name="Li Ma" userId="20cd6f19-5f89-4024-9814-660bcb5ada07" providerId="ADAL" clId="{17CDEE0B-9E69-4BDA-B625-CA094527BD61}" dt="2025-12-05T20:46:44.587" v="27" actId="34775"/>
          <ac:graphicFrameMkLst>
            <pc:docMk/>
            <pc:sldMk cId="3785626350" sldId="354"/>
            <ac:graphicFrameMk id="4" creationId="{4C1AD764-B540-8037-8FE1-930488BA8518}"/>
          </ac:graphicFrameMkLst>
        </pc:graphicFrameChg>
      </pc:sldChg>
      <pc:sldChg chg="modSp mod">
        <pc:chgData name="Li Ma" userId="20cd6f19-5f89-4024-9814-660bcb5ada07" providerId="ADAL" clId="{17CDEE0B-9E69-4BDA-B625-CA094527BD61}" dt="2025-12-05T20:51:00.765" v="75" actId="33553"/>
        <pc:sldMkLst>
          <pc:docMk/>
          <pc:sldMk cId="3804462156" sldId="355"/>
        </pc:sldMkLst>
        <pc:spChg chg="mod">
          <ac:chgData name="Li Ma" userId="20cd6f19-5f89-4024-9814-660bcb5ada07" providerId="ADAL" clId="{17CDEE0B-9E69-4BDA-B625-CA094527BD61}" dt="2025-12-05T20:51:00.765" v="75" actId="33553"/>
          <ac:spMkLst>
            <pc:docMk/>
            <pc:sldMk cId="3804462156" sldId="355"/>
            <ac:spMk id="3" creationId="{80C868C6-8AF7-E360-E82D-0B274C0BDA85}"/>
          </ac:spMkLst>
        </pc:spChg>
        <pc:graphicFrameChg chg="modGraphic">
          <ac:chgData name="Li Ma" userId="20cd6f19-5f89-4024-9814-660bcb5ada07" providerId="ADAL" clId="{17CDEE0B-9E69-4BDA-B625-CA094527BD61}" dt="2025-12-05T20:46:46.054" v="28" actId="34775"/>
          <ac:graphicFrameMkLst>
            <pc:docMk/>
            <pc:sldMk cId="3804462156" sldId="355"/>
            <ac:graphicFrameMk id="4" creationId="{82B282B9-6561-6F44-321D-F3D5B77187B3}"/>
          </ac:graphicFrameMkLst>
        </pc:graphicFrameChg>
      </pc:sldChg>
      <pc:sldChg chg="modSp mod">
        <pc:chgData name="Li Ma" userId="20cd6f19-5f89-4024-9814-660bcb5ada07" providerId="ADAL" clId="{17CDEE0B-9E69-4BDA-B625-CA094527BD61}" dt="2025-12-05T20:51:02.468" v="76" actId="33553"/>
        <pc:sldMkLst>
          <pc:docMk/>
          <pc:sldMk cId="2502532803" sldId="356"/>
        </pc:sldMkLst>
        <pc:spChg chg="mod">
          <ac:chgData name="Li Ma" userId="20cd6f19-5f89-4024-9814-660bcb5ada07" providerId="ADAL" clId="{17CDEE0B-9E69-4BDA-B625-CA094527BD61}" dt="2025-12-05T20:51:02.468" v="76" actId="33553"/>
          <ac:spMkLst>
            <pc:docMk/>
            <pc:sldMk cId="2502532803" sldId="356"/>
            <ac:spMk id="5" creationId="{212F3024-606A-1A86-3E94-F1F165079D9B}"/>
          </ac:spMkLst>
        </pc:spChg>
      </pc:sldChg>
      <pc:sldChg chg="modSp mod">
        <pc:chgData name="Li Ma" userId="20cd6f19-5f89-4024-9814-660bcb5ada07" providerId="ADAL" clId="{17CDEE0B-9E69-4BDA-B625-CA094527BD61}" dt="2025-12-05T20:51:08.585" v="78" actId="33553"/>
        <pc:sldMkLst>
          <pc:docMk/>
          <pc:sldMk cId="1148277335" sldId="357"/>
        </pc:sldMkLst>
        <pc:spChg chg="mod">
          <ac:chgData name="Li Ma" userId="20cd6f19-5f89-4024-9814-660bcb5ada07" providerId="ADAL" clId="{17CDEE0B-9E69-4BDA-B625-CA094527BD61}" dt="2025-12-05T20:51:08.585" v="78" actId="33553"/>
          <ac:spMkLst>
            <pc:docMk/>
            <pc:sldMk cId="1148277335" sldId="357"/>
            <ac:spMk id="3" creationId="{069D79E0-CCDA-0264-441B-1DAFE99FD60E}"/>
          </ac:spMkLst>
        </pc:spChg>
        <pc:graphicFrameChg chg="modGraphic">
          <ac:chgData name="Li Ma" userId="20cd6f19-5f89-4024-9814-660bcb5ada07" providerId="ADAL" clId="{17CDEE0B-9E69-4BDA-B625-CA094527BD61}" dt="2025-12-05T20:46:47.754" v="29" actId="34775"/>
          <ac:graphicFrameMkLst>
            <pc:docMk/>
            <pc:sldMk cId="1148277335" sldId="357"/>
            <ac:graphicFrameMk id="6" creationId="{0BE6AFA7-E5F6-DACC-2260-CD5FB2DA6B3B}"/>
          </ac:graphicFrameMkLst>
        </pc:graphicFrameChg>
      </pc:sldChg>
      <pc:sldChg chg="modSp mod">
        <pc:chgData name="Li Ma" userId="20cd6f19-5f89-4024-9814-660bcb5ada07" providerId="ADAL" clId="{17CDEE0B-9E69-4BDA-B625-CA094527BD61}" dt="2025-12-05T20:51:14.735" v="80" actId="33553"/>
        <pc:sldMkLst>
          <pc:docMk/>
          <pc:sldMk cId="3240316185" sldId="358"/>
        </pc:sldMkLst>
        <pc:spChg chg="mod">
          <ac:chgData name="Li Ma" userId="20cd6f19-5f89-4024-9814-660bcb5ada07" providerId="ADAL" clId="{17CDEE0B-9E69-4BDA-B625-CA094527BD61}" dt="2025-12-05T20:51:14.735" v="80" actId="33553"/>
          <ac:spMkLst>
            <pc:docMk/>
            <pc:sldMk cId="3240316185" sldId="358"/>
            <ac:spMk id="3" creationId="{85D8EE62-CB4E-EF3E-5415-A3A7F48B4AF0}"/>
          </ac:spMkLst>
        </pc:spChg>
        <pc:graphicFrameChg chg="modGraphic">
          <ac:chgData name="Li Ma" userId="20cd6f19-5f89-4024-9814-660bcb5ada07" providerId="ADAL" clId="{17CDEE0B-9E69-4BDA-B625-CA094527BD61}" dt="2025-12-05T20:46:49.020" v="30" actId="34775"/>
          <ac:graphicFrameMkLst>
            <pc:docMk/>
            <pc:sldMk cId="3240316185" sldId="358"/>
            <ac:graphicFrameMk id="4" creationId="{03FCDFF9-1623-D2C0-0255-226407530AD5}"/>
          </ac:graphicFrameMkLst>
        </pc:graphicFrameChg>
      </pc:sldChg>
      <pc:sldChg chg="modSp mod">
        <pc:chgData name="Li Ma" userId="20cd6f19-5f89-4024-9814-660bcb5ada07" providerId="ADAL" clId="{17CDEE0B-9E69-4BDA-B625-CA094527BD61}" dt="2025-12-05T20:51:16.783" v="81" actId="33553"/>
        <pc:sldMkLst>
          <pc:docMk/>
          <pc:sldMk cId="3167947638" sldId="359"/>
        </pc:sldMkLst>
        <pc:spChg chg="mod">
          <ac:chgData name="Li Ma" userId="20cd6f19-5f89-4024-9814-660bcb5ada07" providerId="ADAL" clId="{17CDEE0B-9E69-4BDA-B625-CA094527BD61}" dt="2025-12-05T20:51:16.783" v="81" actId="33553"/>
          <ac:spMkLst>
            <pc:docMk/>
            <pc:sldMk cId="3167947638" sldId="359"/>
            <ac:spMk id="3" creationId="{17729FC7-0E22-63B9-70A3-BE214B6521CC}"/>
          </ac:spMkLst>
        </pc:spChg>
      </pc:sldChg>
      <pc:sldChg chg="modSp mod">
        <pc:chgData name="Li Ma" userId="20cd6f19-5f89-4024-9814-660bcb5ada07" providerId="ADAL" clId="{17CDEE0B-9E69-4BDA-B625-CA094527BD61}" dt="2025-12-05T20:54:24.849" v="129"/>
        <pc:sldMkLst>
          <pc:docMk/>
          <pc:sldMk cId="2056313790" sldId="361"/>
        </pc:sldMkLst>
        <pc:spChg chg="mod ord">
          <ac:chgData name="Li Ma" userId="20cd6f19-5f89-4024-9814-660bcb5ada07" providerId="ADAL" clId="{17CDEE0B-9E69-4BDA-B625-CA094527BD61}" dt="2025-12-05T20:54:24.849" v="129"/>
          <ac:spMkLst>
            <pc:docMk/>
            <pc:sldMk cId="2056313790" sldId="361"/>
            <ac:spMk id="3" creationId="{7C0FAE6B-DC86-CF9B-F4B0-9E6DD5FA3509}"/>
          </ac:spMkLst>
        </pc:spChg>
      </pc:sldChg>
      <pc:sldChg chg="modSp mod">
        <pc:chgData name="Li Ma" userId="20cd6f19-5f89-4024-9814-660bcb5ada07" providerId="ADAL" clId="{17CDEE0B-9E69-4BDA-B625-CA094527BD61}" dt="2025-12-05T20:58:38.389" v="156" actId="962"/>
        <pc:sldMkLst>
          <pc:docMk/>
          <pc:sldMk cId="2179415061" sldId="362"/>
        </pc:sldMkLst>
        <pc:spChg chg="mod">
          <ac:chgData name="Li Ma" userId="20cd6f19-5f89-4024-9814-660bcb5ada07" providerId="ADAL" clId="{17CDEE0B-9E69-4BDA-B625-CA094527BD61}" dt="2025-12-05T20:51:49.521" v="89" actId="33553"/>
          <ac:spMkLst>
            <pc:docMk/>
            <pc:sldMk cId="2179415061" sldId="362"/>
            <ac:spMk id="4" creationId="{CE631421-5121-3424-99D0-E16F65191EF9}"/>
          </ac:spMkLst>
        </pc:spChg>
        <pc:picChg chg="mod ord">
          <ac:chgData name="Li Ma" userId="20cd6f19-5f89-4024-9814-660bcb5ada07" providerId="ADAL" clId="{17CDEE0B-9E69-4BDA-B625-CA094527BD61}" dt="2025-12-05T20:58:38.389" v="156" actId="962"/>
          <ac:picMkLst>
            <pc:docMk/>
            <pc:sldMk cId="2179415061" sldId="362"/>
            <ac:picMk id="2" creationId="{811F62C9-73E9-6C74-E66B-FAED531B5FFB}"/>
          </ac:picMkLst>
        </pc:picChg>
      </pc:sldChg>
      <pc:sldChg chg="modSp mod">
        <pc:chgData name="Li Ma" userId="20cd6f19-5f89-4024-9814-660bcb5ada07" providerId="ADAL" clId="{17CDEE0B-9E69-4BDA-B625-CA094527BD61}" dt="2025-12-05T20:58:50.414" v="158" actId="962"/>
        <pc:sldMkLst>
          <pc:docMk/>
          <pc:sldMk cId="1560747248" sldId="363"/>
        </pc:sldMkLst>
        <pc:spChg chg="mod">
          <ac:chgData name="Li Ma" userId="20cd6f19-5f89-4024-9814-660bcb5ada07" providerId="ADAL" clId="{17CDEE0B-9E69-4BDA-B625-CA094527BD61}" dt="2025-12-05T20:51:51.246" v="90" actId="33553"/>
          <ac:spMkLst>
            <pc:docMk/>
            <pc:sldMk cId="1560747248" sldId="363"/>
            <ac:spMk id="4" creationId="{3D305DCB-B71D-69AA-5AF3-8446CF8B8EEF}"/>
          </ac:spMkLst>
        </pc:spChg>
        <pc:picChg chg="mod ord">
          <ac:chgData name="Li Ma" userId="20cd6f19-5f89-4024-9814-660bcb5ada07" providerId="ADAL" clId="{17CDEE0B-9E69-4BDA-B625-CA094527BD61}" dt="2025-12-05T20:58:50.414" v="158" actId="962"/>
          <ac:picMkLst>
            <pc:docMk/>
            <pc:sldMk cId="1560747248" sldId="363"/>
            <ac:picMk id="2" creationId="{2BC30D7D-F877-3D03-71F7-B3DAC3E09287}"/>
          </ac:picMkLst>
        </pc:picChg>
      </pc:sldChg>
      <pc:sldChg chg="modSp mod">
        <pc:chgData name="Li Ma" userId="20cd6f19-5f89-4024-9814-660bcb5ada07" providerId="ADAL" clId="{17CDEE0B-9E69-4BDA-B625-CA094527BD61}" dt="2025-12-05T20:59:00.721" v="160" actId="962"/>
        <pc:sldMkLst>
          <pc:docMk/>
          <pc:sldMk cId="1128322022" sldId="364"/>
        </pc:sldMkLst>
        <pc:spChg chg="mod">
          <ac:chgData name="Li Ma" userId="20cd6f19-5f89-4024-9814-660bcb5ada07" providerId="ADAL" clId="{17CDEE0B-9E69-4BDA-B625-CA094527BD61}" dt="2025-12-05T20:51:53.037" v="91" actId="33553"/>
          <ac:spMkLst>
            <pc:docMk/>
            <pc:sldMk cId="1128322022" sldId="364"/>
            <ac:spMk id="4" creationId="{3DCE6147-0BF3-9247-B992-EFAC4F2CCDA6}"/>
          </ac:spMkLst>
        </pc:spChg>
        <pc:picChg chg="mod">
          <ac:chgData name="Li Ma" userId="20cd6f19-5f89-4024-9814-660bcb5ada07" providerId="ADAL" clId="{17CDEE0B-9E69-4BDA-B625-CA094527BD61}" dt="2025-12-05T20:59:00.721" v="160" actId="962"/>
          <ac:picMkLst>
            <pc:docMk/>
            <pc:sldMk cId="1128322022" sldId="364"/>
            <ac:picMk id="2" creationId="{B40C4EDA-1352-0620-5964-2A58ECBC9CFC}"/>
          </ac:picMkLst>
        </pc:picChg>
      </pc:sldChg>
      <pc:sldChg chg="modSp mod">
        <pc:chgData name="Li Ma" userId="20cd6f19-5f89-4024-9814-660bcb5ada07" providerId="ADAL" clId="{17CDEE0B-9E69-4BDA-B625-CA094527BD61}" dt="2025-12-05T20:51:22.949" v="83" actId="33553"/>
        <pc:sldMkLst>
          <pc:docMk/>
          <pc:sldMk cId="3958546548" sldId="365"/>
        </pc:sldMkLst>
        <pc:spChg chg="mod">
          <ac:chgData name="Li Ma" userId="20cd6f19-5f89-4024-9814-660bcb5ada07" providerId="ADAL" clId="{17CDEE0B-9E69-4BDA-B625-CA094527BD61}" dt="2025-12-05T20:51:22.949" v="83" actId="33553"/>
          <ac:spMkLst>
            <pc:docMk/>
            <pc:sldMk cId="3958546548" sldId="365"/>
            <ac:spMk id="3" creationId="{90735CA8-6965-0EDF-924B-1B0D4234A13A}"/>
          </ac:spMkLst>
        </pc:spChg>
      </pc:sldChg>
      <pc:sldChg chg="modSp mod">
        <pc:chgData name="Li Ma" userId="20cd6f19-5f89-4024-9814-660bcb5ada07" providerId="ADAL" clId="{17CDEE0B-9E69-4BDA-B625-CA094527BD61}" dt="2025-12-05T20:51:28.891" v="84" actId="33553"/>
        <pc:sldMkLst>
          <pc:docMk/>
          <pc:sldMk cId="1290519148" sldId="366"/>
        </pc:sldMkLst>
        <pc:spChg chg="mod">
          <ac:chgData name="Li Ma" userId="20cd6f19-5f89-4024-9814-660bcb5ada07" providerId="ADAL" clId="{17CDEE0B-9E69-4BDA-B625-CA094527BD61}" dt="2025-12-05T20:51:28.891" v="84" actId="33553"/>
          <ac:spMkLst>
            <pc:docMk/>
            <pc:sldMk cId="1290519148" sldId="366"/>
            <ac:spMk id="3" creationId="{BFE6F90F-483B-F6C0-9D2B-7479164EBC64}"/>
          </ac:spMkLst>
        </pc:spChg>
      </pc:sldChg>
      <pc:sldChg chg="modSp mod">
        <pc:chgData name="Li Ma" userId="20cd6f19-5f89-4024-9814-660bcb5ada07" providerId="ADAL" clId="{17CDEE0B-9E69-4BDA-B625-CA094527BD61}" dt="2025-12-05T20:51:32.943" v="85" actId="33553"/>
        <pc:sldMkLst>
          <pc:docMk/>
          <pc:sldMk cId="2443741280" sldId="367"/>
        </pc:sldMkLst>
        <pc:spChg chg="mod">
          <ac:chgData name="Li Ma" userId="20cd6f19-5f89-4024-9814-660bcb5ada07" providerId="ADAL" clId="{17CDEE0B-9E69-4BDA-B625-CA094527BD61}" dt="2025-12-05T20:51:32.943" v="85" actId="33553"/>
          <ac:spMkLst>
            <pc:docMk/>
            <pc:sldMk cId="2443741280" sldId="367"/>
            <ac:spMk id="3" creationId="{1BE35C7F-A108-927F-D9CF-FC58E03057E7}"/>
          </ac:spMkLst>
        </pc:spChg>
      </pc:sldChg>
      <pc:sldChg chg="modSp mod">
        <pc:chgData name="Li Ma" userId="20cd6f19-5f89-4024-9814-660bcb5ada07" providerId="ADAL" clId="{17CDEE0B-9E69-4BDA-B625-CA094527BD61}" dt="2025-12-05T20:51:38.818" v="86" actId="33553"/>
        <pc:sldMkLst>
          <pc:docMk/>
          <pc:sldMk cId="2537618280" sldId="368"/>
        </pc:sldMkLst>
        <pc:spChg chg="mod">
          <ac:chgData name="Li Ma" userId="20cd6f19-5f89-4024-9814-660bcb5ada07" providerId="ADAL" clId="{17CDEE0B-9E69-4BDA-B625-CA094527BD61}" dt="2025-12-05T20:51:38.818" v="86" actId="33553"/>
          <ac:spMkLst>
            <pc:docMk/>
            <pc:sldMk cId="2537618280" sldId="368"/>
            <ac:spMk id="3" creationId="{5AA88049-EAF8-CA47-81CE-342F2BB16669}"/>
          </ac:spMkLst>
        </pc:spChg>
      </pc:sldChg>
      <pc:sldChg chg="modSp mod">
        <pc:chgData name="Li Ma" userId="20cd6f19-5f89-4024-9814-660bcb5ada07" providerId="ADAL" clId="{17CDEE0B-9E69-4BDA-B625-CA094527BD61}" dt="2025-12-05T20:51:43.542" v="87" actId="33553"/>
        <pc:sldMkLst>
          <pc:docMk/>
          <pc:sldMk cId="2778160092" sldId="369"/>
        </pc:sldMkLst>
        <pc:spChg chg="mod">
          <ac:chgData name="Li Ma" userId="20cd6f19-5f89-4024-9814-660bcb5ada07" providerId="ADAL" clId="{17CDEE0B-9E69-4BDA-B625-CA094527BD61}" dt="2025-12-05T20:51:43.542" v="87" actId="33553"/>
          <ac:spMkLst>
            <pc:docMk/>
            <pc:sldMk cId="2778160092" sldId="369"/>
            <ac:spMk id="3" creationId="{DE692DF8-0725-4FF6-650A-F85E7044954E}"/>
          </ac:spMkLst>
        </pc:spChg>
      </pc:sldChg>
      <pc:sldChg chg="modSp mod">
        <pc:chgData name="Li Ma" userId="20cd6f19-5f89-4024-9814-660bcb5ada07" providerId="ADAL" clId="{17CDEE0B-9E69-4BDA-B625-CA094527BD61}" dt="2025-12-05T20:59:15.264" v="162" actId="962"/>
        <pc:sldMkLst>
          <pc:docMk/>
          <pc:sldMk cId="13924453" sldId="371"/>
        </pc:sldMkLst>
        <pc:spChg chg="mod">
          <ac:chgData name="Li Ma" userId="20cd6f19-5f89-4024-9814-660bcb5ada07" providerId="ADAL" clId="{17CDEE0B-9E69-4BDA-B625-CA094527BD61}" dt="2025-12-05T20:52:06.022" v="94" actId="33553"/>
          <ac:spMkLst>
            <pc:docMk/>
            <pc:sldMk cId="13924453" sldId="371"/>
            <ac:spMk id="3" creationId="{3FBC8DB4-E37C-6019-F02A-33DA328B2F25}"/>
          </ac:spMkLst>
        </pc:spChg>
        <pc:picChg chg="mod">
          <ac:chgData name="Li Ma" userId="20cd6f19-5f89-4024-9814-660bcb5ada07" providerId="ADAL" clId="{17CDEE0B-9E69-4BDA-B625-CA094527BD61}" dt="2025-12-05T20:59:15.264" v="162" actId="962"/>
          <ac:picMkLst>
            <pc:docMk/>
            <pc:sldMk cId="13924453" sldId="371"/>
            <ac:picMk id="13314" creationId="{096EF35E-76DB-7615-4D52-356BBCD9C76C}"/>
          </ac:picMkLst>
        </pc:picChg>
      </pc:sldChg>
      <pc:sldChg chg="modSp mod">
        <pc:chgData name="Li Ma" userId="20cd6f19-5f89-4024-9814-660bcb5ada07" providerId="ADAL" clId="{17CDEE0B-9E69-4BDA-B625-CA094527BD61}" dt="2025-12-05T20:51:55.533" v="92" actId="33553"/>
        <pc:sldMkLst>
          <pc:docMk/>
          <pc:sldMk cId="2309202395" sldId="372"/>
        </pc:sldMkLst>
        <pc:spChg chg="mod">
          <ac:chgData name="Li Ma" userId="20cd6f19-5f89-4024-9814-660bcb5ada07" providerId="ADAL" clId="{17CDEE0B-9E69-4BDA-B625-CA094527BD61}" dt="2025-12-05T20:51:55.533" v="92" actId="33553"/>
          <ac:spMkLst>
            <pc:docMk/>
            <pc:sldMk cId="2309202395" sldId="372"/>
            <ac:spMk id="3" creationId="{B7832BE1-6B56-4B85-F3B7-44C8BCAEEC8F}"/>
          </ac:spMkLst>
        </pc:spChg>
      </pc:sldChg>
      <pc:sldChg chg="modSp mod">
        <pc:chgData name="Li Ma" userId="20cd6f19-5f89-4024-9814-660bcb5ada07" providerId="ADAL" clId="{17CDEE0B-9E69-4BDA-B625-CA094527BD61}" dt="2025-12-05T20:51:59.980" v="93" actId="33553"/>
        <pc:sldMkLst>
          <pc:docMk/>
          <pc:sldMk cId="210117723" sldId="373"/>
        </pc:sldMkLst>
        <pc:spChg chg="mod">
          <ac:chgData name="Li Ma" userId="20cd6f19-5f89-4024-9814-660bcb5ada07" providerId="ADAL" clId="{17CDEE0B-9E69-4BDA-B625-CA094527BD61}" dt="2025-12-05T20:51:59.980" v="93" actId="33553"/>
          <ac:spMkLst>
            <pc:docMk/>
            <pc:sldMk cId="210117723" sldId="373"/>
            <ac:spMk id="3" creationId="{8514CD54-7FE9-CF40-9B5A-D9CC1B3E092D}"/>
          </ac:spMkLst>
        </pc:spChg>
      </pc:sldChg>
      <pc:sldChg chg="modSp mod">
        <pc:chgData name="Li Ma" userId="20cd6f19-5f89-4024-9814-660bcb5ada07" providerId="ADAL" clId="{17CDEE0B-9E69-4BDA-B625-CA094527BD61}" dt="2025-12-05T20:59:28.465" v="164" actId="962"/>
        <pc:sldMkLst>
          <pc:docMk/>
          <pc:sldMk cId="3643327536" sldId="375"/>
        </pc:sldMkLst>
        <pc:spChg chg="mod">
          <ac:chgData name="Li Ma" userId="20cd6f19-5f89-4024-9814-660bcb5ada07" providerId="ADAL" clId="{17CDEE0B-9E69-4BDA-B625-CA094527BD61}" dt="2025-12-05T20:52:12.224" v="96" actId="33553"/>
          <ac:spMkLst>
            <pc:docMk/>
            <pc:sldMk cId="3643327536" sldId="375"/>
            <ac:spMk id="4" creationId="{781DAE36-4B5B-C1AF-0F90-359F4BEEE110}"/>
          </ac:spMkLst>
        </pc:spChg>
        <pc:picChg chg="mod ord">
          <ac:chgData name="Li Ma" userId="20cd6f19-5f89-4024-9814-660bcb5ada07" providerId="ADAL" clId="{17CDEE0B-9E69-4BDA-B625-CA094527BD61}" dt="2025-12-05T20:59:28.465" v="164" actId="962"/>
          <ac:picMkLst>
            <pc:docMk/>
            <pc:sldMk cId="3643327536" sldId="375"/>
            <ac:picMk id="2" creationId="{DC156462-00D0-26E1-6BF5-FF5AE31FB55F}"/>
          </ac:picMkLst>
        </pc:picChg>
      </pc:sldChg>
      <pc:sldChg chg="modSp mod">
        <pc:chgData name="Li Ma" userId="20cd6f19-5f89-4024-9814-660bcb5ada07" providerId="ADAL" clId="{17CDEE0B-9E69-4BDA-B625-CA094527BD61}" dt="2025-12-05T20:59:44.360" v="166" actId="962"/>
        <pc:sldMkLst>
          <pc:docMk/>
          <pc:sldMk cId="2712202276" sldId="376"/>
        </pc:sldMkLst>
        <pc:spChg chg="mod">
          <ac:chgData name="Li Ma" userId="20cd6f19-5f89-4024-9814-660bcb5ada07" providerId="ADAL" clId="{17CDEE0B-9E69-4BDA-B625-CA094527BD61}" dt="2025-12-05T20:52:27.286" v="100" actId="33553"/>
          <ac:spMkLst>
            <pc:docMk/>
            <pc:sldMk cId="2712202276" sldId="376"/>
            <ac:spMk id="4" creationId="{4F8E4E71-C45E-D590-2F4A-B7A10BDF9AD1}"/>
          </ac:spMkLst>
        </pc:spChg>
        <pc:picChg chg="mod ord">
          <ac:chgData name="Li Ma" userId="20cd6f19-5f89-4024-9814-660bcb5ada07" providerId="ADAL" clId="{17CDEE0B-9E69-4BDA-B625-CA094527BD61}" dt="2025-12-05T20:59:44.360" v="166" actId="962"/>
          <ac:picMkLst>
            <pc:docMk/>
            <pc:sldMk cId="2712202276" sldId="376"/>
            <ac:picMk id="2" creationId="{83737304-19A8-0A36-5C99-0B84B731A9E4}"/>
          </ac:picMkLst>
        </pc:picChg>
      </pc:sldChg>
      <pc:sldChg chg="modSp mod">
        <pc:chgData name="Li Ma" userId="20cd6f19-5f89-4024-9814-660bcb5ada07" providerId="ADAL" clId="{17CDEE0B-9E69-4BDA-B625-CA094527BD61}" dt="2025-12-05T20:54:35.719" v="135"/>
        <pc:sldMkLst>
          <pc:docMk/>
          <pc:sldMk cId="1412999663" sldId="377"/>
        </pc:sldMkLst>
        <pc:spChg chg="mod">
          <ac:chgData name="Li Ma" userId="20cd6f19-5f89-4024-9814-660bcb5ada07" providerId="ADAL" clId="{17CDEE0B-9E69-4BDA-B625-CA094527BD61}" dt="2025-12-05T20:52:28.900" v="101" actId="33553"/>
          <ac:spMkLst>
            <pc:docMk/>
            <pc:sldMk cId="1412999663" sldId="377"/>
            <ac:spMk id="3" creationId="{9D422FF5-2B18-3C00-6AD3-5CF9434F0DE0}"/>
          </ac:spMkLst>
        </pc:spChg>
        <pc:picChg chg="mod">
          <ac:chgData name="Li Ma" userId="20cd6f19-5f89-4024-9814-660bcb5ada07" providerId="ADAL" clId="{17CDEE0B-9E69-4BDA-B625-CA094527BD61}" dt="2025-12-05T20:54:35.719" v="135"/>
          <ac:picMkLst>
            <pc:docMk/>
            <pc:sldMk cId="1412999663" sldId="377"/>
            <ac:picMk id="14338" creationId="{54865146-625B-CF4B-7E1B-9D4374A16C9A}"/>
          </ac:picMkLst>
        </pc:picChg>
      </pc:sldChg>
      <pc:sldChg chg="modSp mod">
        <pc:chgData name="Li Ma" userId="20cd6f19-5f89-4024-9814-660bcb5ada07" providerId="ADAL" clId="{17CDEE0B-9E69-4BDA-B625-CA094527BD61}" dt="2025-12-05T21:00:02.440" v="168" actId="962"/>
        <pc:sldMkLst>
          <pc:docMk/>
          <pc:sldMk cId="364768339" sldId="378"/>
        </pc:sldMkLst>
        <pc:spChg chg="mod">
          <ac:chgData name="Li Ma" userId="20cd6f19-5f89-4024-9814-660bcb5ada07" providerId="ADAL" clId="{17CDEE0B-9E69-4BDA-B625-CA094527BD61}" dt="2025-12-05T20:52:31.093" v="102" actId="33553"/>
          <ac:spMkLst>
            <pc:docMk/>
            <pc:sldMk cId="364768339" sldId="378"/>
            <ac:spMk id="4" creationId="{A33C321F-6CDE-0C69-21C1-D4BBBE82FC9D}"/>
          </ac:spMkLst>
        </pc:spChg>
        <pc:picChg chg="mod ord">
          <ac:chgData name="Li Ma" userId="20cd6f19-5f89-4024-9814-660bcb5ada07" providerId="ADAL" clId="{17CDEE0B-9E69-4BDA-B625-CA094527BD61}" dt="2025-12-05T21:00:02.440" v="168" actId="962"/>
          <ac:picMkLst>
            <pc:docMk/>
            <pc:sldMk cId="364768339" sldId="378"/>
            <ac:picMk id="2" creationId="{51345B1A-5616-6850-D3E2-A65A216B994F}"/>
          </ac:picMkLst>
        </pc:picChg>
      </pc:sldChg>
      <pc:sldChg chg="modSp mod">
        <pc:chgData name="Li Ma" userId="20cd6f19-5f89-4024-9814-660bcb5ada07" providerId="ADAL" clId="{17CDEE0B-9E69-4BDA-B625-CA094527BD61}" dt="2025-12-05T20:52:32.881" v="103" actId="33553"/>
        <pc:sldMkLst>
          <pc:docMk/>
          <pc:sldMk cId="2968306741" sldId="379"/>
        </pc:sldMkLst>
        <pc:spChg chg="mod">
          <ac:chgData name="Li Ma" userId="20cd6f19-5f89-4024-9814-660bcb5ada07" providerId="ADAL" clId="{17CDEE0B-9E69-4BDA-B625-CA094527BD61}" dt="2025-12-05T20:52:32.881" v="103" actId="33553"/>
          <ac:spMkLst>
            <pc:docMk/>
            <pc:sldMk cId="2968306741" sldId="379"/>
            <ac:spMk id="3" creationId="{3A84D173-B799-325E-FA76-E69647E516E4}"/>
          </ac:spMkLst>
        </pc:spChg>
      </pc:sldChg>
      <pc:sldChg chg="modSp mod">
        <pc:chgData name="Li Ma" userId="20cd6f19-5f89-4024-9814-660bcb5ada07" providerId="ADAL" clId="{17CDEE0B-9E69-4BDA-B625-CA094527BD61}" dt="2025-12-05T20:54:39.095" v="137"/>
        <pc:sldMkLst>
          <pc:docMk/>
          <pc:sldMk cId="357710995" sldId="380"/>
        </pc:sldMkLst>
        <pc:spChg chg="mod">
          <ac:chgData name="Li Ma" userId="20cd6f19-5f89-4024-9814-660bcb5ada07" providerId="ADAL" clId="{17CDEE0B-9E69-4BDA-B625-CA094527BD61}" dt="2025-12-05T20:52:35.064" v="104" actId="33553"/>
          <ac:spMkLst>
            <pc:docMk/>
            <pc:sldMk cId="357710995" sldId="380"/>
            <ac:spMk id="3" creationId="{D6921DD0-5672-2306-43BC-B4C677B0CE36}"/>
          </ac:spMkLst>
        </pc:spChg>
        <pc:picChg chg="mod">
          <ac:chgData name="Li Ma" userId="20cd6f19-5f89-4024-9814-660bcb5ada07" providerId="ADAL" clId="{17CDEE0B-9E69-4BDA-B625-CA094527BD61}" dt="2025-12-05T20:54:39.095" v="137"/>
          <ac:picMkLst>
            <pc:docMk/>
            <pc:sldMk cId="357710995" sldId="380"/>
            <ac:picMk id="16386" creationId="{9C4341AC-FD65-0DB2-746E-2570C80EF06B}"/>
          </ac:picMkLst>
        </pc:picChg>
      </pc:sldChg>
      <pc:sldChg chg="modSp mod">
        <pc:chgData name="Li Ma" userId="20cd6f19-5f89-4024-9814-660bcb5ada07" providerId="ADAL" clId="{17CDEE0B-9E69-4BDA-B625-CA094527BD61}" dt="2025-12-05T20:52:08.041" v="95" actId="33553"/>
        <pc:sldMkLst>
          <pc:docMk/>
          <pc:sldMk cId="886366025" sldId="381"/>
        </pc:sldMkLst>
        <pc:spChg chg="mod">
          <ac:chgData name="Li Ma" userId="20cd6f19-5f89-4024-9814-660bcb5ada07" providerId="ADAL" clId="{17CDEE0B-9E69-4BDA-B625-CA094527BD61}" dt="2025-12-05T20:52:08.041" v="95" actId="33553"/>
          <ac:spMkLst>
            <pc:docMk/>
            <pc:sldMk cId="886366025" sldId="381"/>
            <ac:spMk id="3" creationId="{D3B7E2B9-9F47-7654-361A-1B3383A7B697}"/>
          </ac:spMkLst>
        </pc:spChg>
      </pc:sldChg>
      <pc:sldChg chg="modSp mod">
        <pc:chgData name="Li Ma" userId="20cd6f19-5f89-4024-9814-660bcb5ada07" providerId="ADAL" clId="{17CDEE0B-9E69-4BDA-B625-CA094527BD61}" dt="2025-12-05T20:52:14.046" v="97" actId="33553"/>
        <pc:sldMkLst>
          <pc:docMk/>
          <pc:sldMk cId="4180638784" sldId="382"/>
        </pc:sldMkLst>
        <pc:spChg chg="mod">
          <ac:chgData name="Li Ma" userId="20cd6f19-5f89-4024-9814-660bcb5ada07" providerId="ADAL" clId="{17CDEE0B-9E69-4BDA-B625-CA094527BD61}" dt="2025-12-05T20:52:14.046" v="97" actId="33553"/>
          <ac:spMkLst>
            <pc:docMk/>
            <pc:sldMk cId="4180638784" sldId="382"/>
            <ac:spMk id="3" creationId="{6179B585-E79A-B0B6-E245-9AB81782243B}"/>
          </ac:spMkLst>
        </pc:spChg>
      </pc:sldChg>
      <pc:sldChg chg="modSp mod">
        <pc:chgData name="Li Ma" userId="20cd6f19-5f89-4024-9814-660bcb5ada07" providerId="ADAL" clId="{17CDEE0B-9E69-4BDA-B625-CA094527BD61}" dt="2025-12-05T20:52:18.668" v="98" actId="33553"/>
        <pc:sldMkLst>
          <pc:docMk/>
          <pc:sldMk cId="710820825" sldId="383"/>
        </pc:sldMkLst>
        <pc:spChg chg="mod">
          <ac:chgData name="Li Ma" userId="20cd6f19-5f89-4024-9814-660bcb5ada07" providerId="ADAL" clId="{17CDEE0B-9E69-4BDA-B625-CA094527BD61}" dt="2025-12-05T20:52:18.668" v="98" actId="33553"/>
          <ac:spMkLst>
            <pc:docMk/>
            <pc:sldMk cId="710820825" sldId="383"/>
            <ac:spMk id="3" creationId="{C17C4530-A1EC-9F7D-4AEC-8BB0A4E48E1A}"/>
          </ac:spMkLst>
        </pc:spChg>
      </pc:sldChg>
      <pc:sldChg chg="modSp mod">
        <pc:chgData name="Li Ma" userId="20cd6f19-5f89-4024-9814-660bcb5ada07" providerId="ADAL" clId="{17CDEE0B-9E69-4BDA-B625-CA094527BD61}" dt="2025-12-05T20:52:23.043" v="99" actId="33553"/>
        <pc:sldMkLst>
          <pc:docMk/>
          <pc:sldMk cId="82085108" sldId="384"/>
        </pc:sldMkLst>
        <pc:spChg chg="mod">
          <ac:chgData name="Li Ma" userId="20cd6f19-5f89-4024-9814-660bcb5ada07" providerId="ADAL" clId="{17CDEE0B-9E69-4BDA-B625-CA094527BD61}" dt="2025-12-05T20:52:23.043" v="99" actId="33553"/>
          <ac:spMkLst>
            <pc:docMk/>
            <pc:sldMk cId="82085108" sldId="384"/>
            <ac:spMk id="3" creationId="{0D459D78-2A4D-D2DD-C28A-03B175EEAA50}"/>
          </ac:spMkLst>
        </pc:spChg>
      </pc:sldChg>
      <pc:sldChg chg="modSp mod">
        <pc:chgData name="Li Ma" userId="20cd6f19-5f89-4024-9814-660bcb5ada07" providerId="ADAL" clId="{17CDEE0B-9E69-4BDA-B625-CA094527BD61}" dt="2025-12-05T20:54:43.693" v="138"/>
        <pc:sldMkLst>
          <pc:docMk/>
          <pc:sldMk cId="1084763830" sldId="385"/>
        </pc:sldMkLst>
        <pc:spChg chg="ord">
          <ac:chgData name="Li Ma" userId="20cd6f19-5f89-4024-9814-660bcb5ada07" providerId="ADAL" clId="{17CDEE0B-9E69-4BDA-B625-CA094527BD61}" dt="2025-12-05T20:54:43.693" v="138"/>
          <ac:spMkLst>
            <pc:docMk/>
            <pc:sldMk cId="1084763830" sldId="385"/>
            <ac:spMk id="3" creationId="{A2F7633A-5545-3591-EF4D-3582FB9861F7}"/>
          </ac:spMkLst>
        </pc:spChg>
        <pc:spChg chg="mod">
          <ac:chgData name="Li Ma" userId="20cd6f19-5f89-4024-9814-660bcb5ada07" providerId="ADAL" clId="{17CDEE0B-9E69-4BDA-B625-CA094527BD61}" dt="2025-12-05T20:52:38.061" v="105" actId="33553"/>
          <ac:spMkLst>
            <pc:docMk/>
            <pc:sldMk cId="1084763830" sldId="385"/>
            <ac:spMk id="5" creationId="{2F32EA8F-85E8-F4ED-A62B-EDB82BAC422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Chapter 3: Bacteria and Archaea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28912-D6B5-5123-0AE9-17156D898789}"/>
              </a:ext>
            </a:extLst>
          </p:cNvPr>
          <p:cNvSpPr txBox="1">
            <a:spLocks noGrp="1"/>
          </p:cNvSpPr>
          <p:nvPr>
            <p:ph type="title" idx="4294967295"/>
          </p:nvPr>
        </p:nvSpPr>
        <p:spPr>
          <a:xfrm>
            <a:off x="0" y="889844"/>
            <a:ext cx="9144000" cy="549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Functions &amp; Impact: Ecosystem Stability (Part 1)</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Crucial for Ecosystem Health:</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Soil Formation &amp; Stabilization:</a:t>
            </a:r>
            <a:r>
              <a:rPr kumimoji="0" lang="en-US" sz="2700" b="0" i="0" u="none" strike="noStrike" kern="1200" cap="none" spc="0" normalizeH="0" baseline="0" noProof="0" dirty="0">
                <a:ln>
                  <a:noFill/>
                </a:ln>
                <a:solidFill>
                  <a:schemeClr val="tx1"/>
                </a:solidFill>
                <a:effectLst/>
                <a:uLnTx/>
                <a:uFillTx/>
                <a:latin typeface="+mn-lt"/>
                <a:ea typeface="+mn-ea"/>
                <a:cs typeface="+mn-cs"/>
              </a:rPr>
              <a:t> Essential for breaking down organic matter and developing biofilms.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One gram of soil can contain up to 10 billion microorganisms (mostly prokaryotes, ~1,000 species).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Bacteria utilize plant root substances (acids, carbohydrates) as nutrients.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They metabolize these substances, returning byproducts to the soil, forming humus and enhancing fertility.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Extreme Environments:</a:t>
            </a:r>
            <a:r>
              <a:rPr kumimoji="0" lang="en-US" sz="2700" b="0" i="0" u="none" strike="noStrike" kern="1200" cap="none" spc="0" normalizeH="0" baseline="0" noProof="0" dirty="0">
                <a:ln>
                  <a:noFill/>
                </a:ln>
                <a:solidFill>
                  <a:schemeClr val="tx1"/>
                </a:solidFill>
                <a:effectLst/>
                <a:uLnTx/>
                <a:uFillTx/>
                <a:latin typeface="+mn-lt"/>
                <a:ea typeface="+mn-ea"/>
                <a:cs typeface="+mn-cs"/>
              </a:rPr>
              <a:t> </a:t>
            </a:r>
            <a:r>
              <a:rPr kumimoji="0" lang="en-US" sz="2700" b="0" i="0" u="none" strike="noStrike" kern="1200" cap="none" spc="0" normalizeH="0" baseline="0" noProof="0" dirty="0" err="1">
                <a:ln>
                  <a:noFill/>
                </a:ln>
                <a:solidFill>
                  <a:schemeClr val="tx1"/>
                </a:solidFill>
                <a:effectLst/>
                <a:uLnTx/>
                <a:uFillTx/>
                <a:latin typeface="+mn-lt"/>
                <a:ea typeface="+mn-ea"/>
                <a:cs typeface="+mn-cs"/>
              </a:rPr>
              <a:t>Halobacteria</a:t>
            </a:r>
            <a:r>
              <a:rPr kumimoji="0" lang="en-US" sz="2700" b="0" i="0" u="none" strike="noStrike" kern="1200" cap="none" spc="0" normalizeH="0" baseline="0" noProof="0" dirty="0">
                <a:ln>
                  <a:noFill/>
                </a:ln>
                <a:solidFill>
                  <a:schemeClr val="tx1"/>
                </a:solidFill>
                <a:effectLst/>
                <a:uLnTx/>
                <a:uFillTx/>
                <a:latin typeface="+mn-lt"/>
                <a:ea typeface="+mn-ea"/>
                <a:cs typeface="+mn-cs"/>
              </a:rPr>
              <a:t> in the Dead Sea decompose dead brine shrimp, providing nourishment for other organisms.</a:t>
            </a:r>
          </a:p>
        </p:txBody>
      </p:sp>
    </p:spTree>
    <p:extLst>
      <p:ext uri="{BB962C8B-B14F-4D97-AF65-F5344CB8AC3E}">
        <p14:creationId xmlns:p14="http://schemas.microsoft.com/office/powerpoint/2010/main" val="324625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ADACD-EEB0-7D4D-DFCC-B91CE1E3FAFC}"/>
              </a:ext>
            </a:extLst>
          </p:cNvPr>
          <p:cNvSpPr txBox="1">
            <a:spLocks noGrp="1"/>
          </p:cNvSpPr>
          <p:nvPr>
            <p:ph type="title" idx="4294967295"/>
          </p:nvPr>
        </p:nvSpPr>
        <p:spPr>
          <a:xfrm>
            <a:off x="0" y="131806"/>
            <a:ext cx="9144000" cy="6740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Functions &amp; Impact: Element Cycling &amp; Human Body (Part 2)</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Vital for Capturing &amp; Recycling Elements: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Carbon Fixation:</a:t>
            </a:r>
            <a:r>
              <a:rPr kumimoji="0" lang="en-US" sz="2700" b="0" i="0" u="none" strike="noStrike" kern="1200" cap="none" spc="0" normalizeH="0" baseline="0" noProof="0" dirty="0">
                <a:ln>
                  <a:noFill/>
                </a:ln>
                <a:solidFill>
                  <a:schemeClr val="tx1"/>
                </a:solidFill>
                <a:effectLst/>
                <a:uLnTx/>
                <a:uFillTx/>
                <a:latin typeface="+mn-lt"/>
                <a:ea typeface="+mn-ea"/>
                <a:cs typeface="+mn-cs"/>
              </a:rPr>
              <a:t> Convert inorganic carbon dioxide into organic products, which animals require for growth.</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Nitrogen Fixation:</a:t>
            </a:r>
            <a:r>
              <a:rPr kumimoji="0" lang="en-US" sz="2700" b="0" i="0" u="none" strike="noStrike" kern="1200" cap="none" spc="0" normalizeH="0" baseline="0" noProof="0" dirty="0">
                <a:ln>
                  <a:noFill/>
                </a:ln>
                <a:solidFill>
                  <a:schemeClr val="tx1"/>
                </a:solidFill>
                <a:effectLst/>
                <a:uLnTx/>
                <a:uFillTx/>
                <a:latin typeface="+mn-lt"/>
                <a:ea typeface="+mn-ea"/>
                <a:cs typeface="+mn-cs"/>
              </a:rPr>
              <a:t> Convert atmospheric nitrogen into ammonia, essential for plant biomolecules.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Example: </a:t>
            </a:r>
            <a:r>
              <a:rPr kumimoji="0" lang="en-US" sz="2700" b="0" i="1" u="none" strike="noStrike" kern="1200" cap="none" spc="0" normalizeH="0" baseline="0" noProof="0" dirty="0">
                <a:ln>
                  <a:noFill/>
                </a:ln>
                <a:solidFill>
                  <a:schemeClr val="tx1"/>
                </a:solidFill>
                <a:effectLst/>
                <a:uLnTx/>
                <a:uFillTx/>
                <a:latin typeface="+mn-lt"/>
                <a:ea typeface="+mn-ea"/>
                <a:cs typeface="+mn-cs"/>
              </a:rPr>
              <a:t>Rhizobium</a:t>
            </a:r>
            <a:r>
              <a:rPr kumimoji="0" lang="en-US" sz="2700" b="0" i="0" u="none" strike="noStrike" kern="1200" cap="none" spc="0" normalizeH="0" baseline="0" noProof="0" dirty="0">
                <a:ln>
                  <a:noFill/>
                </a:ln>
                <a:solidFill>
                  <a:schemeClr val="tx1"/>
                </a:solidFill>
                <a:effectLst/>
                <a:uLnTx/>
                <a:uFillTx/>
                <a:latin typeface="+mn-lt"/>
                <a:ea typeface="+mn-ea"/>
                <a:cs typeface="+mn-cs"/>
              </a:rPr>
              <a:t> bacteria in root nodules of legumes (clover, alfalfa, peas) produce ammonia for plant nucleic acids.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Essential Roles in the Human Body:</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Digestion:</a:t>
            </a:r>
            <a:r>
              <a:rPr kumimoji="0" lang="en-US" sz="2700" b="0" i="0" u="none" strike="noStrike" kern="1200" cap="none" spc="0" normalizeH="0" baseline="0" noProof="0" dirty="0">
                <a:ln>
                  <a:noFill/>
                </a:ln>
                <a:solidFill>
                  <a:schemeClr val="tx1"/>
                </a:solidFill>
                <a:effectLst/>
                <a:uLnTx/>
                <a:uFillTx/>
                <a:latin typeface="+mn-lt"/>
                <a:ea typeface="+mn-ea"/>
                <a:cs typeface="+mn-cs"/>
              </a:rPr>
              <a:t> Assist in breaking down complex carbohydrates in the gastrointestinal tract.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Nutrient Synthesis:</a:t>
            </a:r>
            <a:r>
              <a:rPr kumimoji="0" lang="en-US" sz="2700" b="0" i="0" u="none" strike="noStrike" kern="1200" cap="none" spc="0" normalizeH="0" baseline="0" noProof="0" dirty="0">
                <a:ln>
                  <a:noFill/>
                </a:ln>
                <a:solidFill>
                  <a:schemeClr val="tx1"/>
                </a:solidFill>
                <a:effectLst/>
                <a:uLnTx/>
                <a:uFillTx/>
                <a:latin typeface="+mn-lt"/>
                <a:ea typeface="+mn-ea"/>
                <a:cs typeface="+mn-cs"/>
              </a:rPr>
              <a:t> Synthesize vital nutrients, such as certain vitamins.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Immune System Development:</a:t>
            </a:r>
            <a:r>
              <a:rPr kumimoji="0" lang="en-US" sz="2700" b="0" i="0" u="none" strike="noStrike" kern="1200" cap="none" spc="0" normalizeH="0" baseline="0" noProof="0" dirty="0">
                <a:ln>
                  <a:noFill/>
                </a:ln>
                <a:solidFill>
                  <a:schemeClr val="tx1"/>
                </a:solidFill>
                <a:effectLst/>
                <a:uLnTx/>
                <a:uFillTx/>
                <a:latin typeface="+mn-lt"/>
                <a:ea typeface="+mn-ea"/>
                <a:cs typeface="+mn-cs"/>
              </a:rPr>
              <a:t> Help train the immune system to function correctly.</a:t>
            </a:r>
          </a:p>
        </p:txBody>
      </p:sp>
    </p:spTree>
    <p:extLst>
      <p:ext uri="{BB962C8B-B14F-4D97-AF65-F5344CB8AC3E}">
        <p14:creationId xmlns:p14="http://schemas.microsoft.com/office/powerpoint/2010/main" val="394730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5D0AF-683F-A20E-BD99-DE7DF10BE849}"/>
              </a:ext>
            </a:extLst>
          </p:cNvPr>
          <p:cNvSpPr txBox="1">
            <a:spLocks noGrp="1"/>
          </p:cNvSpPr>
          <p:nvPr>
            <p:ph type="title" idx="4294967295"/>
          </p:nvPr>
        </p:nvSpPr>
        <p:spPr>
          <a:xfrm>
            <a:off x="0" y="751344"/>
            <a:ext cx="9144000" cy="5909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Functions &amp; Impact: Environmental Cleanup &amp; Risks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Positive Contributions: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Environmental Cleanup (Bioremediation):</a:t>
            </a:r>
            <a:r>
              <a:rPr kumimoji="0" lang="en-US" sz="2700" b="0" i="0" u="none" strike="noStrike" kern="1200" cap="none" spc="0" normalizeH="0" baseline="0" noProof="0" dirty="0">
                <a:ln>
                  <a:noFill/>
                </a:ln>
                <a:solidFill>
                  <a:schemeClr val="tx1"/>
                </a:solidFill>
                <a:effectLst/>
                <a:uLnTx/>
                <a:uFillTx/>
                <a:latin typeface="+mn-lt"/>
                <a:ea typeface="+mn-ea"/>
                <a:cs typeface="+mn-cs"/>
              </a:rPr>
              <a:t> Degrade toxic chemicals polluting water and soil.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Potential Risks to Human Health:</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Pathogens:</a:t>
            </a:r>
            <a:r>
              <a:rPr kumimoji="0" lang="en-US" sz="2700" b="0" i="0" u="none" strike="noStrike" kern="1200" cap="none" spc="0" normalizeH="0" baseline="0" noProof="0" dirty="0">
                <a:ln>
                  <a:noFill/>
                </a:ln>
                <a:solidFill>
                  <a:schemeClr val="tx1"/>
                </a:solidFill>
                <a:effectLst/>
                <a:uLnTx/>
                <a:uFillTx/>
                <a:latin typeface="+mn-lt"/>
                <a:ea typeface="+mn-ea"/>
                <a:cs typeface="+mn-cs"/>
              </a:rPr>
              <a:t> Less than 1% are human pathogens, but they cause many diseases upon entering the body.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Food Contamination:</a:t>
            </a:r>
            <a:r>
              <a:rPr kumimoji="0" lang="en-US" sz="2700" b="0" i="0" u="none" strike="noStrike" kern="1200" cap="none" spc="0" normalizeH="0" baseline="0" noProof="0" dirty="0">
                <a:ln>
                  <a:noFill/>
                </a:ln>
                <a:solidFill>
                  <a:schemeClr val="tx1"/>
                </a:solidFill>
                <a:effectLst/>
                <a:uLnTx/>
                <a:uFillTx/>
                <a:latin typeface="+mn-lt"/>
                <a:ea typeface="+mn-ea"/>
                <a:cs typeface="+mn-cs"/>
              </a:rPr>
              <a:t> Can spoil food or cause foodborne illnesses.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Indirect Impacts: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Climate Change:</a:t>
            </a:r>
            <a:r>
              <a:rPr kumimoji="0" lang="en-US" sz="2700" b="0" i="0" u="none" strike="noStrike" kern="1200" cap="none" spc="0" normalizeH="0" baseline="0" noProof="0" dirty="0">
                <a:ln>
                  <a:noFill/>
                </a:ln>
                <a:solidFill>
                  <a:schemeClr val="tx1"/>
                </a:solidFill>
                <a:effectLst/>
                <a:uLnTx/>
                <a:uFillTx/>
                <a:latin typeface="+mn-lt"/>
                <a:ea typeface="+mn-ea"/>
                <a:cs typeface="+mn-cs"/>
              </a:rPr>
              <a:t> As permafrost thaws, prokaryotes metabolize released carbon, producing large amounts of carbon dioxide and methane (greenhouse gases), contributing to global warming.</a:t>
            </a:r>
          </a:p>
        </p:txBody>
      </p:sp>
    </p:spTree>
    <p:extLst>
      <p:ext uri="{BB962C8B-B14F-4D97-AF65-F5344CB8AC3E}">
        <p14:creationId xmlns:p14="http://schemas.microsoft.com/office/powerpoint/2010/main" val="2982249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B1BB4-F0DC-2D6A-592B-52EB559A0EAA}"/>
              </a:ext>
            </a:extLst>
          </p:cNvPr>
          <p:cNvSpPr txBox="1">
            <a:spLocks noGrp="1"/>
          </p:cNvSpPr>
          <p:nvPr>
            <p:ph type="title" idx="4294967295"/>
          </p:nvPr>
        </p:nvSpPr>
        <p:spPr>
          <a:xfrm>
            <a:off x="0" y="652777"/>
            <a:ext cx="9144000" cy="5909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What is in Louisiana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Encode Sans"/>
                <a:ea typeface="+mn-ea"/>
                <a:cs typeface="+mn-cs"/>
              </a:rPr>
              <a:t>Meanwhile, studies of prokaryotes and their functions in Louisiana have revealed some intriguing findings. One study discovered that </a:t>
            </a:r>
            <a:r>
              <a:rPr kumimoji="0" lang="en-US" sz="2700" b="0" i="1" u="none" strike="noStrike" kern="1200" cap="none" spc="0" normalizeH="0" baseline="0" noProof="0" dirty="0">
                <a:ln>
                  <a:noFill/>
                </a:ln>
                <a:solidFill>
                  <a:srgbClr val="000000"/>
                </a:solidFill>
                <a:effectLst/>
                <a:uLnTx/>
                <a:uFillTx/>
                <a:latin typeface="Encode Sans"/>
                <a:ea typeface="+mn-ea"/>
                <a:cs typeface="+mn-cs"/>
              </a:rPr>
              <a:t>Clostridium</a:t>
            </a:r>
            <a:r>
              <a:rPr kumimoji="0" lang="en-US" sz="2700" b="0" i="0" u="none" strike="noStrike" kern="1200" cap="none" spc="0" normalizeH="0" baseline="0" noProof="0" dirty="0">
                <a:ln>
                  <a:noFill/>
                </a:ln>
                <a:solidFill>
                  <a:srgbClr val="000000"/>
                </a:solidFill>
                <a:effectLst/>
                <a:uLnTx/>
                <a:uFillTx/>
                <a:latin typeface="Encode Sans"/>
                <a:ea typeface="+mn-ea"/>
                <a:cs typeface="+mn-cs"/>
              </a:rPr>
              <a:t> species were responsible for soft rot in sweet potato storage roots following flooding events in Louisiana. The research highlighted that these bacterial pathogens thrive in waterlogged conditions, exacerbating the decay of agricultural crops.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000000"/>
                </a:solidFill>
                <a:effectLst/>
                <a:uLnTx/>
                <a:uFillTx/>
                <a:latin typeface="Encode Sans"/>
                <a:ea typeface="+mn-ea"/>
                <a:cs typeface="+mn-cs"/>
              </a:rPr>
              <a:t>Another study demonstrated that oil contamination in Louisiana’s coastal salt marshes significantly altered the microbial community structure. This disruption resulted in changes to nutrient cycling, particularly in nitrogen and sulfur biogeochemistry, underscoring the profound environmental impact of oil spills on microbial ecosystems.</a:t>
            </a:r>
          </a:p>
        </p:txBody>
      </p:sp>
    </p:spTree>
    <p:extLst>
      <p:ext uri="{BB962C8B-B14F-4D97-AF65-F5344CB8AC3E}">
        <p14:creationId xmlns:p14="http://schemas.microsoft.com/office/powerpoint/2010/main" val="2924985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3E7E-AAD0-B101-F232-235582D026D9}"/>
              </a:ext>
            </a:extLst>
          </p:cNvPr>
          <p:cNvSpPr>
            <a:spLocks noGrp="1"/>
          </p:cNvSpPr>
          <p:nvPr>
            <p:ph type="title"/>
          </p:nvPr>
        </p:nvSpPr>
        <p:spPr/>
        <p:txBody>
          <a:bodyPr/>
          <a:lstStyle/>
          <a:p>
            <a:r>
              <a:rPr lang="en-US" dirty="0"/>
              <a:t>Symbiotic Relationships</a:t>
            </a:r>
          </a:p>
        </p:txBody>
      </p:sp>
      <p:sp>
        <p:nvSpPr>
          <p:cNvPr id="4" name="TextBox 3">
            <a:extLst>
              <a:ext uri="{FF2B5EF4-FFF2-40B4-BE49-F238E27FC236}">
                <a16:creationId xmlns:a16="http://schemas.microsoft.com/office/drawing/2014/main" id="{EFF3416A-E71F-5373-120D-6FE6FF577704}"/>
              </a:ext>
            </a:extLst>
          </p:cNvPr>
          <p:cNvSpPr txBox="1"/>
          <p:nvPr/>
        </p:nvSpPr>
        <p:spPr>
          <a:xfrm>
            <a:off x="228600" y="2413338"/>
            <a:ext cx="8763000" cy="2169825"/>
          </a:xfrm>
          <a:prstGeom prst="rect">
            <a:avLst/>
          </a:prstGeom>
          <a:noFill/>
        </p:spPr>
        <p:txBody>
          <a:bodyPr wrap="square">
            <a:spAutoFit/>
          </a:bodyPr>
          <a:lstStyle/>
          <a:p>
            <a:pPr algn="l">
              <a:buFont typeface="Arial" panose="020B0604020202020204" pitchFamily="34" charset="0"/>
              <a:buChar char="•"/>
            </a:pPr>
            <a:r>
              <a:rPr lang="en-US" sz="2700" b="0" i="0" dirty="0">
                <a:solidFill>
                  <a:srgbClr val="000000"/>
                </a:solidFill>
                <a:effectLst/>
                <a:latin typeface="Encode Sans"/>
              </a:rPr>
              <a:t>Identify and differentiate the types of symbiotic relationships involving microbes, including mutualism, commensalism, and parasitism.</a:t>
            </a:r>
          </a:p>
          <a:p>
            <a:pPr algn="l">
              <a:buFont typeface="Arial" panose="020B0604020202020204" pitchFamily="34" charset="0"/>
              <a:buChar char="•"/>
            </a:pPr>
            <a:r>
              <a:rPr lang="en-US" sz="2700" b="0" i="0" dirty="0">
                <a:solidFill>
                  <a:srgbClr val="000000"/>
                </a:solidFill>
                <a:effectLst/>
                <a:latin typeface="Encode Sans"/>
              </a:rPr>
              <a:t>Explain the ecological and biological significance of microbial symbioses in natural environments and host organisms.</a:t>
            </a:r>
          </a:p>
        </p:txBody>
      </p:sp>
    </p:spTree>
    <p:extLst>
      <p:ext uri="{BB962C8B-B14F-4D97-AF65-F5344CB8AC3E}">
        <p14:creationId xmlns:p14="http://schemas.microsoft.com/office/powerpoint/2010/main" val="3053734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78E766-B7AE-4E08-435B-1F3615DE6A23}"/>
              </a:ext>
            </a:extLst>
          </p:cNvPr>
          <p:cNvSpPr txBox="1">
            <a:spLocks noGrp="1"/>
          </p:cNvSpPr>
          <p:nvPr>
            <p:ph type="title" idx="4294967295"/>
          </p:nvPr>
        </p:nvSpPr>
        <p:spPr>
          <a:xfrm>
            <a:off x="0" y="137871"/>
            <a:ext cx="9144000" cy="6740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Prokaryotic Interactions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Ubiquity and Abundance:</a:t>
            </a:r>
            <a:r>
              <a:rPr kumimoji="0" lang="en-US" sz="2700" b="0" i="0" u="none" strike="noStrike" kern="1200" cap="none" spc="0" normalizeH="0" baseline="0" noProof="0" dirty="0">
                <a:ln>
                  <a:noFill/>
                </a:ln>
                <a:solidFill>
                  <a:schemeClr val="tx1"/>
                </a:solidFill>
                <a:effectLst/>
                <a:uLnTx/>
                <a:uFillTx/>
                <a:latin typeface="+mn-lt"/>
                <a:ea typeface="+mn-ea"/>
                <a:cs typeface="+mn-cs"/>
              </a:rPr>
              <a:t> Prokaryotes engage in numerous interactions due to their widespread presence and large populations.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Interactions with Eukaryotes: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Plants:</a:t>
            </a:r>
            <a:r>
              <a:rPr kumimoji="0" lang="en-US" sz="2700" b="0" i="0" u="none" strike="noStrike" kern="1200" cap="none" spc="0" normalizeH="0" baseline="0" noProof="0" dirty="0">
                <a:ln>
                  <a:noFill/>
                </a:ln>
                <a:solidFill>
                  <a:schemeClr val="tx1"/>
                </a:solidFill>
                <a:effectLst/>
                <a:uLnTx/>
                <a:uFillTx/>
                <a:latin typeface="+mn-lt"/>
                <a:ea typeface="+mn-ea"/>
                <a:cs typeface="+mn-cs"/>
              </a:rPr>
              <a:t> Bacteria on roots/leaves derive nutrients and protect plants from pathogens.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Conversely:</a:t>
            </a:r>
            <a:r>
              <a:rPr kumimoji="0" lang="en-US" sz="2700" b="0" i="0" u="none" strike="noStrike" kern="1200" cap="none" spc="0" normalizeH="0" baseline="0" noProof="0" dirty="0">
                <a:ln>
                  <a:noFill/>
                </a:ln>
                <a:solidFill>
                  <a:schemeClr val="tx1"/>
                </a:solidFill>
                <a:effectLst/>
                <a:uLnTx/>
                <a:uFillTx/>
                <a:latin typeface="+mn-lt"/>
                <a:ea typeface="+mn-ea"/>
                <a:cs typeface="+mn-cs"/>
              </a:rPr>
              <a:t> Some bacteria are pathogenic to plants, similar to animal/human pathogens.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Prokaryotic Communities: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Groups of interacting populations (same species in a geographic area).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Can be cooperative (both benefit) or competitive (one competes for resources).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Microbial Ecology:</a:t>
            </a:r>
            <a:r>
              <a:rPr kumimoji="0" lang="en-US" sz="2700" b="0" i="0" u="none" strike="noStrike" kern="1200" cap="none" spc="0" normalizeH="0" baseline="0" noProof="0" dirty="0">
                <a:ln>
                  <a:noFill/>
                </a:ln>
                <a:solidFill>
                  <a:schemeClr val="tx1"/>
                </a:solidFill>
                <a:effectLst/>
                <a:uLnTx/>
                <a:uFillTx/>
                <a:latin typeface="+mn-lt"/>
                <a:ea typeface="+mn-ea"/>
                <a:cs typeface="+mn-cs"/>
              </a:rPr>
              <a:t> The study of these interactions and their impact on microbial communities.</a:t>
            </a:r>
          </a:p>
        </p:txBody>
      </p:sp>
    </p:spTree>
    <p:extLst>
      <p:ext uri="{BB962C8B-B14F-4D97-AF65-F5344CB8AC3E}">
        <p14:creationId xmlns:p14="http://schemas.microsoft.com/office/powerpoint/2010/main" val="3897429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9245C92-8E74-D0B8-5031-08A0A1A5654A}"/>
              </a:ext>
            </a:extLst>
          </p:cNvPr>
          <p:cNvGraphicFramePr>
            <a:graphicFrameLocks noGrp="1"/>
          </p:cNvGraphicFramePr>
          <p:nvPr>
            <p:extLst>
              <p:ext uri="{D42A27DB-BD31-4B8C-83A1-F6EECF244321}">
                <p14:modId xmlns:p14="http://schemas.microsoft.com/office/powerpoint/2010/main" val="3064156170"/>
              </p:ext>
            </p:extLst>
          </p:nvPr>
        </p:nvGraphicFramePr>
        <p:xfrm>
          <a:off x="457200" y="3451702"/>
          <a:ext cx="8229600" cy="3200400"/>
        </p:xfrm>
        <a:graphic>
          <a:graphicData uri="http://schemas.openxmlformats.org/drawingml/2006/table">
            <a:tbl>
              <a:tblPr firstRow="1"/>
              <a:tblGrid>
                <a:gridCol w="2743200">
                  <a:extLst>
                    <a:ext uri="{9D8B030D-6E8A-4147-A177-3AD203B41FA5}">
                      <a16:colId xmlns:a16="http://schemas.microsoft.com/office/drawing/2014/main" val="1425730969"/>
                    </a:ext>
                  </a:extLst>
                </a:gridCol>
                <a:gridCol w="2743200">
                  <a:extLst>
                    <a:ext uri="{9D8B030D-6E8A-4147-A177-3AD203B41FA5}">
                      <a16:colId xmlns:a16="http://schemas.microsoft.com/office/drawing/2014/main" val="3123879355"/>
                    </a:ext>
                  </a:extLst>
                </a:gridCol>
                <a:gridCol w="2743200">
                  <a:extLst>
                    <a:ext uri="{9D8B030D-6E8A-4147-A177-3AD203B41FA5}">
                      <a16:colId xmlns:a16="http://schemas.microsoft.com/office/drawing/2014/main" val="3756780224"/>
                    </a:ext>
                  </a:extLst>
                </a:gridCol>
              </a:tblGrid>
              <a:tr h="0">
                <a:tc>
                  <a:txBody>
                    <a:bodyPr/>
                    <a:lstStyle/>
                    <a:p>
                      <a:pPr>
                        <a:buNone/>
                      </a:pPr>
                      <a:endParaRPr lang="en-US" sz="2400"/>
                    </a:p>
                  </a:txBody>
                  <a:tcPr anchor="ctr">
                    <a:lnL>
                      <a:noFill/>
                    </a:lnL>
                    <a:lnR>
                      <a:noFill/>
                    </a:lnR>
                    <a:lnT>
                      <a:noFill/>
                    </a:lnT>
                    <a:lnB>
                      <a:noFill/>
                    </a:lnB>
                    <a:noFill/>
                  </a:tcPr>
                </a:tc>
                <a:tc>
                  <a:txBody>
                    <a:bodyPr/>
                    <a:lstStyle/>
                    <a:p>
                      <a:pPr>
                        <a:buNone/>
                      </a:pPr>
                      <a:endParaRPr lang="en-US" sz="2400" dirty="0"/>
                    </a:p>
                  </a:txBody>
                  <a:tcPr anchor="ctr">
                    <a:lnL>
                      <a:noFill/>
                    </a:lnL>
                    <a:lnR>
                      <a:noFill/>
                    </a:lnR>
                    <a:lnT>
                      <a:noFill/>
                    </a:lnT>
                    <a:lnB>
                      <a:noFill/>
                    </a:lnB>
                    <a:noFill/>
                  </a:tcPr>
                </a:tc>
                <a:tc>
                  <a:txBody>
                    <a:bodyPr/>
                    <a:lstStyle/>
                    <a:p>
                      <a:pPr>
                        <a:buNone/>
                      </a:pPr>
                      <a:endParaRPr lang="en-US" sz="2400" dirty="0"/>
                    </a:p>
                  </a:txBody>
                  <a:tcPr anchor="ctr">
                    <a:lnL>
                      <a:noFill/>
                    </a:lnL>
                    <a:lnR>
                      <a:noFill/>
                    </a:lnR>
                    <a:lnT>
                      <a:noFill/>
                    </a:lnT>
                    <a:lnB>
                      <a:noFill/>
                    </a:lnB>
                    <a:noFill/>
                  </a:tcPr>
                </a:tc>
                <a:extLst>
                  <a:ext uri="{0D108BD9-81ED-4DB2-BD59-A6C34878D82A}">
                    <a16:rowId xmlns:a16="http://schemas.microsoft.com/office/drawing/2014/main" val="2274531070"/>
                  </a:ext>
                </a:extLst>
              </a:tr>
              <a:tr h="0">
                <a:tc>
                  <a:txBody>
                    <a:bodyPr/>
                    <a:lstStyle/>
                    <a:p>
                      <a:pPr>
                        <a:buNone/>
                      </a:pPr>
                      <a:r>
                        <a:rPr lang="en-US" sz="2400"/>
                        <a:t>Type</a:t>
                      </a:r>
                    </a:p>
                  </a:txBody>
                  <a:tcPr anchor="ctr">
                    <a:lnL>
                      <a:noFill/>
                    </a:lnL>
                    <a:lnR>
                      <a:noFill/>
                    </a:lnR>
                    <a:lnT>
                      <a:noFill/>
                    </a:lnT>
                    <a:lnB>
                      <a:noFill/>
                    </a:lnB>
                    <a:noFill/>
                  </a:tcPr>
                </a:tc>
                <a:tc>
                  <a:txBody>
                    <a:bodyPr/>
                    <a:lstStyle/>
                    <a:p>
                      <a:pPr>
                        <a:buNone/>
                      </a:pPr>
                      <a:r>
                        <a:rPr lang="en-US" sz="2400" dirty="0"/>
                        <a:t>Population A</a:t>
                      </a:r>
                    </a:p>
                  </a:txBody>
                  <a:tcPr anchor="ctr">
                    <a:lnL>
                      <a:noFill/>
                    </a:lnL>
                    <a:lnR>
                      <a:noFill/>
                    </a:lnR>
                    <a:lnT>
                      <a:noFill/>
                    </a:lnT>
                    <a:lnB>
                      <a:noFill/>
                    </a:lnB>
                    <a:noFill/>
                  </a:tcPr>
                </a:tc>
                <a:tc>
                  <a:txBody>
                    <a:bodyPr/>
                    <a:lstStyle/>
                    <a:p>
                      <a:pPr>
                        <a:buNone/>
                      </a:pPr>
                      <a:r>
                        <a:rPr lang="en-US" sz="2400" dirty="0"/>
                        <a:t>Population B</a:t>
                      </a:r>
                    </a:p>
                  </a:txBody>
                  <a:tcPr anchor="ctr">
                    <a:lnL>
                      <a:noFill/>
                    </a:lnL>
                    <a:lnR>
                      <a:noFill/>
                    </a:lnR>
                    <a:lnT>
                      <a:noFill/>
                    </a:lnT>
                    <a:lnB>
                      <a:noFill/>
                    </a:lnB>
                    <a:noFill/>
                  </a:tcPr>
                </a:tc>
                <a:extLst>
                  <a:ext uri="{0D108BD9-81ED-4DB2-BD59-A6C34878D82A}">
                    <a16:rowId xmlns:a16="http://schemas.microsoft.com/office/drawing/2014/main" val="3554412066"/>
                  </a:ext>
                </a:extLst>
              </a:tr>
              <a:tr h="0">
                <a:tc>
                  <a:txBody>
                    <a:bodyPr/>
                    <a:lstStyle/>
                    <a:p>
                      <a:pPr>
                        <a:buNone/>
                      </a:pPr>
                      <a:r>
                        <a:rPr lang="en-US" sz="2400" b="1"/>
                        <a:t>Mutualism</a:t>
                      </a:r>
                      <a:endParaRPr lang="en-US" sz="2400"/>
                    </a:p>
                  </a:txBody>
                  <a:tcPr anchor="ctr">
                    <a:lnL>
                      <a:noFill/>
                    </a:lnL>
                    <a:lnR>
                      <a:noFill/>
                    </a:lnR>
                    <a:lnT>
                      <a:noFill/>
                    </a:lnT>
                    <a:lnB>
                      <a:noFill/>
                    </a:lnB>
                    <a:noFill/>
                  </a:tcPr>
                </a:tc>
                <a:tc>
                  <a:txBody>
                    <a:bodyPr/>
                    <a:lstStyle/>
                    <a:p>
                      <a:pPr>
                        <a:buNone/>
                      </a:pPr>
                      <a:r>
                        <a:rPr lang="en-US" sz="2400" dirty="0"/>
                        <a:t>Benefitted</a:t>
                      </a:r>
                    </a:p>
                  </a:txBody>
                  <a:tcPr anchor="ctr">
                    <a:lnL>
                      <a:noFill/>
                    </a:lnL>
                    <a:lnR>
                      <a:noFill/>
                    </a:lnR>
                    <a:lnT>
                      <a:noFill/>
                    </a:lnT>
                    <a:lnB>
                      <a:noFill/>
                    </a:lnB>
                    <a:noFill/>
                  </a:tcPr>
                </a:tc>
                <a:tc>
                  <a:txBody>
                    <a:bodyPr/>
                    <a:lstStyle/>
                    <a:p>
                      <a:pPr>
                        <a:buNone/>
                      </a:pPr>
                      <a:r>
                        <a:rPr lang="en-US" sz="2400"/>
                        <a:t>Benefitted</a:t>
                      </a:r>
                    </a:p>
                  </a:txBody>
                  <a:tcPr anchor="ctr">
                    <a:lnL>
                      <a:noFill/>
                    </a:lnL>
                    <a:lnR>
                      <a:noFill/>
                    </a:lnR>
                    <a:lnT>
                      <a:noFill/>
                    </a:lnT>
                    <a:lnB>
                      <a:noFill/>
                    </a:lnB>
                    <a:noFill/>
                  </a:tcPr>
                </a:tc>
                <a:extLst>
                  <a:ext uri="{0D108BD9-81ED-4DB2-BD59-A6C34878D82A}">
                    <a16:rowId xmlns:a16="http://schemas.microsoft.com/office/drawing/2014/main" val="2959394320"/>
                  </a:ext>
                </a:extLst>
              </a:tr>
              <a:tr h="0">
                <a:tc>
                  <a:txBody>
                    <a:bodyPr/>
                    <a:lstStyle/>
                    <a:p>
                      <a:pPr>
                        <a:buNone/>
                      </a:pPr>
                      <a:r>
                        <a:rPr lang="en-US" sz="2400" b="1"/>
                        <a:t>Amensalism</a:t>
                      </a:r>
                      <a:endParaRPr lang="en-US" sz="2400"/>
                    </a:p>
                  </a:txBody>
                  <a:tcPr anchor="ctr">
                    <a:lnL>
                      <a:noFill/>
                    </a:lnL>
                    <a:lnR>
                      <a:noFill/>
                    </a:lnR>
                    <a:lnT>
                      <a:noFill/>
                    </a:lnT>
                    <a:lnB>
                      <a:noFill/>
                    </a:lnB>
                    <a:noFill/>
                  </a:tcPr>
                </a:tc>
                <a:tc>
                  <a:txBody>
                    <a:bodyPr/>
                    <a:lstStyle/>
                    <a:p>
                      <a:pPr>
                        <a:buNone/>
                      </a:pPr>
                      <a:r>
                        <a:rPr lang="en-US" sz="2400"/>
                        <a:t>Harmed</a:t>
                      </a:r>
                    </a:p>
                  </a:txBody>
                  <a:tcPr anchor="ctr">
                    <a:lnL>
                      <a:noFill/>
                    </a:lnL>
                    <a:lnR>
                      <a:noFill/>
                    </a:lnR>
                    <a:lnT>
                      <a:noFill/>
                    </a:lnT>
                    <a:lnB>
                      <a:noFill/>
                    </a:lnB>
                    <a:noFill/>
                  </a:tcPr>
                </a:tc>
                <a:tc>
                  <a:txBody>
                    <a:bodyPr/>
                    <a:lstStyle/>
                    <a:p>
                      <a:pPr>
                        <a:buNone/>
                      </a:pPr>
                      <a:r>
                        <a:rPr lang="en-US" sz="2400" dirty="0"/>
                        <a:t>Unaffected</a:t>
                      </a:r>
                    </a:p>
                  </a:txBody>
                  <a:tcPr anchor="ctr">
                    <a:lnL>
                      <a:noFill/>
                    </a:lnL>
                    <a:lnR>
                      <a:noFill/>
                    </a:lnR>
                    <a:lnT>
                      <a:noFill/>
                    </a:lnT>
                    <a:lnB>
                      <a:noFill/>
                    </a:lnB>
                    <a:noFill/>
                  </a:tcPr>
                </a:tc>
                <a:extLst>
                  <a:ext uri="{0D108BD9-81ED-4DB2-BD59-A6C34878D82A}">
                    <a16:rowId xmlns:a16="http://schemas.microsoft.com/office/drawing/2014/main" val="2045223071"/>
                  </a:ext>
                </a:extLst>
              </a:tr>
              <a:tr h="0">
                <a:tc>
                  <a:txBody>
                    <a:bodyPr/>
                    <a:lstStyle/>
                    <a:p>
                      <a:pPr>
                        <a:buNone/>
                      </a:pPr>
                      <a:r>
                        <a:rPr lang="en-US" sz="2400" b="1"/>
                        <a:t>Commensalism</a:t>
                      </a:r>
                      <a:endParaRPr lang="en-US" sz="2400"/>
                    </a:p>
                  </a:txBody>
                  <a:tcPr anchor="ctr">
                    <a:lnL>
                      <a:noFill/>
                    </a:lnL>
                    <a:lnR>
                      <a:noFill/>
                    </a:lnR>
                    <a:lnT>
                      <a:noFill/>
                    </a:lnT>
                    <a:lnB>
                      <a:noFill/>
                    </a:lnB>
                    <a:noFill/>
                  </a:tcPr>
                </a:tc>
                <a:tc>
                  <a:txBody>
                    <a:bodyPr/>
                    <a:lstStyle/>
                    <a:p>
                      <a:pPr>
                        <a:buNone/>
                      </a:pPr>
                      <a:r>
                        <a:rPr lang="en-US" sz="2400" dirty="0"/>
                        <a:t>Benefitted</a:t>
                      </a:r>
                    </a:p>
                  </a:txBody>
                  <a:tcPr anchor="ctr">
                    <a:lnL>
                      <a:noFill/>
                    </a:lnL>
                    <a:lnR>
                      <a:noFill/>
                    </a:lnR>
                    <a:lnT>
                      <a:noFill/>
                    </a:lnT>
                    <a:lnB>
                      <a:noFill/>
                    </a:lnB>
                    <a:noFill/>
                  </a:tcPr>
                </a:tc>
                <a:tc>
                  <a:txBody>
                    <a:bodyPr/>
                    <a:lstStyle/>
                    <a:p>
                      <a:pPr>
                        <a:buNone/>
                      </a:pPr>
                      <a:r>
                        <a:rPr lang="en-US" sz="2400"/>
                        <a:t>Unaffected</a:t>
                      </a:r>
                    </a:p>
                  </a:txBody>
                  <a:tcPr anchor="ctr">
                    <a:lnL>
                      <a:noFill/>
                    </a:lnL>
                    <a:lnR>
                      <a:noFill/>
                    </a:lnR>
                    <a:lnT>
                      <a:noFill/>
                    </a:lnT>
                    <a:lnB>
                      <a:noFill/>
                    </a:lnB>
                    <a:noFill/>
                  </a:tcPr>
                </a:tc>
                <a:extLst>
                  <a:ext uri="{0D108BD9-81ED-4DB2-BD59-A6C34878D82A}">
                    <a16:rowId xmlns:a16="http://schemas.microsoft.com/office/drawing/2014/main" val="4229243979"/>
                  </a:ext>
                </a:extLst>
              </a:tr>
              <a:tr h="0">
                <a:tc>
                  <a:txBody>
                    <a:bodyPr/>
                    <a:lstStyle/>
                    <a:p>
                      <a:pPr>
                        <a:buNone/>
                      </a:pPr>
                      <a:r>
                        <a:rPr lang="en-US" sz="2400" b="1"/>
                        <a:t>Neutralism</a:t>
                      </a:r>
                      <a:endParaRPr lang="en-US" sz="2400"/>
                    </a:p>
                  </a:txBody>
                  <a:tcPr anchor="ctr">
                    <a:lnL>
                      <a:noFill/>
                    </a:lnL>
                    <a:lnR>
                      <a:noFill/>
                    </a:lnR>
                    <a:lnT>
                      <a:noFill/>
                    </a:lnT>
                    <a:lnB>
                      <a:noFill/>
                    </a:lnB>
                    <a:noFill/>
                  </a:tcPr>
                </a:tc>
                <a:tc>
                  <a:txBody>
                    <a:bodyPr/>
                    <a:lstStyle/>
                    <a:p>
                      <a:pPr>
                        <a:buNone/>
                      </a:pPr>
                      <a:r>
                        <a:rPr lang="en-US" sz="2400" dirty="0"/>
                        <a:t>Unaffected</a:t>
                      </a:r>
                    </a:p>
                  </a:txBody>
                  <a:tcPr anchor="ctr">
                    <a:lnL>
                      <a:noFill/>
                    </a:lnL>
                    <a:lnR>
                      <a:noFill/>
                    </a:lnR>
                    <a:lnT>
                      <a:noFill/>
                    </a:lnT>
                    <a:lnB>
                      <a:noFill/>
                    </a:lnB>
                    <a:noFill/>
                  </a:tcPr>
                </a:tc>
                <a:tc>
                  <a:txBody>
                    <a:bodyPr/>
                    <a:lstStyle/>
                    <a:p>
                      <a:pPr>
                        <a:buNone/>
                      </a:pPr>
                      <a:r>
                        <a:rPr lang="en-US" sz="2400"/>
                        <a:t>Unaffected</a:t>
                      </a:r>
                    </a:p>
                  </a:txBody>
                  <a:tcPr anchor="ctr">
                    <a:lnL>
                      <a:noFill/>
                    </a:lnL>
                    <a:lnR>
                      <a:noFill/>
                    </a:lnR>
                    <a:lnT>
                      <a:noFill/>
                    </a:lnT>
                    <a:lnB>
                      <a:noFill/>
                    </a:lnB>
                    <a:noFill/>
                  </a:tcPr>
                </a:tc>
                <a:extLst>
                  <a:ext uri="{0D108BD9-81ED-4DB2-BD59-A6C34878D82A}">
                    <a16:rowId xmlns:a16="http://schemas.microsoft.com/office/drawing/2014/main" val="3626561503"/>
                  </a:ext>
                </a:extLst>
              </a:tr>
              <a:tr h="0">
                <a:tc>
                  <a:txBody>
                    <a:bodyPr/>
                    <a:lstStyle/>
                    <a:p>
                      <a:pPr>
                        <a:buNone/>
                      </a:pPr>
                      <a:r>
                        <a:rPr lang="en-US" sz="2400" b="1"/>
                        <a:t>Parasitism</a:t>
                      </a:r>
                      <a:endParaRPr lang="en-US" sz="2400"/>
                    </a:p>
                  </a:txBody>
                  <a:tcPr anchor="ctr">
                    <a:lnL>
                      <a:noFill/>
                    </a:lnL>
                    <a:lnR>
                      <a:noFill/>
                    </a:lnR>
                    <a:lnT>
                      <a:noFill/>
                    </a:lnT>
                    <a:lnB>
                      <a:noFill/>
                    </a:lnB>
                    <a:noFill/>
                  </a:tcPr>
                </a:tc>
                <a:tc>
                  <a:txBody>
                    <a:bodyPr/>
                    <a:lstStyle/>
                    <a:p>
                      <a:pPr>
                        <a:buNone/>
                      </a:pPr>
                      <a:r>
                        <a:rPr lang="en-US" sz="2400"/>
                        <a:t>Benefitted</a:t>
                      </a:r>
                    </a:p>
                  </a:txBody>
                  <a:tcPr anchor="ctr">
                    <a:lnL>
                      <a:noFill/>
                    </a:lnL>
                    <a:lnR>
                      <a:noFill/>
                    </a:lnR>
                    <a:lnT>
                      <a:noFill/>
                    </a:lnT>
                    <a:lnB>
                      <a:noFill/>
                    </a:lnB>
                    <a:noFill/>
                  </a:tcPr>
                </a:tc>
                <a:tc>
                  <a:txBody>
                    <a:bodyPr/>
                    <a:lstStyle/>
                    <a:p>
                      <a:pPr>
                        <a:buNone/>
                      </a:pPr>
                      <a:r>
                        <a:rPr lang="en-US" sz="2400" dirty="0"/>
                        <a:t>Harmed</a:t>
                      </a:r>
                    </a:p>
                  </a:txBody>
                  <a:tcPr anchor="ctr">
                    <a:lnL>
                      <a:noFill/>
                    </a:lnL>
                    <a:lnR>
                      <a:noFill/>
                    </a:lnR>
                    <a:lnT>
                      <a:noFill/>
                    </a:lnT>
                    <a:lnB>
                      <a:noFill/>
                    </a:lnB>
                    <a:noFill/>
                  </a:tcPr>
                </a:tc>
                <a:extLst>
                  <a:ext uri="{0D108BD9-81ED-4DB2-BD59-A6C34878D82A}">
                    <a16:rowId xmlns:a16="http://schemas.microsoft.com/office/drawing/2014/main" val="1017740092"/>
                  </a:ext>
                </a:extLst>
              </a:tr>
            </a:tbl>
          </a:graphicData>
        </a:graphic>
      </p:graphicFrame>
      <p:sp>
        <p:nvSpPr>
          <p:cNvPr id="5" name="Title 4">
            <a:extLst>
              <a:ext uri="{FF2B5EF4-FFF2-40B4-BE49-F238E27FC236}">
                <a16:creationId xmlns:a16="http://schemas.microsoft.com/office/drawing/2014/main" id="{9AD8E0F2-FC22-C965-4AB8-051D8013482F}"/>
              </a:ext>
            </a:extLst>
          </p:cNvPr>
          <p:cNvSpPr txBox="1">
            <a:spLocks noGrp="1"/>
          </p:cNvSpPr>
          <p:nvPr>
            <p:ph type="title" idx="4294967295"/>
          </p:nvPr>
        </p:nvSpPr>
        <p:spPr>
          <a:xfrm>
            <a:off x="2254250" y="3252154"/>
            <a:ext cx="46355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73D3F"/>
                </a:solidFill>
                <a:effectLst/>
                <a:uLnTx/>
                <a:uFillTx/>
                <a:latin typeface="Encode Sans"/>
                <a:ea typeface="+mn-ea"/>
                <a:cs typeface="+mn-cs"/>
              </a:rPr>
              <a:t>Types</a:t>
            </a:r>
            <a:r>
              <a:rPr kumimoji="0" lang="en-US" sz="2400" b="0" i="0" u="none" strike="noStrike" kern="1200" cap="none" spc="0" normalizeH="0" baseline="0" noProof="0" dirty="0">
                <a:ln>
                  <a:noFill/>
                </a:ln>
                <a:solidFill>
                  <a:srgbClr val="373D3F"/>
                </a:solidFill>
                <a:effectLst/>
                <a:uLnTx/>
                <a:uFillTx/>
                <a:latin typeface="Encode Sans"/>
                <a:ea typeface="+mn-ea"/>
                <a:cs typeface="+mn-cs"/>
              </a:rPr>
              <a:t> </a:t>
            </a:r>
            <a:r>
              <a:rPr kumimoji="0" lang="en-US" sz="2400" b="1" i="0" u="none" strike="noStrike" kern="1200" cap="none" spc="0" normalizeH="0" baseline="0" noProof="0" dirty="0">
                <a:ln>
                  <a:noFill/>
                </a:ln>
                <a:solidFill>
                  <a:srgbClr val="373D3F"/>
                </a:solidFill>
                <a:effectLst/>
                <a:uLnTx/>
                <a:uFillTx/>
                <a:latin typeface="Encode Sans"/>
                <a:ea typeface="+mn-ea"/>
                <a:cs typeface="+mn-cs"/>
              </a:rPr>
              <a:t>of</a:t>
            </a:r>
            <a:r>
              <a:rPr kumimoji="0" lang="en-US" sz="2400" b="0" i="0" u="none" strike="noStrike" kern="1200" cap="none" spc="0" normalizeH="0" baseline="0" noProof="0" dirty="0">
                <a:ln>
                  <a:noFill/>
                </a:ln>
                <a:solidFill>
                  <a:srgbClr val="373D3F"/>
                </a:solidFill>
                <a:effectLst/>
                <a:uLnTx/>
                <a:uFillTx/>
                <a:latin typeface="Encode Sans"/>
                <a:ea typeface="+mn-ea"/>
                <a:cs typeface="+mn-cs"/>
              </a:rPr>
              <a:t> </a:t>
            </a:r>
            <a:r>
              <a:rPr kumimoji="0" lang="en-US" sz="2400" b="1" i="0" u="none" strike="noStrike" kern="1200" cap="none" spc="0" normalizeH="0" baseline="0" noProof="0" dirty="0">
                <a:ln>
                  <a:noFill/>
                </a:ln>
                <a:solidFill>
                  <a:srgbClr val="373D3F"/>
                </a:solidFill>
                <a:effectLst/>
                <a:uLnTx/>
                <a:uFillTx/>
                <a:latin typeface="Encode Sans"/>
                <a:ea typeface="+mn-ea"/>
                <a:cs typeface="+mn-cs"/>
              </a:rPr>
              <a:t>Symbiotic</a:t>
            </a:r>
            <a:r>
              <a:rPr kumimoji="0" lang="en-US" sz="2400" b="0" i="0" u="none" strike="noStrike" kern="1200" cap="none" spc="0" normalizeH="0" baseline="0" noProof="0" dirty="0">
                <a:ln>
                  <a:noFill/>
                </a:ln>
                <a:solidFill>
                  <a:srgbClr val="373D3F"/>
                </a:solidFill>
                <a:effectLst/>
                <a:uLnTx/>
                <a:uFillTx/>
                <a:latin typeface="Encode Sans"/>
                <a:ea typeface="+mn-ea"/>
                <a:cs typeface="+mn-cs"/>
              </a:rPr>
              <a:t> </a:t>
            </a:r>
            <a:r>
              <a:rPr kumimoji="0" lang="en-US" sz="2400" b="1" i="0" u="none" strike="noStrike" kern="1200" cap="none" spc="0" normalizeH="0" baseline="0" noProof="0" dirty="0">
                <a:ln>
                  <a:noFill/>
                </a:ln>
                <a:solidFill>
                  <a:srgbClr val="373D3F"/>
                </a:solidFill>
                <a:effectLst/>
                <a:uLnTx/>
                <a:uFillTx/>
                <a:latin typeface="Encode Sans"/>
                <a:ea typeface="+mn-ea"/>
                <a:cs typeface="+mn-cs"/>
              </a:rPr>
              <a:t>Relationships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Rectangle 1">
            <a:extLst>
              <a:ext uri="{FF2B5EF4-FFF2-40B4-BE49-F238E27FC236}">
                <a16:creationId xmlns:a16="http://schemas.microsoft.com/office/drawing/2014/main" id="{A1997556-E9EE-4A42-D678-4D71CD5E0EB3}"/>
              </a:ext>
            </a:extLst>
          </p:cNvPr>
          <p:cNvSpPr>
            <a:spLocks noChangeArrowheads="1"/>
          </p:cNvSpPr>
          <p:nvPr/>
        </p:nvSpPr>
        <p:spPr bwMode="auto">
          <a:xfrm>
            <a:off x="0" y="297499"/>
            <a:ext cx="91440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Arial" panose="020B0604020202020204" pitchFamily="34" charset="0"/>
              </a:rPr>
              <a:t>Types of Symbiotic Relationships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Symbiosis:</a:t>
            </a:r>
            <a:r>
              <a:rPr kumimoji="0" lang="en-US" altLang="en-US" sz="2800" b="0" i="0" u="none" strike="noStrike" cap="none" normalizeH="0" baseline="0" dirty="0">
                <a:ln>
                  <a:noFill/>
                </a:ln>
                <a:solidFill>
                  <a:schemeClr val="tx1"/>
                </a:solidFill>
                <a:effectLst/>
                <a:latin typeface="Arial" panose="020B0604020202020204" pitchFamily="34" charset="0"/>
              </a:rPr>
              <a:t> Interactions between different species within a community.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chemeClr val="tx1"/>
                </a:solidFill>
                <a:effectLst/>
                <a:latin typeface="Arial" panose="020B0604020202020204" pitchFamily="34" charset="0"/>
              </a:rPr>
              <a:t>Range from mutually beneficial to harmful, or no significant effect.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428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87646-AEE7-CE81-5EFE-8B98067EBBE2}"/>
              </a:ext>
            </a:extLst>
          </p:cNvPr>
          <p:cNvSpPr txBox="1">
            <a:spLocks noGrp="1"/>
          </p:cNvSpPr>
          <p:nvPr>
            <p:ph type="title" idx="4294967295"/>
          </p:nvPr>
        </p:nvSpPr>
        <p:spPr>
          <a:xfrm>
            <a:off x="0" y="612845"/>
            <a:ext cx="9144000" cy="5909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Mutualism (Syntropy/</a:t>
            </a:r>
            <a:r>
              <a:rPr kumimoji="0" lang="en-US" sz="2700" b="1" i="0" u="none" strike="noStrike" kern="1200" cap="none" spc="0" normalizeH="0" baseline="0" noProof="0" dirty="0" err="1">
                <a:ln>
                  <a:noFill/>
                </a:ln>
                <a:solidFill>
                  <a:schemeClr val="tx1"/>
                </a:solidFill>
                <a:effectLst/>
                <a:uLnTx/>
                <a:uFillTx/>
                <a:latin typeface="+mn-lt"/>
                <a:ea typeface="+mn-ea"/>
                <a:cs typeface="+mn-cs"/>
              </a:rPr>
              <a:t>Crossfeeding</a:t>
            </a:r>
            <a:r>
              <a:rPr kumimoji="0" lang="en-US" sz="2700" b="1"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Definition:</a:t>
            </a:r>
            <a:r>
              <a:rPr kumimoji="0" lang="en-US" sz="2700" b="0" i="0" u="none" strike="noStrike" kern="1200" cap="none" spc="0" normalizeH="0" baseline="0" noProof="0" dirty="0">
                <a:ln>
                  <a:noFill/>
                </a:ln>
                <a:solidFill>
                  <a:schemeClr val="tx1"/>
                </a:solidFill>
                <a:effectLst/>
                <a:uLnTx/>
                <a:uFillTx/>
                <a:latin typeface="+mn-lt"/>
                <a:ea typeface="+mn-ea"/>
                <a:cs typeface="+mn-cs"/>
              </a:rPr>
              <a:t> Both species benefit from the interaction.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Examples in Humans: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1" u="none" strike="noStrike" kern="1200" cap="none" spc="0" normalizeH="0" baseline="0" noProof="0" dirty="0">
                <a:ln>
                  <a:noFill/>
                </a:ln>
                <a:solidFill>
                  <a:schemeClr val="tx1"/>
                </a:solidFill>
                <a:effectLst/>
                <a:uLnTx/>
                <a:uFillTx/>
                <a:latin typeface="+mn-lt"/>
                <a:ea typeface="+mn-ea"/>
                <a:cs typeface="+mn-cs"/>
              </a:rPr>
              <a:t>Bacteroides </a:t>
            </a:r>
            <a:r>
              <a:rPr kumimoji="0" lang="en-US" sz="2700" b="1" i="1" u="none" strike="noStrike" kern="1200" cap="none" spc="0" normalizeH="0" baseline="0" noProof="0" dirty="0" err="1">
                <a:ln>
                  <a:noFill/>
                </a:ln>
                <a:solidFill>
                  <a:schemeClr val="tx1"/>
                </a:solidFill>
                <a:effectLst/>
                <a:uLnTx/>
                <a:uFillTx/>
                <a:latin typeface="+mn-lt"/>
                <a:ea typeface="+mn-ea"/>
                <a:cs typeface="+mn-cs"/>
              </a:rPr>
              <a:t>thetaiotaomicron</a:t>
            </a:r>
            <a:r>
              <a:rPr kumimoji="0" lang="en-US" sz="2700" b="0" i="0" u="none" strike="noStrike" kern="1200" cap="none" spc="0" normalizeH="0" baseline="0" noProof="0" dirty="0">
                <a:ln>
                  <a:noFill/>
                </a:ln>
                <a:solidFill>
                  <a:schemeClr val="tx1"/>
                </a:solidFill>
                <a:effectLst/>
                <a:uLnTx/>
                <a:uFillTx/>
                <a:latin typeface="+mn-lt"/>
                <a:ea typeface="+mn-ea"/>
                <a:cs typeface="+mn-cs"/>
              </a:rPr>
              <a:t> (intestinal tract):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Digests complex plant polysaccharides that human enzymes cannot break down.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Converts them into monosaccharides absorbable by human cells.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Certain strains of </a:t>
            </a:r>
            <a:r>
              <a:rPr kumimoji="0" lang="en-US" sz="2700" b="1" i="1" u="none" strike="noStrike" kern="1200" cap="none" spc="0" normalizeH="0" baseline="0" noProof="0" dirty="0">
                <a:ln>
                  <a:noFill/>
                </a:ln>
                <a:solidFill>
                  <a:schemeClr val="tx1"/>
                </a:solidFill>
                <a:effectLst/>
                <a:uLnTx/>
                <a:uFillTx/>
                <a:latin typeface="+mn-lt"/>
                <a:ea typeface="+mn-ea"/>
                <a:cs typeface="+mn-cs"/>
              </a:rPr>
              <a:t>Escherichia coli</a:t>
            </a:r>
            <a:r>
              <a:rPr kumimoji="0" lang="en-US" sz="2700" b="0" i="0" u="none" strike="noStrike" kern="1200" cap="none" spc="0" normalizeH="0" baseline="0" noProof="0" dirty="0">
                <a:ln>
                  <a:noFill/>
                </a:ln>
                <a:solidFill>
                  <a:schemeClr val="tx1"/>
                </a:solidFill>
                <a:effectLst/>
                <a:uLnTx/>
                <a:uFillTx/>
                <a:latin typeface="+mn-lt"/>
                <a:ea typeface="+mn-ea"/>
                <a:cs typeface="+mn-cs"/>
              </a:rPr>
              <a:t> (gut):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1" u="none" strike="noStrike" kern="1200" cap="none" spc="0" normalizeH="0" baseline="0" noProof="0" dirty="0">
                <a:ln>
                  <a:noFill/>
                </a:ln>
                <a:solidFill>
                  <a:schemeClr val="tx1"/>
                </a:solidFill>
                <a:effectLst/>
                <a:uLnTx/>
                <a:uFillTx/>
                <a:latin typeface="+mn-lt"/>
                <a:ea typeface="+mn-ea"/>
                <a:cs typeface="+mn-cs"/>
              </a:rPr>
              <a:t>E. coli</a:t>
            </a:r>
            <a:r>
              <a:rPr kumimoji="0" lang="en-US" sz="2700" b="0" i="0" u="none" strike="noStrike" kern="1200" cap="none" spc="0" normalizeH="0" baseline="0" noProof="0" dirty="0">
                <a:ln>
                  <a:noFill/>
                </a:ln>
                <a:solidFill>
                  <a:schemeClr val="tx1"/>
                </a:solidFill>
                <a:effectLst/>
                <a:uLnTx/>
                <a:uFillTx/>
                <a:latin typeface="+mn-lt"/>
                <a:ea typeface="+mn-ea"/>
                <a:cs typeface="+mn-cs"/>
              </a:rPr>
              <a:t> uses intestinal contents for nutrients.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Humans derive vital vitamins (e.g., Vitamin K for blood clotting) from </a:t>
            </a:r>
            <a:r>
              <a:rPr kumimoji="0" lang="en-US" sz="2700" b="0" i="1" u="none" strike="noStrike" kern="1200" cap="none" spc="0" normalizeH="0" baseline="0" noProof="0" dirty="0">
                <a:ln>
                  <a:noFill/>
                </a:ln>
                <a:solidFill>
                  <a:schemeClr val="tx1"/>
                </a:solidFill>
                <a:effectLst/>
                <a:uLnTx/>
                <a:uFillTx/>
                <a:latin typeface="+mn-lt"/>
                <a:ea typeface="+mn-ea"/>
                <a:cs typeface="+mn-cs"/>
              </a:rPr>
              <a:t>E. coli</a:t>
            </a:r>
            <a:r>
              <a:rPr kumimoji="0" lang="en-US" sz="2700" b="0" i="0" u="none" strike="noStrike" kern="1200" cap="none" spc="0" normalizeH="0" baseline="0" noProof="0" dirty="0">
                <a:ln>
                  <a:noFill/>
                </a:ln>
                <a:solidFill>
                  <a:schemeClr val="tx1"/>
                </a:solidFill>
                <a:effectLst/>
                <a:uLnTx/>
                <a:uFillTx/>
                <a:latin typeface="+mn-lt"/>
                <a:ea typeface="+mn-ea"/>
                <a:cs typeface="+mn-cs"/>
              </a:rPr>
              <a: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1" u="none" strike="noStrike" kern="1200" cap="none" spc="0" normalizeH="0" baseline="0" noProof="0" dirty="0">
                <a:ln>
                  <a:noFill/>
                </a:ln>
                <a:solidFill>
                  <a:schemeClr val="tx1"/>
                </a:solidFill>
                <a:effectLst/>
                <a:uLnTx/>
                <a:uFillTx/>
                <a:latin typeface="+mn-lt"/>
                <a:ea typeface="+mn-ea"/>
                <a:cs typeface="+mn-cs"/>
              </a:rPr>
              <a:t>Note: Not all E. coli strains are mutualistic; some are pathogenic.</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9029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541BE5-C8FB-5D92-4746-99AA6F8C29E8}"/>
              </a:ext>
            </a:extLst>
          </p:cNvPr>
          <p:cNvSpPr txBox="1">
            <a:spLocks noGrp="1"/>
          </p:cNvSpPr>
          <p:nvPr>
            <p:ph type="title" idx="4294967295"/>
          </p:nvPr>
        </p:nvSpPr>
        <p:spPr>
          <a:xfrm>
            <a:off x="0" y="197346"/>
            <a:ext cx="9144000" cy="64633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err="1">
                <a:ln>
                  <a:noFill/>
                </a:ln>
                <a:solidFill>
                  <a:schemeClr val="tx1"/>
                </a:solidFill>
                <a:effectLst/>
                <a:uLnTx/>
                <a:uFillTx/>
                <a:latin typeface="+mn-lt"/>
                <a:ea typeface="+mn-ea"/>
                <a:cs typeface="+mn-cs"/>
              </a:rPr>
              <a:t>Amensalism</a:t>
            </a:r>
            <a:r>
              <a:rPr kumimoji="0" lang="en-US" sz="2300" b="1" i="0" u="none" strike="noStrike" kern="1200" cap="none" spc="0" normalizeH="0" baseline="0" noProof="0" dirty="0">
                <a:ln>
                  <a:noFill/>
                </a:ln>
                <a:solidFill>
                  <a:schemeClr val="tx1"/>
                </a:solidFill>
                <a:effectLst/>
                <a:uLnTx/>
                <a:uFillTx/>
                <a:latin typeface="+mn-lt"/>
                <a:ea typeface="+mn-ea"/>
                <a:cs typeface="+mn-cs"/>
              </a:rPr>
              <a:t> &amp; Commensalism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1" i="0" u="none" strike="noStrike" kern="1200" cap="none" spc="0" normalizeH="0" baseline="0" noProof="0" dirty="0" err="1">
                <a:ln>
                  <a:noFill/>
                </a:ln>
                <a:solidFill>
                  <a:schemeClr val="tx1"/>
                </a:solidFill>
                <a:effectLst/>
                <a:uLnTx/>
                <a:uFillTx/>
                <a:latin typeface="+mn-lt"/>
                <a:ea typeface="+mn-ea"/>
                <a:cs typeface="+mn-cs"/>
              </a:rPr>
              <a:t>Amensalism</a:t>
            </a:r>
            <a:r>
              <a:rPr kumimoji="0" lang="en-US" sz="2300" b="1" i="0" u="none" strike="noStrike" kern="1200" cap="none" spc="0" normalizeH="0" baseline="0" noProof="0" dirty="0">
                <a:ln>
                  <a:noFill/>
                </a:ln>
                <a:solidFill>
                  <a:schemeClr val="tx1"/>
                </a:solidFill>
                <a:effectLst/>
                <a:uLnTx/>
                <a:uFillTx/>
                <a:latin typeface="+mn-lt"/>
                <a:ea typeface="+mn-ea"/>
                <a:cs typeface="+mn-cs"/>
              </a:rPr>
              <a:t>:</a:t>
            </a:r>
            <a:endParaRPr kumimoji="0" lang="en-US" sz="23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Definition:</a:t>
            </a:r>
            <a:r>
              <a:rPr kumimoji="0" lang="en-US" sz="2300" b="0" i="0" u="none" strike="noStrike" kern="1200" cap="none" spc="0" normalizeH="0" baseline="0" noProof="0" dirty="0">
                <a:ln>
                  <a:noFill/>
                </a:ln>
                <a:solidFill>
                  <a:schemeClr val="tx1"/>
                </a:solidFill>
                <a:effectLst/>
                <a:uLnTx/>
                <a:uFillTx/>
                <a:latin typeface="+mn-lt"/>
                <a:ea typeface="+mn-ea"/>
                <a:cs typeface="+mn-cs"/>
              </a:rPr>
              <a:t> One population harms another but remains unaffected itself.</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Bacterial Example:</a:t>
            </a:r>
            <a:r>
              <a:rPr kumimoji="0" lang="en-US" sz="2300" b="0" i="0" u="none" strike="noStrike" kern="1200" cap="none" spc="0" normalizeH="0" baseline="0" noProof="0" dirty="0">
                <a:ln>
                  <a:noFill/>
                </a:ln>
                <a:solidFill>
                  <a:schemeClr val="tx1"/>
                </a:solidFill>
                <a:effectLst/>
                <a:uLnTx/>
                <a:uFillTx/>
                <a:latin typeface="+mn-lt"/>
                <a:ea typeface="+mn-ea"/>
                <a:cs typeface="+mn-cs"/>
              </a:rPr>
              <a:t> Some species produce bactericidal substances that kill other bacteria.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Skin Microbiota:</a:t>
            </a:r>
            <a:r>
              <a:rPr kumimoji="0" lang="en-US" sz="2300" b="0" i="0" u="none" strike="noStrike" kern="1200" cap="none" spc="0" normalizeH="0" baseline="0" noProof="0" dirty="0">
                <a:ln>
                  <a:noFill/>
                </a:ln>
                <a:solidFill>
                  <a:schemeClr val="tx1"/>
                </a:solidFill>
                <a:effectLst/>
                <a:uLnTx/>
                <a:uFillTx/>
                <a:latin typeface="+mn-lt"/>
                <a:ea typeface="+mn-ea"/>
                <a:cs typeface="+mn-cs"/>
              </a:rPr>
              <a:t> </a:t>
            </a:r>
            <a:r>
              <a:rPr kumimoji="0" lang="en-US" sz="2300" b="0" i="1" u="none" strike="noStrike" kern="1200" cap="none" spc="0" normalizeH="0" baseline="0" noProof="0" dirty="0">
                <a:ln>
                  <a:noFill/>
                </a:ln>
                <a:solidFill>
                  <a:schemeClr val="tx1"/>
                </a:solidFill>
                <a:effectLst/>
                <a:uLnTx/>
                <a:uFillTx/>
                <a:latin typeface="+mn-lt"/>
                <a:ea typeface="+mn-ea"/>
                <a:cs typeface="+mn-cs"/>
              </a:rPr>
              <a:t>Staphylococcus epidermidis</a:t>
            </a:r>
            <a:r>
              <a:rPr kumimoji="0" lang="en-US" sz="2300" b="0" i="0" u="none" strike="noStrike" kern="1200" cap="none" spc="0" normalizeH="0" baseline="0" noProof="0" dirty="0">
                <a:ln>
                  <a:noFill/>
                </a:ln>
                <a:solidFill>
                  <a:schemeClr val="tx1"/>
                </a:solidFill>
                <a:effectLst/>
                <a:uLnTx/>
                <a:uFillTx/>
                <a:latin typeface="+mn-lt"/>
                <a:ea typeface="+mn-ea"/>
                <a:cs typeface="+mn-cs"/>
              </a:rPr>
              <a:t> and </a:t>
            </a:r>
            <a:r>
              <a:rPr kumimoji="0" lang="en-US" sz="2300" b="0" i="1" u="none" strike="noStrike" kern="1200" cap="none" spc="0" normalizeH="0" baseline="0" noProof="0" dirty="0" err="1">
                <a:ln>
                  <a:noFill/>
                </a:ln>
                <a:solidFill>
                  <a:schemeClr val="tx1"/>
                </a:solidFill>
                <a:effectLst/>
                <a:uLnTx/>
                <a:uFillTx/>
                <a:latin typeface="+mn-lt"/>
                <a:ea typeface="+mn-ea"/>
                <a:cs typeface="+mn-cs"/>
              </a:rPr>
              <a:t>Cutibacterium</a:t>
            </a:r>
            <a:r>
              <a:rPr kumimoji="0" lang="en-US" sz="2300" b="0" i="1" u="none" strike="noStrike" kern="1200" cap="none" spc="0" normalizeH="0" baseline="0" noProof="0" dirty="0">
                <a:ln>
                  <a:noFill/>
                </a:ln>
                <a:solidFill>
                  <a:schemeClr val="tx1"/>
                </a:solidFill>
                <a:effectLst/>
                <a:uLnTx/>
                <a:uFillTx/>
                <a:latin typeface="+mn-lt"/>
                <a:ea typeface="+mn-ea"/>
                <a:cs typeface="+mn-cs"/>
              </a:rPr>
              <a:t> acnes</a:t>
            </a:r>
            <a:r>
              <a:rPr kumimoji="0" lang="en-US" sz="2300" b="0" i="0" u="none" strike="noStrike" kern="1200" cap="none" spc="0" normalizeH="0" baseline="0" noProof="0" dirty="0">
                <a:ln>
                  <a:noFill/>
                </a:ln>
                <a:solidFill>
                  <a:schemeClr val="tx1"/>
                </a:solidFill>
                <a:effectLst/>
                <a:uLnTx/>
                <a:uFillTx/>
                <a:latin typeface="+mn-lt"/>
                <a:ea typeface="+mn-ea"/>
                <a:cs typeface="+mn-cs"/>
              </a:rPr>
              <a:t> produce antibacterial bacteriocins that kill potential pathogens, while remaining unaffected.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Commensalism:</a:t>
            </a:r>
            <a:endParaRPr kumimoji="0" lang="en-US" sz="23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Definition:</a:t>
            </a:r>
            <a:r>
              <a:rPr kumimoji="0" lang="en-US" sz="2300" b="0" i="0" u="none" strike="noStrike" kern="1200" cap="none" spc="0" normalizeH="0" baseline="0" noProof="0" dirty="0">
                <a:ln>
                  <a:noFill/>
                </a:ln>
                <a:solidFill>
                  <a:schemeClr val="tx1"/>
                </a:solidFill>
                <a:effectLst/>
                <a:uLnTx/>
                <a:uFillTx/>
                <a:latin typeface="+mn-lt"/>
                <a:ea typeface="+mn-ea"/>
                <a:cs typeface="+mn-cs"/>
              </a:rPr>
              <a:t> One organism benefits, while the other is unaffected.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Example:</a:t>
            </a:r>
            <a:r>
              <a:rPr kumimoji="0" lang="en-US" sz="2300" b="0" i="0" u="none" strike="noStrike" kern="1200" cap="none" spc="0" normalizeH="0" baseline="0" noProof="0" dirty="0">
                <a:ln>
                  <a:noFill/>
                </a:ln>
                <a:solidFill>
                  <a:schemeClr val="tx1"/>
                </a:solidFill>
                <a:effectLst/>
                <a:uLnTx/>
                <a:uFillTx/>
                <a:latin typeface="+mn-lt"/>
                <a:ea typeface="+mn-ea"/>
                <a:cs typeface="+mn-cs"/>
              </a:rPr>
              <a:t> </a:t>
            </a:r>
            <a:r>
              <a:rPr kumimoji="0" lang="en-US" sz="2300" b="0" i="1" u="none" strike="noStrike" kern="1200" cap="none" spc="0" normalizeH="0" baseline="0" noProof="0" dirty="0">
                <a:ln>
                  <a:noFill/>
                </a:ln>
                <a:solidFill>
                  <a:schemeClr val="tx1"/>
                </a:solidFill>
                <a:effectLst/>
                <a:uLnTx/>
                <a:uFillTx/>
                <a:latin typeface="+mn-lt"/>
                <a:ea typeface="+mn-ea"/>
                <a:cs typeface="+mn-cs"/>
              </a:rPr>
              <a:t>Staphylococcus epidermidis</a:t>
            </a:r>
            <a:r>
              <a:rPr kumimoji="0" lang="en-US" sz="2300" b="0" i="0" u="none" strike="noStrike" kern="1200" cap="none" spc="0" normalizeH="0" baseline="0" noProof="0" dirty="0">
                <a:ln>
                  <a:noFill/>
                </a:ln>
                <a:solidFill>
                  <a:schemeClr val="tx1"/>
                </a:solidFill>
                <a:effectLst/>
                <a:uLnTx/>
                <a:uFillTx/>
                <a:latin typeface="+mn-lt"/>
                <a:ea typeface="+mn-ea"/>
                <a:cs typeface="+mn-cs"/>
              </a:rPr>
              <a:t> on human skin.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solidFill>
                <a:effectLst/>
                <a:uLnTx/>
                <a:uFillTx/>
                <a:latin typeface="+mn-lt"/>
                <a:ea typeface="+mn-ea"/>
                <a:cs typeface="+mn-cs"/>
              </a:rPr>
              <a:t>Uses dead skin cells as nutrients.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solidFill>
                <a:effectLst/>
                <a:uLnTx/>
                <a:uFillTx/>
                <a:latin typeface="+mn-lt"/>
                <a:ea typeface="+mn-ea"/>
                <a:cs typeface="+mn-cs"/>
              </a:rPr>
              <a:t>Humans are typically unaffected (especially with a healthy immune system).</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1" u="none" strike="noStrike" kern="1200" cap="none" spc="0" normalizeH="0" baseline="0" noProof="0" dirty="0">
                <a:ln>
                  <a:noFill/>
                </a:ln>
                <a:solidFill>
                  <a:schemeClr val="tx1"/>
                </a:solidFill>
                <a:effectLst/>
                <a:uLnTx/>
                <a:uFillTx/>
                <a:latin typeface="+mn-lt"/>
                <a:ea typeface="+mn-ea"/>
                <a:cs typeface="+mn-cs"/>
              </a:rPr>
              <a:t>Note: This relationship can sometimes be considered mutualistic, as S. </a:t>
            </a:r>
            <a:r>
              <a:rPr kumimoji="0" lang="en-US" sz="2300" b="0" i="1" u="none" strike="noStrike" kern="1200" cap="none" spc="0" normalizeH="0" baseline="0" noProof="0" dirty="0" err="1">
                <a:ln>
                  <a:noFill/>
                </a:ln>
                <a:solidFill>
                  <a:schemeClr val="tx1"/>
                </a:solidFill>
                <a:effectLst/>
                <a:uLnTx/>
                <a:uFillTx/>
                <a:latin typeface="+mn-lt"/>
                <a:ea typeface="+mn-ea"/>
                <a:cs typeface="+mn-cs"/>
              </a:rPr>
              <a:t>epidermidis's</a:t>
            </a:r>
            <a:r>
              <a:rPr kumimoji="0" lang="en-US" sz="2300" b="0" i="1" u="none" strike="noStrike" kern="1200" cap="none" spc="0" normalizeH="0" baseline="0" noProof="0" dirty="0">
                <a:ln>
                  <a:noFill/>
                </a:ln>
                <a:solidFill>
                  <a:schemeClr val="tx1"/>
                </a:solidFill>
                <a:effectLst/>
                <a:uLnTx/>
                <a:uFillTx/>
                <a:latin typeface="+mn-lt"/>
                <a:ea typeface="+mn-ea"/>
                <a:cs typeface="+mn-cs"/>
              </a:rPr>
              <a:t> bacteriocin production can defend against pathogens.</a:t>
            </a:r>
            <a:endParaRPr kumimoji="0" lang="en-US" sz="23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7745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3A290-FA7A-656C-C136-E30FBC34D917}"/>
              </a:ext>
            </a:extLst>
          </p:cNvPr>
          <p:cNvSpPr txBox="1">
            <a:spLocks noGrp="1"/>
          </p:cNvSpPr>
          <p:nvPr>
            <p:ph type="title" idx="4294967295"/>
          </p:nvPr>
        </p:nvSpPr>
        <p:spPr>
          <a:xfrm>
            <a:off x="0" y="382012"/>
            <a:ext cx="9144000" cy="60939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Neutralism &amp; Parasitism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Neutralism:</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Definition:</a:t>
            </a:r>
            <a:r>
              <a:rPr kumimoji="0" lang="en-US" sz="2600" b="0" i="0" u="none" strike="noStrike" kern="1200" cap="none" spc="0" normalizeH="0" baseline="0" noProof="0" dirty="0">
                <a:ln>
                  <a:noFill/>
                </a:ln>
                <a:solidFill>
                  <a:schemeClr val="tx1"/>
                </a:solidFill>
                <a:effectLst/>
                <a:uLnTx/>
                <a:uFillTx/>
                <a:latin typeface="+mn-lt"/>
                <a:ea typeface="+mn-ea"/>
                <a:cs typeface="+mn-cs"/>
              </a:rPr>
              <a:t> Neither symbiotic organism is affected in any way.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Example:</a:t>
            </a:r>
            <a:r>
              <a:rPr kumimoji="0" lang="en-US" sz="2600" b="0" i="0" u="none" strike="noStrike" kern="1200" cap="none" spc="0" normalizeH="0" baseline="0" noProof="0" dirty="0">
                <a:ln>
                  <a:noFill/>
                </a:ln>
                <a:solidFill>
                  <a:schemeClr val="tx1"/>
                </a:solidFill>
                <a:effectLst/>
                <a:uLnTx/>
                <a:uFillTx/>
                <a:latin typeface="+mn-lt"/>
                <a:ea typeface="+mn-ea"/>
                <a:cs typeface="+mn-cs"/>
              </a:rPr>
              <a:t> Coexistence of metabolically active (vegetating) bacteria and dormant endospores.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1" u="none" strike="noStrike" kern="1200" cap="none" spc="0" normalizeH="0" baseline="0" noProof="0" dirty="0">
                <a:ln>
                  <a:noFill/>
                </a:ln>
                <a:solidFill>
                  <a:schemeClr val="tx1"/>
                </a:solidFill>
                <a:effectLst/>
                <a:uLnTx/>
                <a:uFillTx/>
                <a:latin typeface="+mn-lt"/>
                <a:ea typeface="+mn-ea"/>
                <a:cs typeface="+mn-cs"/>
              </a:rPr>
              <a:t>Bacillus anthracis:</a:t>
            </a:r>
            <a:r>
              <a:rPr kumimoji="0" lang="en-US" sz="2600" b="0" i="0" u="none" strike="noStrike" kern="1200" cap="none" spc="0" normalizeH="0" baseline="0" noProof="0" dirty="0">
                <a:ln>
                  <a:noFill/>
                </a:ln>
                <a:solidFill>
                  <a:schemeClr val="tx1"/>
                </a:solidFill>
                <a:effectLst/>
                <a:uLnTx/>
                <a:uFillTx/>
                <a:latin typeface="+mn-lt"/>
                <a:ea typeface="+mn-ea"/>
                <a:cs typeface="+mn-cs"/>
              </a:rPr>
              <a:t> Endospores in soil can germinate when conditions are favorable, coexisting with ungerminated endospores.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Parasitism:</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Definition:</a:t>
            </a:r>
            <a:r>
              <a:rPr kumimoji="0" lang="en-US" sz="2600" b="0" i="0" u="none" strike="noStrike" kern="1200" cap="none" spc="0" normalizeH="0" baseline="0" noProof="0" dirty="0">
                <a:ln>
                  <a:noFill/>
                </a:ln>
                <a:solidFill>
                  <a:schemeClr val="tx1"/>
                </a:solidFill>
                <a:effectLst/>
                <a:uLnTx/>
                <a:uFillTx/>
                <a:latin typeface="+mn-lt"/>
                <a:ea typeface="+mn-ea"/>
                <a:cs typeface="+mn-cs"/>
              </a:rPr>
              <a:t> One organism benefits while harming the other.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Example:</a:t>
            </a:r>
            <a:r>
              <a:rPr kumimoji="0" lang="en-US" sz="2600" b="0" i="0" u="none" strike="noStrike" kern="1200" cap="none" spc="0" normalizeH="0" baseline="0" noProof="0" dirty="0">
                <a:ln>
                  <a:noFill/>
                </a:ln>
                <a:solidFill>
                  <a:schemeClr val="tx1"/>
                </a:solidFill>
                <a:effectLst/>
                <a:uLnTx/>
                <a:uFillTx/>
                <a:latin typeface="+mn-lt"/>
                <a:ea typeface="+mn-ea"/>
                <a:cs typeface="+mn-cs"/>
              </a:rPr>
              <a:t> Relationship between humans and many pathogenic prokaryotes.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These organisms invade the body, producing toxic substances or causing infectious diseases (e.g., tetanus, diphtheria, tuberculosis, leprosy).</a:t>
            </a:r>
          </a:p>
        </p:txBody>
      </p:sp>
    </p:spTree>
    <p:extLst>
      <p:ext uri="{BB962C8B-B14F-4D97-AF65-F5344CB8AC3E}">
        <p14:creationId xmlns:p14="http://schemas.microsoft.com/office/powerpoint/2010/main" val="3139530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F56F-EA56-DE9F-3B02-E3411881D955}"/>
              </a:ext>
            </a:extLst>
          </p:cNvPr>
          <p:cNvSpPr>
            <a:spLocks noGrp="1"/>
          </p:cNvSpPr>
          <p:nvPr>
            <p:ph type="title"/>
          </p:nvPr>
        </p:nvSpPr>
        <p:spPr>
          <a:xfrm>
            <a:off x="0" y="274638"/>
            <a:ext cx="9144000" cy="656695"/>
          </a:xfrm>
        </p:spPr>
        <p:txBody>
          <a:bodyPr>
            <a:normAutofit fontScale="90000"/>
          </a:bodyPr>
          <a:lstStyle/>
          <a:p>
            <a:r>
              <a:rPr lang="en-US" dirty="0"/>
              <a:t>Concept map</a:t>
            </a:r>
          </a:p>
        </p:txBody>
      </p:sp>
      <p:pic>
        <p:nvPicPr>
          <p:cNvPr id="3" name="Picture 2" descr="Concept map illustrating two domains of life: Archaea and Bacteria. Archaea: Prokaryotic organisms with unique features such as ether-linked membrane lipids, absence of peptidoglycan in cell walls, and horizontal gene transfer. They form symbiotic relationships and include major groups like Crenarchaeota (e.g., thermophiles) and Euryarchaeota (e.g., methanogens, halophiles). Bacteria: Also prokaryotic, they inhabit diverse environments (air, water, soil, human body), engage in gene transfer and symbiosis, and support ecosystem stability. Roles include digestion, bioremediation, and causing disease. Classified by Gram staining into gram-positive, gram-negative, and atypical groups.">
            <a:extLst>
              <a:ext uri="{FF2B5EF4-FFF2-40B4-BE49-F238E27FC236}">
                <a16:creationId xmlns:a16="http://schemas.microsoft.com/office/drawing/2014/main" id="{34E8F798-398B-F685-B638-B44DD5867A97}"/>
              </a:ext>
            </a:extLst>
          </p:cNvPr>
          <p:cNvPicPr>
            <a:picLocks noChangeAspect="1"/>
          </p:cNvPicPr>
          <p:nvPr/>
        </p:nvPicPr>
        <p:blipFill>
          <a:blip r:embed="rId2"/>
          <a:stretch>
            <a:fillRect/>
          </a:stretch>
        </p:blipFill>
        <p:spPr>
          <a:xfrm>
            <a:off x="2949743" y="1215495"/>
            <a:ext cx="3244514" cy="5642505"/>
          </a:xfrm>
          <a:prstGeom prst="rect">
            <a:avLst/>
          </a:prstGeom>
        </p:spPr>
      </p:pic>
    </p:spTree>
    <p:extLst>
      <p:ext uri="{BB962C8B-B14F-4D97-AF65-F5344CB8AC3E}">
        <p14:creationId xmlns:p14="http://schemas.microsoft.com/office/powerpoint/2010/main" val="124087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235DE5-9F9B-6350-6B8B-2C5802464801}"/>
              </a:ext>
            </a:extLst>
          </p:cNvPr>
          <p:cNvSpPr txBox="1">
            <a:spLocks noGrp="1"/>
          </p:cNvSpPr>
          <p:nvPr>
            <p:ph type="title" idx="4294967295"/>
          </p:nvPr>
        </p:nvSpPr>
        <p:spPr>
          <a:xfrm>
            <a:off x="0" y="1582341"/>
            <a:ext cx="9144000" cy="46628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The Human Microbiome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Microbiome:</a:t>
            </a:r>
            <a:r>
              <a:rPr kumimoji="0" lang="en-US" sz="2700" b="0" i="0" u="none" strike="noStrike" kern="1200" cap="none" spc="0" normalizeH="0" baseline="0" noProof="0" dirty="0">
                <a:ln>
                  <a:noFill/>
                </a:ln>
                <a:solidFill>
                  <a:schemeClr val="tx1"/>
                </a:solidFill>
                <a:effectLst/>
                <a:uLnTx/>
                <a:uFillTx/>
                <a:latin typeface="+mn-lt"/>
                <a:ea typeface="+mn-ea"/>
                <a:cs typeface="+mn-cs"/>
              </a:rPr>
              <a:t> All prokaryotic and eukaryotic microorganisms and their genetic material associated with a specific organism or environment.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Human Microbiome Components: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Resident Microbiota:</a:t>
            </a:r>
            <a:r>
              <a:rPr kumimoji="0" lang="en-US" sz="2700" b="0" i="0" u="none" strike="noStrike" kern="1200" cap="none" spc="0" normalizeH="0" baseline="0" noProof="0" dirty="0">
                <a:ln>
                  <a:noFill/>
                </a:ln>
                <a:solidFill>
                  <a:schemeClr val="tx1"/>
                </a:solidFill>
                <a:effectLst/>
                <a:uLnTx/>
                <a:uFillTx/>
                <a:latin typeface="+mn-lt"/>
                <a:ea typeface="+mn-ea"/>
                <a:cs typeface="+mn-cs"/>
              </a:rPr>
              <a:t> Microorganisms that constantly live in or on our bodies.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Transient Microbiota:</a:t>
            </a:r>
            <a:r>
              <a:rPr kumimoji="0" lang="en-US" sz="2700" b="0" i="0" u="none" strike="noStrike" kern="1200" cap="none" spc="0" normalizeH="0" baseline="0" noProof="0" dirty="0">
                <a:ln>
                  <a:noFill/>
                </a:ln>
                <a:solidFill>
                  <a:schemeClr val="tx1"/>
                </a:solidFill>
                <a:effectLst/>
                <a:uLnTx/>
                <a:uFillTx/>
                <a:latin typeface="+mn-lt"/>
                <a:ea typeface="+mn-ea"/>
                <a:cs typeface="+mn-cs"/>
              </a:rPr>
              <a:t> Microorganisms temporarily found in the human body, potentially including pathogens.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Influencing Factors:</a:t>
            </a:r>
            <a:r>
              <a:rPr kumimoji="0" lang="en-US" sz="2700" b="0" i="0" u="none" strike="noStrike" kern="1200" cap="none" spc="0" normalizeH="0" baseline="0" noProof="0" dirty="0">
                <a:ln>
                  <a:noFill/>
                </a:ln>
                <a:solidFill>
                  <a:schemeClr val="tx1"/>
                </a:solidFill>
                <a:effectLst/>
                <a:uLnTx/>
                <a:uFillTx/>
                <a:latin typeface="+mn-lt"/>
                <a:ea typeface="+mn-ea"/>
                <a:cs typeface="+mn-cs"/>
              </a:rPr>
              <a:t> Hygiene and diet can alter both resident and transient microbiota.</a:t>
            </a:r>
          </a:p>
        </p:txBody>
      </p:sp>
    </p:spTree>
    <p:extLst>
      <p:ext uri="{BB962C8B-B14F-4D97-AF65-F5344CB8AC3E}">
        <p14:creationId xmlns:p14="http://schemas.microsoft.com/office/powerpoint/2010/main" val="3559332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20EE8C-776D-1624-4197-D3654159FD63}"/>
              </a:ext>
            </a:extLst>
          </p:cNvPr>
          <p:cNvSpPr txBox="1">
            <a:spLocks noGrp="1"/>
          </p:cNvSpPr>
          <p:nvPr>
            <p:ph type="title" idx="4294967295"/>
          </p:nvPr>
        </p:nvSpPr>
        <p:spPr>
          <a:xfrm>
            <a:off x="0" y="266596"/>
            <a:ext cx="9144000" cy="63248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Diversity of the Human Microbiota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Amazing Diversity:</a:t>
            </a:r>
            <a:r>
              <a:rPr kumimoji="0" lang="en-US" sz="2700" b="0" i="0" u="none" strike="noStrike" kern="1200" cap="none" spc="0" normalizeH="0" baseline="0" noProof="0" dirty="0">
                <a:ln>
                  <a:noFill/>
                </a:ln>
                <a:solidFill>
                  <a:schemeClr val="tx1"/>
                </a:solidFill>
                <a:effectLst/>
                <a:uLnTx/>
                <a:uFillTx/>
                <a:latin typeface="+mn-lt"/>
                <a:ea typeface="+mn-ea"/>
                <a:cs typeface="+mn-cs"/>
              </a:rPr>
              <a:t> Not only in species variety but also in preference for different body areas.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Oral Microbiota Example:</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Thousands of commensal or mutualistic bacterial species.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Preferences for tongue surface, inner cheek, front/back teeth, or gums.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Oxygen Exposure:</a:t>
            </a:r>
            <a:r>
              <a:rPr kumimoji="0" lang="en-US" sz="2700" b="0" i="0" u="none" strike="noStrike" kern="1200" cap="none" spc="0" normalizeH="0" baseline="0" noProof="0" dirty="0">
                <a:ln>
                  <a:noFill/>
                </a:ln>
                <a:solidFill>
                  <a:schemeClr val="tx1"/>
                </a:solidFill>
                <a:effectLst/>
                <a:uLnTx/>
                <a:uFillTx/>
                <a:latin typeface="+mn-lt"/>
                <a:ea typeface="+mn-ea"/>
                <a:cs typeface="+mn-cs"/>
              </a:rPr>
              <a:t> Inner cheek has less diverse microbiota due to oxygen exposure.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Tongue crypts and spaces between teeth have more diverse, anaerobic microbiota (</a:t>
            </a:r>
            <a:r>
              <a:rPr kumimoji="0" lang="en-US" sz="2700" b="0" i="1" u="none" strike="noStrike" kern="1200" cap="none" spc="0" normalizeH="0" baseline="0" noProof="0" dirty="0">
                <a:ln>
                  <a:noFill/>
                </a:ln>
                <a:solidFill>
                  <a:schemeClr val="tx1"/>
                </a:solidFill>
                <a:effectLst/>
                <a:uLnTx/>
                <a:uFillTx/>
                <a:latin typeface="+mn-lt"/>
                <a:ea typeface="+mn-ea"/>
                <a:cs typeface="+mn-cs"/>
              </a:rPr>
              <a:t>Bacteroides, Fusobacterium</a:t>
            </a:r>
            <a:r>
              <a:rPr kumimoji="0" lang="en-US" sz="27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Individual Differences:</a:t>
            </a:r>
            <a:r>
              <a:rPr kumimoji="0" lang="en-US" sz="2700" b="0" i="0" u="none" strike="noStrike" kern="1200" cap="none" spc="0" normalizeH="0" baseline="0" noProof="0" dirty="0">
                <a:ln>
                  <a:noFill/>
                </a:ln>
                <a:solidFill>
                  <a:schemeClr val="tx1"/>
                </a:solidFill>
                <a:effectLst/>
                <a:uLnTx/>
                <a:uFillTx/>
                <a:latin typeface="+mn-lt"/>
                <a:ea typeface="+mn-ea"/>
                <a:cs typeface="+mn-cs"/>
              </a:rPr>
              <a:t> Significant variations in prevalence of bacteria like </a:t>
            </a:r>
            <a:r>
              <a:rPr kumimoji="0" lang="en-US" sz="2700" b="0" i="1" u="none" strike="noStrike" kern="1200" cap="none" spc="0" normalizeH="0" baseline="0" noProof="0" dirty="0">
                <a:ln>
                  <a:noFill/>
                </a:ln>
                <a:solidFill>
                  <a:schemeClr val="tx1"/>
                </a:solidFill>
                <a:effectLst/>
                <a:uLnTx/>
                <a:uFillTx/>
                <a:latin typeface="+mn-lt"/>
                <a:ea typeface="+mn-ea"/>
                <a:cs typeface="+mn-cs"/>
              </a:rPr>
              <a:t>Streptococcus, </a:t>
            </a:r>
            <a:r>
              <a:rPr kumimoji="0" lang="en-US" sz="2700" b="0" i="1" u="none" strike="noStrike" kern="1200" cap="none" spc="0" normalizeH="0" baseline="0" noProof="0" dirty="0" err="1">
                <a:ln>
                  <a:noFill/>
                </a:ln>
                <a:solidFill>
                  <a:schemeClr val="tx1"/>
                </a:solidFill>
                <a:effectLst/>
                <a:uLnTx/>
                <a:uFillTx/>
                <a:latin typeface="+mn-lt"/>
                <a:ea typeface="+mn-ea"/>
                <a:cs typeface="+mn-cs"/>
              </a:rPr>
              <a:t>Haemophilus</a:t>
            </a:r>
            <a:r>
              <a:rPr kumimoji="0" lang="en-US" sz="2700" b="0" i="1" u="none" strike="noStrike" kern="1200" cap="none" spc="0" normalizeH="0" baseline="0" noProof="0" dirty="0">
                <a:ln>
                  <a:noFill/>
                </a:ln>
                <a:solidFill>
                  <a:schemeClr val="tx1"/>
                </a:solidFill>
                <a:effectLst/>
                <a:uLnTx/>
                <a:uFillTx/>
                <a:latin typeface="+mn-lt"/>
                <a:ea typeface="+mn-ea"/>
                <a:cs typeface="+mn-cs"/>
              </a:rPr>
              <a:t>, Neisseria</a:t>
            </a:r>
            <a:r>
              <a:rPr kumimoji="0" lang="en-US" sz="2700" b="0" i="0" u="none" strike="noStrike" kern="1200" cap="none" spc="0" normalizeH="0" baseline="0" noProof="0" dirty="0">
                <a:ln>
                  <a:noFill/>
                </a:ln>
                <a:solidFill>
                  <a:schemeClr val="tx1"/>
                </a:solidFill>
                <a:effectLst/>
                <a:uLnTx/>
                <a:uFillTx/>
                <a:latin typeface="+mn-lt"/>
                <a:ea typeface="+mn-ea"/>
                <a:cs typeface="+mn-cs"/>
              </a:rPr>
              <a:t> between individuals.</a:t>
            </a:r>
          </a:p>
        </p:txBody>
      </p:sp>
    </p:spTree>
    <p:extLst>
      <p:ext uri="{BB962C8B-B14F-4D97-AF65-F5344CB8AC3E}">
        <p14:creationId xmlns:p14="http://schemas.microsoft.com/office/powerpoint/2010/main" val="3794775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E85294-8F3B-44A9-C35A-51FD8055D584}"/>
              </a:ext>
            </a:extLst>
          </p:cNvPr>
          <p:cNvSpPr txBox="1">
            <a:spLocks noGrp="1"/>
          </p:cNvSpPr>
          <p:nvPr>
            <p:ph type="title" idx="4294967295"/>
          </p:nvPr>
        </p:nvSpPr>
        <p:spPr>
          <a:xfrm>
            <a:off x="0" y="170051"/>
            <a:ext cx="9144000" cy="6232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Microbiota Variation by Body Site &amp; Over Time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Differences by Body Site:</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Cheek:</a:t>
            </a:r>
            <a:r>
              <a:rPr kumimoji="0" lang="en-US" sz="2100" b="0" i="0" u="none" strike="noStrike" kern="1200" cap="none" spc="0" normalizeH="0" baseline="0" noProof="0" dirty="0">
                <a:ln>
                  <a:noFill/>
                </a:ln>
                <a:solidFill>
                  <a:schemeClr val="tx1"/>
                </a:solidFill>
                <a:effectLst/>
                <a:uLnTx/>
                <a:uFillTx/>
                <a:latin typeface="+mn-lt"/>
                <a:ea typeface="+mn-ea"/>
                <a:cs typeface="+mn-cs"/>
              </a:rPr>
              <a:t> Predominance of </a:t>
            </a:r>
            <a:r>
              <a:rPr kumimoji="0" lang="en-US" sz="2100" b="0" i="1" u="none" strike="noStrike" kern="1200" cap="none" spc="0" normalizeH="0" baseline="0" noProof="0" dirty="0">
                <a:ln>
                  <a:noFill/>
                </a:ln>
                <a:solidFill>
                  <a:schemeClr val="tx1"/>
                </a:solidFill>
                <a:effectLst/>
                <a:uLnTx/>
                <a:uFillTx/>
                <a:latin typeface="+mn-lt"/>
                <a:ea typeface="+mn-ea"/>
                <a:cs typeface="+mn-cs"/>
              </a:rPr>
              <a:t>Streptococcus</a:t>
            </a:r>
            <a:r>
              <a:rPr kumimoji="0" lang="en-US" sz="21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Throat, Palatine Tonsil, Saliva:</a:t>
            </a:r>
            <a:r>
              <a:rPr kumimoji="0" lang="en-US" sz="2100" b="0" i="0" u="none" strike="noStrike" kern="1200" cap="none" spc="0" normalizeH="0" baseline="0" noProof="0" dirty="0">
                <a:ln>
                  <a:noFill/>
                </a:ln>
                <a:solidFill>
                  <a:schemeClr val="tx1"/>
                </a:solidFill>
                <a:effectLst/>
                <a:uLnTx/>
                <a:uFillTx/>
                <a:latin typeface="+mn-lt"/>
                <a:ea typeface="+mn-ea"/>
                <a:cs typeface="+mn-cs"/>
              </a:rPr>
              <a:t> Fewer </a:t>
            </a:r>
            <a:r>
              <a:rPr kumimoji="0" lang="en-US" sz="2100" b="0" i="1" u="none" strike="noStrike" kern="1200" cap="none" spc="0" normalizeH="0" baseline="0" noProof="0" dirty="0">
                <a:ln>
                  <a:noFill/>
                </a:ln>
                <a:solidFill>
                  <a:schemeClr val="tx1"/>
                </a:solidFill>
                <a:effectLst/>
                <a:uLnTx/>
                <a:uFillTx/>
                <a:latin typeface="+mn-lt"/>
                <a:ea typeface="+mn-ea"/>
                <a:cs typeface="+mn-cs"/>
              </a:rPr>
              <a:t>Streptococcus</a:t>
            </a:r>
            <a:r>
              <a:rPr kumimoji="0" lang="en-US" sz="2100" b="0" i="0" u="none" strike="noStrike" kern="1200" cap="none" spc="0" normalizeH="0" baseline="0" noProof="0" dirty="0">
                <a:ln>
                  <a:noFill/>
                </a:ln>
                <a:solidFill>
                  <a:schemeClr val="tx1"/>
                </a:solidFill>
                <a:effectLst/>
                <a:uLnTx/>
                <a:uFillTx/>
                <a:latin typeface="+mn-lt"/>
                <a:ea typeface="+mn-ea"/>
                <a:cs typeface="+mn-cs"/>
              </a:rPr>
              <a:t>, more </a:t>
            </a:r>
            <a:r>
              <a:rPr kumimoji="0" lang="en-US" sz="2100" b="0" i="1" u="none" strike="noStrike" kern="1200" cap="none" spc="0" normalizeH="0" baseline="0" noProof="0" dirty="0">
                <a:ln>
                  <a:noFill/>
                </a:ln>
                <a:solidFill>
                  <a:schemeClr val="tx1"/>
                </a:solidFill>
                <a:effectLst/>
                <a:uLnTx/>
                <a:uFillTx/>
                <a:latin typeface="+mn-lt"/>
                <a:ea typeface="+mn-ea"/>
                <a:cs typeface="+mn-cs"/>
              </a:rPr>
              <a:t>Fusobacterium</a:t>
            </a:r>
            <a:r>
              <a:rPr kumimoji="0" lang="en-US" sz="21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Gums (Plaque):</a:t>
            </a:r>
            <a:r>
              <a:rPr kumimoji="0" lang="en-US" sz="2100" b="0" i="0" u="none" strike="noStrike" kern="1200" cap="none" spc="0" normalizeH="0" baseline="0" noProof="0" dirty="0">
                <a:ln>
                  <a:noFill/>
                </a:ln>
                <a:solidFill>
                  <a:schemeClr val="tx1"/>
                </a:solidFill>
                <a:effectLst/>
                <a:uLnTx/>
                <a:uFillTx/>
                <a:latin typeface="+mn-lt"/>
                <a:ea typeface="+mn-ea"/>
                <a:cs typeface="+mn-cs"/>
              </a:rPr>
              <a:t> Predominantly </a:t>
            </a:r>
            <a:r>
              <a:rPr kumimoji="0" lang="en-US" sz="2100" b="0" i="1" u="none" strike="noStrike" kern="1200" cap="none" spc="0" normalizeH="0" baseline="0" noProof="0" dirty="0">
                <a:ln>
                  <a:noFill/>
                </a:ln>
                <a:solidFill>
                  <a:schemeClr val="tx1"/>
                </a:solidFill>
                <a:effectLst/>
                <a:uLnTx/>
                <a:uFillTx/>
                <a:latin typeface="+mn-lt"/>
                <a:ea typeface="+mn-ea"/>
                <a:cs typeface="+mn-cs"/>
              </a:rPr>
              <a:t>Fusobacterium</a:t>
            </a:r>
            <a:r>
              <a:rPr kumimoji="0" lang="en-US" sz="21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Intestine:</a:t>
            </a:r>
            <a:r>
              <a:rPr kumimoji="0" lang="en-US" sz="2100" b="0" i="0" u="none" strike="noStrike" kern="1200" cap="none" spc="0" normalizeH="0" baseline="0" noProof="0" dirty="0">
                <a:ln>
                  <a:noFill/>
                </a:ln>
                <a:solidFill>
                  <a:schemeClr val="tx1"/>
                </a:solidFill>
                <a:effectLst/>
                <a:uLnTx/>
                <a:uFillTx/>
                <a:latin typeface="+mn-lt"/>
                <a:ea typeface="+mn-ea"/>
                <a:cs typeface="+mn-cs"/>
              </a:rPr>
              <a:t> </a:t>
            </a:r>
            <a:r>
              <a:rPr kumimoji="0" lang="en-US" sz="2100" b="0" i="1" u="none" strike="noStrike" kern="1200" cap="none" spc="0" normalizeH="0" baseline="0" noProof="0" dirty="0">
                <a:ln>
                  <a:noFill/>
                </a:ln>
                <a:solidFill>
                  <a:schemeClr val="tx1"/>
                </a:solidFill>
                <a:effectLst/>
                <a:uLnTx/>
                <a:uFillTx/>
                <a:latin typeface="+mn-lt"/>
                <a:ea typeface="+mn-ea"/>
                <a:cs typeface="+mn-cs"/>
              </a:rPr>
              <a:t>Streptococcus</a:t>
            </a:r>
            <a:r>
              <a:rPr kumimoji="0" lang="en-US" sz="2100" b="0" i="0" u="none" strike="noStrike" kern="1200" cap="none" spc="0" normalizeH="0" baseline="0" noProof="0" dirty="0">
                <a:ln>
                  <a:noFill/>
                </a:ln>
                <a:solidFill>
                  <a:schemeClr val="tx1"/>
                </a:solidFill>
                <a:effectLst/>
                <a:uLnTx/>
                <a:uFillTx/>
                <a:latin typeface="+mn-lt"/>
                <a:ea typeface="+mn-ea"/>
                <a:cs typeface="+mn-cs"/>
              </a:rPr>
              <a:t> and </a:t>
            </a:r>
            <a:r>
              <a:rPr kumimoji="0" lang="en-US" sz="2100" b="0" i="1" u="none" strike="noStrike" kern="1200" cap="none" spc="0" normalizeH="0" baseline="0" noProof="0" dirty="0">
                <a:ln>
                  <a:noFill/>
                </a:ln>
                <a:solidFill>
                  <a:schemeClr val="tx1"/>
                </a:solidFill>
                <a:effectLst/>
                <a:uLnTx/>
                <a:uFillTx/>
                <a:latin typeface="+mn-lt"/>
                <a:ea typeface="+mn-ea"/>
                <a:cs typeface="+mn-cs"/>
              </a:rPr>
              <a:t>Fusobacterium</a:t>
            </a:r>
            <a:r>
              <a:rPr kumimoji="0" lang="en-US" sz="2100" b="0" i="0" u="none" strike="noStrike" kern="1200" cap="none" spc="0" normalizeH="0" baseline="0" noProof="0" dirty="0">
                <a:ln>
                  <a:noFill/>
                </a:ln>
                <a:solidFill>
                  <a:schemeClr val="tx1"/>
                </a:solidFill>
                <a:effectLst/>
                <a:uLnTx/>
                <a:uFillTx/>
                <a:latin typeface="+mn-lt"/>
                <a:ea typeface="+mn-ea"/>
                <a:cs typeface="+mn-cs"/>
              </a:rPr>
              <a:t> disappear; </a:t>
            </a:r>
            <a:r>
              <a:rPr kumimoji="0" lang="en-US" sz="2100" b="0" i="1" u="none" strike="noStrike" kern="1200" cap="none" spc="0" normalizeH="0" baseline="0" noProof="0" dirty="0">
                <a:ln>
                  <a:noFill/>
                </a:ln>
                <a:solidFill>
                  <a:schemeClr val="tx1"/>
                </a:solidFill>
                <a:effectLst/>
                <a:uLnTx/>
                <a:uFillTx/>
                <a:latin typeface="+mn-lt"/>
                <a:ea typeface="+mn-ea"/>
                <a:cs typeface="+mn-cs"/>
              </a:rPr>
              <a:t>Bacteroides</a:t>
            </a:r>
            <a:r>
              <a:rPr kumimoji="0" lang="en-US" sz="2100" b="0" i="0" u="none" strike="noStrike" kern="1200" cap="none" spc="0" normalizeH="0" baseline="0" noProof="0" dirty="0">
                <a:ln>
                  <a:noFill/>
                </a:ln>
                <a:solidFill>
                  <a:schemeClr val="tx1"/>
                </a:solidFill>
                <a:effectLst/>
                <a:uLnTx/>
                <a:uFillTx/>
                <a:latin typeface="+mn-lt"/>
                <a:ea typeface="+mn-ea"/>
                <a:cs typeface="+mn-cs"/>
              </a:rPr>
              <a:t> becomes predominant.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Changes Over Time (Within an Individual):</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Initial Colonization:</a:t>
            </a:r>
            <a:r>
              <a:rPr kumimoji="0" lang="en-US" sz="2100" b="0" i="0" u="none" strike="noStrike" kern="1200" cap="none" spc="0" normalizeH="0" baseline="0" noProof="0" dirty="0">
                <a:ln>
                  <a:noFill/>
                </a:ln>
                <a:solidFill>
                  <a:schemeClr val="tx1"/>
                </a:solidFill>
                <a:effectLst/>
                <a:uLnTx/>
                <a:uFillTx/>
                <a:latin typeface="+mn-lt"/>
                <a:ea typeface="+mn-ea"/>
                <a:cs typeface="+mn-cs"/>
              </a:rPr>
              <a:t> First acquired during natural birth and shortly after.</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1" u="none" strike="noStrike" kern="1200" cap="none" spc="0" normalizeH="0" baseline="0" noProof="0" dirty="0">
                <a:ln>
                  <a:noFill/>
                </a:ln>
                <a:solidFill>
                  <a:schemeClr val="tx1"/>
                </a:solidFill>
                <a:effectLst/>
                <a:uLnTx/>
                <a:uFillTx/>
                <a:latin typeface="+mn-lt"/>
                <a:ea typeface="+mn-ea"/>
                <a:cs typeface="+mn-cs"/>
              </a:rPr>
              <a:t>Lactobacillus</a:t>
            </a:r>
            <a:r>
              <a:rPr kumimoji="0" lang="en-US" sz="2100" b="0" i="0" u="none" strike="noStrike" kern="1200" cap="none" spc="0" normalizeH="0" baseline="0" noProof="0" dirty="0">
                <a:ln>
                  <a:noFill/>
                </a:ln>
                <a:solidFill>
                  <a:schemeClr val="tx1"/>
                </a:solidFill>
                <a:effectLst/>
                <a:uLnTx/>
                <a:uFillTx/>
                <a:latin typeface="+mn-lt"/>
                <a:ea typeface="+mn-ea"/>
                <a:cs typeface="+mn-cs"/>
              </a:rPr>
              <a:t> spp. in the vagina increase before natural birth, serving as first colonization.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chemeClr val="tx1"/>
                </a:solidFill>
                <a:effectLst/>
                <a:uLnTx/>
                <a:uFillTx/>
                <a:latin typeface="+mn-lt"/>
                <a:ea typeface="+mn-ea"/>
                <a:cs typeface="+mn-cs"/>
              </a:rPr>
              <a:t>Additional microbes acquired from caregivers and environment post-birth.</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Evolution Throughout Life:</a:t>
            </a:r>
            <a:r>
              <a:rPr kumimoji="0" lang="en-US" sz="2100" b="0" i="0" u="none" strike="noStrike" kern="1200" cap="none" spc="0" normalizeH="0" baseline="0" noProof="0" dirty="0">
                <a:ln>
                  <a:noFill/>
                </a:ln>
                <a:solidFill>
                  <a:schemeClr val="tx1"/>
                </a:solidFill>
                <a:effectLst/>
                <a:uLnTx/>
                <a:uFillTx/>
                <a:latin typeface="+mn-lt"/>
                <a:ea typeface="+mn-ea"/>
                <a:cs typeface="+mn-cs"/>
              </a:rPr>
              <a:t> Microbiome continues to evolve.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Rapid Shifts:</a:t>
            </a:r>
            <a:r>
              <a:rPr kumimoji="0" lang="en-US" sz="2100" b="0" i="0" u="none" strike="noStrike" kern="1200" cap="none" spc="0" normalizeH="0" baseline="0" noProof="0" dirty="0">
                <a:ln>
                  <a:noFill/>
                </a:ln>
                <a:solidFill>
                  <a:schemeClr val="tx1"/>
                </a:solidFill>
                <a:effectLst/>
                <a:uLnTx/>
                <a:uFillTx/>
                <a:latin typeface="+mn-lt"/>
                <a:ea typeface="+mn-ea"/>
                <a:cs typeface="+mn-cs"/>
              </a:rPr>
              <a:t> Small intestine microbiota can change significantly (e.g., half different within 9 hours).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1" i="0" u="none" strike="noStrike" kern="1200" cap="none" spc="0" normalizeH="0" baseline="0" noProof="0" dirty="0">
                <a:ln>
                  <a:noFill/>
                </a:ln>
                <a:solidFill>
                  <a:schemeClr val="tx1"/>
                </a:solidFill>
                <a:effectLst/>
                <a:uLnTx/>
                <a:uFillTx/>
                <a:latin typeface="+mn-lt"/>
                <a:ea typeface="+mn-ea"/>
                <a:cs typeface="+mn-cs"/>
              </a:rPr>
              <a:t>Birth Mode Impact:</a:t>
            </a:r>
            <a:r>
              <a:rPr kumimoji="0" lang="en-US" sz="2100" b="0" i="0" u="none" strike="noStrike" kern="1200" cap="none" spc="0" normalizeH="0" baseline="0" noProof="0" dirty="0">
                <a:ln>
                  <a:noFill/>
                </a:ln>
                <a:solidFill>
                  <a:schemeClr val="tx1"/>
                </a:solidFill>
                <a:effectLst/>
                <a:uLnTx/>
                <a:uFillTx/>
                <a:latin typeface="+mn-lt"/>
                <a:ea typeface="+mn-ea"/>
                <a:cs typeface="+mn-cs"/>
              </a:rPr>
              <a:t> Vaginal birth leads to </a:t>
            </a:r>
            <a:r>
              <a:rPr kumimoji="0" lang="en-US" sz="2100" b="0" i="1" u="none" strike="noStrike" kern="1200" cap="none" spc="0" normalizeH="0" baseline="0" noProof="0" dirty="0">
                <a:ln>
                  <a:noFill/>
                </a:ln>
                <a:solidFill>
                  <a:schemeClr val="tx1"/>
                </a:solidFill>
                <a:effectLst/>
                <a:uLnTx/>
                <a:uFillTx/>
                <a:latin typeface="+mn-lt"/>
                <a:ea typeface="+mn-ea"/>
                <a:cs typeface="+mn-cs"/>
              </a:rPr>
              <a:t>Lactobacillus</a:t>
            </a:r>
            <a:r>
              <a:rPr kumimoji="0" lang="en-US" sz="2100" b="0" i="0" u="none" strike="noStrike" kern="1200" cap="none" spc="0" normalizeH="0" baseline="0" noProof="0" dirty="0">
                <a:ln>
                  <a:noFill/>
                </a:ln>
                <a:solidFill>
                  <a:schemeClr val="tx1"/>
                </a:solidFill>
                <a:effectLst/>
                <a:uLnTx/>
                <a:uFillTx/>
                <a:latin typeface="+mn-lt"/>
                <a:ea typeface="+mn-ea"/>
                <a:cs typeface="+mn-cs"/>
              </a:rPr>
              <a:t> colonization; C-section often leads to skin microbiota microbes (including hospital pathogens), linked to higher disease incidence.</a:t>
            </a:r>
          </a:p>
        </p:txBody>
      </p:sp>
    </p:spTree>
    <p:extLst>
      <p:ext uri="{BB962C8B-B14F-4D97-AF65-F5344CB8AC3E}">
        <p14:creationId xmlns:p14="http://schemas.microsoft.com/office/powerpoint/2010/main" val="110622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A1D496-1C92-93C8-5F30-087CB5E4AD30}"/>
              </a:ext>
            </a:extLst>
          </p:cNvPr>
          <p:cNvSpPr txBox="1">
            <a:spLocks noGrp="1"/>
          </p:cNvSpPr>
          <p:nvPr>
            <p:ph type="title" idx="4294967295"/>
          </p:nvPr>
        </p:nvSpPr>
        <p:spPr>
          <a:xfrm>
            <a:off x="0" y="392712"/>
            <a:ext cx="9144000" cy="63248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Importance of Resident Microbiota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Niche Occupation:</a:t>
            </a:r>
            <a:r>
              <a:rPr kumimoji="0" lang="en-US" sz="2700" b="0" i="0" u="none" strike="noStrike" kern="1200" cap="none" spc="0" normalizeH="0" baseline="0" noProof="0" dirty="0">
                <a:ln>
                  <a:noFill/>
                </a:ln>
                <a:solidFill>
                  <a:schemeClr val="tx1"/>
                </a:solidFill>
                <a:effectLst/>
                <a:uLnTx/>
                <a:uFillTx/>
                <a:latin typeface="+mn-lt"/>
                <a:ea typeface="+mn-ea"/>
                <a:cs typeface="+mn-cs"/>
              </a:rPr>
              <a:t> Resident microbiota are crucial for human health by occupying niches that might otherwise be taken by pathogenic microorganisms.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Example: Vaginal Microbiota:</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1" u="none" strike="noStrike" kern="1200" cap="none" spc="0" normalizeH="0" baseline="0" noProof="0" dirty="0">
                <a:ln>
                  <a:noFill/>
                </a:ln>
                <a:solidFill>
                  <a:schemeClr val="tx1"/>
                </a:solidFill>
                <a:effectLst/>
                <a:uLnTx/>
                <a:uFillTx/>
                <a:latin typeface="+mn-lt"/>
                <a:ea typeface="+mn-ea"/>
                <a:cs typeface="+mn-cs"/>
              </a:rPr>
              <a:t>Lactobacillus</a:t>
            </a:r>
            <a:r>
              <a:rPr kumimoji="0" lang="en-US" sz="2700" b="0" i="0" u="none" strike="noStrike" kern="1200" cap="none" spc="0" normalizeH="0" baseline="0" noProof="0" dirty="0">
                <a:ln>
                  <a:noFill/>
                </a:ln>
                <a:solidFill>
                  <a:schemeClr val="tx1"/>
                </a:solidFill>
                <a:effectLst/>
                <a:uLnTx/>
                <a:uFillTx/>
                <a:latin typeface="+mn-lt"/>
                <a:ea typeface="+mn-ea"/>
                <a:cs typeface="+mn-cs"/>
              </a:rPr>
              <a:t> spp. are dominant.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Produce lactic acid, contributing to vaginal acidity.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Inhibits the growth of pathogenic yeasts (e.g., </a:t>
            </a:r>
            <a:r>
              <a:rPr kumimoji="0" lang="en-US" sz="2700" b="0" i="1" u="none" strike="noStrike" kern="1200" cap="none" spc="0" normalizeH="0" baseline="0" noProof="0" dirty="0">
                <a:ln>
                  <a:noFill/>
                </a:ln>
                <a:solidFill>
                  <a:schemeClr val="tx1"/>
                </a:solidFill>
                <a:effectLst/>
                <a:uLnTx/>
                <a:uFillTx/>
                <a:latin typeface="+mn-lt"/>
                <a:ea typeface="+mn-ea"/>
                <a:cs typeface="+mn-cs"/>
              </a:rPr>
              <a:t>Candida albicans</a:t>
            </a:r>
            <a:r>
              <a:rPr kumimoji="0" lang="en-US" sz="27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Disruption by Antibiotics:</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Decreases resident microbiota population.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Increases vaginal pH, favoring yeast growth.</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Can disrupt intestinal and respiratory tract microbiota, increasing risk for secondary infections and long-term pathogen carriage.</a:t>
            </a:r>
          </a:p>
        </p:txBody>
      </p:sp>
    </p:spTree>
    <p:extLst>
      <p:ext uri="{BB962C8B-B14F-4D97-AF65-F5344CB8AC3E}">
        <p14:creationId xmlns:p14="http://schemas.microsoft.com/office/powerpoint/2010/main" val="452662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0ABD5-A853-430C-49C7-35C59F2EB6C0}"/>
              </a:ext>
            </a:extLst>
          </p:cNvPr>
          <p:cNvSpPr>
            <a:spLocks noGrp="1"/>
          </p:cNvSpPr>
          <p:nvPr>
            <p:ph type="title"/>
          </p:nvPr>
        </p:nvSpPr>
        <p:spPr/>
        <p:txBody>
          <a:bodyPr/>
          <a:lstStyle/>
          <a:p>
            <a:r>
              <a:rPr lang="en-US"/>
              <a:t>Classification by Staining Patterns</a:t>
            </a:r>
            <a:endParaRPr lang="en-US" dirty="0"/>
          </a:p>
        </p:txBody>
      </p:sp>
      <p:sp>
        <p:nvSpPr>
          <p:cNvPr id="4" name="TextBox 3">
            <a:extLst>
              <a:ext uri="{FF2B5EF4-FFF2-40B4-BE49-F238E27FC236}">
                <a16:creationId xmlns:a16="http://schemas.microsoft.com/office/drawing/2014/main" id="{4248EAC7-6376-26E2-FCCB-E267D8F13CB1}"/>
              </a:ext>
            </a:extLst>
          </p:cNvPr>
          <p:cNvSpPr txBox="1"/>
          <p:nvPr/>
        </p:nvSpPr>
        <p:spPr>
          <a:xfrm>
            <a:off x="0" y="2549550"/>
            <a:ext cx="9144000" cy="3046988"/>
          </a:xfrm>
          <a:prstGeom prst="rect">
            <a:avLst/>
          </a:prstGeom>
          <a:noFill/>
        </p:spPr>
        <p:txBody>
          <a:bodyPr wrap="square">
            <a:spAutoFit/>
          </a:bodyPr>
          <a:lstStyle/>
          <a:p>
            <a:r>
              <a:rPr lang="en-US" sz="2400" dirty="0"/>
              <a:t>Describe the diversity within Gram-negative bacteria, highlighting key characteristics of Proteobacteria.</a:t>
            </a:r>
          </a:p>
          <a:p>
            <a:endParaRPr lang="en-US" sz="2400" dirty="0"/>
          </a:p>
          <a:p>
            <a:r>
              <a:rPr lang="en-US" sz="2400" dirty="0"/>
              <a:t>Explain the ecological roles and significance of different Proteobacteria groups.</a:t>
            </a:r>
          </a:p>
          <a:p>
            <a:endParaRPr lang="en-US" sz="2400" dirty="0"/>
          </a:p>
          <a:p>
            <a:r>
              <a:rPr lang="en-US" sz="2400" dirty="0"/>
              <a:t>Identify major </a:t>
            </a:r>
            <a:r>
              <a:rPr lang="en-US" sz="2400" dirty="0" err="1"/>
              <a:t>Nonproteobacteria</a:t>
            </a:r>
            <a:r>
              <a:rPr lang="en-US" sz="2400" dirty="0"/>
              <a:t> groups and summarize their unique features and functions.</a:t>
            </a:r>
          </a:p>
        </p:txBody>
      </p:sp>
      <p:sp>
        <p:nvSpPr>
          <p:cNvPr id="6" name="TextBox 5">
            <a:extLst>
              <a:ext uri="{FF2B5EF4-FFF2-40B4-BE49-F238E27FC236}">
                <a16:creationId xmlns:a16="http://schemas.microsoft.com/office/drawing/2014/main" id="{D3F68B26-626B-2BA7-2320-95D309DC0957}"/>
              </a:ext>
            </a:extLst>
          </p:cNvPr>
          <p:cNvSpPr txBox="1"/>
          <p:nvPr/>
        </p:nvSpPr>
        <p:spPr>
          <a:xfrm>
            <a:off x="2286000" y="1417638"/>
            <a:ext cx="4572000" cy="646331"/>
          </a:xfrm>
          <a:prstGeom prst="rect">
            <a:avLst/>
          </a:prstGeom>
          <a:noFill/>
        </p:spPr>
        <p:txBody>
          <a:bodyPr wrap="square">
            <a:spAutoFit/>
          </a:bodyPr>
          <a:lstStyle/>
          <a:p>
            <a:pPr algn="ctr"/>
            <a:r>
              <a:rPr lang="en-US" sz="3600" dirty="0"/>
              <a:t>Gram-negative bacteria</a:t>
            </a:r>
          </a:p>
        </p:txBody>
      </p:sp>
    </p:spTree>
    <p:extLst>
      <p:ext uri="{BB962C8B-B14F-4D97-AF65-F5344CB8AC3E}">
        <p14:creationId xmlns:p14="http://schemas.microsoft.com/office/powerpoint/2010/main" val="1590060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CC48D-2F24-D582-8119-B6FE0FDE965C}"/>
              </a:ext>
            </a:extLst>
          </p:cNvPr>
          <p:cNvSpPr txBox="1">
            <a:spLocks noGrp="1"/>
          </p:cNvSpPr>
          <p:nvPr>
            <p:ph type="title" idx="4294967295"/>
          </p:nvPr>
        </p:nvSpPr>
        <p:spPr>
          <a:xfrm>
            <a:off x="0" y="243512"/>
            <a:ext cx="9144000" cy="63709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Proteobacteria Overview</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Diverse Group:</a:t>
            </a:r>
            <a:r>
              <a:rPr kumimoji="0" lang="en-US" sz="2400" b="0" i="0" u="none" strike="noStrike" kern="1200" cap="none" spc="0" normalizeH="0" baseline="0" noProof="0" dirty="0">
                <a:ln>
                  <a:noFill/>
                </a:ln>
                <a:solidFill>
                  <a:schemeClr val="tx1"/>
                </a:solidFill>
                <a:effectLst/>
                <a:uLnTx/>
                <a:uFillTx/>
                <a:latin typeface="+mn-lt"/>
                <a:ea typeface="+mn-ea"/>
                <a:cs typeface="+mn-cs"/>
              </a:rPr>
              <a:t> Includes many bacteria that are part of the normal human microbiota, as well as numerous pathogens.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Five Classes:</a:t>
            </a:r>
            <a:r>
              <a:rPr kumimoji="0" lang="en-US" sz="2400" b="0" i="0" u="none" strike="noStrike" kern="1200" cap="none" spc="0" normalizeH="0" baseline="0" noProof="0" dirty="0">
                <a:ln>
                  <a:noFill/>
                </a:ln>
                <a:solidFill>
                  <a:schemeClr val="tx1"/>
                </a:solidFill>
                <a:effectLst/>
                <a:uLnTx/>
                <a:uFillTx/>
                <a:latin typeface="+mn-lt"/>
                <a:ea typeface="+mn-ea"/>
                <a:cs typeface="+mn-cs"/>
              </a:rPr>
              <a:t> Proteobacteria are further divided into: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Alphaproteobacteria</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Betaproteobacteria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Gammaproteobacteria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Deltaproteobacteria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Epsilonproteobacteria</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tx1"/>
                </a:solidFill>
                <a:effectLst/>
                <a:uLnTx/>
                <a:uFillTx/>
                <a:latin typeface="+mn-lt"/>
                <a:ea typeface="+mn-ea"/>
                <a:cs typeface="+mn-cs"/>
              </a:rPr>
              <a:t>Alphaproteobacteria</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Intracellular Nature:</a:t>
            </a:r>
            <a:r>
              <a:rPr kumimoji="0" lang="en-US" sz="2400" b="0" i="0" u="none" strike="noStrike" kern="1200" cap="none" spc="0" normalizeH="0" baseline="0" noProof="0" dirty="0">
                <a:ln>
                  <a:noFill/>
                </a:ln>
                <a:solidFill>
                  <a:schemeClr val="tx1"/>
                </a:solidFill>
                <a:effectLst/>
                <a:uLnTx/>
                <a:uFillTx/>
                <a:latin typeface="+mn-lt"/>
                <a:ea typeface="+mn-ea"/>
                <a:cs typeface="+mn-cs"/>
              </a:rPr>
              <a:t> Many are obligate or facultative intracellular bacteria (live inside host cells).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Oligotrophs:</a:t>
            </a:r>
            <a:r>
              <a:rPr kumimoji="0" lang="en-US" sz="2400" b="0" i="0" u="none" strike="noStrike" kern="1200" cap="none" spc="0" normalizeH="0" baseline="0" noProof="0" dirty="0">
                <a:ln>
                  <a:noFill/>
                </a:ln>
                <a:solidFill>
                  <a:schemeClr val="tx1"/>
                </a:solidFill>
                <a:effectLst/>
                <a:uLnTx/>
                <a:uFillTx/>
                <a:latin typeface="+mn-lt"/>
                <a:ea typeface="+mn-ea"/>
                <a:cs typeface="+mn-cs"/>
              </a:rPr>
              <a:t> Some species are oligotrophs, meaning they can thrive in low-nutrient environments such as: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Deep oceanic sediments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Glacial ice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Deep undersurface soil</a:t>
            </a:r>
          </a:p>
        </p:txBody>
      </p:sp>
    </p:spTree>
    <p:extLst>
      <p:ext uri="{BB962C8B-B14F-4D97-AF65-F5344CB8AC3E}">
        <p14:creationId xmlns:p14="http://schemas.microsoft.com/office/powerpoint/2010/main" val="4105028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0DF0C7-0F34-E913-706C-137F33BC57C2}"/>
              </a:ext>
            </a:extLst>
          </p:cNvPr>
          <p:cNvSpPr txBox="1">
            <a:spLocks noGrp="1"/>
          </p:cNvSpPr>
          <p:nvPr>
            <p:ph type="title" idx="4294967295"/>
          </p:nvPr>
        </p:nvSpPr>
        <p:spPr>
          <a:xfrm>
            <a:off x="0" y="510612"/>
            <a:ext cx="9144000" cy="56323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tx1"/>
                </a:solidFill>
                <a:effectLst/>
                <a:uLnTx/>
                <a:uFillTx/>
                <a:latin typeface="+mn-lt"/>
                <a:ea typeface="+mn-ea"/>
                <a:cs typeface="+mn-cs"/>
              </a:rPr>
              <a:t>Alphaproteobacteria</a:t>
            </a:r>
            <a:r>
              <a:rPr kumimoji="0" lang="en-US" sz="2400" b="1" i="0" u="none" strike="noStrike" kern="1200" cap="none" spc="0" normalizeH="0" baseline="0" noProof="0" dirty="0">
                <a:ln>
                  <a:noFill/>
                </a:ln>
                <a:solidFill>
                  <a:schemeClr val="tx1"/>
                </a:solidFill>
                <a:effectLst/>
                <a:uLnTx/>
                <a:uFillTx/>
                <a:latin typeface="+mn-lt"/>
                <a:ea typeface="+mn-ea"/>
                <a:cs typeface="+mn-cs"/>
              </a:rPr>
              <a:t>: </a:t>
            </a:r>
            <a:r>
              <a:rPr kumimoji="0" lang="en-US" sz="2400" b="1" i="1" u="none" strike="noStrike" kern="1200" cap="none" spc="0" normalizeH="0" baseline="0" noProof="0" dirty="0">
                <a:ln>
                  <a:noFill/>
                </a:ln>
                <a:solidFill>
                  <a:schemeClr val="tx1"/>
                </a:solidFill>
                <a:effectLst/>
                <a:uLnTx/>
                <a:uFillTx/>
                <a:latin typeface="+mn-lt"/>
                <a:ea typeface="+mn-ea"/>
                <a:cs typeface="+mn-cs"/>
              </a:rPr>
              <a:t>Rickettsia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Obligate Intracellular Pathogens: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Rickettsia</a:t>
            </a:r>
            <a:r>
              <a:rPr kumimoji="0" lang="en-US" sz="2400" b="0" i="0" u="none" strike="noStrike" kern="1200" cap="none" spc="0" normalizeH="0" baseline="0" noProof="0" dirty="0">
                <a:ln>
                  <a:noFill/>
                </a:ln>
                <a:solidFill>
                  <a:schemeClr val="tx1"/>
                </a:solidFill>
                <a:effectLst/>
                <a:uLnTx/>
                <a:uFillTx/>
                <a:latin typeface="+mn-lt"/>
                <a:ea typeface="+mn-ea"/>
                <a:cs typeface="+mn-cs"/>
              </a:rPr>
              <a:t> are a notable group within </a:t>
            </a:r>
            <a:r>
              <a:rPr kumimoji="0" lang="en-US" sz="2400" b="0" i="0" u="none" strike="noStrike" kern="1200" cap="none" spc="0" normalizeH="0" baseline="0" noProof="0" dirty="0" err="1">
                <a:ln>
                  <a:noFill/>
                </a:ln>
                <a:solidFill>
                  <a:schemeClr val="tx1"/>
                </a:solidFill>
                <a:effectLst/>
                <a:uLnTx/>
                <a:uFillTx/>
                <a:latin typeface="+mn-lt"/>
                <a:ea typeface="+mn-ea"/>
                <a:cs typeface="+mn-cs"/>
              </a:rPr>
              <a:t>Alphaproteobacteria</a:t>
            </a:r>
            <a:r>
              <a:rPr kumimoji="0" lang="en-US" sz="2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They </a:t>
            </a:r>
            <a:r>
              <a:rPr kumimoji="0" lang="en-US" sz="2400" b="0" i="1" u="none" strike="noStrike" kern="1200" cap="none" spc="0" normalizeH="0" baseline="0" noProof="0" dirty="0">
                <a:ln>
                  <a:noFill/>
                </a:ln>
                <a:solidFill>
                  <a:schemeClr val="tx1"/>
                </a:solidFill>
                <a:effectLst/>
                <a:uLnTx/>
                <a:uFillTx/>
                <a:latin typeface="+mn-lt"/>
                <a:ea typeface="+mn-ea"/>
                <a:cs typeface="+mn-cs"/>
              </a:rPr>
              <a:t>require</a:t>
            </a:r>
            <a:r>
              <a:rPr kumimoji="0" lang="en-US" sz="2400" b="0" i="0" u="none" strike="noStrike" kern="1200" cap="none" spc="0" normalizeH="0" baseline="0" noProof="0" dirty="0">
                <a:ln>
                  <a:noFill/>
                </a:ln>
                <a:solidFill>
                  <a:schemeClr val="tx1"/>
                </a:solidFill>
                <a:effectLst/>
                <a:uLnTx/>
                <a:uFillTx/>
                <a:latin typeface="+mn-lt"/>
                <a:ea typeface="+mn-ea"/>
                <a:cs typeface="+mn-cs"/>
              </a:rPr>
              <a:t> part of their life cycle to occur inside other cells (host cells).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Outside a host cell, </a:t>
            </a:r>
            <a:r>
              <a:rPr kumimoji="0" lang="en-US" sz="2400" b="0" i="1" u="none" strike="noStrike" kern="1200" cap="none" spc="0" normalizeH="0" baseline="0" noProof="0" dirty="0">
                <a:ln>
                  <a:noFill/>
                </a:ln>
                <a:solidFill>
                  <a:schemeClr val="tx1"/>
                </a:solidFill>
                <a:effectLst/>
                <a:uLnTx/>
                <a:uFillTx/>
                <a:latin typeface="+mn-lt"/>
                <a:ea typeface="+mn-ea"/>
                <a:cs typeface="+mn-cs"/>
              </a:rPr>
              <a:t>Rickettsia</a:t>
            </a:r>
            <a:r>
              <a:rPr kumimoji="0" lang="en-US" sz="2400" b="0" i="0" u="none" strike="noStrike" kern="1200" cap="none" spc="0" normalizeH="0" baseline="0" noProof="0" dirty="0">
                <a:ln>
                  <a:noFill/>
                </a:ln>
                <a:solidFill>
                  <a:schemeClr val="tx1"/>
                </a:solidFill>
                <a:effectLst/>
                <a:uLnTx/>
                <a:uFillTx/>
                <a:latin typeface="+mn-lt"/>
                <a:ea typeface="+mn-ea"/>
                <a:cs typeface="+mn-cs"/>
              </a:rPr>
              <a:t> are metabolically inactive.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Energy Dependency:</a:t>
            </a:r>
            <a:r>
              <a:rPr kumimoji="0" lang="en-US" sz="2400" b="0" i="0" u="none" strike="noStrike" kern="1200" cap="none" spc="0" normalizeH="0" baseline="0" noProof="0" dirty="0">
                <a:ln>
                  <a:noFill/>
                </a:ln>
                <a:solidFill>
                  <a:schemeClr val="tx1"/>
                </a:solidFill>
                <a:effectLst/>
                <a:uLnTx/>
                <a:uFillTx/>
                <a:latin typeface="+mn-lt"/>
                <a:ea typeface="+mn-ea"/>
                <a:cs typeface="+mn-cs"/>
              </a:rPr>
              <a:t> They cannot synthesize their own ATP (adenosine triphosphate) and must rely on host cells for energy.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Serious Human Pathogens:</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Rickettsia</a:t>
            </a:r>
            <a:r>
              <a:rPr kumimoji="0" lang="en-US" sz="2400" b="0" i="0" u="none" strike="noStrike" kern="1200" cap="none" spc="0" normalizeH="0" baseline="0" noProof="0" dirty="0">
                <a:ln>
                  <a:noFill/>
                </a:ln>
                <a:solidFill>
                  <a:schemeClr val="tx1"/>
                </a:solidFill>
                <a:effectLst/>
                <a:uLnTx/>
                <a:uFillTx/>
                <a:latin typeface="+mn-lt"/>
                <a:ea typeface="+mn-ea"/>
                <a:cs typeface="+mn-cs"/>
              </a:rPr>
              <a:t> species cause several severe human diseases.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Example: </a:t>
            </a:r>
            <a:r>
              <a:rPr kumimoji="0" lang="en-US" sz="2400" b="1" i="1" u="none" strike="noStrike" kern="1200" cap="none" spc="0" normalizeH="0" baseline="0" noProof="0" dirty="0">
                <a:ln>
                  <a:noFill/>
                </a:ln>
                <a:solidFill>
                  <a:schemeClr val="tx1"/>
                </a:solidFill>
                <a:effectLst/>
                <a:uLnTx/>
                <a:uFillTx/>
                <a:latin typeface="+mn-lt"/>
                <a:ea typeface="+mn-ea"/>
                <a:cs typeface="+mn-cs"/>
              </a:rPr>
              <a:t>Rickettsia </a:t>
            </a:r>
            <a:r>
              <a:rPr kumimoji="0" lang="en-US" sz="2400" b="1" i="1" u="none" strike="noStrike" kern="1200" cap="none" spc="0" normalizeH="0" baseline="0" noProof="0" dirty="0" err="1">
                <a:ln>
                  <a:noFill/>
                </a:ln>
                <a:solidFill>
                  <a:schemeClr val="tx1"/>
                </a:solidFill>
                <a:effectLst/>
                <a:uLnTx/>
                <a:uFillTx/>
                <a:latin typeface="+mn-lt"/>
                <a:ea typeface="+mn-ea"/>
                <a:cs typeface="+mn-cs"/>
              </a:rPr>
              <a:t>rickettsii</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Causes </a:t>
            </a:r>
            <a:r>
              <a:rPr kumimoji="0" lang="en-US" sz="2400" b="1" i="0" u="none" strike="noStrike" kern="1200" cap="none" spc="0" normalizeH="0" baseline="0" noProof="0" dirty="0">
                <a:ln>
                  <a:noFill/>
                </a:ln>
                <a:solidFill>
                  <a:schemeClr val="tx1"/>
                </a:solidFill>
                <a:effectLst/>
                <a:uLnTx/>
                <a:uFillTx/>
                <a:latin typeface="+mn-lt"/>
                <a:ea typeface="+mn-ea"/>
                <a:cs typeface="+mn-cs"/>
              </a:rPr>
              <a:t>Rocky Mountain spotted fever</a:t>
            </a:r>
            <a:r>
              <a:rPr kumimoji="0" lang="en-US" sz="2400" b="0" i="0" u="none" strike="noStrike" kern="1200" cap="none" spc="0" normalizeH="0" baseline="0" noProof="0" dirty="0">
                <a:ln>
                  <a:noFill/>
                </a:ln>
                <a:solidFill>
                  <a:schemeClr val="tx1"/>
                </a:solidFill>
                <a:effectLst/>
                <a:uLnTx/>
                <a:uFillTx/>
                <a:latin typeface="+mn-lt"/>
                <a:ea typeface="+mn-ea"/>
                <a:cs typeface="+mn-cs"/>
              </a:rPr>
              <a:t>, a life-threatening form of meningoencephalitis (inflammation of brain membranes).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Infects ticks and can be transmitted to humans through the bite of an infected tick</a:t>
            </a:r>
            <a:r>
              <a:rPr kumimoji="0" lang="en-US" sz="1800" b="0" i="0" u="none" strike="noStrike" kern="1200" cap="none" spc="0" normalizeH="0" baseline="0" noProof="0" dirty="0">
                <a:ln>
                  <a:noFill/>
                </a:ln>
                <a:solidFill>
                  <a:schemeClr val="tx1"/>
                </a:solidFill>
                <a:effectLst/>
                <a:uLnTx/>
                <a:uFillTx/>
                <a:latin typeface="+mn-lt"/>
                <a:ea typeface="+mn-ea"/>
                <a:cs typeface="+mn-cs"/>
              </a:rPr>
              <a:t>.</a:t>
            </a:r>
          </a:p>
        </p:txBody>
      </p:sp>
    </p:spTree>
    <p:extLst>
      <p:ext uri="{BB962C8B-B14F-4D97-AF65-F5344CB8AC3E}">
        <p14:creationId xmlns:p14="http://schemas.microsoft.com/office/powerpoint/2010/main" val="1794630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8E29B5-618D-0110-88F3-95B3C5005AE1}"/>
              </a:ext>
            </a:extLst>
          </p:cNvPr>
          <p:cNvSpPr txBox="1">
            <a:spLocks noGrp="1"/>
          </p:cNvSpPr>
          <p:nvPr>
            <p:ph type="title" idx="4294967295"/>
          </p:nvPr>
        </p:nvSpPr>
        <p:spPr>
          <a:xfrm>
            <a:off x="2285999" y="5839558"/>
            <a:ext cx="4572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Figure 3.1. </a:t>
            </a:r>
            <a:r>
              <a:rPr kumimoji="0" lang="en-US" sz="1800" b="0" i="0" u="none" strike="noStrike" kern="1200" cap="none" spc="0" normalizeH="0" baseline="0" noProof="0" dirty="0" err="1">
                <a:ln>
                  <a:noFill/>
                </a:ln>
                <a:solidFill>
                  <a:schemeClr val="tx1"/>
                </a:solidFill>
                <a:effectLst/>
                <a:uLnTx/>
                <a:uFillTx/>
                <a:latin typeface="+mn-lt"/>
                <a:ea typeface="+mn-ea"/>
                <a:cs typeface="+mn-cs"/>
              </a:rPr>
              <a:t>Rickettsias</a:t>
            </a:r>
            <a:r>
              <a:rPr kumimoji="0" lang="en-US" sz="1800" b="0" i="0" u="none" strike="noStrike" kern="1200" cap="none" spc="0" normalizeH="0" baseline="0" noProof="0" dirty="0">
                <a:ln>
                  <a:noFill/>
                </a:ln>
                <a:solidFill>
                  <a:schemeClr val="tx1"/>
                </a:solidFill>
                <a:effectLst/>
                <a:uLnTx/>
                <a:uFillTx/>
                <a:latin typeface="+mn-lt"/>
                <a:ea typeface="+mn-ea"/>
                <a:cs typeface="+mn-cs"/>
              </a:rPr>
              <a:t> require special staining methods to see them under a microscope. </a:t>
            </a:r>
          </a:p>
        </p:txBody>
      </p:sp>
      <p:pic>
        <p:nvPicPr>
          <p:cNvPr id="3074" name="Picture 2" descr="Microscopic image showing Rickettsia rickettsii, the bacterium that causes Rocky Mountain spotted fever, infecting tick cells. Special staining techniques are used to make the bacteria visible.">
            <a:extLst>
              <a:ext uri="{FF2B5EF4-FFF2-40B4-BE49-F238E27FC236}">
                <a16:creationId xmlns:a16="http://schemas.microsoft.com/office/drawing/2014/main" id="{84D9672F-F93F-647C-B4DD-5D63B800AB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2600" y="277757"/>
            <a:ext cx="8178799" cy="552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520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F63079-7015-CEB8-4535-FC73C376544D}"/>
              </a:ext>
            </a:extLst>
          </p:cNvPr>
          <p:cNvSpPr txBox="1">
            <a:spLocks noGrp="1"/>
          </p:cNvSpPr>
          <p:nvPr>
            <p:ph type="title" idx="4294967295"/>
          </p:nvPr>
        </p:nvSpPr>
        <p:spPr>
          <a:xfrm>
            <a:off x="0" y="1305342"/>
            <a:ext cx="9144000" cy="46628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1" u="none" strike="noStrike" kern="1200" cap="none" spc="0" normalizeH="0" baseline="0" noProof="0" dirty="0">
                <a:ln>
                  <a:noFill/>
                </a:ln>
                <a:solidFill>
                  <a:schemeClr val="tx1"/>
                </a:solidFill>
                <a:effectLst/>
                <a:uLnTx/>
                <a:uFillTx/>
                <a:latin typeface="+mn-lt"/>
                <a:ea typeface="+mn-ea"/>
                <a:cs typeface="+mn-cs"/>
              </a:rPr>
              <a:t>Rickettsia</a:t>
            </a:r>
            <a:r>
              <a:rPr kumimoji="0" lang="en-US" sz="2700" b="1" i="0" u="none" strike="noStrike" kern="1200" cap="none" spc="0" normalizeH="0" baseline="0" noProof="0" dirty="0">
                <a:ln>
                  <a:noFill/>
                </a:ln>
                <a:solidFill>
                  <a:schemeClr val="tx1"/>
                </a:solidFill>
                <a:effectLst/>
                <a:uLnTx/>
                <a:uFillTx/>
                <a:latin typeface="+mn-lt"/>
                <a:ea typeface="+mn-ea"/>
                <a:cs typeface="+mn-cs"/>
              </a:rPr>
              <a:t> and Typhus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chemeClr val="tx1"/>
                </a:solidFill>
                <a:effectLst/>
                <a:uLnTx/>
                <a:uFillTx/>
                <a:latin typeface="+mn-lt"/>
                <a:ea typeface="+mn-ea"/>
                <a:cs typeface="+mn-cs"/>
              </a:rPr>
              <a:t>Rickettsia prowazekii</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Spread by lice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Causes epidemic typhus, a severe disease common in warfare and mass migrations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Infects endothelial cells → inflammation of blood vessels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Symptoms: High fever, abdominal pain, delirium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0" i="1" u="none" strike="noStrike" kern="1200" cap="none" spc="0" normalizeH="0" baseline="0" noProof="0" dirty="0">
                <a:ln>
                  <a:noFill/>
                </a:ln>
                <a:solidFill>
                  <a:schemeClr val="tx1"/>
                </a:solidFill>
                <a:effectLst/>
                <a:uLnTx/>
                <a:uFillTx/>
                <a:latin typeface="+mn-lt"/>
                <a:ea typeface="+mn-ea"/>
                <a:cs typeface="+mn-cs"/>
              </a:rPr>
              <a:t>Rickettsia typhi</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Causes murine (endemic) typhus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Spread by fleas, less severe than epidemic typhus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Still observed in the southwestern U.S. during warm seasons</a:t>
            </a:r>
          </a:p>
        </p:txBody>
      </p:sp>
    </p:spTree>
    <p:extLst>
      <p:ext uri="{BB962C8B-B14F-4D97-AF65-F5344CB8AC3E}">
        <p14:creationId xmlns:p14="http://schemas.microsoft.com/office/powerpoint/2010/main" val="3674325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1519D9C-A9AD-7BF7-DD29-09B4E873C5F7}"/>
              </a:ext>
            </a:extLst>
          </p:cNvPr>
          <p:cNvSpPr txBox="1">
            <a:spLocks noGrp="1"/>
          </p:cNvSpPr>
          <p:nvPr>
            <p:ph type="title" idx="4294967295"/>
          </p:nvPr>
        </p:nvSpPr>
        <p:spPr>
          <a:xfrm>
            <a:off x="0" y="704334"/>
            <a:ext cx="9144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tx1"/>
                </a:solidFill>
                <a:effectLst/>
                <a:uLnTx/>
                <a:uFillTx/>
                <a:latin typeface="+mn-lt"/>
                <a:ea typeface="+mn-ea"/>
                <a:cs typeface="+mn-cs"/>
              </a:rPr>
              <a:t>Alphaproteobacteria</a:t>
            </a:r>
            <a:r>
              <a:rPr kumimoji="0" lang="en-US" sz="2800" b="1" i="0" u="none" strike="noStrike" kern="1200" cap="none" spc="0" normalizeH="0" baseline="0" noProof="0" dirty="0">
                <a:ln>
                  <a:noFill/>
                </a:ln>
                <a:solidFill>
                  <a:schemeClr val="tx1"/>
                </a:solidFill>
                <a:effectLst/>
                <a:uLnTx/>
                <a:uFillTx/>
                <a:latin typeface="+mn-lt"/>
                <a:ea typeface="+mn-ea"/>
                <a:cs typeface="+mn-cs"/>
              </a:rPr>
              <a:t> Highlights</a:t>
            </a:r>
          </a:p>
        </p:txBody>
      </p:sp>
      <p:graphicFrame>
        <p:nvGraphicFramePr>
          <p:cNvPr id="10" name="Table 9">
            <a:extLst>
              <a:ext uri="{FF2B5EF4-FFF2-40B4-BE49-F238E27FC236}">
                <a16:creationId xmlns:a16="http://schemas.microsoft.com/office/drawing/2014/main" id="{6F14A3D7-9F6B-9C33-E9C2-BAA157F12153}"/>
              </a:ext>
            </a:extLst>
          </p:cNvPr>
          <p:cNvGraphicFramePr>
            <a:graphicFrameLocks noGrp="1"/>
          </p:cNvGraphicFramePr>
          <p:nvPr>
            <p:extLst>
              <p:ext uri="{D42A27DB-BD31-4B8C-83A1-F6EECF244321}">
                <p14:modId xmlns:p14="http://schemas.microsoft.com/office/powerpoint/2010/main" val="306190683"/>
              </p:ext>
            </p:extLst>
          </p:nvPr>
        </p:nvGraphicFramePr>
        <p:xfrm>
          <a:off x="457200" y="1668621"/>
          <a:ext cx="8229600" cy="4754880"/>
        </p:xfrm>
        <a:graphic>
          <a:graphicData uri="http://schemas.openxmlformats.org/drawingml/2006/table">
            <a:tbl>
              <a:tblPr firstRow="1"/>
              <a:tblGrid>
                <a:gridCol w="2743200">
                  <a:extLst>
                    <a:ext uri="{9D8B030D-6E8A-4147-A177-3AD203B41FA5}">
                      <a16:colId xmlns:a16="http://schemas.microsoft.com/office/drawing/2014/main" val="2917840517"/>
                    </a:ext>
                  </a:extLst>
                </a:gridCol>
                <a:gridCol w="2743200">
                  <a:extLst>
                    <a:ext uri="{9D8B030D-6E8A-4147-A177-3AD203B41FA5}">
                      <a16:colId xmlns:a16="http://schemas.microsoft.com/office/drawing/2014/main" val="2789492259"/>
                    </a:ext>
                  </a:extLst>
                </a:gridCol>
                <a:gridCol w="2743200">
                  <a:extLst>
                    <a:ext uri="{9D8B030D-6E8A-4147-A177-3AD203B41FA5}">
                      <a16:colId xmlns:a16="http://schemas.microsoft.com/office/drawing/2014/main" val="819350366"/>
                    </a:ext>
                  </a:extLst>
                </a:gridCol>
              </a:tblGrid>
              <a:tr h="0">
                <a:tc>
                  <a:txBody>
                    <a:bodyPr/>
                    <a:lstStyle/>
                    <a:p>
                      <a:pPr>
                        <a:buNone/>
                      </a:pPr>
                      <a:endParaRPr lang="en-US"/>
                    </a:p>
                  </a:txBody>
                  <a:tcPr anchor="ctr">
                    <a:lnL>
                      <a:noFill/>
                    </a:lnL>
                    <a:lnR>
                      <a:noFill/>
                    </a:lnR>
                    <a:lnT>
                      <a:noFill/>
                    </a:lnT>
                    <a:lnB>
                      <a:noFill/>
                    </a:lnB>
                    <a:noFill/>
                  </a:tcPr>
                </a:tc>
                <a:tc>
                  <a:txBody>
                    <a:bodyPr/>
                    <a:lstStyle/>
                    <a:p>
                      <a:pPr>
                        <a:buNone/>
                      </a:pPr>
                      <a:endParaRPr lang="en-US"/>
                    </a:p>
                  </a:txBody>
                  <a:tcPr anchor="ctr">
                    <a:lnL>
                      <a:noFill/>
                    </a:lnL>
                    <a:lnR>
                      <a:noFill/>
                    </a:lnR>
                    <a:lnT>
                      <a:noFill/>
                    </a:lnT>
                    <a:lnB>
                      <a:noFill/>
                    </a:lnB>
                    <a:noFill/>
                  </a:tcPr>
                </a:tc>
                <a:tc>
                  <a:txBody>
                    <a:bodyPr/>
                    <a:lstStyle/>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111637019"/>
                  </a:ext>
                </a:extLst>
              </a:tr>
              <a:tr h="0">
                <a:tc>
                  <a:txBody>
                    <a:bodyPr/>
                    <a:lstStyle/>
                    <a:p>
                      <a:pPr>
                        <a:buNone/>
                      </a:pPr>
                      <a:r>
                        <a:rPr lang="en-US" b="1"/>
                        <a:t>Genus</a:t>
                      </a:r>
                      <a:endParaRPr lang="en-US"/>
                    </a:p>
                  </a:txBody>
                  <a:tcPr anchor="ctr">
                    <a:lnL>
                      <a:noFill/>
                    </a:lnL>
                    <a:lnR>
                      <a:noFill/>
                    </a:lnR>
                    <a:lnT>
                      <a:noFill/>
                    </a:lnT>
                    <a:lnB>
                      <a:noFill/>
                    </a:lnB>
                    <a:noFill/>
                  </a:tcPr>
                </a:tc>
                <a:tc>
                  <a:txBody>
                    <a:bodyPr/>
                    <a:lstStyle/>
                    <a:p>
                      <a:pPr>
                        <a:buNone/>
                      </a:pPr>
                      <a:r>
                        <a:rPr lang="en-US" b="1"/>
                        <a:t>Morphology</a:t>
                      </a:r>
                      <a:endParaRPr lang="en-US"/>
                    </a:p>
                  </a:txBody>
                  <a:tcPr anchor="ctr">
                    <a:lnL>
                      <a:noFill/>
                    </a:lnL>
                    <a:lnR>
                      <a:noFill/>
                    </a:lnR>
                    <a:lnT>
                      <a:noFill/>
                    </a:lnT>
                    <a:lnB>
                      <a:noFill/>
                    </a:lnB>
                    <a:noFill/>
                  </a:tcPr>
                </a:tc>
                <a:tc>
                  <a:txBody>
                    <a:bodyPr/>
                    <a:lstStyle/>
                    <a:p>
                      <a:pPr>
                        <a:buNone/>
                      </a:pPr>
                      <a:r>
                        <a:rPr lang="en-US" b="1"/>
                        <a:t>Unique Traits</a:t>
                      </a:r>
                      <a:endParaRPr lang="en-US"/>
                    </a:p>
                  </a:txBody>
                  <a:tcPr anchor="ctr">
                    <a:lnL>
                      <a:noFill/>
                    </a:lnL>
                    <a:lnR>
                      <a:noFill/>
                    </a:lnR>
                    <a:lnT>
                      <a:noFill/>
                    </a:lnT>
                    <a:lnB>
                      <a:noFill/>
                    </a:lnB>
                    <a:noFill/>
                  </a:tcPr>
                </a:tc>
                <a:extLst>
                  <a:ext uri="{0D108BD9-81ED-4DB2-BD59-A6C34878D82A}">
                    <a16:rowId xmlns:a16="http://schemas.microsoft.com/office/drawing/2014/main" val="3599213359"/>
                  </a:ext>
                </a:extLst>
              </a:tr>
              <a:tr h="0">
                <a:tc>
                  <a:txBody>
                    <a:bodyPr/>
                    <a:lstStyle/>
                    <a:p>
                      <a:pPr>
                        <a:buNone/>
                      </a:pPr>
                      <a:r>
                        <a:rPr lang="en-US" i="1"/>
                        <a:t>Rickettsia</a:t>
                      </a:r>
                      <a:endParaRPr lang="en-US"/>
                    </a:p>
                  </a:txBody>
                  <a:tcPr anchor="ctr">
                    <a:lnL>
                      <a:noFill/>
                    </a:lnL>
                    <a:lnR>
                      <a:noFill/>
                    </a:lnR>
                    <a:lnT>
                      <a:noFill/>
                    </a:lnT>
                    <a:lnB>
                      <a:noFill/>
                    </a:lnB>
                    <a:noFill/>
                  </a:tcPr>
                </a:tc>
                <a:tc>
                  <a:txBody>
                    <a:bodyPr/>
                    <a:lstStyle/>
                    <a:p>
                      <a:pPr>
                        <a:buNone/>
                      </a:pPr>
                      <a:r>
                        <a:rPr lang="en-US"/>
                        <a:t>Gram-negative, pleomorphic</a:t>
                      </a:r>
                    </a:p>
                  </a:txBody>
                  <a:tcPr anchor="ctr">
                    <a:lnL>
                      <a:noFill/>
                    </a:lnL>
                    <a:lnR>
                      <a:noFill/>
                    </a:lnR>
                    <a:lnT>
                      <a:noFill/>
                    </a:lnT>
                    <a:lnB>
                      <a:noFill/>
                    </a:lnB>
                    <a:noFill/>
                  </a:tcPr>
                </a:tc>
                <a:tc>
                  <a:txBody>
                    <a:bodyPr/>
                    <a:lstStyle/>
                    <a:p>
                      <a:pPr>
                        <a:buNone/>
                      </a:pPr>
                      <a:r>
                        <a:rPr lang="en-US"/>
                        <a:t>Obligate intracellular; causes typhus, spread by ticks/lice</a:t>
                      </a:r>
                    </a:p>
                  </a:txBody>
                  <a:tcPr anchor="ctr">
                    <a:lnL>
                      <a:noFill/>
                    </a:lnL>
                    <a:lnR>
                      <a:noFill/>
                    </a:lnR>
                    <a:lnT>
                      <a:noFill/>
                    </a:lnT>
                    <a:lnB>
                      <a:noFill/>
                    </a:lnB>
                    <a:noFill/>
                  </a:tcPr>
                </a:tc>
                <a:extLst>
                  <a:ext uri="{0D108BD9-81ED-4DB2-BD59-A6C34878D82A}">
                    <a16:rowId xmlns:a16="http://schemas.microsoft.com/office/drawing/2014/main" val="1326029547"/>
                  </a:ext>
                </a:extLst>
              </a:tr>
              <a:tr h="0">
                <a:tc>
                  <a:txBody>
                    <a:bodyPr/>
                    <a:lstStyle/>
                    <a:p>
                      <a:pPr>
                        <a:buNone/>
                      </a:pPr>
                      <a:r>
                        <a:rPr lang="en-US" i="1"/>
                        <a:t>Bartonella</a:t>
                      </a:r>
                      <a:endParaRPr lang="en-US"/>
                    </a:p>
                  </a:txBody>
                  <a:tcPr anchor="ctr">
                    <a:lnL>
                      <a:noFill/>
                    </a:lnL>
                    <a:lnR>
                      <a:noFill/>
                    </a:lnR>
                    <a:lnT>
                      <a:noFill/>
                    </a:lnT>
                    <a:lnB>
                      <a:noFill/>
                    </a:lnB>
                    <a:noFill/>
                  </a:tcPr>
                </a:tc>
                <a:tc>
                  <a:txBody>
                    <a:bodyPr/>
                    <a:lstStyle/>
                    <a:p>
                      <a:pPr>
                        <a:buNone/>
                      </a:pPr>
                      <a:r>
                        <a:rPr lang="en-US"/>
                        <a:t>Pleomorphic, flagellated coccobacillus</a:t>
                      </a:r>
                    </a:p>
                  </a:txBody>
                  <a:tcPr anchor="ctr">
                    <a:lnL>
                      <a:noFill/>
                    </a:lnL>
                    <a:lnR>
                      <a:noFill/>
                    </a:lnR>
                    <a:lnT>
                      <a:noFill/>
                    </a:lnT>
                    <a:lnB>
                      <a:noFill/>
                    </a:lnB>
                    <a:noFill/>
                  </a:tcPr>
                </a:tc>
                <a:tc>
                  <a:txBody>
                    <a:bodyPr/>
                    <a:lstStyle/>
                    <a:p>
                      <a:pPr>
                        <a:buNone/>
                      </a:pPr>
                      <a:r>
                        <a:rPr lang="en-US"/>
                        <a:t>Transmitted by lice/fleas; causes trench fever, cat scratch</a:t>
                      </a:r>
                    </a:p>
                  </a:txBody>
                  <a:tcPr anchor="ctr">
                    <a:lnL>
                      <a:noFill/>
                    </a:lnL>
                    <a:lnR>
                      <a:noFill/>
                    </a:lnR>
                    <a:lnT>
                      <a:noFill/>
                    </a:lnT>
                    <a:lnB>
                      <a:noFill/>
                    </a:lnB>
                    <a:noFill/>
                  </a:tcPr>
                </a:tc>
                <a:extLst>
                  <a:ext uri="{0D108BD9-81ED-4DB2-BD59-A6C34878D82A}">
                    <a16:rowId xmlns:a16="http://schemas.microsoft.com/office/drawing/2014/main" val="3512633079"/>
                  </a:ext>
                </a:extLst>
              </a:tr>
              <a:tr h="0">
                <a:tc>
                  <a:txBody>
                    <a:bodyPr/>
                    <a:lstStyle/>
                    <a:p>
                      <a:pPr>
                        <a:buNone/>
                      </a:pPr>
                      <a:r>
                        <a:rPr lang="en-US" i="1"/>
                        <a:t>Brucella</a:t>
                      </a:r>
                      <a:endParaRPr lang="en-US"/>
                    </a:p>
                  </a:txBody>
                  <a:tcPr anchor="ctr">
                    <a:lnL>
                      <a:noFill/>
                    </a:lnL>
                    <a:lnR>
                      <a:noFill/>
                    </a:lnR>
                    <a:lnT>
                      <a:noFill/>
                    </a:lnT>
                    <a:lnB>
                      <a:noFill/>
                    </a:lnB>
                    <a:noFill/>
                  </a:tcPr>
                </a:tc>
                <a:tc>
                  <a:txBody>
                    <a:bodyPr/>
                    <a:lstStyle/>
                    <a:p>
                      <a:pPr>
                        <a:buNone/>
                      </a:pPr>
                      <a:r>
                        <a:rPr lang="en-US"/>
                        <a:t>Small flagellated coccobacillus</a:t>
                      </a:r>
                    </a:p>
                  </a:txBody>
                  <a:tcPr anchor="ctr">
                    <a:lnL>
                      <a:noFill/>
                    </a:lnL>
                    <a:lnR>
                      <a:noFill/>
                    </a:lnR>
                    <a:lnT>
                      <a:noFill/>
                    </a:lnT>
                    <a:lnB>
                      <a:noFill/>
                    </a:lnB>
                    <a:noFill/>
                  </a:tcPr>
                </a:tc>
                <a:tc>
                  <a:txBody>
                    <a:bodyPr/>
                    <a:lstStyle/>
                    <a:p>
                      <a:pPr>
                        <a:buNone/>
                      </a:pPr>
                      <a:r>
                        <a:rPr lang="en-US"/>
                        <a:t>Transmitted via contaminated milk; causes brucellosis</a:t>
                      </a:r>
                    </a:p>
                  </a:txBody>
                  <a:tcPr anchor="ctr">
                    <a:lnL>
                      <a:noFill/>
                    </a:lnL>
                    <a:lnR>
                      <a:noFill/>
                    </a:lnR>
                    <a:lnT>
                      <a:noFill/>
                    </a:lnT>
                    <a:lnB>
                      <a:noFill/>
                    </a:lnB>
                    <a:noFill/>
                  </a:tcPr>
                </a:tc>
                <a:extLst>
                  <a:ext uri="{0D108BD9-81ED-4DB2-BD59-A6C34878D82A}">
                    <a16:rowId xmlns:a16="http://schemas.microsoft.com/office/drawing/2014/main" val="2744715620"/>
                  </a:ext>
                </a:extLst>
              </a:tr>
              <a:tr h="0">
                <a:tc>
                  <a:txBody>
                    <a:bodyPr/>
                    <a:lstStyle/>
                    <a:p>
                      <a:pPr>
                        <a:buNone/>
                      </a:pPr>
                      <a:r>
                        <a:rPr lang="en-US" i="1"/>
                        <a:t>Rhizobium</a:t>
                      </a:r>
                      <a:endParaRPr lang="en-US"/>
                    </a:p>
                  </a:txBody>
                  <a:tcPr anchor="ctr">
                    <a:lnL>
                      <a:noFill/>
                    </a:lnL>
                    <a:lnR>
                      <a:noFill/>
                    </a:lnR>
                    <a:lnT>
                      <a:noFill/>
                    </a:lnT>
                    <a:lnB>
                      <a:noFill/>
                    </a:lnB>
                    <a:noFill/>
                  </a:tcPr>
                </a:tc>
                <a:tc>
                  <a:txBody>
                    <a:bodyPr/>
                    <a:lstStyle/>
                    <a:p>
                      <a:pPr>
                        <a:buNone/>
                      </a:pPr>
                      <a:r>
                        <a:rPr lang="en-US"/>
                        <a:t>Rectangular bacilli, cluster-forming</a:t>
                      </a:r>
                    </a:p>
                  </a:txBody>
                  <a:tcPr anchor="ctr">
                    <a:lnL>
                      <a:noFill/>
                    </a:lnL>
                    <a:lnR>
                      <a:noFill/>
                    </a:lnR>
                    <a:lnT>
                      <a:noFill/>
                    </a:lnT>
                    <a:lnB>
                      <a:noFill/>
                    </a:lnB>
                    <a:noFill/>
                  </a:tcPr>
                </a:tc>
                <a:tc>
                  <a:txBody>
                    <a:bodyPr/>
                    <a:lstStyle/>
                    <a:p>
                      <a:pPr>
                        <a:buNone/>
                      </a:pPr>
                      <a:r>
                        <a:rPr lang="en-US"/>
                        <a:t>Nitrogen-fixing; symbiotic with legumes</a:t>
                      </a:r>
                    </a:p>
                  </a:txBody>
                  <a:tcPr anchor="ctr">
                    <a:lnL>
                      <a:noFill/>
                    </a:lnL>
                    <a:lnR>
                      <a:noFill/>
                    </a:lnR>
                    <a:lnT>
                      <a:noFill/>
                    </a:lnT>
                    <a:lnB>
                      <a:noFill/>
                    </a:lnB>
                    <a:noFill/>
                  </a:tcPr>
                </a:tc>
                <a:extLst>
                  <a:ext uri="{0D108BD9-81ED-4DB2-BD59-A6C34878D82A}">
                    <a16:rowId xmlns:a16="http://schemas.microsoft.com/office/drawing/2014/main" val="1714820109"/>
                  </a:ext>
                </a:extLst>
              </a:tr>
              <a:tr h="0">
                <a:tc>
                  <a:txBody>
                    <a:bodyPr/>
                    <a:lstStyle/>
                    <a:p>
                      <a:pPr>
                        <a:buNone/>
                      </a:pPr>
                      <a:r>
                        <a:rPr lang="en-US" i="1"/>
                        <a:t>Caulobacter</a:t>
                      </a:r>
                      <a:endParaRPr lang="en-US"/>
                    </a:p>
                  </a:txBody>
                  <a:tcPr anchor="ctr">
                    <a:lnL>
                      <a:noFill/>
                    </a:lnL>
                    <a:lnR>
                      <a:noFill/>
                    </a:lnR>
                    <a:lnT>
                      <a:noFill/>
                    </a:lnT>
                    <a:lnB>
                      <a:noFill/>
                    </a:lnB>
                    <a:noFill/>
                  </a:tcPr>
                </a:tc>
                <a:tc>
                  <a:txBody>
                    <a:bodyPr/>
                    <a:lstStyle/>
                    <a:p>
                      <a:pPr>
                        <a:buNone/>
                      </a:pPr>
                      <a:r>
                        <a:rPr lang="en-US"/>
                        <a:t>Bacillus with stalk</a:t>
                      </a:r>
                    </a:p>
                  </a:txBody>
                  <a:tcPr anchor="ctr">
                    <a:lnL>
                      <a:noFill/>
                    </a:lnL>
                    <a:lnR>
                      <a:noFill/>
                    </a:lnR>
                    <a:lnT>
                      <a:noFill/>
                    </a:lnT>
                    <a:lnB>
                      <a:noFill/>
                    </a:lnB>
                    <a:noFill/>
                  </a:tcPr>
                </a:tc>
                <a:tc>
                  <a:txBody>
                    <a:bodyPr/>
                    <a:lstStyle/>
                    <a:p>
                      <a:pPr>
                        <a:buNone/>
                      </a:pPr>
                      <a:r>
                        <a:rPr lang="en-US" dirty="0"/>
                        <a:t>Model for cell cycle research</a:t>
                      </a:r>
                    </a:p>
                  </a:txBody>
                  <a:tcPr anchor="ctr">
                    <a:lnL>
                      <a:noFill/>
                    </a:lnL>
                    <a:lnR>
                      <a:noFill/>
                    </a:lnR>
                    <a:lnT>
                      <a:noFill/>
                    </a:lnT>
                    <a:lnB>
                      <a:noFill/>
                    </a:lnB>
                    <a:noFill/>
                  </a:tcPr>
                </a:tc>
                <a:extLst>
                  <a:ext uri="{0D108BD9-81ED-4DB2-BD59-A6C34878D82A}">
                    <a16:rowId xmlns:a16="http://schemas.microsoft.com/office/drawing/2014/main" val="1570885008"/>
                  </a:ext>
                </a:extLst>
              </a:tr>
            </a:tbl>
          </a:graphicData>
        </a:graphic>
      </p:graphicFrame>
    </p:spTree>
    <p:extLst>
      <p:ext uri="{BB962C8B-B14F-4D97-AF65-F5344CB8AC3E}">
        <p14:creationId xmlns:p14="http://schemas.microsoft.com/office/powerpoint/2010/main" val="398934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Outline</a:t>
            </a:r>
          </a:p>
        </p:txBody>
      </p:sp>
      <p:sp>
        <p:nvSpPr>
          <p:cNvPr id="3" name="Content Placeholder 2"/>
          <p:cNvSpPr>
            <a:spLocks noGrp="1"/>
          </p:cNvSpPr>
          <p:nvPr>
            <p:ph idx="1"/>
          </p:nvPr>
        </p:nvSpPr>
        <p:spPr/>
        <p:txBody>
          <a:bodyPr>
            <a:normAutofit lnSpcReduction="10000"/>
          </a:bodyPr>
          <a:lstStyle/>
          <a:p>
            <a:endParaRPr dirty="0"/>
          </a:p>
          <a:p>
            <a:r>
              <a:rPr lang="en-US" dirty="0"/>
              <a:t>Prokaryote Habitats and Functions</a:t>
            </a:r>
          </a:p>
          <a:p>
            <a:r>
              <a:rPr lang="en-US" dirty="0"/>
              <a:t>Symbiotic Relationships</a:t>
            </a:r>
          </a:p>
          <a:p>
            <a:r>
              <a:rPr lang="en-US" dirty="0"/>
              <a:t>Classification by Staining Patterns</a:t>
            </a:r>
          </a:p>
          <a:p>
            <a:r>
              <a:rPr lang="en-US" dirty="0"/>
              <a:t>Gram-negative bacteria</a:t>
            </a:r>
          </a:p>
          <a:p>
            <a:r>
              <a:rPr lang="en-US" dirty="0"/>
              <a:t>Gram-positive bacteria</a:t>
            </a:r>
          </a:p>
          <a:p>
            <a:r>
              <a:rPr lang="en-US" dirty="0"/>
              <a:t>Archaea</a:t>
            </a:r>
          </a:p>
          <a:p>
            <a:r>
              <a:rPr lang="en-US" dirty="0"/>
              <a:t>Prokaryotic genetics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E22CFC-0DFD-FE3C-5178-70CA2B0636DB}"/>
              </a:ext>
            </a:extLst>
          </p:cNvPr>
          <p:cNvSpPr txBox="1">
            <a:spLocks noGrp="1"/>
          </p:cNvSpPr>
          <p:nvPr>
            <p:ph type="title" idx="4294967295"/>
          </p:nvPr>
        </p:nvSpPr>
        <p:spPr>
          <a:xfrm>
            <a:off x="0" y="5628902"/>
            <a:ext cx="9144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3.2. Neisseria meningitidis growing in colonies on a chocolate agar plate.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2" name="Picture 2" descr="Colonies of Neisseria meningitidis growing on a chocolate agar plate, a nutrient-rich medium used to support the growth of fastidious bacteria.">
            <a:extLst>
              <a:ext uri="{FF2B5EF4-FFF2-40B4-BE49-F238E27FC236}">
                <a16:creationId xmlns:a16="http://schemas.microsoft.com/office/drawing/2014/main" id="{50CAD202-2F56-89A7-649E-81DEEF9E1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74" y="1083733"/>
            <a:ext cx="7322852" cy="402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04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6092EC-3857-D949-C3A6-4879B0BD59C1}"/>
              </a:ext>
            </a:extLst>
          </p:cNvPr>
          <p:cNvSpPr txBox="1">
            <a:spLocks noGrp="1"/>
          </p:cNvSpPr>
          <p:nvPr>
            <p:ph type="title" idx="4294967295"/>
          </p:nvPr>
        </p:nvSpPr>
        <p:spPr>
          <a:xfrm>
            <a:off x="0" y="1997839"/>
            <a:ext cx="9144000" cy="35394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Betaproteobacteria and Pertussis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mn-lt"/>
                <a:ea typeface="+mn-ea"/>
                <a:cs typeface="+mn-cs"/>
              </a:rPr>
              <a:t>Bordetella pertussis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Pathogen responsible for whooping cough (pertussis)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Belongs to order </a:t>
            </a:r>
            <a:r>
              <a:rPr kumimoji="0" lang="en-US" sz="2800" b="0" i="0" u="none" strike="noStrike" kern="1200" cap="none" spc="0" normalizeH="0" baseline="0" noProof="0" dirty="0" err="1">
                <a:ln>
                  <a:noFill/>
                </a:ln>
                <a:solidFill>
                  <a:schemeClr val="tx1"/>
                </a:solidFill>
                <a:effectLst/>
                <a:uLnTx/>
                <a:uFillTx/>
                <a:latin typeface="+mn-lt"/>
                <a:ea typeface="+mn-ea"/>
                <a:cs typeface="+mn-cs"/>
              </a:rPr>
              <a:t>Burkholderiales</a:t>
            </a:r>
            <a:r>
              <a:rPr kumimoji="0" lang="en-US" sz="2800" b="0" i="0" u="none" strike="noStrike" kern="1200" cap="none" spc="0" normalizeH="0" baseline="0" noProof="0" dirty="0">
                <a:ln>
                  <a:noFill/>
                </a:ln>
                <a:solidFill>
                  <a:schemeClr val="tx1"/>
                </a:solidFill>
                <a:effectLst/>
                <a:uLnTx/>
                <a:uFillTx/>
                <a:latin typeface="+mn-lt"/>
                <a:ea typeface="+mn-ea"/>
                <a:cs typeface="+mn-cs"/>
              </a:rPr>
              <a:t> in Betaproteobacteria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Produces toxins that: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Paralyze cilia in the respiratory tract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Damage respiratory cells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Cause severe coughing fits</a:t>
            </a:r>
          </a:p>
        </p:txBody>
      </p:sp>
    </p:spTree>
    <p:extLst>
      <p:ext uri="{BB962C8B-B14F-4D97-AF65-F5344CB8AC3E}">
        <p14:creationId xmlns:p14="http://schemas.microsoft.com/office/powerpoint/2010/main" val="2605269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37BA8-16B1-06D5-97F6-47A54011220E}"/>
              </a:ext>
            </a:extLst>
          </p:cNvPr>
          <p:cNvSpPr txBox="1">
            <a:spLocks noGrp="1"/>
          </p:cNvSpPr>
          <p:nvPr>
            <p:ph type="title" idx="4294967295"/>
          </p:nvPr>
        </p:nvSpPr>
        <p:spPr>
          <a:xfrm>
            <a:off x="0" y="687401"/>
            <a:ext cx="9144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Key Genera in Betaproteobacteria</a:t>
            </a:r>
          </a:p>
        </p:txBody>
      </p:sp>
      <p:graphicFrame>
        <p:nvGraphicFramePr>
          <p:cNvPr id="4" name="Table 3">
            <a:extLst>
              <a:ext uri="{FF2B5EF4-FFF2-40B4-BE49-F238E27FC236}">
                <a16:creationId xmlns:a16="http://schemas.microsoft.com/office/drawing/2014/main" id="{C055F214-7055-40DC-136C-4C5D6B17ACAF}"/>
              </a:ext>
            </a:extLst>
          </p:cNvPr>
          <p:cNvGraphicFramePr>
            <a:graphicFrameLocks noGrp="1"/>
          </p:cNvGraphicFramePr>
          <p:nvPr>
            <p:extLst>
              <p:ext uri="{D42A27DB-BD31-4B8C-83A1-F6EECF244321}">
                <p14:modId xmlns:p14="http://schemas.microsoft.com/office/powerpoint/2010/main" val="2186956002"/>
              </p:ext>
            </p:extLst>
          </p:nvPr>
        </p:nvGraphicFramePr>
        <p:xfrm>
          <a:off x="457200" y="1668621"/>
          <a:ext cx="8229600" cy="4754880"/>
        </p:xfrm>
        <a:graphic>
          <a:graphicData uri="http://schemas.openxmlformats.org/drawingml/2006/table">
            <a:tbl>
              <a:tblPr firstRow="1"/>
              <a:tblGrid>
                <a:gridCol w="2743200">
                  <a:extLst>
                    <a:ext uri="{9D8B030D-6E8A-4147-A177-3AD203B41FA5}">
                      <a16:colId xmlns:a16="http://schemas.microsoft.com/office/drawing/2014/main" val="4102707934"/>
                    </a:ext>
                  </a:extLst>
                </a:gridCol>
                <a:gridCol w="2743200">
                  <a:extLst>
                    <a:ext uri="{9D8B030D-6E8A-4147-A177-3AD203B41FA5}">
                      <a16:colId xmlns:a16="http://schemas.microsoft.com/office/drawing/2014/main" val="2678931924"/>
                    </a:ext>
                  </a:extLst>
                </a:gridCol>
                <a:gridCol w="2743200">
                  <a:extLst>
                    <a:ext uri="{9D8B030D-6E8A-4147-A177-3AD203B41FA5}">
                      <a16:colId xmlns:a16="http://schemas.microsoft.com/office/drawing/2014/main" val="3414284454"/>
                    </a:ext>
                  </a:extLst>
                </a:gridCol>
              </a:tblGrid>
              <a:tr h="0">
                <a:tc>
                  <a:txBody>
                    <a:bodyPr/>
                    <a:lstStyle/>
                    <a:p>
                      <a:pPr>
                        <a:buNone/>
                      </a:pPr>
                      <a:endParaRPr lang="en-US"/>
                    </a:p>
                  </a:txBody>
                  <a:tcPr anchor="ctr">
                    <a:lnL>
                      <a:noFill/>
                    </a:lnL>
                    <a:lnR>
                      <a:noFill/>
                    </a:lnR>
                    <a:lnT>
                      <a:noFill/>
                    </a:lnT>
                    <a:lnB>
                      <a:noFill/>
                    </a:lnB>
                    <a:noFill/>
                  </a:tcPr>
                </a:tc>
                <a:tc>
                  <a:txBody>
                    <a:bodyPr/>
                    <a:lstStyle/>
                    <a:p>
                      <a:pPr>
                        <a:buNone/>
                      </a:pPr>
                      <a:endParaRPr lang="en-US"/>
                    </a:p>
                  </a:txBody>
                  <a:tcPr anchor="ctr">
                    <a:lnL>
                      <a:noFill/>
                    </a:lnL>
                    <a:lnR>
                      <a:noFill/>
                    </a:lnR>
                    <a:lnT>
                      <a:noFill/>
                    </a:lnT>
                    <a:lnB>
                      <a:noFill/>
                    </a:lnB>
                    <a:noFill/>
                  </a:tcPr>
                </a:tc>
                <a:tc>
                  <a:txBody>
                    <a:bodyPr/>
                    <a:lstStyle/>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1124700070"/>
                  </a:ext>
                </a:extLst>
              </a:tr>
              <a:tr h="0">
                <a:tc>
                  <a:txBody>
                    <a:bodyPr/>
                    <a:lstStyle/>
                    <a:p>
                      <a:pPr>
                        <a:buNone/>
                      </a:pPr>
                      <a:r>
                        <a:rPr lang="en-US" b="1"/>
                        <a:t>Genus</a:t>
                      </a:r>
                      <a:endParaRPr lang="en-US"/>
                    </a:p>
                  </a:txBody>
                  <a:tcPr anchor="ctr">
                    <a:lnL>
                      <a:noFill/>
                    </a:lnL>
                    <a:lnR>
                      <a:noFill/>
                    </a:lnR>
                    <a:lnT>
                      <a:noFill/>
                    </a:lnT>
                    <a:lnB>
                      <a:noFill/>
                    </a:lnB>
                    <a:noFill/>
                  </a:tcPr>
                </a:tc>
                <a:tc>
                  <a:txBody>
                    <a:bodyPr/>
                    <a:lstStyle/>
                    <a:p>
                      <a:pPr>
                        <a:buNone/>
                      </a:pPr>
                      <a:r>
                        <a:rPr lang="en-US" b="1"/>
                        <a:t>Morphology</a:t>
                      </a:r>
                      <a:endParaRPr lang="en-US"/>
                    </a:p>
                  </a:txBody>
                  <a:tcPr anchor="ctr">
                    <a:lnL>
                      <a:noFill/>
                    </a:lnL>
                    <a:lnR>
                      <a:noFill/>
                    </a:lnR>
                    <a:lnT>
                      <a:noFill/>
                    </a:lnT>
                    <a:lnB>
                      <a:noFill/>
                    </a:lnB>
                    <a:noFill/>
                  </a:tcPr>
                </a:tc>
                <a:tc>
                  <a:txBody>
                    <a:bodyPr/>
                    <a:lstStyle/>
                    <a:p>
                      <a:pPr>
                        <a:buNone/>
                      </a:pPr>
                      <a:r>
                        <a:rPr lang="en-US" b="1"/>
                        <a:t>Notable Features</a:t>
                      </a:r>
                      <a:endParaRPr lang="en-US"/>
                    </a:p>
                  </a:txBody>
                  <a:tcPr anchor="ctr">
                    <a:lnL>
                      <a:noFill/>
                    </a:lnL>
                    <a:lnR>
                      <a:noFill/>
                    </a:lnR>
                    <a:lnT>
                      <a:noFill/>
                    </a:lnT>
                    <a:lnB>
                      <a:noFill/>
                    </a:lnB>
                    <a:noFill/>
                  </a:tcPr>
                </a:tc>
                <a:extLst>
                  <a:ext uri="{0D108BD9-81ED-4DB2-BD59-A6C34878D82A}">
                    <a16:rowId xmlns:a16="http://schemas.microsoft.com/office/drawing/2014/main" val="4196392714"/>
                  </a:ext>
                </a:extLst>
              </a:tr>
              <a:tr h="0">
                <a:tc>
                  <a:txBody>
                    <a:bodyPr/>
                    <a:lstStyle/>
                    <a:p>
                      <a:pPr>
                        <a:buNone/>
                      </a:pPr>
                      <a:r>
                        <a:rPr lang="en-US" i="1"/>
                        <a:t>Bordetella</a:t>
                      </a:r>
                      <a:endParaRPr lang="en-US"/>
                    </a:p>
                  </a:txBody>
                  <a:tcPr anchor="ctr">
                    <a:lnL>
                      <a:noFill/>
                    </a:lnL>
                    <a:lnR>
                      <a:noFill/>
                    </a:lnR>
                    <a:lnT>
                      <a:noFill/>
                    </a:lnT>
                    <a:lnB>
                      <a:noFill/>
                    </a:lnB>
                    <a:noFill/>
                  </a:tcPr>
                </a:tc>
                <a:tc>
                  <a:txBody>
                    <a:bodyPr/>
                    <a:lstStyle/>
                    <a:p>
                      <a:pPr>
                        <a:buNone/>
                      </a:pPr>
                      <a:r>
                        <a:rPr lang="en-US"/>
                        <a:t>Small, gram-negative coccobacillus</a:t>
                      </a:r>
                    </a:p>
                  </a:txBody>
                  <a:tcPr anchor="ctr">
                    <a:lnL>
                      <a:noFill/>
                    </a:lnL>
                    <a:lnR>
                      <a:noFill/>
                    </a:lnR>
                    <a:lnT>
                      <a:noFill/>
                    </a:lnT>
                    <a:lnB>
                      <a:noFill/>
                    </a:lnB>
                    <a:noFill/>
                  </a:tcPr>
                </a:tc>
                <a:tc>
                  <a:txBody>
                    <a:bodyPr/>
                    <a:lstStyle/>
                    <a:p>
                      <a:pPr>
                        <a:buNone/>
                      </a:pPr>
                      <a:r>
                        <a:rPr lang="en-US"/>
                        <a:t>Aerobic, fastidious; causes </a:t>
                      </a:r>
                      <a:r>
                        <a:rPr lang="en-US" b="1"/>
                        <a:t>pertussis</a:t>
                      </a:r>
                      <a:endParaRPr lang="en-US"/>
                    </a:p>
                  </a:txBody>
                  <a:tcPr anchor="ctr">
                    <a:lnL>
                      <a:noFill/>
                    </a:lnL>
                    <a:lnR>
                      <a:noFill/>
                    </a:lnR>
                    <a:lnT>
                      <a:noFill/>
                    </a:lnT>
                    <a:lnB>
                      <a:noFill/>
                    </a:lnB>
                    <a:noFill/>
                  </a:tcPr>
                </a:tc>
                <a:extLst>
                  <a:ext uri="{0D108BD9-81ED-4DB2-BD59-A6C34878D82A}">
                    <a16:rowId xmlns:a16="http://schemas.microsoft.com/office/drawing/2014/main" val="2072855492"/>
                  </a:ext>
                </a:extLst>
              </a:tr>
              <a:tr h="0">
                <a:tc>
                  <a:txBody>
                    <a:bodyPr/>
                    <a:lstStyle/>
                    <a:p>
                      <a:pPr>
                        <a:buNone/>
                      </a:pPr>
                      <a:r>
                        <a:rPr lang="en-US" i="1"/>
                        <a:t>Burkholderia</a:t>
                      </a:r>
                      <a:endParaRPr lang="en-US"/>
                    </a:p>
                  </a:txBody>
                  <a:tcPr anchor="ctr">
                    <a:lnL>
                      <a:noFill/>
                    </a:lnL>
                    <a:lnR>
                      <a:noFill/>
                    </a:lnR>
                    <a:lnT>
                      <a:noFill/>
                    </a:lnT>
                    <a:lnB>
                      <a:noFill/>
                    </a:lnB>
                    <a:noFill/>
                  </a:tcPr>
                </a:tc>
                <a:tc>
                  <a:txBody>
                    <a:bodyPr/>
                    <a:lstStyle/>
                    <a:p>
                      <a:pPr>
                        <a:buNone/>
                      </a:pPr>
                      <a:r>
                        <a:rPr lang="en-US"/>
                        <a:t>Gram-negative bacillus</a:t>
                      </a:r>
                    </a:p>
                  </a:txBody>
                  <a:tcPr anchor="ctr">
                    <a:lnL>
                      <a:noFill/>
                    </a:lnL>
                    <a:lnR>
                      <a:noFill/>
                    </a:lnR>
                    <a:lnT>
                      <a:noFill/>
                    </a:lnT>
                    <a:lnB>
                      <a:noFill/>
                    </a:lnB>
                    <a:noFill/>
                  </a:tcPr>
                </a:tc>
                <a:tc>
                  <a:txBody>
                    <a:bodyPr/>
                    <a:lstStyle/>
                    <a:p>
                      <a:pPr>
                        <a:buNone/>
                      </a:pPr>
                      <a:r>
                        <a:rPr lang="en-US"/>
                        <a:t>Aquatic; infects CF patients; causes </a:t>
                      </a:r>
                      <a:r>
                        <a:rPr lang="en-US" b="1"/>
                        <a:t>nosocomial infections</a:t>
                      </a:r>
                      <a:endParaRPr lang="en-US"/>
                    </a:p>
                  </a:txBody>
                  <a:tcPr anchor="ctr">
                    <a:lnL>
                      <a:noFill/>
                    </a:lnL>
                    <a:lnR>
                      <a:noFill/>
                    </a:lnR>
                    <a:lnT>
                      <a:noFill/>
                    </a:lnT>
                    <a:lnB>
                      <a:noFill/>
                    </a:lnB>
                    <a:noFill/>
                  </a:tcPr>
                </a:tc>
                <a:extLst>
                  <a:ext uri="{0D108BD9-81ED-4DB2-BD59-A6C34878D82A}">
                    <a16:rowId xmlns:a16="http://schemas.microsoft.com/office/drawing/2014/main" val="1987398073"/>
                  </a:ext>
                </a:extLst>
              </a:tr>
              <a:tr h="0">
                <a:tc>
                  <a:txBody>
                    <a:bodyPr/>
                    <a:lstStyle/>
                    <a:p>
                      <a:pPr>
                        <a:buNone/>
                      </a:pPr>
                      <a:r>
                        <a:rPr lang="en-US" i="1"/>
                        <a:t>Neisseria</a:t>
                      </a:r>
                      <a:endParaRPr lang="en-US"/>
                    </a:p>
                  </a:txBody>
                  <a:tcPr anchor="ctr">
                    <a:lnL>
                      <a:noFill/>
                    </a:lnL>
                    <a:lnR>
                      <a:noFill/>
                    </a:lnR>
                    <a:lnT>
                      <a:noFill/>
                    </a:lnT>
                    <a:lnB>
                      <a:noFill/>
                    </a:lnB>
                    <a:noFill/>
                  </a:tcPr>
                </a:tc>
                <a:tc>
                  <a:txBody>
                    <a:bodyPr/>
                    <a:lstStyle/>
                    <a:p>
                      <a:pPr>
                        <a:buNone/>
                      </a:pPr>
                      <a:r>
                        <a:rPr lang="en-US"/>
                        <a:t>Coffee-bean shaped diplococcus</a:t>
                      </a:r>
                    </a:p>
                  </a:txBody>
                  <a:tcPr anchor="ctr">
                    <a:lnL>
                      <a:noFill/>
                    </a:lnL>
                    <a:lnR>
                      <a:noFill/>
                    </a:lnR>
                    <a:lnT>
                      <a:noFill/>
                    </a:lnT>
                    <a:lnB>
                      <a:noFill/>
                    </a:lnB>
                    <a:noFill/>
                  </a:tcPr>
                </a:tc>
                <a:tc>
                  <a:txBody>
                    <a:bodyPr/>
                    <a:lstStyle/>
                    <a:p>
                      <a:pPr>
                        <a:buNone/>
                      </a:pPr>
                      <a:r>
                        <a:rPr lang="en-US"/>
                        <a:t>Causes </a:t>
                      </a:r>
                      <a:r>
                        <a:rPr lang="en-US" b="1"/>
                        <a:t>gonorrhea</a:t>
                      </a:r>
                      <a:r>
                        <a:rPr lang="en-US"/>
                        <a:t> and </a:t>
                      </a:r>
                      <a:r>
                        <a:rPr lang="en-US" b="1"/>
                        <a:t>meningitis</a:t>
                      </a:r>
                      <a:r>
                        <a:rPr lang="en-US"/>
                        <a:t>; requires chocolate agar</a:t>
                      </a:r>
                    </a:p>
                  </a:txBody>
                  <a:tcPr anchor="ctr">
                    <a:lnL>
                      <a:noFill/>
                    </a:lnL>
                    <a:lnR>
                      <a:noFill/>
                    </a:lnR>
                    <a:lnT>
                      <a:noFill/>
                    </a:lnT>
                    <a:lnB>
                      <a:noFill/>
                    </a:lnB>
                    <a:noFill/>
                  </a:tcPr>
                </a:tc>
                <a:extLst>
                  <a:ext uri="{0D108BD9-81ED-4DB2-BD59-A6C34878D82A}">
                    <a16:rowId xmlns:a16="http://schemas.microsoft.com/office/drawing/2014/main" val="3829288435"/>
                  </a:ext>
                </a:extLst>
              </a:tr>
              <a:tr h="0">
                <a:tc>
                  <a:txBody>
                    <a:bodyPr/>
                    <a:lstStyle/>
                    <a:p>
                      <a:pPr>
                        <a:buNone/>
                      </a:pPr>
                      <a:r>
                        <a:rPr lang="en-US" i="1"/>
                        <a:t>Leptothrix</a:t>
                      </a:r>
                      <a:endParaRPr lang="en-US"/>
                    </a:p>
                  </a:txBody>
                  <a:tcPr anchor="ctr">
                    <a:lnL>
                      <a:noFill/>
                    </a:lnL>
                    <a:lnR>
                      <a:noFill/>
                    </a:lnR>
                    <a:lnT>
                      <a:noFill/>
                    </a:lnT>
                    <a:lnB>
                      <a:noFill/>
                    </a:lnB>
                    <a:noFill/>
                  </a:tcPr>
                </a:tc>
                <a:tc>
                  <a:txBody>
                    <a:bodyPr/>
                    <a:lstStyle/>
                    <a:p>
                      <a:pPr>
                        <a:buNone/>
                      </a:pPr>
                      <a:r>
                        <a:rPr lang="en-US"/>
                        <a:t>Sheathed, filamentous bacillus</a:t>
                      </a:r>
                    </a:p>
                  </a:txBody>
                  <a:tcPr anchor="ctr">
                    <a:lnL>
                      <a:noFill/>
                    </a:lnL>
                    <a:lnR>
                      <a:noFill/>
                    </a:lnR>
                    <a:lnT>
                      <a:noFill/>
                    </a:lnT>
                    <a:lnB>
                      <a:noFill/>
                    </a:lnB>
                    <a:noFill/>
                  </a:tcPr>
                </a:tc>
                <a:tc>
                  <a:txBody>
                    <a:bodyPr/>
                    <a:lstStyle/>
                    <a:p>
                      <a:pPr>
                        <a:buNone/>
                      </a:pPr>
                      <a:r>
                        <a:rPr lang="en-US"/>
                        <a:t>Oxidizes </a:t>
                      </a:r>
                      <a:r>
                        <a:rPr lang="en-US" b="1"/>
                        <a:t>iron/manganese</a:t>
                      </a:r>
                      <a:r>
                        <a:rPr lang="en-US"/>
                        <a:t>; clogs water pipes</a:t>
                      </a:r>
                    </a:p>
                  </a:txBody>
                  <a:tcPr anchor="ctr">
                    <a:lnL>
                      <a:noFill/>
                    </a:lnL>
                    <a:lnR>
                      <a:noFill/>
                    </a:lnR>
                    <a:lnT>
                      <a:noFill/>
                    </a:lnT>
                    <a:lnB>
                      <a:noFill/>
                    </a:lnB>
                    <a:noFill/>
                  </a:tcPr>
                </a:tc>
                <a:extLst>
                  <a:ext uri="{0D108BD9-81ED-4DB2-BD59-A6C34878D82A}">
                    <a16:rowId xmlns:a16="http://schemas.microsoft.com/office/drawing/2014/main" val="2153763216"/>
                  </a:ext>
                </a:extLst>
              </a:tr>
              <a:tr h="0">
                <a:tc>
                  <a:txBody>
                    <a:bodyPr/>
                    <a:lstStyle/>
                    <a:p>
                      <a:pPr>
                        <a:buNone/>
                      </a:pPr>
                      <a:r>
                        <a:rPr lang="en-US" i="1"/>
                        <a:t>Thiobacillus</a:t>
                      </a:r>
                      <a:endParaRPr lang="en-US"/>
                    </a:p>
                  </a:txBody>
                  <a:tcPr anchor="ctr">
                    <a:lnL>
                      <a:noFill/>
                    </a:lnL>
                    <a:lnR>
                      <a:noFill/>
                    </a:lnR>
                    <a:lnT>
                      <a:noFill/>
                    </a:lnT>
                    <a:lnB>
                      <a:noFill/>
                    </a:lnB>
                    <a:noFill/>
                  </a:tcPr>
                </a:tc>
                <a:tc>
                  <a:txBody>
                    <a:bodyPr/>
                    <a:lstStyle/>
                    <a:p>
                      <a:pPr>
                        <a:buNone/>
                      </a:pPr>
                      <a:r>
                        <a:rPr lang="en-US"/>
                        <a:t>Gram-negative bacillus</a:t>
                      </a:r>
                    </a:p>
                  </a:txBody>
                  <a:tcPr anchor="ctr">
                    <a:lnL>
                      <a:noFill/>
                    </a:lnL>
                    <a:lnR>
                      <a:noFill/>
                    </a:lnR>
                    <a:lnT>
                      <a:noFill/>
                    </a:lnT>
                    <a:lnB>
                      <a:noFill/>
                    </a:lnB>
                    <a:noFill/>
                  </a:tcPr>
                </a:tc>
                <a:tc>
                  <a:txBody>
                    <a:bodyPr/>
                    <a:lstStyle/>
                    <a:p>
                      <a:pPr>
                        <a:buNone/>
                      </a:pPr>
                      <a:r>
                        <a:rPr lang="en-US" b="1" dirty="0"/>
                        <a:t>Thermophilic</a:t>
                      </a:r>
                      <a:r>
                        <a:rPr lang="en-US" dirty="0"/>
                        <a:t> and acidophilic; oxidizes </a:t>
                      </a:r>
                      <a:r>
                        <a:rPr lang="en-US" b="1" dirty="0"/>
                        <a:t>iron/sulfur</a:t>
                      </a:r>
                      <a:endParaRPr lang="en-US" dirty="0"/>
                    </a:p>
                  </a:txBody>
                  <a:tcPr anchor="ctr">
                    <a:lnL>
                      <a:noFill/>
                    </a:lnL>
                    <a:lnR>
                      <a:noFill/>
                    </a:lnR>
                    <a:lnT>
                      <a:noFill/>
                    </a:lnT>
                    <a:lnB>
                      <a:noFill/>
                    </a:lnB>
                    <a:noFill/>
                  </a:tcPr>
                </a:tc>
                <a:extLst>
                  <a:ext uri="{0D108BD9-81ED-4DB2-BD59-A6C34878D82A}">
                    <a16:rowId xmlns:a16="http://schemas.microsoft.com/office/drawing/2014/main" val="1955868344"/>
                  </a:ext>
                </a:extLst>
              </a:tr>
            </a:tbl>
          </a:graphicData>
        </a:graphic>
      </p:graphicFrame>
    </p:spTree>
    <p:extLst>
      <p:ext uri="{BB962C8B-B14F-4D97-AF65-F5344CB8AC3E}">
        <p14:creationId xmlns:p14="http://schemas.microsoft.com/office/powerpoint/2010/main" val="742794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E893F5-D199-42B9-FD13-25C6589D1D55}"/>
              </a:ext>
            </a:extLst>
          </p:cNvPr>
          <p:cNvSpPr txBox="1">
            <a:spLocks noGrp="1"/>
          </p:cNvSpPr>
          <p:nvPr>
            <p:ph type="title" idx="4294967295"/>
          </p:nvPr>
        </p:nvSpPr>
        <p:spPr>
          <a:xfrm>
            <a:off x="0" y="612845"/>
            <a:ext cx="9144000" cy="52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Gammaproteobacteria – Diverse and Pathogenic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Pseudomonas aeruginosa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Highly motile, strictly aerobic, and biofilm-forming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Causes: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Wound and burn infections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UTIs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Respiratory infections in CF and ventilated patients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Resistant to many antibiotics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Other Notables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Pasteurella: animal-to-human infections, e.g., </a:t>
            </a:r>
            <a:r>
              <a:rPr kumimoji="0" lang="en-US" sz="2400" b="0" i="1" u="none" strike="noStrike" kern="1200" cap="none" spc="0" normalizeH="0" baseline="0" noProof="0" dirty="0">
                <a:ln>
                  <a:noFill/>
                </a:ln>
                <a:solidFill>
                  <a:schemeClr val="tx1"/>
                </a:solidFill>
                <a:effectLst/>
                <a:uLnTx/>
                <a:uFillTx/>
                <a:latin typeface="+mn-lt"/>
                <a:ea typeface="+mn-ea"/>
                <a:cs typeface="+mn-cs"/>
              </a:rPr>
              <a:t>P. </a:t>
            </a:r>
            <a:r>
              <a:rPr kumimoji="0" lang="en-US" sz="2400" b="0" i="1" u="none" strike="noStrike" kern="1200" cap="none" spc="0" normalizeH="0" baseline="0" noProof="0" dirty="0" err="1">
                <a:ln>
                  <a:noFill/>
                </a:ln>
                <a:solidFill>
                  <a:schemeClr val="tx1"/>
                </a:solidFill>
                <a:effectLst/>
                <a:uLnTx/>
                <a:uFillTx/>
                <a:latin typeface="+mn-lt"/>
                <a:ea typeface="+mn-ea"/>
                <a:cs typeface="+mn-cs"/>
              </a:rPr>
              <a:t>multocida</a:t>
            </a:r>
            <a:r>
              <a:rPr kumimoji="0" lang="en-US" sz="2400" b="0" i="0" u="none" strike="noStrike" kern="1200" cap="none" spc="0" normalizeH="0" baseline="0" noProof="0" dirty="0">
                <a:ln>
                  <a:noFill/>
                </a:ln>
                <a:solidFill>
                  <a:schemeClr val="tx1"/>
                </a:solidFill>
                <a:effectLst/>
                <a:uLnTx/>
                <a:uFillTx/>
                <a:latin typeface="+mn-lt"/>
                <a:ea typeface="+mn-ea"/>
                <a:cs typeface="+mn-cs"/>
              </a:rPr>
              <a:t> via bites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Haemophilus</a:t>
            </a:r>
            <a:r>
              <a:rPr kumimoji="0" lang="en-US" sz="2400" b="0" i="0" u="none" strike="noStrike" kern="1200" cap="none" spc="0" normalizeH="0" baseline="0" noProof="0" dirty="0">
                <a:ln>
                  <a:noFill/>
                </a:ln>
                <a:solidFill>
                  <a:schemeClr val="tx1"/>
                </a:solidFill>
                <a:effectLst/>
                <a:uLnTx/>
                <a:uFillTx/>
                <a:latin typeface="+mn-lt"/>
                <a:ea typeface="+mn-ea"/>
                <a:cs typeface="+mn-cs"/>
              </a:rPr>
              <a:t> influenzae: causes respiratory infections, once a major cause of meningitis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Vibrio cholerae: causes cholera (profuse diarrhea, dehydration)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Aliivibrio</a:t>
            </a:r>
            <a:r>
              <a:rPr kumimoji="0" lang="en-US" sz="2400" b="0" i="0" u="none" strike="noStrike" kern="1200" cap="none" spc="0" normalizeH="0" baseline="0" noProof="0" dirty="0">
                <a:ln>
                  <a:noFill/>
                </a:ln>
                <a:solidFill>
                  <a:schemeClr val="tx1"/>
                </a:solidFill>
                <a:effectLst/>
                <a:uLnTx/>
                <a:uFillTx/>
                <a:latin typeface="+mn-lt"/>
                <a:ea typeface="+mn-ea"/>
                <a:cs typeface="+mn-cs"/>
              </a:rPr>
              <a:t> fischeri: symbiotic bioluminescence in squid</a:t>
            </a:r>
          </a:p>
        </p:txBody>
      </p:sp>
    </p:spTree>
    <p:extLst>
      <p:ext uri="{BB962C8B-B14F-4D97-AF65-F5344CB8AC3E}">
        <p14:creationId xmlns:p14="http://schemas.microsoft.com/office/powerpoint/2010/main" val="134998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29E055-7961-C6CB-59D2-5E36B922258C}"/>
              </a:ext>
            </a:extLst>
          </p:cNvPr>
          <p:cNvSpPr txBox="1">
            <a:spLocks noGrp="1"/>
          </p:cNvSpPr>
          <p:nvPr>
            <p:ph type="title" idx="4294967295"/>
          </p:nvPr>
        </p:nvSpPr>
        <p:spPr>
          <a:xfrm>
            <a:off x="-1" y="5154136"/>
            <a:ext cx="91439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3.3. (a) </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Aliivibrio</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fischeri is a bioluminescent bacterium. (b) A. fischeri colonizes and lives in a mutualistic relationship with the Hawaiian bobtail squid (</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Euprymna</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scolopes</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descr="(a) Aliivibrio fischeri, a bioluminescent bacterium. (b) The bacterium lives in a mutualistic relationship with the Hawaiian bobtail squid (Euprymna scolopes), colonizing a specialized light organ.">
            <a:extLst>
              <a:ext uri="{FF2B5EF4-FFF2-40B4-BE49-F238E27FC236}">
                <a16:creationId xmlns:a16="http://schemas.microsoft.com/office/drawing/2014/main" id="{AC2CA7E9-D1FA-E4A7-548C-AFD0606412FC}"/>
              </a:ext>
            </a:extLst>
          </p:cNvPr>
          <p:cNvPicPr>
            <a:picLocks noChangeAspect="1"/>
          </p:cNvPicPr>
          <p:nvPr/>
        </p:nvPicPr>
        <p:blipFill>
          <a:blip r:embed="rId2"/>
          <a:stretch>
            <a:fillRect/>
          </a:stretch>
        </p:blipFill>
        <p:spPr>
          <a:xfrm>
            <a:off x="0" y="1888587"/>
            <a:ext cx="9144000" cy="3080825"/>
          </a:xfrm>
          <a:prstGeom prst="rect">
            <a:avLst/>
          </a:prstGeom>
        </p:spPr>
      </p:pic>
    </p:spTree>
    <p:extLst>
      <p:ext uri="{BB962C8B-B14F-4D97-AF65-F5344CB8AC3E}">
        <p14:creationId xmlns:p14="http://schemas.microsoft.com/office/powerpoint/2010/main" val="676483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A1FCC2-57A6-4046-11CD-6EF94B05A6E5}"/>
              </a:ext>
            </a:extLst>
          </p:cNvPr>
          <p:cNvSpPr txBox="1">
            <a:spLocks noGrp="1"/>
          </p:cNvSpPr>
          <p:nvPr>
            <p:ph type="title" idx="4294967295"/>
          </p:nvPr>
        </p:nvSpPr>
        <p:spPr>
          <a:xfrm>
            <a:off x="0" y="889844"/>
            <a:ext cx="9144000" cy="45243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Gammaproteobacteria – Key Pathogens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Legionella pneumophila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Causes Legionnaires disease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Found in warm aquatic environments (e.g., A/C units)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Spreads via aerosols → building-wide outbreaks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First identified in 1976, Philadelphia (American Legion convention)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Enterobacteriaceae Family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Enteric, facultative anaerobes, ferment carbohydrates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Two groups: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Coliforms (e.g., </a:t>
            </a:r>
            <a:r>
              <a:rPr kumimoji="0" lang="en-US" sz="2400" b="0" i="1" u="none" strike="noStrike" kern="1200" cap="none" spc="0" normalizeH="0" baseline="0" noProof="0" dirty="0">
                <a:ln>
                  <a:noFill/>
                </a:ln>
                <a:solidFill>
                  <a:schemeClr val="tx1"/>
                </a:solidFill>
                <a:effectLst/>
                <a:uLnTx/>
                <a:uFillTx/>
                <a:latin typeface="+mn-lt"/>
                <a:ea typeface="+mn-ea"/>
                <a:cs typeface="+mn-cs"/>
              </a:rPr>
              <a:t>E. coli</a:t>
            </a:r>
            <a:r>
              <a:rPr kumimoji="0" lang="en-US" sz="2400" b="0" i="0" u="none" strike="noStrike" kern="1200" cap="none" spc="0" normalizeH="0" baseline="0" noProof="0" dirty="0">
                <a:ln>
                  <a:noFill/>
                </a:ln>
                <a:solidFill>
                  <a:schemeClr val="tx1"/>
                </a:solidFill>
                <a:effectLst/>
                <a:uLnTx/>
                <a:uFillTx/>
                <a:latin typeface="+mn-lt"/>
                <a:ea typeface="+mn-ea"/>
                <a:cs typeface="+mn-cs"/>
              </a:rPr>
              <a:t>): ferment lactose completely (acid + gas)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Noncoliforms</a:t>
            </a:r>
            <a:r>
              <a:rPr kumimoji="0" lang="en-US" sz="2400" b="0" i="0" u="none" strike="noStrike" kern="1200" cap="none" spc="0" normalizeH="0" baseline="0" noProof="0" dirty="0">
                <a:ln>
                  <a:noFill/>
                </a:ln>
                <a:solidFill>
                  <a:schemeClr val="tx1"/>
                </a:solidFill>
                <a:effectLst/>
                <a:uLnTx/>
                <a:uFillTx/>
                <a:latin typeface="+mn-lt"/>
                <a:ea typeface="+mn-ea"/>
                <a:cs typeface="+mn-cs"/>
              </a:rPr>
              <a:t> (e.g., </a:t>
            </a:r>
            <a:r>
              <a:rPr kumimoji="0" lang="en-US" sz="2400" b="0" i="1" u="none" strike="noStrike" kern="1200" cap="none" spc="0" normalizeH="0" baseline="0" noProof="0" dirty="0">
                <a:ln>
                  <a:noFill/>
                </a:ln>
                <a:solidFill>
                  <a:schemeClr val="tx1"/>
                </a:solidFill>
                <a:effectLst/>
                <a:uLnTx/>
                <a:uFillTx/>
                <a:latin typeface="+mn-lt"/>
                <a:ea typeface="+mn-ea"/>
                <a:cs typeface="+mn-cs"/>
              </a:rPr>
              <a:t>Salmonella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Shigella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1" u="none" strike="noStrike" kern="1200" cap="none" spc="0" normalizeH="0" baseline="0" noProof="0" dirty="0">
                <a:ln>
                  <a:noFill/>
                </a:ln>
                <a:solidFill>
                  <a:schemeClr val="tx1"/>
                </a:solidFill>
                <a:effectLst/>
                <a:uLnTx/>
                <a:uFillTx/>
                <a:latin typeface="+mn-lt"/>
                <a:ea typeface="+mn-ea"/>
                <a:cs typeface="+mn-cs"/>
              </a:rPr>
              <a:t>Yersinia</a:t>
            </a:r>
            <a:r>
              <a:rPr kumimoji="0" lang="en-US" sz="2400" b="0" i="0" u="none" strike="noStrike" kern="1200" cap="none" spc="0" normalizeH="0" baseline="0" noProof="0" dirty="0">
                <a:ln>
                  <a:noFill/>
                </a:ln>
                <a:solidFill>
                  <a:schemeClr val="tx1"/>
                </a:solidFill>
                <a:effectLst/>
                <a:uLnTx/>
                <a:uFillTx/>
                <a:latin typeface="+mn-lt"/>
                <a:ea typeface="+mn-ea"/>
                <a:cs typeface="+mn-cs"/>
              </a:rPr>
              <a:t>): incomplete/no lactose fermentation</a:t>
            </a:r>
          </a:p>
        </p:txBody>
      </p:sp>
    </p:spTree>
    <p:extLst>
      <p:ext uri="{BB962C8B-B14F-4D97-AF65-F5344CB8AC3E}">
        <p14:creationId xmlns:p14="http://schemas.microsoft.com/office/powerpoint/2010/main" val="2130959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8E28D-4E12-252A-8E01-B65A7CE06995}"/>
              </a:ext>
            </a:extLst>
          </p:cNvPr>
          <p:cNvSpPr txBox="1">
            <a:spLocks noGrp="1"/>
          </p:cNvSpPr>
          <p:nvPr>
            <p:ph type="title" idx="4294967295"/>
          </p:nvPr>
        </p:nvSpPr>
        <p:spPr>
          <a:xfrm>
            <a:off x="-93134" y="5297145"/>
            <a:ext cx="923713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Figure 3.4. Legionella pneumophila, the causative agent of </a:t>
            </a:r>
            <a:r>
              <a:rPr kumimoji="0" lang="en-US" sz="1800" b="0" i="1" u="none" strike="noStrike" kern="1200" cap="none" spc="0" normalizeH="0" baseline="0" noProof="0" dirty="0">
                <a:ln>
                  <a:noFill/>
                </a:ln>
                <a:solidFill>
                  <a:schemeClr val="tx1"/>
                </a:solidFill>
                <a:effectLst/>
                <a:uLnTx/>
                <a:uFillTx/>
                <a:latin typeface="+mn-lt"/>
                <a:ea typeface="+mn-ea"/>
                <a:cs typeface="+mn-cs"/>
              </a:rPr>
              <a:t>Legionnaires</a:t>
            </a:r>
            <a:r>
              <a:rPr kumimoji="0" lang="en-US" sz="1800" b="0" i="0" u="none" strike="noStrike" kern="1200" cap="none" spc="0" normalizeH="0" baseline="0" noProof="0" dirty="0">
                <a:ln>
                  <a:noFill/>
                </a:ln>
                <a:solidFill>
                  <a:schemeClr val="tx1"/>
                </a:solidFill>
                <a:effectLst/>
                <a:uLnTx/>
                <a:uFillTx/>
                <a:latin typeface="+mn-lt"/>
                <a:ea typeface="+mn-ea"/>
                <a:cs typeface="+mn-cs"/>
              </a:rPr>
              <a:t> disease, thrives in warm water. (b) Outbreaks of </a:t>
            </a:r>
            <a:r>
              <a:rPr kumimoji="0" lang="en-US" sz="1800" b="0" i="1" u="none" strike="noStrike" kern="1200" cap="none" spc="0" normalizeH="0" baseline="0" noProof="0" dirty="0">
                <a:ln>
                  <a:noFill/>
                </a:ln>
                <a:solidFill>
                  <a:schemeClr val="tx1"/>
                </a:solidFill>
                <a:effectLst/>
                <a:uLnTx/>
                <a:uFillTx/>
                <a:latin typeface="+mn-lt"/>
                <a:ea typeface="+mn-ea"/>
                <a:cs typeface="+mn-cs"/>
              </a:rPr>
              <a:t>Legionnaires</a:t>
            </a:r>
            <a:r>
              <a:rPr kumimoji="0" lang="en-US" sz="1800" b="0" i="0" u="none" strike="noStrike" kern="1200" cap="none" spc="0" normalizeH="0" baseline="0" noProof="0" dirty="0">
                <a:ln>
                  <a:noFill/>
                </a:ln>
                <a:solidFill>
                  <a:schemeClr val="tx1"/>
                </a:solidFill>
                <a:effectLst/>
                <a:uLnTx/>
                <a:uFillTx/>
                <a:latin typeface="+mn-lt"/>
                <a:ea typeface="+mn-ea"/>
                <a:cs typeface="+mn-cs"/>
              </a:rPr>
              <a:t> disease often originate in the air conditioning units of large buildings when water in or near the system becomes contaminated with </a:t>
            </a:r>
            <a:r>
              <a:rPr kumimoji="0" lang="en-US" sz="1800" b="0" i="1" u="none" strike="noStrike" kern="1200" cap="none" spc="0" normalizeH="0" baseline="0" noProof="0" dirty="0">
                <a:ln>
                  <a:noFill/>
                </a:ln>
                <a:solidFill>
                  <a:schemeClr val="tx1"/>
                </a:solidFill>
                <a:effectLst/>
                <a:uLnTx/>
                <a:uFillTx/>
                <a:latin typeface="+mn-lt"/>
                <a:ea typeface="+mn-ea"/>
                <a:cs typeface="+mn-cs"/>
              </a:rPr>
              <a:t>L. pneumophila</a:t>
            </a:r>
            <a:r>
              <a:rPr kumimoji="0" lang="en-US" sz="1800" b="0" i="0" u="none" strike="noStrike" kern="1200" cap="none" spc="0" normalizeH="0" baseline="0" noProof="0" dirty="0">
                <a:ln>
                  <a:noFill/>
                </a:ln>
                <a:solidFill>
                  <a:schemeClr val="tx1"/>
                </a:solidFill>
                <a:effectLst/>
                <a:uLnTx/>
                <a:uFillTx/>
                <a:latin typeface="+mn-lt"/>
                <a:ea typeface="+mn-ea"/>
                <a:cs typeface="+mn-cs"/>
              </a:rPr>
              <a:t>. </a:t>
            </a:r>
          </a:p>
        </p:txBody>
      </p:sp>
      <p:pic>
        <p:nvPicPr>
          <p:cNvPr id="2" name="Picture 1" descr="(a) Legionella pneumophila, the bacterium that causes Legionnaires’ disease, thrives in warm water environments. (b) Outbreaks often originate from contaminated water in air conditioning systems of large buildings.">
            <a:extLst>
              <a:ext uri="{FF2B5EF4-FFF2-40B4-BE49-F238E27FC236}">
                <a16:creationId xmlns:a16="http://schemas.microsoft.com/office/drawing/2014/main" id="{3620FC64-5091-A992-18E6-67983433AC80}"/>
              </a:ext>
            </a:extLst>
          </p:cNvPr>
          <p:cNvPicPr>
            <a:picLocks noChangeAspect="1"/>
          </p:cNvPicPr>
          <p:nvPr/>
        </p:nvPicPr>
        <p:blipFill>
          <a:blip r:embed="rId2"/>
          <a:stretch>
            <a:fillRect/>
          </a:stretch>
        </p:blipFill>
        <p:spPr>
          <a:xfrm>
            <a:off x="0" y="1799705"/>
            <a:ext cx="9144000" cy="3258589"/>
          </a:xfrm>
          <a:prstGeom prst="rect">
            <a:avLst/>
          </a:prstGeom>
        </p:spPr>
      </p:pic>
    </p:spTree>
    <p:extLst>
      <p:ext uri="{BB962C8B-B14F-4D97-AF65-F5344CB8AC3E}">
        <p14:creationId xmlns:p14="http://schemas.microsoft.com/office/powerpoint/2010/main" val="1054630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4E11EA-0D35-9353-2416-253CAFB76594}"/>
              </a:ext>
            </a:extLst>
          </p:cNvPr>
          <p:cNvSpPr txBox="1">
            <a:spLocks noGrp="1"/>
          </p:cNvSpPr>
          <p:nvPr>
            <p:ph type="title" idx="4294967295"/>
          </p:nvPr>
        </p:nvSpPr>
        <p:spPr>
          <a:xfrm>
            <a:off x="0" y="1028343"/>
            <a:ext cx="9144000" cy="56938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Enteric Pathogens – Focus on </a:t>
            </a:r>
            <a:r>
              <a:rPr kumimoji="0" lang="en-US" sz="2800" b="1" i="1" u="none" strike="noStrike" kern="1200" cap="none" spc="0" normalizeH="0" baseline="0" noProof="0" dirty="0">
                <a:ln>
                  <a:noFill/>
                </a:ln>
                <a:solidFill>
                  <a:schemeClr val="tx1"/>
                </a:solidFill>
                <a:effectLst/>
                <a:uLnTx/>
                <a:uFillTx/>
                <a:latin typeface="+mn-lt"/>
                <a:ea typeface="+mn-ea"/>
                <a:cs typeface="+mn-cs"/>
              </a:rPr>
              <a:t>E. coli </a:t>
            </a:r>
            <a:r>
              <a:rPr kumimoji="0" lang="en-US" sz="2800" b="1" i="0" u="none" strike="noStrike" kern="1200" cap="none" spc="0" normalizeH="0" baseline="0" noProof="0" dirty="0">
                <a:ln>
                  <a:noFill/>
                </a:ln>
                <a:solidFill>
                  <a:schemeClr val="tx1"/>
                </a:solidFill>
                <a:effectLst/>
                <a:uLnTx/>
                <a:uFillTx/>
                <a:latin typeface="+mn-lt"/>
                <a:ea typeface="+mn-ea"/>
                <a:cs typeface="+mn-cs"/>
              </a:rPr>
              <a:t>&amp; </a:t>
            </a:r>
            <a:r>
              <a:rPr kumimoji="0" lang="en-US" sz="2800" b="1" i="1" u="none" strike="noStrike" kern="1200" cap="none" spc="0" normalizeH="0" baseline="0" noProof="0" dirty="0">
                <a:ln>
                  <a:noFill/>
                </a:ln>
                <a:solidFill>
                  <a:schemeClr val="tx1"/>
                </a:solidFill>
                <a:effectLst/>
                <a:uLnTx/>
                <a:uFillTx/>
                <a:latin typeface="+mn-lt"/>
                <a:ea typeface="+mn-ea"/>
                <a:cs typeface="+mn-cs"/>
              </a:rPr>
              <a:t>Salmonella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Escherichia coli</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Usually mutualistic; produces vitamin K</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Pathogenic strains (e.g., </a:t>
            </a:r>
            <a:r>
              <a:rPr kumimoji="0" lang="en-US" sz="2800" b="0" i="1" u="none" strike="noStrike" kern="1200" cap="none" spc="0" normalizeH="0" baseline="0" noProof="0" dirty="0">
                <a:ln>
                  <a:noFill/>
                </a:ln>
                <a:solidFill>
                  <a:schemeClr val="tx1"/>
                </a:solidFill>
                <a:effectLst/>
                <a:uLnTx/>
                <a:uFillTx/>
                <a:latin typeface="+mn-lt"/>
                <a:ea typeface="+mn-ea"/>
                <a:cs typeface="+mn-cs"/>
              </a:rPr>
              <a:t>E. coli</a:t>
            </a:r>
            <a:r>
              <a:rPr kumimoji="0" lang="en-US" sz="2800" b="0" i="0" u="none" strike="noStrike" kern="1200" cap="none" spc="0" normalizeH="0" baseline="0" noProof="0" dirty="0">
                <a:ln>
                  <a:noFill/>
                </a:ln>
                <a:solidFill>
                  <a:schemeClr val="tx1"/>
                </a:solidFill>
                <a:effectLst/>
                <a:uLnTx/>
                <a:uFillTx/>
                <a:latin typeface="+mn-lt"/>
                <a:ea typeface="+mn-ea"/>
                <a:cs typeface="+mn-cs"/>
              </a:rPr>
              <a:t> O157:H7) produce Shiga toxin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Inhibits protein synthesis → cell death, hemorrhagic colitis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Can lead to hemolytic uremic syndrome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Salmonella spp.</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Includes many serotypes (not species)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Causes salmonellosis (vomiting, diarrhea, intestinal inflammation)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schemeClr val="tx1"/>
                </a:solidFill>
                <a:effectLst/>
                <a:uLnTx/>
                <a:uFillTx/>
                <a:latin typeface="+mn-lt"/>
                <a:ea typeface="+mn-ea"/>
                <a:cs typeface="+mn-cs"/>
              </a:rPr>
              <a:t>S. enterica </a:t>
            </a:r>
            <a:r>
              <a:rPr kumimoji="0" lang="en-US" sz="2800" b="0" i="0" u="none" strike="noStrike" kern="1200" cap="none" spc="0" normalizeH="0" baseline="0" noProof="0" dirty="0">
                <a:ln>
                  <a:noFill/>
                </a:ln>
                <a:solidFill>
                  <a:schemeClr val="tx1"/>
                </a:solidFill>
                <a:effectLst/>
                <a:uLnTx/>
                <a:uFillTx/>
                <a:latin typeface="+mn-lt"/>
                <a:ea typeface="+mn-ea"/>
                <a:cs typeface="+mn-cs"/>
              </a:rPr>
              <a:t>serovar Typhi → Typhoid fever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Symptoms: fever, abdominal pain, skin rash</a:t>
            </a:r>
          </a:p>
        </p:txBody>
      </p:sp>
    </p:spTree>
    <p:extLst>
      <p:ext uri="{BB962C8B-B14F-4D97-AF65-F5344CB8AC3E}">
        <p14:creationId xmlns:p14="http://schemas.microsoft.com/office/powerpoint/2010/main" val="2950170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BE159-BACC-59E1-AFFD-97712032CC2C}"/>
              </a:ext>
            </a:extLst>
          </p:cNvPr>
          <p:cNvSpPr txBox="1">
            <a:spLocks noGrp="1"/>
          </p:cNvSpPr>
          <p:nvPr>
            <p:ph type="title" idx="4294967295"/>
          </p:nvPr>
        </p:nvSpPr>
        <p:spPr>
          <a:xfrm>
            <a:off x="0" y="796687"/>
            <a:ext cx="9144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Additional Gammaproteobacteria Highlights</a:t>
            </a:r>
          </a:p>
        </p:txBody>
      </p:sp>
      <p:graphicFrame>
        <p:nvGraphicFramePr>
          <p:cNvPr id="2" name="Table 1">
            <a:extLst>
              <a:ext uri="{FF2B5EF4-FFF2-40B4-BE49-F238E27FC236}">
                <a16:creationId xmlns:a16="http://schemas.microsoft.com/office/drawing/2014/main" id="{E6FC8627-7166-C02D-97C9-9A0AFAB5FB21}"/>
              </a:ext>
            </a:extLst>
          </p:cNvPr>
          <p:cNvGraphicFramePr>
            <a:graphicFrameLocks noGrp="1"/>
          </p:cNvGraphicFramePr>
          <p:nvPr>
            <p:extLst>
              <p:ext uri="{D42A27DB-BD31-4B8C-83A1-F6EECF244321}">
                <p14:modId xmlns:p14="http://schemas.microsoft.com/office/powerpoint/2010/main" val="1369019407"/>
              </p:ext>
            </p:extLst>
          </p:nvPr>
        </p:nvGraphicFramePr>
        <p:xfrm>
          <a:off x="457200" y="2034381"/>
          <a:ext cx="8229600" cy="4023360"/>
        </p:xfrm>
        <a:graphic>
          <a:graphicData uri="http://schemas.openxmlformats.org/drawingml/2006/table">
            <a:tbl>
              <a:tblPr firstRow="1"/>
              <a:tblGrid>
                <a:gridCol w="4114800">
                  <a:extLst>
                    <a:ext uri="{9D8B030D-6E8A-4147-A177-3AD203B41FA5}">
                      <a16:colId xmlns:a16="http://schemas.microsoft.com/office/drawing/2014/main" val="1519914748"/>
                    </a:ext>
                  </a:extLst>
                </a:gridCol>
                <a:gridCol w="4114800">
                  <a:extLst>
                    <a:ext uri="{9D8B030D-6E8A-4147-A177-3AD203B41FA5}">
                      <a16:colId xmlns:a16="http://schemas.microsoft.com/office/drawing/2014/main" val="4282880313"/>
                    </a:ext>
                  </a:extLst>
                </a:gridCol>
              </a:tblGrid>
              <a:tr h="0">
                <a:tc>
                  <a:txBody>
                    <a:bodyPr/>
                    <a:lstStyle/>
                    <a:p>
                      <a:pPr>
                        <a:buNone/>
                      </a:pPr>
                      <a:endParaRPr lang="en-US"/>
                    </a:p>
                  </a:txBody>
                  <a:tcPr anchor="ctr">
                    <a:lnL>
                      <a:noFill/>
                    </a:lnL>
                    <a:lnR>
                      <a:noFill/>
                    </a:lnR>
                    <a:lnT>
                      <a:noFill/>
                    </a:lnT>
                    <a:lnB>
                      <a:noFill/>
                    </a:lnB>
                    <a:noFill/>
                  </a:tcPr>
                </a:tc>
                <a:tc>
                  <a:txBody>
                    <a:bodyPr/>
                    <a:lstStyle/>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3688990056"/>
                  </a:ext>
                </a:extLst>
              </a:tr>
              <a:tr h="0">
                <a:tc>
                  <a:txBody>
                    <a:bodyPr/>
                    <a:lstStyle/>
                    <a:p>
                      <a:pPr>
                        <a:buNone/>
                      </a:pPr>
                      <a:r>
                        <a:rPr lang="en-US" b="1"/>
                        <a:t>Genus</a:t>
                      </a:r>
                      <a:endParaRPr lang="en-US"/>
                    </a:p>
                  </a:txBody>
                  <a:tcPr anchor="ctr">
                    <a:lnL>
                      <a:noFill/>
                    </a:lnL>
                    <a:lnR>
                      <a:noFill/>
                    </a:lnR>
                    <a:lnT>
                      <a:noFill/>
                    </a:lnT>
                    <a:lnB>
                      <a:noFill/>
                    </a:lnB>
                    <a:noFill/>
                  </a:tcPr>
                </a:tc>
                <a:tc>
                  <a:txBody>
                    <a:bodyPr/>
                    <a:lstStyle/>
                    <a:p>
                      <a:pPr>
                        <a:buNone/>
                      </a:pPr>
                      <a:r>
                        <a:rPr lang="en-US" b="1"/>
                        <a:t>Disease/Role</a:t>
                      </a:r>
                      <a:endParaRPr lang="en-US"/>
                    </a:p>
                  </a:txBody>
                  <a:tcPr anchor="ctr">
                    <a:lnL>
                      <a:noFill/>
                    </a:lnL>
                    <a:lnR>
                      <a:noFill/>
                    </a:lnR>
                    <a:lnT>
                      <a:noFill/>
                    </a:lnT>
                    <a:lnB>
                      <a:noFill/>
                    </a:lnB>
                    <a:noFill/>
                  </a:tcPr>
                </a:tc>
                <a:extLst>
                  <a:ext uri="{0D108BD9-81ED-4DB2-BD59-A6C34878D82A}">
                    <a16:rowId xmlns:a16="http://schemas.microsoft.com/office/drawing/2014/main" val="2159172034"/>
                  </a:ext>
                </a:extLst>
              </a:tr>
              <a:tr h="0">
                <a:tc>
                  <a:txBody>
                    <a:bodyPr/>
                    <a:lstStyle/>
                    <a:p>
                      <a:pPr>
                        <a:buNone/>
                      </a:pPr>
                      <a:r>
                        <a:rPr lang="en-US" i="1"/>
                        <a:t>Klebsiella</a:t>
                      </a:r>
                      <a:endParaRPr lang="en-US"/>
                    </a:p>
                  </a:txBody>
                  <a:tcPr anchor="ctr">
                    <a:lnL>
                      <a:noFill/>
                    </a:lnL>
                    <a:lnR>
                      <a:noFill/>
                    </a:lnR>
                    <a:lnT>
                      <a:noFill/>
                    </a:lnT>
                    <a:lnB>
                      <a:noFill/>
                    </a:lnB>
                    <a:noFill/>
                  </a:tcPr>
                </a:tc>
                <a:tc>
                  <a:txBody>
                    <a:bodyPr/>
                    <a:lstStyle/>
                    <a:p>
                      <a:pPr>
                        <a:buNone/>
                      </a:pPr>
                      <a:r>
                        <a:rPr lang="en-US"/>
                        <a:t>Pneumonia in alcoholics; </a:t>
                      </a:r>
                      <a:r>
                        <a:rPr lang="en-US" b="1"/>
                        <a:t>encapsulated</a:t>
                      </a:r>
                      <a:r>
                        <a:rPr lang="en-US"/>
                        <a:t>, nonmotile</a:t>
                      </a:r>
                    </a:p>
                  </a:txBody>
                  <a:tcPr anchor="ctr">
                    <a:lnL>
                      <a:noFill/>
                    </a:lnL>
                    <a:lnR>
                      <a:noFill/>
                    </a:lnR>
                    <a:lnT>
                      <a:noFill/>
                    </a:lnT>
                    <a:lnB>
                      <a:noFill/>
                    </a:lnB>
                    <a:noFill/>
                  </a:tcPr>
                </a:tc>
                <a:extLst>
                  <a:ext uri="{0D108BD9-81ED-4DB2-BD59-A6C34878D82A}">
                    <a16:rowId xmlns:a16="http://schemas.microsoft.com/office/drawing/2014/main" val="694967560"/>
                  </a:ext>
                </a:extLst>
              </a:tr>
              <a:tr h="0">
                <a:tc>
                  <a:txBody>
                    <a:bodyPr/>
                    <a:lstStyle/>
                    <a:p>
                      <a:pPr>
                        <a:buNone/>
                      </a:pPr>
                      <a:r>
                        <a:rPr lang="en-US" i="1"/>
                        <a:t>Proteus</a:t>
                      </a:r>
                      <a:endParaRPr lang="en-US"/>
                    </a:p>
                  </a:txBody>
                  <a:tcPr anchor="ctr">
                    <a:lnL>
                      <a:noFill/>
                    </a:lnL>
                    <a:lnR>
                      <a:noFill/>
                    </a:lnR>
                    <a:lnT>
                      <a:noFill/>
                    </a:lnT>
                    <a:lnB>
                      <a:noFill/>
                    </a:lnB>
                    <a:noFill/>
                  </a:tcPr>
                </a:tc>
                <a:tc>
                  <a:txBody>
                    <a:bodyPr/>
                    <a:lstStyle/>
                    <a:p>
                      <a:pPr>
                        <a:buNone/>
                      </a:pPr>
                      <a:r>
                        <a:rPr lang="en-US"/>
                        <a:t>UTIs, sepsis; </a:t>
                      </a:r>
                      <a:r>
                        <a:rPr lang="en-US" b="1"/>
                        <a:t>urease-producing, motile</a:t>
                      </a:r>
                      <a:endParaRPr lang="en-US"/>
                    </a:p>
                  </a:txBody>
                  <a:tcPr anchor="ctr">
                    <a:lnL>
                      <a:noFill/>
                    </a:lnL>
                    <a:lnR>
                      <a:noFill/>
                    </a:lnR>
                    <a:lnT>
                      <a:noFill/>
                    </a:lnT>
                    <a:lnB>
                      <a:noFill/>
                    </a:lnB>
                    <a:noFill/>
                  </a:tcPr>
                </a:tc>
                <a:extLst>
                  <a:ext uri="{0D108BD9-81ED-4DB2-BD59-A6C34878D82A}">
                    <a16:rowId xmlns:a16="http://schemas.microsoft.com/office/drawing/2014/main" val="3378554498"/>
                  </a:ext>
                </a:extLst>
              </a:tr>
              <a:tr h="0">
                <a:tc>
                  <a:txBody>
                    <a:bodyPr/>
                    <a:lstStyle/>
                    <a:p>
                      <a:pPr>
                        <a:buNone/>
                      </a:pPr>
                      <a:r>
                        <a:rPr lang="en-US" i="1"/>
                        <a:t>Pseudomonas</a:t>
                      </a:r>
                      <a:endParaRPr lang="en-US"/>
                    </a:p>
                  </a:txBody>
                  <a:tcPr anchor="ctr">
                    <a:lnL>
                      <a:noFill/>
                    </a:lnL>
                    <a:lnR>
                      <a:noFill/>
                    </a:lnR>
                    <a:lnT>
                      <a:noFill/>
                    </a:lnT>
                    <a:lnB>
                      <a:noFill/>
                    </a:lnB>
                    <a:noFill/>
                  </a:tcPr>
                </a:tc>
                <a:tc>
                  <a:txBody>
                    <a:bodyPr/>
                    <a:lstStyle/>
                    <a:p>
                      <a:pPr>
                        <a:buNone/>
                      </a:pPr>
                      <a:r>
                        <a:rPr lang="en-US"/>
                        <a:t>Hospital-acquired &amp; CF infections; </a:t>
                      </a:r>
                      <a:r>
                        <a:rPr lang="en-US" b="1"/>
                        <a:t>biofilm-forming</a:t>
                      </a:r>
                      <a:endParaRPr lang="en-US"/>
                    </a:p>
                  </a:txBody>
                  <a:tcPr anchor="ctr">
                    <a:lnL>
                      <a:noFill/>
                    </a:lnL>
                    <a:lnR>
                      <a:noFill/>
                    </a:lnR>
                    <a:lnT>
                      <a:noFill/>
                    </a:lnT>
                    <a:lnB>
                      <a:noFill/>
                    </a:lnB>
                    <a:noFill/>
                  </a:tcPr>
                </a:tc>
                <a:extLst>
                  <a:ext uri="{0D108BD9-81ED-4DB2-BD59-A6C34878D82A}">
                    <a16:rowId xmlns:a16="http://schemas.microsoft.com/office/drawing/2014/main" val="1741452861"/>
                  </a:ext>
                </a:extLst>
              </a:tr>
              <a:tr h="0">
                <a:tc>
                  <a:txBody>
                    <a:bodyPr/>
                    <a:lstStyle/>
                    <a:p>
                      <a:pPr>
                        <a:buNone/>
                      </a:pPr>
                      <a:r>
                        <a:rPr lang="en-US" i="1"/>
                        <a:t>Shigella</a:t>
                      </a:r>
                      <a:endParaRPr lang="en-US"/>
                    </a:p>
                  </a:txBody>
                  <a:tcPr anchor="ctr">
                    <a:lnL>
                      <a:noFill/>
                    </a:lnL>
                    <a:lnR>
                      <a:noFill/>
                    </a:lnR>
                    <a:lnT>
                      <a:noFill/>
                    </a:lnT>
                    <a:lnB>
                      <a:noFill/>
                    </a:lnB>
                    <a:noFill/>
                  </a:tcPr>
                </a:tc>
                <a:tc>
                  <a:txBody>
                    <a:bodyPr/>
                    <a:lstStyle/>
                    <a:p>
                      <a:pPr>
                        <a:buNone/>
                      </a:pPr>
                      <a:r>
                        <a:rPr lang="en-US"/>
                        <a:t>Dysentery; </a:t>
                      </a:r>
                      <a:r>
                        <a:rPr lang="en-US" b="1"/>
                        <a:t>produces Shiga toxin</a:t>
                      </a:r>
                      <a:endParaRPr lang="en-US"/>
                    </a:p>
                  </a:txBody>
                  <a:tcPr anchor="ctr">
                    <a:lnL>
                      <a:noFill/>
                    </a:lnL>
                    <a:lnR>
                      <a:noFill/>
                    </a:lnR>
                    <a:lnT>
                      <a:noFill/>
                    </a:lnT>
                    <a:lnB>
                      <a:noFill/>
                    </a:lnB>
                    <a:noFill/>
                  </a:tcPr>
                </a:tc>
                <a:extLst>
                  <a:ext uri="{0D108BD9-81ED-4DB2-BD59-A6C34878D82A}">
                    <a16:rowId xmlns:a16="http://schemas.microsoft.com/office/drawing/2014/main" val="725685124"/>
                  </a:ext>
                </a:extLst>
              </a:tr>
              <a:tr h="0">
                <a:tc>
                  <a:txBody>
                    <a:bodyPr/>
                    <a:lstStyle/>
                    <a:p>
                      <a:pPr>
                        <a:buNone/>
                      </a:pPr>
                      <a:r>
                        <a:rPr lang="en-US" i="1"/>
                        <a:t>Vibrio</a:t>
                      </a:r>
                      <a:endParaRPr lang="en-US"/>
                    </a:p>
                  </a:txBody>
                  <a:tcPr anchor="ctr">
                    <a:lnL>
                      <a:noFill/>
                    </a:lnL>
                    <a:lnR>
                      <a:noFill/>
                    </a:lnR>
                    <a:lnT>
                      <a:noFill/>
                    </a:lnT>
                    <a:lnB>
                      <a:noFill/>
                    </a:lnB>
                    <a:noFill/>
                  </a:tcPr>
                </a:tc>
                <a:tc>
                  <a:txBody>
                    <a:bodyPr/>
                    <a:lstStyle/>
                    <a:p>
                      <a:pPr>
                        <a:buNone/>
                      </a:pPr>
                      <a:r>
                        <a:rPr lang="en-US"/>
                        <a:t>Cholera, wound infections; </a:t>
                      </a:r>
                      <a:r>
                        <a:rPr lang="en-US" b="1"/>
                        <a:t>marine, toxin-producing</a:t>
                      </a:r>
                      <a:endParaRPr lang="en-US"/>
                    </a:p>
                  </a:txBody>
                  <a:tcPr anchor="ctr">
                    <a:lnL>
                      <a:noFill/>
                    </a:lnL>
                    <a:lnR>
                      <a:noFill/>
                    </a:lnR>
                    <a:lnT>
                      <a:noFill/>
                    </a:lnT>
                    <a:lnB>
                      <a:noFill/>
                    </a:lnB>
                    <a:noFill/>
                  </a:tcPr>
                </a:tc>
                <a:extLst>
                  <a:ext uri="{0D108BD9-81ED-4DB2-BD59-A6C34878D82A}">
                    <a16:rowId xmlns:a16="http://schemas.microsoft.com/office/drawing/2014/main" val="945137861"/>
                  </a:ext>
                </a:extLst>
              </a:tr>
              <a:tr h="0">
                <a:tc>
                  <a:txBody>
                    <a:bodyPr/>
                    <a:lstStyle/>
                    <a:p>
                      <a:pPr>
                        <a:buNone/>
                      </a:pPr>
                      <a:r>
                        <a:rPr lang="en-US" i="1"/>
                        <a:t>Yersinia</a:t>
                      </a:r>
                      <a:endParaRPr lang="en-US"/>
                    </a:p>
                  </a:txBody>
                  <a:tcPr anchor="ctr">
                    <a:lnL>
                      <a:noFill/>
                    </a:lnL>
                    <a:lnR>
                      <a:noFill/>
                    </a:lnR>
                    <a:lnT>
                      <a:noFill/>
                    </a:lnT>
                    <a:lnB>
                      <a:noFill/>
                    </a:lnB>
                    <a:noFill/>
                  </a:tcPr>
                </a:tc>
                <a:tc>
                  <a:txBody>
                    <a:bodyPr/>
                    <a:lstStyle/>
                    <a:p>
                      <a:pPr>
                        <a:buNone/>
                      </a:pPr>
                      <a:r>
                        <a:rPr lang="pt-BR" dirty="0"/>
                        <a:t>Plague (</a:t>
                      </a:r>
                      <a:r>
                        <a:rPr lang="pt-BR" b="1" dirty="0"/>
                        <a:t>Y. pestis</a:t>
                      </a:r>
                      <a:r>
                        <a:rPr lang="pt-BR" dirty="0"/>
                        <a:t>); diarrhea (</a:t>
                      </a:r>
                      <a:r>
                        <a:rPr lang="pt-BR" b="1" dirty="0"/>
                        <a:t>Y. enterocolitica</a:t>
                      </a:r>
                      <a:r>
                        <a:rPr lang="pt-BR" dirty="0"/>
                        <a:t>)</a:t>
                      </a:r>
                    </a:p>
                  </a:txBody>
                  <a:tcPr anchor="ctr">
                    <a:lnL>
                      <a:noFill/>
                    </a:lnL>
                    <a:lnR>
                      <a:noFill/>
                    </a:lnR>
                    <a:lnT>
                      <a:noFill/>
                    </a:lnT>
                    <a:lnB>
                      <a:noFill/>
                    </a:lnB>
                    <a:noFill/>
                  </a:tcPr>
                </a:tc>
                <a:extLst>
                  <a:ext uri="{0D108BD9-81ED-4DB2-BD59-A6C34878D82A}">
                    <a16:rowId xmlns:a16="http://schemas.microsoft.com/office/drawing/2014/main" val="3170780834"/>
                  </a:ext>
                </a:extLst>
              </a:tr>
            </a:tbl>
          </a:graphicData>
        </a:graphic>
      </p:graphicFrame>
    </p:spTree>
    <p:extLst>
      <p:ext uri="{BB962C8B-B14F-4D97-AF65-F5344CB8AC3E}">
        <p14:creationId xmlns:p14="http://schemas.microsoft.com/office/powerpoint/2010/main" val="8523979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8BA66-9470-A152-7E50-FD9263717099}"/>
              </a:ext>
            </a:extLst>
          </p:cNvPr>
          <p:cNvSpPr txBox="1">
            <a:spLocks noGrp="1"/>
          </p:cNvSpPr>
          <p:nvPr>
            <p:ph type="title" idx="4294967295"/>
          </p:nvPr>
        </p:nvSpPr>
        <p:spPr>
          <a:xfrm>
            <a:off x="0" y="388541"/>
            <a:ext cx="9144000" cy="52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Deltaproteobacteria – Unique Behaviors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Sulfate-Reducing Bacteria (SRBs)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Use sulfate as electron acceptor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Desulfovibrio </a:t>
            </a:r>
            <a:r>
              <a:rPr kumimoji="0" lang="en-US" sz="2800" b="0" i="0" u="none" strike="noStrike" kern="1200" cap="none" spc="0" normalizeH="0" baseline="0" noProof="0" dirty="0" err="1">
                <a:ln>
                  <a:noFill/>
                </a:ln>
                <a:solidFill>
                  <a:schemeClr val="tx1"/>
                </a:solidFill>
                <a:effectLst/>
                <a:uLnTx/>
                <a:uFillTx/>
                <a:latin typeface="+mn-lt"/>
                <a:ea typeface="+mn-ea"/>
                <a:cs typeface="+mn-cs"/>
              </a:rPr>
              <a:t>orale</a:t>
            </a:r>
            <a:r>
              <a:rPr kumimoji="0" lang="en-US" sz="2800" b="0" i="0" u="none" strike="noStrike" kern="1200" cap="none" spc="0" normalizeH="0" baseline="0" noProof="0" dirty="0">
                <a:ln>
                  <a:noFill/>
                </a:ln>
                <a:solidFill>
                  <a:schemeClr val="tx1"/>
                </a:solidFill>
                <a:effectLst/>
                <a:uLnTx/>
                <a:uFillTx/>
                <a:latin typeface="+mn-lt"/>
                <a:ea typeface="+mn-ea"/>
                <a:cs typeface="+mn-cs"/>
              </a:rPr>
              <a:t> linked to gum disease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chemeClr val="tx1"/>
                </a:solidFill>
                <a:effectLst/>
                <a:uLnTx/>
                <a:uFillTx/>
                <a:latin typeface="+mn-lt"/>
                <a:ea typeface="+mn-ea"/>
                <a:cs typeface="+mn-cs"/>
              </a:rPr>
              <a:t>Bdellovibrio</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Parasite of gram-negative bacteria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Invades periplasmic space, feeds on host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Kills host from within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Myxobacteria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Social, soil-dwelling bacteria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Form fruiting bodies and </a:t>
            </a:r>
            <a:r>
              <a:rPr kumimoji="0" lang="en-US" sz="2800" b="0" i="0" u="none" strike="noStrike" kern="1200" cap="none" spc="0" normalizeH="0" baseline="0" noProof="0" dirty="0" err="1">
                <a:ln>
                  <a:noFill/>
                </a:ln>
                <a:solidFill>
                  <a:schemeClr val="tx1"/>
                </a:solidFill>
                <a:effectLst/>
                <a:uLnTx/>
                <a:uFillTx/>
                <a:latin typeface="+mn-lt"/>
                <a:ea typeface="+mn-ea"/>
                <a:cs typeface="+mn-cs"/>
              </a:rPr>
              <a:t>myxospores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Still being studied for complex multicellular behavior</a:t>
            </a:r>
          </a:p>
        </p:txBody>
      </p:sp>
    </p:spTree>
    <p:extLst>
      <p:ext uri="{BB962C8B-B14F-4D97-AF65-F5344CB8AC3E}">
        <p14:creationId xmlns:p14="http://schemas.microsoft.com/office/powerpoint/2010/main" val="273926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Prokaryote Habitats and Functions</a:t>
            </a:r>
          </a:p>
        </p:txBody>
      </p:sp>
      <p:sp>
        <p:nvSpPr>
          <p:cNvPr id="3" name="Content Placeholder 2"/>
          <p:cNvSpPr>
            <a:spLocks noGrp="1"/>
          </p:cNvSpPr>
          <p:nvPr>
            <p:ph idx="1"/>
          </p:nvPr>
        </p:nvSpPr>
        <p:spPr/>
        <p:txBody>
          <a:bodyPr/>
          <a:lstStyle/>
          <a:p>
            <a:r>
              <a:rPr lang="en-US" dirty="0"/>
              <a:t>Describe the major habitats of prokaryotes and how environmental factors shape their distribution.</a:t>
            </a:r>
          </a:p>
          <a:p>
            <a:endParaRPr lang="en-US" dirty="0"/>
          </a:p>
          <a:p>
            <a:r>
              <a:rPr lang="en-US" dirty="0"/>
              <a:t>Explain the diverse functions of prokaryotes, their vast abundance, and their ecological significance across various environments.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072132-F7FB-3871-8BEA-6D036BA34730}"/>
              </a:ext>
            </a:extLst>
          </p:cNvPr>
          <p:cNvSpPr txBox="1">
            <a:spLocks noGrp="1"/>
          </p:cNvSpPr>
          <p:nvPr>
            <p:ph type="title" idx="4294967295"/>
          </p:nvPr>
        </p:nvSpPr>
        <p:spPr>
          <a:xfrm>
            <a:off x="76200" y="6309267"/>
            <a:ext cx="4572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FIGURE 3.5 Myxobacteria form fruiting bodies. </a:t>
            </a:r>
          </a:p>
        </p:txBody>
      </p:sp>
      <p:pic>
        <p:nvPicPr>
          <p:cNvPr id="2" name="Picture 1" descr="Myxobacteria forming fruiting bodies—complex, multicellular structures produced during their life cycle for spore development.">
            <a:extLst>
              <a:ext uri="{FF2B5EF4-FFF2-40B4-BE49-F238E27FC236}">
                <a16:creationId xmlns:a16="http://schemas.microsoft.com/office/drawing/2014/main" id="{8F47356C-0680-5F2C-CE63-54C8171426F2}"/>
              </a:ext>
            </a:extLst>
          </p:cNvPr>
          <p:cNvPicPr>
            <a:picLocks noChangeAspect="1"/>
          </p:cNvPicPr>
          <p:nvPr/>
        </p:nvPicPr>
        <p:blipFill>
          <a:blip r:embed="rId2"/>
          <a:stretch>
            <a:fillRect/>
          </a:stretch>
        </p:blipFill>
        <p:spPr>
          <a:xfrm>
            <a:off x="328612" y="733425"/>
            <a:ext cx="8486775" cy="5391150"/>
          </a:xfrm>
          <a:prstGeom prst="rect">
            <a:avLst/>
          </a:prstGeom>
        </p:spPr>
      </p:pic>
    </p:spTree>
    <p:extLst>
      <p:ext uri="{BB962C8B-B14F-4D97-AF65-F5344CB8AC3E}">
        <p14:creationId xmlns:p14="http://schemas.microsoft.com/office/powerpoint/2010/main" val="1650416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15099E-38AA-16F8-EE0B-D32625792822}"/>
              </a:ext>
            </a:extLst>
          </p:cNvPr>
          <p:cNvSpPr txBox="1">
            <a:spLocks noGrp="1"/>
          </p:cNvSpPr>
          <p:nvPr>
            <p:ph type="title" idx="4294967295"/>
          </p:nvPr>
        </p:nvSpPr>
        <p:spPr>
          <a:xfrm>
            <a:off x="592666" y="929902"/>
            <a:ext cx="8144933"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Deltaproteobacteria – Unique Bacteria with Specialized Roles</a:t>
            </a:r>
          </a:p>
        </p:txBody>
      </p:sp>
      <p:graphicFrame>
        <p:nvGraphicFramePr>
          <p:cNvPr id="4" name="Table 3">
            <a:extLst>
              <a:ext uri="{FF2B5EF4-FFF2-40B4-BE49-F238E27FC236}">
                <a16:creationId xmlns:a16="http://schemas.microsoft.com/office/drawing/2014/main" id="{4C1AD764-B540-8037-8FE1-930488BA8518}"/>
              </a:ext>
            </a:extLst>
          </p:cNvPr>
          <p:cNvGraphicFramePr>
            <a:graphicFrameLocks noGrp="1"/>
          </p:cNvGraphicFramePr>
          <p:nvPr>
            <p:extLst>
              <p:ext uri="{D42A27DB-BD31-4B8C-83A1-F6EECF244321}">
                <p14:modId xmlns:p14="http://schemas.microsoft.com/office/powerpoint/2010/main" val="2579116501"/>
              </p:ext>
            </p:extLst>
          </p:nvPr>
        </p:nvGraphicFramePr>
        <p:xfrm>
          <a:off x="457200" y="2583021"/>
          <a:ext cx="8229600" cy="2926080"/>
        </p:xfrm>
        <a:graphic>
          <a:graphicData uri="http://schemas.openxmlformats.org/drawingml/2006/table">
            <a:tbl>
              <a:tblPr firstRow="1"/>
              <a:tblGrid>
                <a:gridCol w="2743200">
                  <a:extLst>
                    <a:ext uri="{9D8B030D-6E8A-4147-A177-3AD203B41FA5}">
                      <a16:colId xmlns:a16="http://schemas.microsoft.com/office/drawing/2014/main" val="4057364279"/>
                    </a:ext>
                  </a:extLst>
                </a:gridCol>
                <a:gridCol w="2743200">
                  <a:extLst>
                    <a:ext uri="{9D8B030D-6E8A-4147-A177-3AD203B41FA5}">
                      <a16:colId xmlns:a16="http://schemas.microsoft.com/office/drawing/2014/main" val="682650709"/>
                    </a:ext>
                  </a:extLst>
                </a:gridCol>
                <a:gridCol w="2743200">
                  <a:extLst>
                    <a:ext uri="{9D8B030D-6E8A-4147-A177-3AD203B41FA5}">
                      <a16:colId xmlns:a16="http://schemas.microsoft.com/office/drawing/2014/main" val="755409794"/>
                    </a:ext>
                  </a:extLst>
                </a:gridCol>
              </a:tblGrid>
              <a:tr h="0">
                <a:tc>
                  <a:txBody>
                    <a:bodyPr/>
                    <a:lstStyle/>
                    <a:p>
                      <a:pPr>
                        <a:buNone/>
                      </a:pPr>
                      <a:endParaRPr lang="en-US"/>
                    </a:p>
                  </a:txBody>
                  <a:tcPr anchor="ctr">
                    <a:lnL>
                      <a:noFill/>
                    </a:lnL>
                    <a:lnR>
                      <a:noFill/>
                    </a:lnR>
                    <a:lnT>
                      <a:noFill/>
                    </a:lnT>
                    <a:lnB>
                      <a:noFill/>
                    </a:lnB>
                    <a:noFill/>
                  </a:tcPr>
                </a:tc>
                <a:tc>
                  <a:txBody>
                    <a:bodyPr/>
                    <a:lstStyle/>
                    <a:p>
                      <a:pPr>
                        <a:buNone/>
                      </a:pPr>
                      <a:endParaRPr lang="en-US"/>
                    </a:p>
                  </a:txBody>
                  <a:tcPr anchor="ctr">
                    <a:lnL>
                      <a:noFill/>
                    </a:lnL>
                    <a:lnR>
                      <a:noFill/>
                    </a:lnR>
                    <a:lnT>
                      <a:noFill/>
                    </a:lnT>
                    <a:lnB>
                      <a:noFill/>
                    </a:lnB>
                    <a:noFill/>
                  </a:tcPr>
                </a:tc>
                <a:tc>
                  <a:txBody>
                    <a:bodyPr/>
                    <a:lstStyle/>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1679427475"/>
                  </a:ext>
                </a:extLst>
              </a:tr>
              <a:tr h="0">
                <a:tc>
                  <a:txBody>
                    <a:bodyPr/>
                    <a:lstStyle/>
                    <a:p>
                      <a:pPr>
                        <a:buNone/>
                      </a:pPr>
                      <a:r>
                        <a:rPr lang="en-US" b="1"/>
                        <a:t>Genus</a:t>
                      </a:r>
                      <a:endParaRPr lang="en-US"/>
                    </a:p>
                  </a:txBody>
                  <a:tcPr anchor="ctr">
                    <a:lnL>
                      <a:noFill/>
                    </a:lnL>
                    <a:lnR>
                      <a:noFill/>
                    </a:lnR>
                    <a:lnT>
                      <a:noFill/>
                    </a:lnT>
                    <a:lnB>
                      <a:noFill/>
                    </a:lnB>
                    <a:noFill/>
                  </a:tcPr>
                </a:tc>
                <a:tc>
                  <a:txBody>
                    <a:bodyPr/>
                    <a:lstStyle/>
                    <a:p>
                      <a:pPr>
                        <a:buNone/>
                      </a:pPr>
                      <a:r>
                        <a:rPr lang="en-US" b="1"/>
                        <a:t>Morphology</a:t>
                      </a:r>
                      <a:endParaRPr lang="en-US"/>
                    </a:p>
                  </a:txBody>
                  <a:tcPr anchor="ctr">
                    <a:lnL>
                      <a:noFill/>
                    </a:lnL>
                    <a:lnR>
                      <a:noFill/>
                    </a:lnR>
                    <a:lnT>
                      <a:noFill/>
                    </a:lnT>
                    <a:lnB>
                      <a:noFill/>
                    </a:lnB>
                    <a:noFill/>
                  </a:tcPr>
                </a:tc>
                <a:tc>
                  <a:txBody>
                    <a:bodyPr/>
                    <a:lstStyle/>
                    <a:p>
                      <a:pPr>
                        <a:buNone/>
                      </a:pPr>
                      <a:r>
                        <a:rPr lang="en-US" b="1"/>
                        <a:t>Unique Characteristics</a:t>
                      </a:r>
                      <a:endParaRPr lang="en-US"/>
                    </a:p>
                  </a:txBody>
                  <a:tcPr anchor="ctr">
                    <a:lnL>
                      <a:noFill/>
                    </a:lnL>
                    <a:lnR>
                      <a:noFill/>
                    </a:lnR>
                    <a:lnT>
                      <a:noFill/>
                    </a:lnT>
                    <a:lnB>
                      <a:noFill/>
                    </a:lnB>
                    <a:noFill/>
                  </a:tcPr>
                </a:tc>
                <a:extLst>
                  <a:ext uri="{0D108BD9-81ED-4DB2-BD59-A6C34878D82A}">
                    <a16:rowId xmlns:a16="http://schemas.microsoft.com/office/drawing/2014/main" val="3600385792"/>
                  </a:ext>
                </a:extLst>
              </a:tr>
              <a:tr h="0">
                <a:tc>
                  <a:txBody>
                    <a:bodyPr/>
                    <a:lstStyle/>
                    <a:p>
                      <a:pPr>
                        <a:buNone/>
                      </a:pPr>
                      <a:r>
                        <a:rPr lang="en-US" i="1"/>
                        <a:t>Bdellovibrio</a:t>
                      </a:r>
                      <a:endParaRPr lang="en-US"/>
                    </a:p>
                  </a:txBody>
                  <a:tcPr anchor="ctr">
                    <a:lnL>
                      <a:noFill/>
                    </a:lnL>
                    <a:lnR>
                      <a:noFill/>
                    </a:lnR>
                    <a:lnT>
                      <a:noFill/>
                    </a:lnT>
                    <a:lnB>
                      <a:noFill/>
                    </a:lnB>
                    <a:noFill/>
                  </a:tcPr>
                </a:tc>
                <a:tc>
                  <a:txBody>
                    <a:bodyPr/>
                    <a:lstStyle/>
                    <a:p>
                      <a:pPr>
                        <a:buNone/>
                      </a:pPr>
                      <a:r>
                        <a:rPr lang="en-US"/>
                        <a:t>Gram-negative, comma-shaped rod</a:t>
                      </a:r>
                    </a:p>
                  </a:txBody>
                  <a:tcPr anchor="ctr">
                    <a:lnL>
                      <a:noFill/>
                    </a:lnL>
                    <a:lnR>
                      <a:noFill/>
                    </a:lnR>
                    <a:lnT>
                      <a:noFill/>
                    </a:lnT>
                    <a:lnB>
                      <a:noFill/>
                    </a:lnB>
                    <a:noFill/>
                  </a:tcPr>
                </a:tc>
                <a:tc>
                  <a:txBody>
                    <a:bodyPr/>
                    <a:lstStyle/>
                    <a:p>
                      <a:pPr>
                        <a:buNone/>
                      </a:pPr>
                      <a:r>
                        <a:rPr lang="en-US"/>
                        <a:t>Obligate aerobes; </a:t>
                      </a:r>
                      <a:r>
                        <a:rPr lang="en-US" b="1"/>
                        <a:t>motile</a:t>
                      </a:r>
                      <a:r>
                        <a:rPr lang="en-US"/>
                        <a:t>; parasitize other bacteria</a:t>
                      </a:r>
                    </a:p>
                  </a:txBody>
                  <a:tcPr anchor="ctr">
                    <a:lnL>
                      <a:noFill/>
                    </a:lnL>
                    <a:lnR>
                      <a:noFill/>
                    </a:lnR>
                    <a:lnT>
                      <a:noFill/>
                    </a:lnT>
                    <a:lnB>
                      <a:noFill/>
                    </a:lnB>
                    <a:noFill/>
                  </a:tcPr>
                </a:tc>
                <a:extLst>
                  <a:ext uri="{0D108BD9-81ED-4DB2-BD59-A6C34878D82A}">
                    <a16:rowId xmlns:a16="http://schemas.microsoft.com/office/drawing/2014/main" val="1204905743"/>
                  </a:ext>
                </a:extLst>
              </a:tr>
              <a:tr h="0">
                <a:tc>
                  <a:txBody>
                    <a:bodyPr/>
                    <a:lstStyle/>
                    <a:p>
                      <a:pPr>
                        <a:buNone/>
                      </a:pPr>
                      <a:r>
                        <a:rPr lang="en-US" i="1"/>
                        <a:t>Desulfovibrio</a:t>
                      </a:r>
                      <a:endParaRPr lang="en-US"/>
                    </a:p>
                  </a:txBody>
                  <a:tcPr anchor="ctr">
                    <a:lnL>
                      <a:noFill/>
                    </a:lnL>
                    <a:lnR>
                      <a:noFill/>
                    </a:lnR>
                    <a:lnT>
                      <a:noFill/>
                    </a:lnT>
                    <a:lnB>
                      <a:noFill/>
                    </a:lnB>
                    <a:noFill/>
                  </a:tcPr>
                </a:tc>
                <a:tc>
                  <a:txBody>
                    <a:bodyPr/>
                    <a:lstStyle/>
                    <a:p>
                      <a:pPr>
                        <a:buNone/>
                      </a:pPr>
                      <a:r>
                        <a:rPr lang="en-US"/>
                        <a:t>Gram-negative, comma-shaped rod</a:t>
                      </a:r>
                    </a:p>
                  </a:txBody>
                  <a:tcPr anchor="ctr">
                    <a:lnL>
                      <a:noFill/>
                    </a:lnL>
                    <a:lnR>
                      <a:noFill/>
                    </a:lnR>
                    <a:lnT>
                      <a:noFill/>
                    </a:lnT>
                    <a:lnB>
                      <a:noFill/>
                    </a:lnB>
                    <a:noFill/>
                  </a:tcPr>
                </a:tc>
                <a:tc>
                  <a:txBody>
                    <a:bodyPr/>
                    <a:lstStyle/>
                    <a:p>
                      <a:pPr>
                        <a:buNone/>
                      </a:pPr>
                      <a:r>
                        <a:rPr lang="en-US"/>
                        <a:t>Reduce sulfur; used in </a:t>
                      </a:r>
                      <a:r>
                        <a:rPr lang="en-US" b="1"/>
                        <a:t>toxic/radioactive waste cleanup</a:t>
                      </a:r>
                      <a:endParaRPr lang="en-US"/>
                    </a:p>
                  </a:txBody>
                  <a:tcPr anchor="ctr">
                    <a:lnL>
                      <a:noFill/>
                    </a:lnL>
                    <a:lnR>
                      <a:noFill/>
                    </a:lnR>
                    <a:lnT>
                      <a:noFill/>
                    </a:lnT>
                    <a:lnB>
                      <a:noFill/>
                    </a:lnB>
                    <a:noFill/>
                  </a:tcPr>
                </a:tc>
                <a:extLst>
                  <a:ext uri="{0D108BD9-81ED-4DB2-BD59-A6C34878D82A}">
                    <a16:rowId xmlns:a16="http://schemas.microsoft.com/office/drawing/2014/main" val="1990283993"/>
                  </a:ext>
                </a:extLst>
              </a:tr>
              <a:tr h="0">
                <a:tc>
                  <a:txBody>
                    <a:bodyPr/>
                    <a:lstStyle/>
                    <a:p>
                      <a:pPr>
                        <a:buNone/>
                      </a:pPr>
                      <a:r>
                        <a:rPr lang="en-US" i="1"/>
                        <a:t>Myxobacterium</a:t>
                      </a:r>
                      <a:endParaRPr lang="en-US"/>
                    </a:p>
                  </a:txBody>
                  <a:tcPr anchor="ctr">
                    <a:lnL>
                      <a:noFill/>
                    </a:lnL>
                    <a:lnR>
                      <a:noFill/>
                    </a:lnR>
                    <a:lnT>
                      <a:noFill/>
                    </a:lnT>
                    <a:lnB>
                      <a:noFill/>
                    </a:lnB>
                    <a:noFill/>
                  </a:tcPr>
                </a:tc>
                <a:tc>
                  <a:txBody>
                    <a:bodyPr/>
                    <a:lstStyle/>
                    <a:p>
                      <a:pPr>
                        <a:buNone/>
                      </a:pPr>
                      <a:r>
                        <a:rPr lang="en-US"/>
                        <a:t>Gram-negative, coccoid (colonies)</a:t>
                      </a:r>
                    </a:p>
                  </a:txBody>
                  <a:tcPr anchor="ctr">
                    <a:lnL>
                      <a:noFill/>
                    </a:lnL>
                    <a:lnR>
                      <a:noFill/>
                    </a:lnR>
                    <a:lnT>
                      <a:noFill/>
                    </a:lnT>
                    <a:lnB>
                      <a:noFill/>
                    </a:lnB>
                    <a:noFill/>
                  </a:tcPr>
                </a:tc>
                <a:tc>
                  <a:txBody>
                    <a:bodyPr/>
                    <a:lstStyle/>
                    <a:p>
                      <a:pPr>
                        <a:buNone/>
                      </a:pPr>
                      <a:r>
                        <a:rPr lang="en-US" b="1" dirty="0"/>
                        <a:t>Gliding motility</a:t>
                      </a:r>
                      <a:r>
                        <a:rPr lang="en-US" dirty="0"/>
                        <a:t>; model for cell communication studies</a:t>
                      </a:r>
                    </a:p>
                  </a:txBody>
                  <a:tcPr anchor="ctr">
                    <a:lnL>
                      <a:noFill/>
                    </a:lnL>
                    <a:lnR>
                      <a:noFill/>
                    </a:lnR>
                    <a:lnT>
                      <a:noFill/>
                    </a:lnT>
                    <a:lnB>
                      <a:noFill/>
                    </a:lnB>
                    <a:noFill/>
                  </a:tcPr>
                </a:tc>
                <a:extLst>
                  <a:ext uri="{0D108BD9-81ED-4DB2-BD59-A6C34878D82A}">
                    <a16:rowId xmlns:a16="http://schemas.microsoft.com/office/drawing/2014/main" val="1363515045"/>
                  </a:ext>
                </a:extLst>
              </a:tr>
            </a:tbl>
          </a:graphicData>
        </a:graphic>
      </p:graphicFrame>
    </p:spTree>
    <p:extLst>
      <p:ext uri="{BB962C8B-B14F-4D97-AF65-F5344CB8AC3E}">
        <p14:creationId xmlns:p14="http://schemas.microsoft.com/office/powerpoint/2010/main" val="3785626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C868C6-8AF7-E360-E82D-0B274C0BDA85}"/>
              </a:ext>
            </a:extLst>
          </p:cNvPr>
          <p:cNvSpPr txBox="1">
            <a:spLocks noGrp="1"/>
          </p:cNvSpPr>
          <p:nvPr>
            <p:ph type="title" idx="4294967295"/>
          </p:nvPr>
        </p:nvSpPr>
        <p:spPr>
          <a:xfrm>
            <a:off x="956733" y="997635"/>
            <a:ext cx="743373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chemeClr val="tx1"/>
                </a:solidFill>
                <a:effectLst/>
                <a:uLnTx/>
                <a:uFillTx/>
                <a:latin typeface="+mn-lt"/>
                <a:ea typeface="+mn-ea"/>
                <a:cs typeface="+mn-cs"/>
              </a:rPr>
              <a:t>Epsilonproteobacteria</a:t>
            </a:r>
            <a:r>
              <a:rPr kumimoji="0" lang="en-US" sz="1800" b="1" i="0" u="none" strike="noStrike" kern="1200" cap="none" spc="0" normalizeH="0" baseline="0" noProof="0" dirty="0">
                <a:ln>
                  <a:noFill/>
                </a:ln>
                <a:solidFill>
                  <a:schemeClr val="tx1"/>
                </a:solidFill>
                <a:effectLst/>
                <a:uLnTx/>
                <a:uFillTx/>
                <a:latin typeface="+mn-lt"/>
                <a:ea typeface="+mn-ea"/>
                <a:cs typeface="+mn-cs"/>
              </a:rPr>
              <a:t> – Microaerophilic Pathogens</a:t>
            </a:r>
          </a:p>
        </p:txBody>
      </p:sp>
      <p:graphicFrame>
        <p:nvGraphicFramePr>
          <p:cNvPr id="4" name="Table 3">
            <a:extLst>
              <a:ext uri="{FF2B5EF4-FFF2-40B4-BE49-F238E27FC236}">
                <a16:creationId xmlns:a16="http://schemas.microsoft.com/office/drawing/2014/main" id="{82B282B9-6561-6F44-321D-F3D5B77187B3}"/>
              </a:ext>
            </a:extLst>
          </p:cNvPr>
          <p:cNvGraphicFramePr>
            <a:graphicFrameLocks noGrp="1"/>
          </p:cNvGraphicFramePr>
          <p:nvPr>
            <p:extLst>
              <p:ext uri="{D42A27DB-BD31-4B8C-83A1-F6EECF244321}">
                <p14:modId xmlns:p14="http://schemas.microsoft.com/office/powerpoint/2010/main" val="438805764"/>
              </p:ext>
            </p:extLst>
          </p:nvPr>
        </p:nvGraphicFramePr>
        <p:xfrm>
          <a:off x="457200" y="2765901"/>
          <a:ext cx="8229600" cy="2560320"/>
        </p:xfrm>
        <a:graphic>
          <a:graphicData uri="http://schemas.openxmlformats.org/drawingml/2006/table">
            <a:tbl>
              <a:tblPr firstRow="1"/>
              <a:tblGrid>
                <a:gridCol w="2743200">
                  <a:extLst>
                    <a:ext uri="{9D8B030D-6E8A-4147-A177-3AD203B41FA5}">
                      <a16:colId xmlns:a16="http://schemas.microsoft.com/office/drawing/2014/main" val="1373534207"/>
                    </a:ext>
                  </a:extLst>
                </a:gridCol>
                <a:gridCol w="2743200">
                  <a:extLst>
                    <a:ext uri="{9D8B030D-6E8A-4147-A177-3AD203B41FA5}">
                      <a16:colId xmlns:a16="http://schemas.microsoft.com/office/drawing/2014/main" val="994541069"/>
                    </a:ext>
                  </a:extLst>
                </a:gridCol>
                <a:gridCol w="2743200">
                  <a:extLst>
                    <a:ext uri="{9D8B030D-6E8A-4147-A177-3AD203B41FA5}">
                      <a16:colId xmlns:a16="http://schemas.microsoft.com/office/drawing/2014/main" val="1222923622"/>
                    </a:ext>
                  </a:extLst>
                </a:gridCol>
              </a:tblGrid>
              <a:tr h="0">
                <a:tc>
                  <a:txBody>
                    <a:bodyPr/>
                    <a:lstStyle/>
                    <a:p>
                      <a:pPr>
                        <a:buNone/>
                      </a:pPr>
                      <a:endParaRPr lang="en-US"/>
                    </a:p>
                  </a:txBody>
                  <a:tcPr anchor="ctr">
                    <a:lnL>
                      <a:noFill/>
                    </a:lnL>
                    <a:lnR>
                      <a:noFill/>
                    </a:lnR>
                    <a:lnT>
                      <a:noFill/>
                    </a:lnT>
                    <a:lnB>
                      <a:noFill/>
                    </a:lnB>
                    <a:noFill/>
                  </a:tcPr>
                </a:tc>
                <a:tc>
                  <a:txBody>
                    <a:bodyPr/>
                    <a:lstStyle/>
                    <a:p>
                      <a:pPr>
                        <a:buNone/>
                      </a:pPr>
                      <a:endParaRPr lang="en-US"/>
                    </a:p>
                  </a:txBody>
                  <a:tcPr anchor="ctr">
                    <a:lnL>
                      <a:noFill/>
                    </a:lnL>
                    <a:lnR>
                      <a:noFill/>
                    </a:lnR>
                    <a:lnT>
                      <a:noFill/>
                    </a:lnT>
                    <a:lnB>
                      <a:noFill/>
                    </a:lnB>
                    <a:noFill/>
                  </a:tcPr>
                </a:tc>
                <a:tc>
                  <a:txBody>
                    <a:bodyPr/>
                    <a:lstStyle/>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716208919"/>
                  </a:ext>
                </a:extLst>
              </a:tr>
              <a:tr h="0">
                <a:tc>
                  <a:txBody>
                    <a:bodyPr/>
                    <a:lstStyle/>
                    <a:p>
                      <a:pPr>
                        <a:buNone/>
                      </a:pPr>
                      <a:r>
                        <a:rPr lang="en-US" b="1"/>
                        <a:t>Genus</a:t>
                      </a:r>
                      <a:endParaRPr lang="en-US"/>
                    </a:p>
                  </a:txBody>
                  <a:tcPr anchor="ctr">
                    <a:lnL>
                      <a:noFill/>
                    </a:lnL>
                    <a:lnR>
                      <a:noFill/>
                    </a:lnR>
                    <a:lnT>
                      <a:noFill/>
                    </a:lnT>
                    <a:lnB>
                      <a:noFill/>
                    </a:lnB>
                    <a:noFill/>
                  </a:tcPr>
                </a:tc>
                <a:tc>
                  <a:txBody>
                    <a:bodyPr/>
                    <a:lstStyle/>
                    <a:p>
                      <a:pPr>
                        <a:buNone/>
                      </a:pPr>
                      <a:r>
                        <a:rPr lang="en-US" b="1"/>
                        <a:t>Morphology</a:t>
                      </a:r>
                      <a:endParaRPr lang="en-US"/>
                    </a:p>
                  </a:txBody>
                  <a:tcPr anchor="ctr">
                    <a:lnL>
                      <a:noFill/>
                    </a:lnL>
                    <a:lnR>
                      <a:noFill/>
                    </a:lnR>
                    <a:lnT>
                      <a:noFill/>
                    </a:lnT>
                    <a:lnB>
                      <a:noFill/>
                    </a:lnB>
                    <a:noFill/>
                  </a:tcPr>
                </a:tc>
                <a:tc>
                  <a:txBody>
                    <a:bodyPr/>
                    <a:lstStyle/>
                    <a:p>
                      <a:pPr>
                        <a:buNone/>
                      </a:pPr>
                      <a:r>
                        <a:rPr lang="en-US" b="1"/>
                        <a:t>Unique Characteristics</a:t>
                      </a:r>
                      <a:endParaRPr lang="en-US"/>
                    </a:p>
                  </a:txBody>
                  <a:tcPr anchor="ctr">
                    <a:lnL>
                      <a:noFill/>
                    </a:lnL>
                    <a:lnR>
                      <a:noFill/>
                    </a:lnR>
                    <a:lnT>
                      <a:noFill/>
                    </a:lnT>
                    <a:lnB>
                      <a:noFill/>
                    </a:lnB>
                    <a:noFill/>
                  </a:tcPr>
                </a:tc>
                <a:extLst>
                  <a:ext uri="{0D108BD9-81ED-4DB2-BD59-A6C34878D82A}">
                    <a16:rowId xmlns:a16="http://schemas.microsoft.com/office/drawing/2014/main" val="4156618749"/>
                  </a:ext>
                </a:extLst>
              </a:tr>
              <a:tr h="0">
                <a:tc>
                  <a:txBody>
                    <a:bodyPr/>
                    <a:lstStyle/>
                    <a:p>
                      <a:pPr>
                        <a:buNone/>
                      </a:pPr>
                      <a:r>
                        <a:rPr lang="en-US" i="1"/>
                        <a:t>Campylobacter</a:t>
                      </a:r>
                      <a:endParaRPr lang="en-US"/>
                    </a:p>
                  </a:txBody>
                  <a:tcPr anchor="ctr">
                    <a:lnL>
                      <a:noFill/>
                    </a:lnL>
                    <a:lnR>
                      <a:noFill/>
                    </a:lnR>
                    <a:lnT>
                      <a:noFill/>
                    </a:lnT>
                    <a:lnB>
                      <a:noFill/>
                    </a:lnB>
                    <a:noFill/>
                  </a:tcPr>
                </a:tc>
                <a:tc>
                  <a:txBody>
                    <a:bodyPr/>
                    <a:lstStyle/>
                    <a:p>
                      <a:pPr>
                        <a:buNone/>
                      </a:pPr>
                      <a:r>
                        <a:rPr lang="en-US"/>
                        <a:t>Gram-negative, spiral-shaped rod</a:t>
                      </a:r>
                    </a:p>
                  </a:txBody>
                  <a:tcPr anchor="ctr">
                    <a:lnL>
                      <a:noFill/>
                    </a:lnL>
                    <a:lnR>
                      <a:noFill/>
                    </a:lnR>
                    <a:lnT>
                      <a:noFill/>
                    </a:lnT>
                    <a:lnB>
                      <a:noFill/>
                    </a:lnB>
                    <a:noFill/>
                  </a:tcPr>
                </a:tc>
                <a:tc>
                  <a:txBody>
                    <a:bodyPr/>
                    <a:lstStyle/>
                    <a:p>
                      <a:pPr>
                        <a:buNone/>
                      </a:pPr>
                      <a:r>
                        <a:rPr lang="en-US"/>
                        <a:t>Microaerophilic; </a:t>
                      </a:r>
                      <a:r>
                        <a:rPr lang="en-US" b="1"/>
                        <a:t>C. jejuni</a:t>
                      </a:r>
                      <a:r>
                        <a:rPr lang="en-US"/>
                        <a:t> causes foodborne enteritis (often from poultry)</a:t>
                      </a:r>
                    </a:p>
                  </a:txBody>
                  <a:tcPr anchor="ctr">
                    <a:lnL>
                      <a:noFill/>
                    </a:lnL>
                    <a:lnR>
                      <a:noFill/>
                    </a:lnR>
                    <a:lnT>
                      <a:noFill/>
                    </a:lnT>
                    <a:lnB>
                      <a:noFill/>
                    </a:lnB>
                    <a:noFill/>
                  </a:tcPr>
                </a:tc>
                <a:extLst>
                  <a:ext uri="{0D108BD9-81ED-4DB2-BD59-A6C34878D82A}">
                    <a16:rowId xmlns:a16="http://schemas.microsoft.com/office/drawing/2014/main" val="2711752500"/>
                  </a:ext>
                </a:extLst>
              </a:tr>
              <a:tr h="0">
                <a:tc>
                  <a:txBody>
                    <a:bodyPr/>
                    <a:lstStyle/>
                    <a:p>
                      <a:pPr>
                        <a:buNone/>
                      </a:pPr>
                      <a:r>
                        <a:rPr lang="en-US" i="1"/>
                        <a:t>Helicobacter</a:t>
                      </a:r>
                      <a:endParaRPr lang="en-US"/>
                    </a:p>
                  </a:txBody>
                  <a:tcPr anchor="ctr">
                    <a:lnL>
                      <a:noFill/>
                    </a:lnL>
                    <a:lnR>
                      <a:noFill/>
                    </a:lnR>
                    <a:lnT>
                      <a:noFill/>
                    </a:lnT>
                    <a:lnB>
                      <a:noFill/>
                    </a:lnB>
                    <a:noFill/>
                  </a:tcPr>
                </a:tc>
                <a:tc>
                  <a:txBody>
                    <a:bodyPr/>
                    <a:lstStyle/>
                    <a:p>
                      <a:pPr>
                        <a:buNone/>
                      </a:pPr>
                      <a:r>
                        <a:rPr lang="en-US"/>
                        <a:t>Gram-negative, spiral-shaped rod</a:t>
                      </a:r>
                    </a:p>
                  </a:txBody>
                  <a:tcPr anchor="ctr">
                    <a:lnL>
                      <a:noFill/>
                    </a:lnL>
                    <a:lnR>
                      <a:noFill/>
                    </a:lnR>
                    <a:lnT>
                      <a:noFill/>
                    </a:lnT>
                    <a:lnB>
                      <a:noFill/>
                    </a:lnB>
                    <a:noFill/>
                  </a:tcPr>
                </a:tc>
                <a:tc>
                  <a:txBody>
                    <a:bodyPr/>
                    <a:lstStyle/>
                    <a:p>
                      <a:pPr>
                        <a:buNone/>
                      </a:pPr>
                      <a:r>
                        <a:rPr lang="en-US" b="1" dirty="0"/>
                        <a:t>H. pylori</a:t>
                      </a:r>
                      <a:r>
                        <a:rPr lang="en-US" dirty="0"/>
                        <a:t> linked to gastritis, ulcers, and </a:t>
                      </a:r>
                      <a:r>
                        <a:rPr lang="en-US" b="1" dirty="0"/>
                        <a:t>stomach cancer</a:t>
                      </a:r>
                      <a:r>
                        <a:rPr lang="en-US" dirty="0"/>
                        <a:t>; urease-producing</a:t>
                      </a:r>
                    </a:p>
                  </a:txBody>
                  <a:tcPr anchor="ctr">
                    <a:lnL>
                      <a:noFill/>
                    </a:lnL>
                    <a:lnR>
                      <a:noFill/>
                    </a:lnR>
                    <a:lnT>
                      <a:noFill/>
                    </a:lnT>
                    <a:lnB>
                      <a:noFill/>
                    </a:lnB>
                    <a:noFill/>
                  </a:tcPr>
                </a:tc>
                <a:extLst>
                  <a:ext uri="{0D108BD9-81ED-4DB2-BD59-A6C34878D82A}">
                    <a16:rowId xmlns:a16="http://schemas.microsoft.com/office/drawing/2014/main" val="1499404099"/>
                  </a:ext>
                </a:extLst>
              </a:tr>
            </a:tbl>
          </a:graphicData>
        </a:graphic>
      </p:graphicFrame>
    </p:spTree>
    <p:extLst>
      <p:ext uri="{BB962C8B-B14F-4D97-AF65-F5344CB8AC3E}">
        <p14:creationId xmlns:p14="http://schemas.microsoft.com/office/powerpoint/2010/main" val="3804462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2F3024-606A-1A86-3E94-F1F165079D9B}"/>
              </a:ext>
            </a:extLst>
          </p:cNvPr>
          <p:cNvSpPr txBox="1">
            <a:spLocks noGrp="1"/>
          </p:cNvSpPr>
          <p:nvPr>
            <p:ph type="title" idx="4294967295"/>
          </p:nvPr>
        </p:nvSpPr>
        <p:spPr>
          <a:xfrm>
            <a:off x="0" y="1720840"/>
            <a:ext cx="9144000" cy="3970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Chlamydia – Intracellular Specialists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Chlamydia spp. are gram-negative, coccoid/ovoid, and obligate intracellular pathogens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Spread via elementary bodies (inactive, infectious form)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Inside host cells, they become active and replicate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 trachomatis causes: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Trachoma (eye infection → blindness)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Lymphogranuloma venereum (LGV) – a common, highly contagious STD</a:t>
            </a:r>
          </a:p>
        </p:txBody>
      </p:sp>
    </p:spTree>
    <p:extLst>
      <p:ext uri="{BB962C8B-B14F-4D97-AF65-F5344CB8AC3E}">
        <p14:creationId xmlns:p14="http://schemas.microsoft.com/office/powerpoint/2010/main" val="2502532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he infection cycle of Chlamydia begins when metabolically inactive elementary bodies enter an epithelial cell. Inside the host cell, they convert into active reticulate bodies, which multiply and eventually revert to elementary bodies that are released when the host cell dies after its ATP is depleted.">
            <a:extLst>
              <a:ext uri="{FF2B5EF4-FFF2-40B4-BE49-F238E27FC236}">
                <a16:creationId xmlns:a16="http://schemas.microsoft.com/office/drawing/2014/main" id="{FB888C50-E92C-3CD5-09CA-A3431C473C6D}"/>
              </a:ext>
            </a:extLst>
          </p:cNvPr>
          <p:cNvPicPr>
            <a:picLocks noChangeAspect="1"/>
          </p:cNvPicPr>
          <p:nvPr/>
        </p:nvPicPr>
        <p:blipFill>
          <a:blip r:embed="rId2"/>
          <a:stretch>
            <a:fillRect/>
          </a:stretch>
        </p:blipFill>
        <p:spPr>
          <a:xfrm>
            <a:off x="1632122" y="643466"/>
            <a:ext cx="5879754" cy="5571067"/>
          </a:xfrm>
          <a:prstGeom prst="rect">
            <a:avLst/>
          </a:prstGeom>
        </p:spPr>
      </p:pic>
      <p:sp>
        <p:nvSpPr>
          <p:cNvPr id="4" name="Title 3">
            <a:extLst>
              <a:ext uri="{FF2B5EF4-FFF2-40B4-BE49-F238E27FC236}">
                <a16:creationId xmlns:a16="http://schemas.microsoft.com/office/drawing/2014/main" id="{CFF0111C-A99D-E20D-C6AC-4EE654E48606}"/>
              </a:ext>
            </a:extLst>
          </p:cNvPr>
          <p:cNvSpPr txBox="1">
            <a:spLocks noGrp="1"/>
          </p:cNvSpPr>
          <p:nvPr>
            <p:ph type="title" idx="4294967295"/>
          </p:nvPr>
        </p:nvSpPr>
        <p:spPr>
          <a:xfrm>
            <a:off x="0" y="6211669"/>
            <a:ext cx="91439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3.6.Chlamydia begins infection of a host when the metabolically inactive elementary bodies enter an epithelial cell.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4861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D79E0-CCDA-0264-441B-1DAFE99FD60E}"/>
              </a:ext>
            </a:extLst>
          </p:cNvPr>
          <p:cNvSpPr txBox="1">
            <a:spLocks noGrp="1"/>
          </p:cNvSpPr>
          <p:nvPr>
            <p:ph type="title" idx="4294967295"/>
          </p:nvPr>
        </p:nvSpPr>
        <p:spPr>
          <a:xfrm>
            <a:off x="2286000" y="966801"/>
            <a:ext cx="4572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Spirochetes – Motile, Spiral Bacteria</a:t>
            </a:r>
          </a:p>
        </p:txBody>
      </p:sp>
      <p:graphicFrame>
        <p:nvGraphicFramePr>
          <p:cNvPr id="6" name="Table 5">
            <a:extLst>
              <a:ext uri="{FF2B5EF4-FFF2-40B4-BE49-F238E27FC236}">
                <a16:creationId xmlns:a16="http://schemas.microsoft.com/office/drawing/2014/main" id="{0BE6AFA7-E5F6-DACC-2260-CD5FB2DA6B3B}"/>
              </a:ext>
            </a:extLst>
          </p:cNvPr>
          <p:cNvGraphicFramePr>
            <a:graphicFrameLocks noGrp="1"/>
          </p:cNvGraphicFramePr>
          <p:nvPr>
            <p:extLst>
              <p:ext uri="{D42A27DB-BD31-4B8C-83A1-F6EECF244321}">
                <p14:modId xmlns:p14="http://schemas.microsoft.com/office/powerpoint/2010/main" val="1463255765"/>
              </p:ext>
            </p:extLst>
          </p:nvPr>
        </p:nvGraphicFramePr>
        <p:xfrm>
          <a:off x="457200" y="2720181"/>
          <a:ext cx="8229600" cy="2651760"/>
        </p:xfrm>
        <a:graphic>
          <a:graphicData uri="http://schemas.openxmlformats.org/drawingml/2006/table">
            <a:tbl>
              <a:tblPr firstRow="1"/>
              <a:tblGrid>
                <a:gridCol w="4114800">
                  <a:extLst>
                    <a:ext uri="{9D8B030D-6E8A-4147-A177-3AD203B41FA5}">
                      <a16:colId xmlns:a16="http://schemas.microsoft.com/office/drawing/2014/main" val="2154387767"/>
                    </a:ext>
                  </a:extLst>
                </a:gridCol>
                <a:gridCol w="4114800">
                  <a:extLst>
                    <a:ext uri="{9D8B030D-6E8A-4147-A177-3AD203B41FA5}">
                      <a16:colId xmlns:a16="http://schemas.microsoft.com/office/drawing/2014/main" val="2804941654"/>
                    </a:ext>
                  </a:extLst>
                </a:gridCol>
              </a:tblGrid>
              <a:tr h="0">
                <a:tc>
                  <a:txBody>
                    <a:bodyPr/>
                    <a:lstStyle/>
                    <a:p>
                      <a:pPr>
                        <a:buNone/>
                      </a:pPr>
                      <a:endParaRPr lang="en-US"/>
                    </a:p>
                  </a:txBody>
                  <a:tcPr anchor="ctr">
                    <a:lnL>
                      <a:noFill/>
                    </a:lnL>
                    <a:lnR>
                      <a:noFill/>
                    </a:lnR>
                    <a:lnT>
                      <a:noFill/>
                    </a:lnT>
                    <a:lnB>
                      <a:noFill/>
                    </a:lnB>
                    <a:noFill/>
                  </a:tcPr>
                </a:tc>
                <a:tc>
                  <a:txBody>
                    <a:bodyPr/>
                    <a:lstStyle/>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2247199087"/>
                  </a:ext>
                </a:extLst>
              </a:tr>
              <a:tr h="0">
                <a:tc>
                  <a:txBody>
                    <a:bodyPr/>
                    <a:lstStyle/>
                    <a:p>
                      <a:pPr>
                        <a:buNone/>
                      </a:pPr>
                      <a:r>
                        <a:rPr lang="en-US" b="1"/>
                        <a:t>Genus</a:t>
                      </a:r>
                      <a:endParaRPr lang="en-US"/>
                    </a:p>
                  </a:txBody>
                  <a:tcPr anchor="ctr">
                    <a:lnL>
                      <a:noFill/>
                    </a:lnL>
                    <a:lnR>
                      <a:noFill/>
                    </a:lnR>
                    <a:lnT>
                      <a:noFill/>
                    </a:lnT>
                    <a:lnB>
                      <a:noFill/>
                    </a:lnB>
                    <a:noFill/>
                  </a:tcPr>
                </a:tc>
                <a:tc>
                  <a:txBody>
                    <a:bodyPr/>
                    <a:lstStyle/>
                    <a:p>
                      <a:pPr>
                        <a:buNone/>
                      </a:pPr>
                      <a:r>
                        <a:rPr lang="en-US" b="1"/>
                        <a:t>Unique Traits</a:t>
                      </a:r>
                      <a:endParaRPr lang="en-US"/>
                    </a:p>
                  </a:txBody>
                  <a:tcPr anchor="ctr">
                    <a:lnL>
                      <a:noFill/>
                    </a:lnL>
                    <a:lnR>
                      <a:noFill/>
                    </a:lnR>
                    <a:lnT>
                      <a:noFill/>
                    </a:lnT>
                    <a:lnB>
                      <a:noFill/>
                    </a:lnB>
                    <a:noFill/>
                  </a:tcPr>
                </a:tc>
                <a:extLst>
                  <a:ext uri="{0D108BD9-81ED-4DB2-BD59-A6C34878D82A}">
                    <a16:rowId xmlns:a16="http://schemas.microsoft.com/office/drawing/2014/main" val="1721857931"/>
                  </a:ext>
                </a:extLst>
              </a:tr>
              <a:tr h="0">
                <a:tc>
                  <a:txBody>
                    <a:bodyPr/>
                    <a:lstStyle/>
                    <a:p>
                      <a:pPr>
                        <a:buNone/>
                      </a:pPr>
                      <a:r>
                        <a:rPr lang="en-US" i="1"/>
                        <a:t>Treponema</a:t>
                      </a:r>
                      <a:endParaRPr lang="en-US"/>
                    </a:p>
                  </a:txBody>
                  <a:tcPr anchor="ctr">
                    <a:lnL>
                      <a:noFill/>
                    </a:lnL>
                    <a:lnR>
                      <a:noFill/>
                    </a:lnR>
                    <a:lnT>
                      <a:noFill/>
                    </a:lnT>
                    <a:lnB>
                      <a:noFill/>
                    </a:lnB>
                    <a:noFill/>
                  </a:tcPr>
                </a:tc>
                <a:tc>
                  <a:txBody>
                    <a:bodyPr/>
                    <a:lstStyle/>
                    <a:p>
                      <a:pPr>
                        <a:buNone/>
                      </a:pPr>
                      <a:r>
                        <a:rPr lang="en-US" b="1"/>
                        <a:t>T. pallidum pallidum</a:t>
                      </a:r>
                      <a:r>
                        <a:rPr lang="en-US"/>
                        <a:t> causes </a:t>
                      </a:r>
                      <a:r>
                        <a:rPr lang="en-US" b="1"/>
                        <a:t>syphilis</a:t>
                      </a:r>
                      <a:r>
                        <a:rPr lang="en-US"/>
                        <a:t> (3rd most common U.S. STD)</a:t>
                      </a:r>
                    </a:p>
                  </a:txBody>
                  <a:tcPr anchor="ctr">
                    <a:lnL>
                      <a:noFill/>
                    </a:lnL>
                    <a:lnR>
                      <a:noFill/>
                    </a:lnR>
                    <a:lnT>
                      <a:noFill/>
                    </a:lnT>
                    <a:lnB>
                      <a:noFill/>
                    </a:lnB>
                    <a:noFill/>
                  </a:tcPr>
                </a:tc>
                <a:extLst>
                  <a:ext uri="{0D108BD9-81ED-4DB2-BD59-A6C34878D82A}">
                    <a16:rowId xmlns:a16="http://schemas.microsoft.com/office/drawing/2014/main" val="3768232622"/>
                  </a:ext>
                </a:extLst>
              </a:tr>
              <a:tr h="0">
                <a:tc>
                  <a:txBody>
                    <a:bodyPr/>
                    <a:lstStyle/>
                    <a:p>
                      <a:pPr>
                        <a:buNone/>
                      </a:pPr>
                      <a:r>
                        <a:rPr lang="en-US" i="1"/>
                        <a:t>Borrelia</a:t>
                      </a:r>
                      <a:endParaRPr lang="en-US"/>
                    </a:p>
                  </a:txBody>
                  <a:tcPr anchor="ctr">
                    <a:lnL>
                      <a:noFill/>
                    </a:lnL>
                    <a:lnR>
                      <a:noFill/>
                    </a:lnR>
                    <a:lnT>
                      <a:noFill/>
                    </a:lnT>
                    <a:lnB>
                      <a:noFill/>
                    </a:lnB>
                    <a:noFill/>
                  </a:tcPr>
                </a:tc>
                <a:tc>
                  <a:txBody>
                    <a:bodyPr/>
                    <a:lstStyle/>
                    <a:p>
                      <a:pPr>
                        <a:buNone/>
                      </a:pPr>
                      <a:r>
                        <a:rPr lang="en-US" b="1"/>
                        <a:t>B. burgdorferi</a:t>
                      </a:r>
                      <a:r>
                        <a:rPr lang="en-US"/>
                        <a:t> causes </a:t>
                      </a:r>
                      <a:r>
                        <a:rPr lang="en-US" b="1"/>
                        <a:t>Lyme disease</a:t>
                      </a:r>
                      <a:r>
                        <a:rPr lang="en-US"/>
                        <a:t>; </a:t>
                      </a:r>
                      <a:r>
                        <a:rPr lang="en-US" b="1"/>
                        <a:t>B. recurrens</a:t>
                      </a:r>
                      <a:r>
                        <a:rPr lang="en-US"/>
                        <a:t> causes relapsing fever</a:t>
                      </a:r>
                    </a:p>
                  </a:txBody>
                  <a:tcPr anchor="ctr">
                    <a:lnL>
                      <a:noFill/>
                    </a:lnL>
                    <a:lnR>
                      <a:noFill/>
                    </a:lnR>
                    <a:lnT>
                      <a:noFill/>
                    </a:lnT>
                    <a:lnB>
                      <a:noFill/>
                    </a:lnB>
                    <a:noFill/>
                  </a:tcPr>
                </a:tc>
                <a:extLst>
                  <a:ext uri="{0D108BD9-81ED-4DB2-BD59-A6C34878D82A}">
                    <a16:rowId xmlns:a16="http://schemas.microsoft.com/office/drawing/2014/main" val="2223247028"/>
                  </a:ext>
                </a:extLst>
              </a:tr>
              <a:tr h="0">
                <a:tc>
                  <a:txBody>
                    <a:bodyPr/>
                    <a:lstStyle/>
                    <a:p>
                      <a:pPr>
                        <a:buNone/>
                      </a:pPr>
                      <a:r>
                        <a:rPr lang="en-US" i="1"/>
                        <a:t>Leptospira</a:t>
                      </a:r>
                      <a:endParaRPr lang="en-US"/>
                    </a:p>
                  </a:txBody>
                  <a:tcPr anchor="ctr">
                    <a:lnL>
                      <a:noFill/>
                    </a:lnL>
                    <a:lnR>
                      <a:noFill/>
                    </a:lnR>
                    <a:lnT>
                      <a:noFill/>
                    </a:lnT>
                    <a:lnB>
                      <a:noFill/>
                    </a:lnB>
                    <a:noFill/>
                  </a:tcPr>
                </a:tc>
                <a:tc>
                  <a:txBody>
                    <a:bodyPr/>
                    <a:lstStyle/>
                    <a:p>
                      <a:pPr>
                        <a:buNone/>
                      </a:pPr>
                      <a:r>
                        <a:rPr lang="en-US" dirty="0"/>
                        <a:t>Found in water; zoonotic (via urine); can cause </a:t>
                      </a:r>
                      <a:r>
                        <a:rPr lang="en-US" b="1" dirty="0"/>
                        <a:t>severe systemic disease</a:t>
                      </a:r>
                      <a:endParaRPr lang="en-US" dirty="0"/>
                    </a:p>
                  </a:txBody>
                  <a:tcPr anchor="ctr">
                    <a:lnL>
                      <a:noFill/>
                    </a:lnL>
                    <a:lnR>
                      <a:noFill/>
                    </a:lnR>
                    <a:lnT>
                      <a:noFill/>
                    </a:lnT>
                    <a:lnB>
                      <a:noFill/>
                    </a:lnB>
                    <a:noFill/>
                  </a:tcPr>
                </a:tc>
                <a:extLst>
                  <a:ext uri="{0D108BD9-81ED-4DB2-BD59-A6C34878D82A}">
                    <a16:rowId xmlns:a16="http://schemas.microsoft.com/office/drawing/2014/main" val="582414501"/>
                  </a:ext>
                </a:extLst>
              </a:tr>
            </a:tbl>
          </a:graphicData>
        </a:graphic>
      </p:graphicFrame>
      <p:sp>
        <p:nvSpPr>
          <p:cNvPr id="8" name="Rectangle 2">
            <a:extLst>
              <a:ext uri="{FF2B5EF4-FFF2-40B4-BE49-F238E27FC236}">
                <a16:creationId xmlns:a16="http://schemas.microsoft.com/office/drawing/2014/main" id="{A3187625-7E55-7C82-B7EA-D3D955AE3F4A}"/>
              </a:ext>
            </a:extLst>
          </p:cNvPr>
          <p:cNvSpPr>
            <a:spLocks noChangeArrowheads="1"/>
          </p:cNvSpPr>
          <p:nvPr/>
        </p:nvSpPr>
        <p:spPr bwMode="auto">
          <a:xfrm>
            <a:off x="457200" y="5586568"/>
            <a:ext cx="58432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latin typeface="Arial" panose="020B0604020202020204" pitchFamily="34" charset="0"/>
              </a:rPr>
              <a:t>Darkfield microscopy required due to extreme thinness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latin typeface="Arial" panose="020B0604020202020204" pitchFamily="34" charset="0"/>
              </a:rPr>
              <a:t>Motility from axial filaments (internal flagella)</a:t>
            </a:r>
          </a:p>
        </p:txBody>
      </p:sp>
    </p:spTree>
    <p:extLst>
      <p:ext uri="{BB962C8B-B14F-4D97-AF65-F5344CB8AC3E}">
        <p14:creationId xmlns:p14="http://schemas.microsoft.com/office/powerpoint/2010/main" val="1148277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65AC43-8439-23F2-9737-79213ED77D91}"/>
              </a:ext>
            </a:extLst>
          </p:cNvPr>
          <p:cNvSpPr txBox="1">
            <a:spLocks noGrp="1"/>
          </p:cNvSpPr>
          <p:nvPr>
            <p:ph type="title" idx="4294967295"/>
          </p:nvPr>
        </p:nvSpPr>
        <p:spPr>
          <a:xfrm>
            <a:off x="-228" y="6081686"/>
            <a:ext cx="917086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Figure 3.7. Spirochetes are typically observed using darkfield microscopy (left). However, electron microscopy (top center, bottom center) provides a more detailed view of their cellular morphology. The flagella found between the inner and outer membranes of spirochetes wrap around the bacterium, causing a twisting motion used for locomotion. </a:t>
            </a:r>
          </a:p>
        </p:txBody>
      </p:sp>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pirochetes visualized using darkfield microscopy (left) and electron microscopy (top and bottom center), showing detailed cellular morphology. Their internal flagella, located between the inner and outer membranes, wrap around the cell and enable movement through a twisting motion.">
            <a:extLst>
              <a:ext uri="{FF2B5EF4-FFF2-40B4-BE49-F238E27FC236}">
                <a16:creationId xmlns:a16="http://schemas.microsoft.com/office/drawing/2014/main" id="{19B1FF35-572B-5BD3-7DE6-64884384B574}"/>
              </a:ext>
            </a:extLst>
          </p:cNvPr>
          <p:cNvPicPr>
            <a:picLocks noChangeAspect="1"/>
          </p:cNvPicPr>
          <p:nvPr/>
        </p:nvPicPr>
        <p:blipFill>
          <a:blip r:embed="rId2"/>
          <a:srcRect b="5532"/>
          <a:stretch>
            <a:fillRect/>
          </a:stretch>
        </p:blipFill>
        <p:spPr>
          <a:xfrm>
            <a:off x="20" y="1"/>
            <a:ext cx="9143979" cy="6068290"/>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5029199"/>
            <a:ext cx="9171095" cy="1828800"/>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736055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D8EE62-CB4E-EF3E-5415-A3A7F48B4AF0}"/>
              </a:ext>
            </a:extLst>
          </p:cNvPr>
          <p:cNvSpPr txBox="1">
            <a:spLocks noGrp="1"/>
          </p:cNvSpPr>
          <p:nvPr>
            <p:ph type="title" idx="4294967295"/>
          </p:nvPr>
        </p:nvSpPr>
        <p:spPr>
          <a:xfrm>
            <a:off x="0" y="1006102"/>
            <a:ext cx="91440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CFB Group – Anaerobic Fermenters of the Gut &amp; Environment</a:t>
            </a:r>
          </a:p>
        </p:txBody>
      </p:sp>
      <p:graphicFrame>
        <p:nvGraphicFramePr>
          <p:cNvPr id="4" name="Table 3">
            <a:extLst>
              <a:ext uri="{FF2B5EF4-FFF2-40B4-BE49-F238E27FC236}">
                <a16:creationId xmlns:a16="http://schemas.microsoft.com/office/drawing/2014/main" id="{03FCDFF9-1623-D2C0-0255-226407530AD5}"/>
              </a:ext>
            </a:extLst>
          </p:cNvPr>
          <p:cNvGraphicFramePr>
            <a:graphicFrameLocks noGrp="1"/>
          </p:cNvGraphicFramePr>
          <p:nvPr>
            <p:extLst>
              <p:ext uri="{D42A27DB-BD31-4B8C-83A1-F6EECF244321}">
                <p14:modId xmlns:p14="http://schemas.microsoft.com/office/powerpoint/2010/main" val="318302552"/>
              </p:ext>
            </p:extLst>
          </p:nvPr>
        </p:nvGraphicFramePr>
        <p:xfrm>
          <a:off x="457200" y="2308701"/>
          <a:ext cx="8229600" cy="3474720"/>
        </p:xfrm>
        <a:graphic>
          <a:graphicData uri="http://schemas.openxmlformats.org/drawingml/2006/table">
            <a:tbl>
              <a:tblPr firstRow="1"/>
              <a:tblGrid>
                <a:gridCol w="2743200">
                  <a:extLst>
                    <a:ext uri="{9D8B030D-6E8A-4147-A177-3AD203B41FA5}">
                      <a16:colId xmlns:a16="http://schemas.microsoft.com/office/drawing/2014/main" val="4167815024"/>
                    </a:ext>
                  </a:extLst>
                </a:gridCol>
                <a:gridCol w="2743200">
                  <a:extLst>
                    <a:ext uri="{9D8B030D-6E8A-4147-A177-3AD203B41FA5}">
                      <a16:colId xmlns:a16="http://schemas.microsoft.com/office/drawing/2014/main" val="51737072"/>
                    </a:ext>
                  </a:extLst>
                </a:gridCol>
                <a:gridCol w="2743200">
                  <a:extLst>
                    <a:ext uri="{9D8B030D-6E8A-4147-A177-3AD203B41FA5}">
                      <a16:colId xmlns:a16="http://schemas.microsoft.com/office/drawing/2014/main" val="211808365"/>
                    </a:ext>
                  </a:extLst>
                </a:gridCol>
              </a:tblGrid>
              <a:tr h="0">
                <a:tc>
                  <a:txBody>
                    <a:bodyPr/>
                    <a:lstStyle/>
                    <a:p>
                      <a:pPr>
                        <a:buNone/>
                      </a:pPr>
                      <a:endParaRPr lang="en-US"/>
                    </a:p>
                  </a:txBody>
                  <a:tcPr anchor="ctr">
                    <a:lnL>
                      <a:noFill/>
                    </a:lnL>
                    <a:lnR>
                      <a:noFill/>
                    </a:lnR>
                    <a:lnT>
                      <a:noFill/>
                    </a:lnT>
                    <a:lnB>
                      <a:noFill/>
                    </a:lnB>
                    <a:noFill/>
                  </a:tcPr>
                </a:tc>
                <a:tc>
                  <a:txBody>
                    <a:bodyPr/>
                    <a:lstStyle/>
                    <a:p>
                      <a:pPr>
                        <a:buNone/>
                      </a:pPr>
                      <a:endParaRPr lang="en-US"/>
                    </a:p>
                  </a:txBody>
                  <a:tcPr anchor="ctr">
                    <a:lnL>
                      <a:noFill/>
                    </a:lnL>
                    <a:lnR>
                      <a:noFill/>
                    </a:lnR>
                    <a:lnT>
                      <a:noFill/>
                    </a:lnT>
                    <a:lnB>
                      <a:noFill/>
                    </a:lnB>
                    <a:noFill/>
                  </a:tcPr>
                </a:tc>
                <a:tc>
                  <a:txBody>
                    <a:bodyPr/>
                    <a:lstStyle/>
                    <a:p>
                      <a:pPr>
                        <a:buNone/>
                      </a:pPr>
                      <a:endParaRPr lang="en-US" dirty="0"/>
                    </a:p>
                  </a:txBody>
                  <a:tcPr anchor="ctr">
                    <a:lnL>
                      <a:noFill/>
                    </a:lnL>
                    <a:lnR>
                      <a:noFill/>
                    </a:lnR>
                    <a:lnT>
                      <a:noFill/>
                    </a:lnT>
                    <a:lnB>
                      <a:noFill/>
                    </a:lnB>
                    <a:noFill/>
                  </a:tcPr>
                </a:tc>
                <a:extLst>
                  <a:ext uri="{0D108BD9-81ED-4DB2-BD59-A6C34878D82A}">
                    <a16:rowId xmlns:a16="http://schemas.microsoft.com/office/drawing/2014/main" val="1284038136"/>
                  </a:ext>
                </a:extLst>
              </a:tr>
              <a:tr h="0">
                <a:tc>
                  <a:txBody>
                    <a:bodyPr/>
                    <a:lstStyle/>
                    <a:p>
                      <a:pPr>
                        <a:buNone/>
                      </a:pPr>
                      <a:r>
                        <a:rPr lang="en-US" b="1"/>
                        <a:t>Genus</a:t>
                      </a:r>
                      <a:endParaRPr lang="en-US"/>
                    </a:p>
                  </a:txBody>
                  <a:tcPr anchor="ctr">
                    <a:lnL>
                      <a:noFill/>
                    </a:lnL>
                    <a:lnR>
                      <a:noFill/>
                    </a:lnR>
                    <a:lnT>
                      <a:noFill/>
                    </a:lnT>
                    <a:lnB>
                      <a:noFill/>
                    </a:lnB>
                    <a:noFill/>
                  </a:tcPr>
                </a:tc>
                <a:tc>
                  <a:txBody>
                    <a:bodyPr/>
                    <a:lstStyle/>
                    <a:p>
                      <a:pPr>
                        <a:buNone/>
                      </a:pPr>
                      <a:r>
                        <a:rPr lang="en-US" b="1"/>
                        <a:t>Environment</a:t>
                      </a:r>
                      <a:endParaRPr lang="en-US"/>
                    </a:p>
                  </a:txBody>
                  <a:tcPr anchor="ctr">
                    <a:lnL>
                      <a:noFill/>
                    </a:lnL>
                    <a:lnR>
                      <a:noFill/>
                    </a:lnR>
                    <a:lnT>
                      <a:noFill/>
                    </a:lnT>
                    <a:lnB>
                      <a:noFill/>
                    </a:lnB>
                    <a:noFill/>
                  </a:tcPr>
                </a:tc>
                <a:tc>
                  <a:txBody>
                    <a:bodyPr/>
                    <a:lstStyle/>
                    <a:p>
                      <a:pPr>
                        <a:buNone/>
                      </a:pPr>
                      <a:r>
                        <a:rPr lang="en-US" b="1"/>
                        <a:t>Functions/Pathogenicity</a:t>
                      </a:r>
                      <a:endParaRPr lang="en-US"/>
                    </a:p>
                  </a:txBody>
                  <a:tcPr anchor="ctr">
                    <a:lnL>
                      <a:noFill/>
                    </a:lnL>
                    <a:lnR>
                      <a:noFill/>
                    </a:lnR>
                    <a:lnT>
                      <a:noFill/>
                    </a:lnT>
                    <a:lnB>
                      <a:noFill/>
                    </a:lnB>
                    <a:noFill/>
                  </a:tcPr>
                </a:tc>
                <a:extLst>
                  <a:ext uri="{0D108BD9-81ED-4DB2-BD59-A6C34878D82A}">
                    <a16:rowId xmlns:a16="http://schemas.microsoft.com/office/drawing/2014/main" val="1887212125"/>
                  </a:ext>
                </a:extLst>
              </a:tr>
              <a:tr h="0">
                <a:tc>
                  <a:txBody>
                    <a:bodyPr/>
                    <a:lstStyle/>
                    <a:p>
                      <a:pPr>
                        <a:buNone/>
                      </a:pPr>
                      <a:r>
                        <a:rPr lang="en-US" i="1"/>
                        <a:t>Cytophaga</a:t>
                      </a:r>
                      <a:endParaRPr lang="en-US"/>
                    </a:p>
                  </a:txBody>
                  <a:tcPr anchor="ctr">
                    <a:lnL>
                      <a:noFill/>
                    </a:lnL>
                    <a:lnR>
                      <a:noFill/>
                    </a:lnR>
                    <a:lnT>
                      <a:noFill/>
                    </a:lnT>
                    <a:lnB>
                      <a:noFill/>
                    </a:lnB>
                    <a:noFill/>
                  </a:tcPr>
                </a:tc>
                <a:tc>
                  <a:txBody>
                    <a:bodyPr/>
                    <a:lstStyle/>
                    <a:p>
                      <a:pPr>
                        <a:buNone/>
                      </a:pPr>
                      <a:r>
                        <a:rPr lang="en-US"/>
                        <a:t>Aquatic/soil</a:t>
                      </a:r>
                    </a:p>
                  </a:txBody>
                  <a:tcPr anchor="ctr">
                    <a:lnL>
                      <a:noFill/>
                    </a:lnL>
                    <a:lnR>
                      <a:noFill/>
                    </a:lnR>
                    <a:lnT>
                      <a:noFill/>
                    </a:lnT>
                    <a:lnB>
                      <a:noFill/>
                    </a:lnB>
                    <a:noFill/>
                  </a:tcPr>
                </a:tc>
                <a:tc>
                  <a:txBody>
                    <a:bodyPr/>
                    <a:lstStyle/>
                    <a:p>
                      <a:pPr>
                        <a:buNone/>
                      </a:pPr>
                      <a:r>
                        <a:rPr lang="en-US" b="1"/>
                        <a:t>Motile by gliding</a:t>
                      </a:r>
                      <a:r>
                        <a:rPr lang="en-US"/>
                        <a:t>; decomposes cellulose; may infect fish</a:t>
                      </a:r>
                    </a:p>
                  </a:txBody>
                  <a:tcPr anchor="ctr">
                    <a:lnL>
                      <a:noFill/>
                    </a:lnL>
                    <a:lnR>
                      <a:noFill/>
                    </a:lnR>
                    <a:lnT>
                      <a:noFill/>
                    </a:lnT>
                    <a:lnB>
                      <a:noFill/>
                    </a:lnB>
                    <a:noFill/>
                  </a:tcPr>
                </a:tc>
                <a:extLst>
                  <a:ext uri="{0D108BD9-81ED-4DB2-BD59-A6C34878D82A}">
                    <a16:rowId xmlns:a16="http://schemas.microsoft.com/office/drawing/2014/main" val="969941003"/>
                  </a:ext>
                </a:extLst>
              </a:tr>
              <a:tr h="0">
                <a:tc>
                  <a:txBody>
                    <a:bodyPr/>
                    <a:lstStyle/>
                    <a:p>
                      <a:pPr>
                        <a:buNone/>
                      </a:pPr>
                      <a:r>
                        <a:rPr lang="en-US" i="1"/>
                        <a:t>Fusobacterium</a:t>
                      </a:r>
                      <a:endParaRPr lang="en-US"/>
                    </a:p>
                  </a:txBody>
                  <a:tcPr anchor="ctr">
                    <a:lnL>
                      <a:noFill/>
                    </a:lnL>
                    <a:lnR>
                      <a:noFill/>
                    </a:lnR>
                    <a:lnT>
                      <a:noFill/>
                    </a:lnT>
                    <a:lnB>
                      <a:noFill/>
                    </a:lnB>
                    <a:noFill/>
                  </a:tcPr>
                </a:tc>
                <a:tc>
                  <a:txBody>
                    <a:bodyPr/>
                    <a:lstStyle/>
                    <a:p>
                      <a:pPr>
                        <a:buNone/>
                      </a:pPr>
                      <a:r>
                        <a:rPr lang="en-US"/>
                        <a:t>Oral cavity</a:t>
                      </a:r>
                    </a:p>
                  </a:txBody>
                  <a:tcPr anchor="ctr">
                    <a:lnL>
                      <a:noFill/>
                    </a:lnL>
                    <a:lnR>
                      <a:noFill/>
                    </a:lnR>
                    <a:lnT>
                      <a:noFill/>
                    </a:lnT>
                    <a:lnB>
                      <a:noFill/>
                    </a:lnB>
                    <a:noFill/>
                  </a:tcPr>
                </a:tc>
                <a:tc>
                  <a:txBody>
                    <a:bodyPr/>
                    <a:lstStyle/>
                    <a:p>
                      <a:pPr>
                        <a:buNone/>
                      </a:pPr>
                      <a:r>
                        <a:rPr lang="en-US"/>
                        <a:t>Anaerobic; </a:t>
                      </a:r>
                      <a:r>
                        <a:rPr lang="en-US" b="1"/>
                        <a:t>forms biofilms</a:t>
                      </a:r>
                      <a:r>
                        <a:rPr lang="en-US"/>
                        <a:t>; may cause </a:t>
                      </a:r>
                      <a:r>
                        <a:rPr lang="en-US" b="1"/>
                        <a:t>ulcers</a:t>
                      </a:r>
                      <a:r>
                        <a:rPr lang="en-US"/>
                        <a:t> or </a:t>
                      </a:r>
                      <a:r>
                        <a:rPr lang="en-US" b="1"/>
                        <a:t>periodontitis</a:t>
                      </a:r>
                      <a:endParaRPr lang="en-US"/>
                    </a:p>
                  </a:txBody>
                  <a:tcPr anchor="ctr">
                    <a:lnL>
                      <a:noFill/>
                    </a:lnL>
                    <a:lnR>
                      <a:noFill/>
                    </a:lnR>
                    <a:lnT>
                      <a:noFill/>
                    </a:lnT>
                    <a:lnB>
                      <a:noFill/>
                    </a:lnB>
                    <a:noFill/>
                  </a:tcPr>
                </a:tc>
                <a:extLst>
                  <a:ext uri="{0D108BD9-81ED-4DB2-BD59-A6C34878D82A}">
                    <a16:rowId xmlns:a16="http://schemas.microsoft.com/office/drawing/2014/main" val="4008603635"/>
                  </a:ext>
                </a:extLst>
              </a:tr>
              <a:tr h="0">
                <a:tc>
                  <a:txBody>
                    <a:bodyPr/>
                    <a:lstStyle/>
                    <a:p>
                      <a:pPr>
                        <a:buNone/>
                      </a:pPr>
                      <a:r>
                        <a:rPr lang="en-US" i="1"/>
                        <a:t>Bacteroides</a:t>
                      </a:r>
                      <a:endParaRPr lang="en-US"/>
                    </a:p>
                  </a:txBody>
                  <a:tcPr anchor="ctr">
                    <a:lnL>
                      <a:noFill/>
                    </a:lnL>
                    <a:lnR>
                      <a:noFill/>
                    </a:lnR>
                    <a:lnT>
                      <a:noFill/>
                    </a:lnT>
                    <a:lnB>
                      <a:noFill/>
                    </a:lnB>
                    <a:noFill/>
                  </a:tcPr>
                </a:tc>
                <a:tc>
                  <a:txBody>
                    <a:bodyPr/>
                    <a:lstStyle/>
                    <a:p>
                      <a:pPr>
                        <a:buNone/>
                      </a:pPr>
                      <a:r>
                        <a:rPr lang="en-US"/>
                        <a:t>Large intestine</a:t>
                      </a:r>
                    </a:p>
                  </a:txBody>
                  <a:tcPr anchor="ctr">
                    <a:lnL>
                      <a:noFill/>
                    </a:lnL>
                    <a:lnR>
                      <a:noFill/>
                    </a:lnR>
                    <a:lnT>
                      <a:noFill/>
                    </a:lnT>
                    <a:lnB>
                      <a:noFill/>
                    </a:lnB>
                    <a:noFill/>
                  </a:tcPr>
                </a:tc>
                <a:tc>
                  <a:txBody>
                    <a:bodyPr/>
                    <a:lstStyle/>
                    <a:p>
                      <a:pPr>
                        <a:buNone/>
                      </a:pPr>
                      <a:r>
                        <a:rPr lang="en-US" b="1" dirty="0"/>
                        <a:t>Mutualists</a:t>
                      </a:r>
                      <a:r>
                        <a:rPr lang="en-US" dirty="0"/>
                        <a:t> (30% of gut microbiota); prevent pathogen colonization</a:t>
                      </a:r>
                    </a:p>
                  </a:txBody>
                  <a:tcPr anchor="ctr">
                    <a:lnL>
                      <a:noFill/>
                    </a:lnL>
                    <a:lnR>
                      <a:noFill/>
                    </a:lnR>
                    <a:lnT>
                      <a:noFill/>
                    </a:lnT>
                    <a:lnB>
                      <a:noFill/>
                    </a:lnB>
                    <a:noFill/>
                  </a:tcPr>
                </a:tc>
                <a:extLst>
                  <a:ext uri="{0D108BD9-81ED-4DB2-BD59-A6C34878D82A}">
                    <a16:rowId xmlns:a16="http://schemas.microsoft.com/office/drawing/2014/main" val="1822220475"/>
                  </a:ext>
                </a:extLst>
              </a:tr>
            </a:tbl>
          </a:graphicData>
        </a:graphic>
      </p:graphicFrame>
    </p:spTree>
    <p:extLst>
      <p:ext uri="{BB962C8B-B14F-4D97-AF65-F5344CB8AC3E}">
        <p14:creationId xmlns:p14="http://schemas.microsoft.com/office/powerpoint/2010/main" val="3240316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729FC7-0E22-63B9-70A3-BE214B6521CC}"/>
              </a:ext>
            </a:extLst>
          </p:cNvPr>
          <p:cNvSpPr txBox="1">
            <a:spLocks noGrp="1"/>
          </p:cNvSpPr>
          <p:nvPr>
            <p:ph type="title" idx="4294967295"/>
          </p:nvPr>
        </p:nvSpPr>
        <p:spPr>
          <a:xfrm>
            <a:off x="0" y="1859340"/>
            <a:ext cx="9144000" cy="35394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Planctomycetes – Aquatic Budding Bacteria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Habitat: Freshwater, saltwater, brackish environments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Reproduction: Budding (asexual) rather than binary fission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Lifecycle: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Swarmer cells: Motile, free-living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Sessile cells: Use a holdfast to attach to surfaces and reproduce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Still being studied for their evolutionary uniqueness</a:t>
            </a:r>
          </a:p>
        </p:txBody>
      </p:sp>
    </p:spTree>
    <p:extLst>
      <p:ext uri="{BB962C8B-B14F-4D97-AF65-F5344CB8AC3E}">
        <p14:creationId xmlns:p14="http://schemas.microsoft.com/office/powerpoint/2010/main" val="31679476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13EEA-2886-51E4-3D63-9FE48B4FDB9A}"/>
              </a:ext>
            </a:extLst>
          </p:cNvPr>
          <p:cNvSpPr txBox="1">
            <a:spLocks noGrp="1"/>
          </p:cNvSpPr>
          <p:nvPr>
            <p:ph type="title" idx="4294967295"/>
          </p:nvPr>
        </p:nvSpPr>
        <p:spPr>
          <a:xfrm>
            <a:off x="-2" y="5575146"/>
            <a:ext cx="914400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Figure 3.8. (a) Sessile Planctomycetes have a holdfast that allows them to adhere to surfaces in aquatic environments. (b) </a:t>
            </a:r>
            <a:r>
              <a:rPr kumimoji="0" lang="en-US" sz="1800" b="0" i="0" u="none" strike="noStrike" kern="1200" cap="none" spc="0" normalizeH="0" baseline="0" noProof="0" dirty="0" err="1">
                <a:ln>
                  <a:noFill/>
                </a:ln>
                <a:solidFill>
                  <a:schemeClr val="tx1"/>
                </a:solidFill>
                <a:effectLst/>
                <a:uLnTx/>
                <a:uFillTx/>
                <a:latin typeface="+mn-lt"/>
                <a:ea typeface="+mn-ea"/>
                <a:cs typeface="+mn-cs"/>
              </a:rPr>
              <a:t>Swarmers</a:t>
            </a:r>
            <a:r>
              <a:rPr kumimoji="0" lang="en-US" sz="1800" b="0" i="0" u="none" strike="noStrike" kern="1200" cap="none" spc="0" normalizeH="0" baseline="0" noProof="0" dirty="0">
                <a:ln>
                  <a:noFill/>
                </a:ln>
                <a:solidFill>
                  <a:schemeClr val="tx1"/>
                </a:solidFill>
                <a:effectLst/>
                <a:uLnTx/>
                <a:uFillTx/>
                <a:latin typeface="+mn-lt"/>
                <a:ea typeface="+mn-ea"/>
                <a:cs typeface="+mn-cs"/>
              </a:rPr>
              <a:t> are motile and lack a holdfast. </a:t>
            </a:r>
          </a:p>
        </p:txBody>
      </p:sp>
      <p:pic>
        <p:nvPicPr>
          <p:cNvPr id="2" name="Picture 1" descr="(a) Sessile Planctomycetes use a holdfast to attach to surfaces in aquatic environments. (b) Swarmers are the motile form and do not have a holdfast.">
            <a:extLst>
              <a:ext uri="{FF2B5EF4-FFF2-40B4-BE49-F238E27FC236}">
                <a16:creationId xmlns:a16="http://schemas.microsoft.com/office/drawing/2014/main" id="{45ABE7DB-8343-6062-9614-3F9C985467B2}"/>
              </a:ext>
            </a:extLst>
          </p:cNvPr>
          <p:cNvPicPr>
            <a:picLocks noChangeAspect="1"/>
          </p:cNvPicPr>
          <p:nvPr/>
        </p:nvPicPr>
        <p:blipFill>
          <a:blip r:embed="rId2"/>
          <a:stretch>
            <a:fillRect/>
          </a:stretch>
        </p:blipFill>
        <p:spPr>
          <a:xfrm>
            <a:off x="482600" y="1292288"/>
            <a:ext cx="8178799" cy="4273422"/>
          </a:xfrm>
          <a:prstGeom prst="rect">
            <a:avLst/>
          </a:prstGeom>
        </p:spPr>
      </p:pic>
    </p:spTree>
    <p:extLst>
      <p:ext uri="{BB962C8B-B14F-4D97-AF65-F5344CB8AC3E}">
        <p14:creationId xmlns:p14="http://schemas.microsoft.com/office/powerpoint/2010/main" val="422012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Characteristics of Prokaryotes</a:t>
            </a:r>
          </a:p>
        </p:txBody>
      </p:sp>
      <p:sp>
        <p:nvSpPr>
          <p:cNvPr id="3" name="Content Placeholder 2"/>
          <p:cNvSpPr>
            <a:spLocks noGrp="1"/>
          </p:cNvSpPr>
          <p:nvPr>
            <p:ph idx="1"/>
          </p:nvPr>
        </p:nvSpPr>
        <p:spPr/>
        <p:txBody>
          <a:bodyPr/>
          <a:lstStyle/>
          <a:p>
            <a:r>
              <a:t>• Unicellular</a:t>
            </a:r>
          </a:p>
          <a:p>
            <a:r>
              <a:t>• No membrane-bound organelles</a:t>
            </a:r>
          </a:p>
          <a:p>
            <a:r>
              <a:t>• Smaller than eukaryotic cells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051C9-5723-36EA-A193-7F8EE5CBD9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E56CE-28F1-1D7C-78B1-5D7916432209}"/>
              </a:ext>
            </a:extLst>
          </p:cNvPr>
          <p:cNvSpPr>
            <a:spLocks noGrp="1"/>
          </p:cNvSpPr>
          <p:nvPr>
            <p:ph type="title"/>
          </p:nvPr>
        </p:nvSpPr>
        <p:spPr>
          <a:xfrm>
            <a:off x="-1" y="274638"/>
            <a:ext cx="9143999" cy="1143000"/>
          </a:xfrm>
        </p:spPr>
        <p:txBody>
          <a:bodyPr>
            <a:normAutofit/>
          </a:bodyPr>
          <a:lstStyle/>
          <a:p>
            <a:r>
              <a:rPr lang="en-US" sz="3800" dirty="0"/>
              <a:t>Classification of Bacteria by Staining Patterns</a:t>
            </a:r>
          </a:p>
        </p:txBody>
      </p:sp>
      <p:sp>
        <p:nvSpPr>
          <p:cNvPr id="4" name="TextBox 3">
            <a:extLst>
              <a:ext uri="{FF2B5EF4-FFF2-40B4-BE49-F238E27FC236}">
                <a16:creationId xmlns:a16="http://schemas.microsoft.com/office/drawing/2014/main" id="{B0D58B49-9F2E-05AC-7C78-6AFB8620307F}"/>
              </a:ext>
            </a:extLst>
          </p:cNvPr>
          <p:cNvSpPr txBox="1"/>
          <p:nvPr/>
        </p:nvSpPr>
        <p:spPr>
          <a:xfrm>
            <a:off x="0" y="2549550"/>
            <a:ext cx="9144000" cy="1938992"/>
          </a:xfrm>
          <a:prstGeom prst="rect">
            <a:avLst/>
          </a:prstGeom>
          <a:noFill/>
        </p:spPr>
        <p:txBody>
          <a:bodyPr wrap="square">
            <a:spAutoFit/>
          </a:bodyPr>
          <a:lstStyle/>
          <a:p>
            <a:r>
              <a:rPr lang="en-US" sz="2400" dirty="0"/>
              <a:t>Differentiate between high G+C and low G+C Gram-positive bacteria based on their genetic and phenotypic characteristics.</a:t>
            </a:r>
          </a:p>
          <a:p>
            <a:endParaRPr lang="en-US" sz="2400" dirty="0"/>
          </a:p>
          <a:p>
            <a:r>
              <a:rPr lang="en-US" sz="2400" dirty="0"/>
              <a:t>Describe the ecological roles and industrial or medical significance of Actinobacteria and other Gram-positive bacteria.</a:t>
            </a:r>
          </a:p>
        </p:txBody>
      </p:sp>
      <p:sp>
        <p:nvSpPr>
          <p:cNvPr id="6" name="TextBox 5">
            <a:extLst>
              <a:ext uri="{FF2B5EF4-FFF2-40B4-BE49-F238E27FC236}">
                <a16:creationId xmlns:a16="http://schemas.microsoft.com/office/drawing/2014/main" id="{647946CE-E93F-103B-78E1-79622D31F20C}"/>
              </a:ext>
            </a:extLst>
          </p:cNvPr>
          <p:cNvSpPr txBox="1"/>
          <p:nvPr/>
        </p:nvSpPr>
        <p:spPr>
          <a:xfrm>
            <a:off x="2286000" y="1578504"/>
            <a:ext cx="4572000" cy="584775"/>
          </a:xfrm>
          <a:prstGeom prst="rect">
            <a:avLst/>
          </a:prstGeom>
          <a:noFill/>
        </p:spPr>
        <p:txBody>
          <a:bodyPr wrap="square">
            <a:spAutoFit/>
          </a:bodyPr>
          <a:lstStyle/>
          <a:p>
            <a:r>
              <a:rPr lang="en-US" sz="3200" dirty="0"/>
              <a:t>Gram-positive bacteria</a:t>
            </a:r>
          </a:p>
        </p:txBody>
      </p:sp>
    </p:spTree>
    <p:extLst>
      <p:ext uri="{BB962C8B-B14F-4D97-AF65-F5344CB8AC3E}">
        <p14:creationId xmlns:p14="http://schemas.microsoft.com/office/powerpoint/2010/main" val="3170476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735CA8-6965-0EDF-924B-1B0D4234A13A}"/>
              </a:ext>
            </a:extLst>
          </p:cNvPr>
          <p:cNvSpPr txBox="1">
            <a:spLocks noGrp="1"/>
          </p:cNvSpPr>
          <p:nvPr>
            <p:ph type="title" idx="4294967295"/>
          </p:nvPr>
        </p:nvSpPr>
        <p:spPr>
          <a:xfrm>
            <a:off x="0" y="151179"/>
            <a:ext cx="9144000" cy="65556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Classifying Gram-Positive Prokaryotes &amp; Actinobacteria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Classification by G+C Ratio:</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Advances in nucleic acid biochemistry allow classification of Gram-positive prokaryotes based on the guanine to cytosine (G+C) ratios in their DNA.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Two distinct groups are recognized: High G+C and Low G+C.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Actinobacteria: High G+C Gram-Positive Bacteria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Diverse Group:</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Name means "rays" and "small rod," but highly diverse in appearance (thin filamentous branching rods to coccobacilli).</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Range from very large and complex to among the smallest independently living organisms.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Mostly live in soil, some aquatic; vast majority are aerobic.</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Distinctive Feature:</a:t>
            </a:r>
            <a:r>
              <a:rPr kumimoji="0" lang="en-US" sz="2000" b="0" i="0" u="none" strike="noStrike" kern="1200" cap="none" spc="0" normalizeH="0" baseline="0" noProof="0" dirty="0">
                <a:ln>
                  <a:noFill/>
                </a:ln>
                <a:solidFill>
                  <a:schemeClr val="tx1"/>
                </a:solidFill>
                <a:effectLst/>
                <a:uLnTx/>
                <a:uFillTx/>
                <a:latin typeface="+mn-lt"/>
                <a:ea typeface="+mn-ea"/>
                <a:cs typeface="+mn-cs"/>
              </a:rPr>
              <a:t> Presence of several different peptidoglycans in the cell wall.</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Genus </a:t>
            </a:r>
            <a:r>
              <a:rPr kumimoji="0" lang="en-US" sz="2000" b="1" i="1" u="none" strike="noStrike" kern="1200" cap="none" spc="0" normalizeH="0" baseline="0" noProof="0" dirty="0">
                <a:ln>
                  <a:noFill/>
                </a:ln>
                <a:solidFill>
                  <a:schemeClr val="tx1"/>
                </a:solidFill>
                <a:effectLst/>
                <a:uLnTx/>
                <a:uFillTx/>
                <a:latin typeface="+mn-lt"/>
                <a:ea typeface="+mn-ea"/>
                <a:cs typeface="+mn-cs"/>
              </a:rPr>
              <a:t>Actinomyces</a:t>
            </a:r>
            <a:r>
              <a:rPr kumimoji="0" lang="en-US" sz="2000" b="1" i="0" u="none" strike="noStrike" kern="1200" cap="none" spc="0" normalizeH="0" baseline="0" noProof="0" dirty="0">
                <a:ln>
                  <a:noFill/>
                </a:ln>
                <a:solidFill>
                  <a:schemeClr val="tx1"/>
                </a:solidFill>
                <a:effectLst/>
                <a:uLnTx/>
                <a:uFillTx/>
                <a:latin typeface="+mn-lt"/>
                <a:ea typeface="+mn-ea"/>
                <a:cs typeface="+mn-cs"/>
              </a:rPr>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Important role in soil ecology.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Some species are human pathogens: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Opportunistic pathogens in the human mouth, causing </a:t>
            </a:r>
            <a:r>
              <a:rPr kumimoji="0" lang="en-US" sz="2000" b="1" i="0" u="none" strike="noStrike" kern="1200" cap="none" spc="0" normalizeH="0" baseline="0" noProof="0" dirty="0">
                <a:ln>
                  <a:noFill/>
                </a:ln>
                <a:solidFill>
                  <a:schemeClr val="tx1"/>
                </a:solidFill>
                <a:effectLst/>
                <a:uLnTx/>
                <a:uFillTx/>
                <a:latin typeface="+mn-lt"/>
                <a:ea typeface="+mn-ea"/>
                <a:cs typeface="+mn-cs"/>
              </a:rPr>
              <a:t>periodontitis</a:t>
            </a:r>
            <a:r>
              <a:rPr kumimoji="0" lang="en-US" sz="2000" b="0" i="0" u="none" strike="noStrike" kern="1200" cap="none" spc="0" normalizeH="0" baseline="0" noProof="0" dirty="0">
                <a:ln>
                  <a:noFill/>
                </a:ln>
                <a:solidFill>
                  <a:schemeClr val="tx1"/>
                </a:solidFill>
                <a:effectLst/>
                <a:uLnTx/>
                <a:uFillTx/>
                <a:latin typeface="+mn-lt"/>
                <a:ea typeface="+mn-ea"/>
                <a:cs typeface="+mn-cs"/>
              </a:rPr>
              <a:t> (gum inflammation) and oral abscesses.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schemeClr val="tx1"/>
                </a:solidFill>
                <a:effectLst/>
                <a:uLnTx/>
                <a:uFillTx/>
                <a:latin typeface="+mn-lt"/>
                <a:ea typeface="+mn-ea"/>
                <a:cs typeface="+mn-cs"/>
              </a:rPr>
              <a:t>A. </a:t>
            </a:r>
            <a:r>
              <a:rPr kumimoji="0" lang="en-US" sz="2000" b="1" i="1" u="none" strike="noStrike" kern="1200" cap="none" spc="0" normalizeH="0" baseline="0" noProof="0" dirty="0" err="1">
                <a:ln>
                  <a:noFill/>
                </a:ln>
                <a:solidFill>
                  <a:schemeClr val="tx1"/>
                </a:solidFill>
                <a:effectLst/>
                <a:uLnTx/>
                <a:uFillTx/>
                <a:latin typeface="+mn-lt"/>
                <a:ea typeface="+mn-ea"/>
                <a:cs typeface="+mn-cs"/>
              </a:rPr>
              <a:t>israelii</a:t>
            </a:r>
            <a:r>
              <a:rPr kumimoji="0" lang="en-US" sz="2000" b="0" i="0" u="none" strike="noStrike" kern="1200" cap="none" spc="0" normalizeH="0" baseline="0" noProof="0" dirty="0">
                <a:ln>
                  <a:noFill/>
                </a:ln>
                <a:solidFill>
                  <a:schemeClr val="tx1"/>
                </a:solidFill>
                <a:effectLst/>
                <a:uLnTx/>
                <a:uFillTx/>
                <a:latin typeface="+mn-lt"/>
                <a:ea typeface="+mn-ea"/>
                <a:cs typeface="+mn-cs"/>
              </a:rPr>
              <a:t>: An anaerobe causing </a:t>
            </a:r>
            <a:r>
              <a:rPr kumimoji="0" lang="en-US" sz="2000" b="1" i="0" u="none" strike="noStrike" kern="1200" cap="none" spc="0" normalizeH="0" baseline="0" noProof="0" dirty="0">
                <a:ln>
                  <a:noFill/>
                </a:ln>
                <a:solidFill>
                  <a:schemeClr val="tx1"/>
                </a:solidFill>
                <a:effectLst/>
                <a:uLnTx/>
                <a:uFillTx/>
                <a:latin typeface="+mn-lt"/>
                <a:ea typeface="+mn-ea"/>
                <a:cs typeface="+mn-cs"/>
              </a:rPr>
              <a:t>endocarditis</a:t>
            </a:r>
            <a:r>
              <a:rPr kumimoji="0" lang="en-US" sz="2000" b="0" i="0" u="none" strike="noStrike" kern="1200" cap="none" spc="0" normalizeH="0" baseline="0" noProof="0" dirty="0">
                <a:ln>
                  <a:noFill/>
                </a:ln>
                <a:solidFill>
                  <a:schemeClr val="tx1"/>
                </a:solidFill>
                <a:effectLst/>
                <a:uLnTx/>
                <a:uFillTx/>
                <a:latin typeface="+mn-lt"/>
                <a:ea typeface="+mn-ea"/>
                <a:cs typeface="+mn-cs"/>
              </a:rPr>
              <a:t> (inflammation of the inner lining of the heart).</a:t>
            </a:r>
          </a:p>
        </p:txBody>
      </p:sp>
    </p:spTree>
    <p:extLst>
      <p:ext uri="{BB962C8B-B14F-4D97-AF65-F5344CB8AC3E}">
        <p14:creationId xmlns:p14="http://schemas.microsoft.com/office/powerpoint/2010/main" val="3958546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6F90F-483B-F6C0-9D2B-7479164EBC64}"/>
              </a:ext>
            </a:extLst>
          </p:cNvPr>
          <p:cNvSpPr txBox="1">
            <a:spLocks noGrp="1"/>
          </p:cNvSpPr>
          <p:nvPr>
            <p:ph type="title" idx="4294967295"/>
          </p:nvPr>
        </p:nvSpPr>
        <p:spPr>
          <a:xfrm>
            <a:off x="0" y="71485"/>
            <a:ext cx="9144000" cy="62478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Actinobacteria: </a:t>
            </a:r>
            <a:r>
              <a:rPr kumimoji="0" lang="en-US" sz="2000" b="1" i="1" u="none" strike="noStrike" kern="1200" cap="none" spc="0" normalizeH="0" baseline="0" noProof="0" dirty="0">
                <a:ln>
                  <a:noFill/>
                </a:ln>
                <a:solidFill>
                  <a:schemeClr val="tx1"/>
                </a:solidFill>
                <a:effectLst/>
                <a:uLnTx/>
                <a:uFillTx/>
                <a:latin typeface="+mn-lt"/>
                <a:ea typeface="+mn-ea"/>
                <a:cs typeface="+mn-cs"/>
              </a:rPr>
              <a:t>Mycobacterium</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Microscopic Appearance:</a:t>
            </a:r>
            <a:r>
              <a:rPr kumimoji="0" lang="en-US" sz="2000" b="0" i="0" u="none" strike="noStrike" kern="1200" cap="none" spc="0" normalizeH="0" baseline="0" noProof="0" dirty="0">
                <a:ln>
                  <a:noFill/>
                </a:ln>
                <a:solidFill>
                  <a:schemeClr val="tx1"/>
                </a:solidFill>
                <a:effectLst/>
                <a:uLnTx/>
                <a:uFillTx/>
                <a:latin typeface="+mn-lt"/>
                <a:ea typeface="+mn-ea"/>
                <a:cs typeface="+mn-cs"/>
              </a:rPr>
              <a:t> Bacilli covered with a </a:t>
            </a:r>
            <a:r>
              <a:rPr kumimoji="0" lang="en-US" sz="2000" b="1" i="0" u="none" strike="noStrike" kern="1200" cap="none" spc="0" normalizeH="0" baseline="0" noProof="0" dirty="0">
                <a:ln>
                  <a:noFill/>
                </a:ln>
                <a:solidFill>
                  <a:schemeClr val="tx1"/>
                </a:solidFill>
                <a:effectLst/>
                <a:uLnTx/>
                <a:uFillTx/>
                <a:latin typeface="+mn-lt"/>
                <a:ea typeface="+mn-ea"/>
                <a:cs typeface="+mn-cs"/>
              </a:rPr>
              <a:t>mycolic acid coat</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Unique Characteristics: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Waxy coat protects from some antibiotics, prevents drying, and blocks Gram stain penetration.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Requires a special </a:t>
            </a:r>
            <a:r>
              <a:rPr kumimoji="0" lang="en-US" sz="2000" b="1" i="0" u="none" strike="noStrike" kern="1200" cap="none" spc="0" normalizeH="0" baseline="0" noProof="0" dirty="0">
                <a:ln>
                  <a:noFill/>
                </a:ln>
                <a:solidFill>
                  <a:schemeClr val="tx1"/>
                </a:solidFill>
                <a:effectLst/>
                <a:uLnTx/>
                <a:uFillTx/>
                <a:latin typeface="+mn-lt"/>
                <a:ea typeface="+mn-ea"/>
                <a:cs typeface="+mn-cs"/>
              </a:rPr>
              <a:t>acid-fast staining procedure</a:t>
            </a:r>
            <a:r>
              <a:rPr kumimoji="0" lang="en-US" sz="2000" b="0" i="0" u="none" strike="noStrike" kern="1200" cap="none" spc="0" normalizeH="0" baseline="0" noProof="0" dirty="0">
                <a:ln>
                  <a:noFill/>
                </a:ln>
                <a:solidFill>
                  <a:schemeClr val="tx1"/>
                </a:solidFill>
                <a:effectLst/>
                <a:uLnTx/>
                <a:uFillTx/>
                <a:latin typeface="+mn-lt"/>
                <a:ea typeface="+mn-ea"/>
                <a:cs typeface="+mn-cs"/>
              </a:rPr>
              <a:t> for visualization.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Important Pathogens: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schemeClr val="tx1"/>
                </a:solidFill>
                <a:effectLst/>
                <a:uLnTx/>
                <a:uFillTx/>
                <a:latin typeface="+mn-lt"/>
                <a:ea typeface="+mn-ea"/>
                <a:cs typeface="+mn-cs"/>
              </a:rPr>
              <a:t>Mycobacterium tuberculosis</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Causative agent of </a:t>
            </a:r>
            <a:r>
              <a:rPr kumimoji="0" lang="en-US" sz="2000" b="1" i="0" u="none" strike="noStrike" kern="1200" cap="none" spc="0" normalizeH="0" baseline="0" noProof="0" dirty="0">
                <a:ln>
                  <a:noFill/>
                </a:ln>
                <a:solidFill>
                  <a:schemeClr val="tx1"/>
                </a:solidFill>
                <a:effectLst/>
                <a:uLnTx/>
                <a:uFillTx/>
                <a:latin typeface="+mn-lt"/>
                <a:ea typeface="+mn-ea"/>
                <a:cs typeface="+mn-cs"/>
              </a:rPr>
              <a:t>tuberculosis (TB)</a:t>
            </a:r>
            <a:r>
              <a:rPr kumimoji="0" lang="en-US" sz="2000" b="0" i="0" u="none" strike="noStrike" kern="1200" cap="none" spc="0" normalizeH="0" baseline="0" noProof="0" dirty="0">
                <a:ln>
                  <a:noFill/>
                </a:ln>
                <a:solidFill>
                  <a:schemeClr val="tx1"/>
                </a:solidFill>
                <a:effectLst/>
                <a:uLnTx/>
                <a:uFillTx/>
                <a:latin typeface="+mn-lt"/>
                <a:ea typeface="+mn-ea"/>
                <a:cs typeface="+mn-cs"/>
              </a:rPr>
              <a:t>, primarily affecting the lungs but can infect other body parts.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Estimated one-third of the world's population infected; millions of new infections annually.</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Treatment Challenge:</a:t>
            </a:r>
            <a:r>
              <a:rPr kumimoji="0" lang="en-US" sz="2000" b="0" i="0" u="none" strike="noStrike" kern="1200" cap="none" spc="0" normalizeH="0" baseline="0" noProof="0" dirty="0">
                <a:ln>
                  <a:noFill/>
                </a:ln>
                <a:solidFill>
                  <a:schemeClr val="tx1"/>
                </a:solidFill>
                <a:effectLst/>
                <a:uLnTx/>
                <a:uFillTx/>
                <a:latin typeface="+mn-lt"/>
                <a:ea typeface="+mn-ea"/>
                <a:cs typeface="+mn-cs"/>
              </a:rPr>
              <a:t> Requires combination drug therapy for extended periods; complicated by </a:t>
            </a:r>
            <a:r>
              <a:rPr kumimoji="0" lang="en-US" sz="2000" b="1" i="0" u="none" strike="noStrike" kern="1200" cap="none" spc="0" normalizeH="0" baseline="0" noProof="0" dirty="0">
                <a:ln>
                  <a:noFill/>
                </a:ln>
                <a:solidFill>
                  <a:schemeClr val="tx1"/>
                </a:solidFill>
                <a:effectLst/>
                <a:uLnTx/>
                <a:uFillTx/>
                <a:latin typeface="+mn-lt"/>
                <a:ea typeface="+mn-ea"/>
                <a:cs typeface="+mn-cs"/>
              </a:rPr>
              <a:t>multidrug-resistant strains</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1" u="none" strike="noStrike" kern="1200" cap="none" spc="0" normalizeH="0" baseline="0" noProof="0" dirty="0">
                <a:ln>
                  <a:noFill/>
                </a:ln>
                <a:solidFill>
                  <a:schemeClr val="tx1"/>
                </a:solidFill>
                <a:effectLst/>
                <a:uLnTx/>
                <a:uFillTx/>
                <a:latin typeface="+mn-lt"/>
                <a:ea typeface="+mn-ea"/>
                <a:cs typeface="+mn-cs"/>
              </a:rPr>
              <a:t>Mycobacterium leprae</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Causes </a:t>
            </a:r>
            <a:r>
              <a:rPr kumimoji="0" lang="en-US" sz="2000" b="1" i="0" u="none" strike="noStrike" kern="1200" cap="none" spc="0" normalizeH="0" baseline="0" noProof="0" dirty="0">
                <a:ln>
                  <a:noFill/>
                </a:ln>
                <a:solidFill>
                  <a:schemeClr val="tx1"/>
                </a:solidFill>
                <a:effectLst/>
                <a:uLnTx/>
                <a:uFillTx/>
                <a:latin typeface="+mn-lt"/>
                <a:ea typeface="+mn-ea"/>
                <a:cs typeface="+mn-cs"/>
              </a:rPr>
              <a:t>Hansen's disease (leprosy)</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Chronic disease impacting peripheral nerves, skin integrity, and respiratory tract mucosal surfaces.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Leads to loss of pain sensation and skin lesions, increasing susceptibility to secondary injuries and infections.</a:t>
            </a:r>
          </a:p>
        </p:txBody>
      </p:sp>
    </p:spTree>
    <p:extLst>
      <p:ext uri="{BB962C8B-B14F-4D97-AF65-F5344CB8AC3E}">
        <p14:creationId xmlns:p14="http://schemas.microsoft.com/office/powerpoint/2010/main" val="1290519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E35C7F-A108-927F-D9CF-FC58E03057E7}"/>
              </a:ext>
            </a:extLst>
          </p:cNvPr>
          <p:cNvSpPr txBox="1">
            <a:spLocks noGrp="1"/>
          </p:cNvSpPr>
          <p:nvPr>
            <p:ph type="title" idx="4294967295"/>
          </p:nvPr>
        </p:nvSpPr>
        <p:spPr>
          <a:xfrm>
            <a:off x="0" y="54468"/>
            <a:ext cx="9144000" cy="6740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Other Actinobacteria: </a:t>
            </a:r>
            <a:r>
              <a:rPr kumimoji="0" lang="en-US" sz="1800" b="1" i="1" u="none" strike="noStrike" kern="1200" cap="none" spc="0" normalizeH="0" baseline="0" noProof="0" dirty="0">
                <a:ln>
                  <a:noFill/>
                </a:ln>
                <a:solidFill>
                  <a:schemeClr val="tx1"/>
                </a:solidFill>
                <a:effectLst/>
                <a:uLnTx/>
                <a:uFillTx/>
                <a:latin typeface="+mn-lt"/>
                <a:ea typeface="+mn-ea"/>
                <a:cs typeface="+mn-cs"/>
              </a:rPr>
              <a:t>Corynebacterium, Bifidobacterium, Gardnerella</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Genus </a:t>
            </a:r>
            <a:r>
              <a:rPr kumimoji="0" lang="en-US" sz="1800" b="1" i="1" u="none" strike="noStrike" kern="1200" cap="none" spc="0" normalizeH="0" baseline="0" noProof="0" dirty="0">
                <a:ln>
                  <a:noFill/>
                </a:ln>
                <a:solidFill>
                  <a:schemeClr val="tx1"/>
                </a:solidFill>
                <a:effectLst/>
                <a:uLnTx/>
                <a:uFillTx/>
                <a:latin typeface="+mn-lt"/>
                <a:ea typeface="+mn-ea"/>
                <a:cs typeface="+mn-cs"/>
              </a:rPr>
              <a:t>Corynebacterium</a:t>
            </a:r>
            <a:r>
              <a:rPr kumimoji="0" lang="en-US" sz="1800" b="1" i="0" u="none" strike="noStrike" kern="1200" cap="none" spc="0" normalizeH="0" baseline="0" noProof="0" dirty="0">
                <a:ln>
                  <a:noFill/>
                </a:ln>
                <a:solidFill>
                  <a:schemeClr val="tx1"/>
                </a:solidFill>
                <a:effectLst/>
                <a:uLnTx/>
                <a:uFillTx/>
                <a:latin typeface="+mn-lt"/>
                <a:ea typeface="+mn-ea"/>
                <a:cs typeface="+mn-cs"/>
              </a:rPr>
              <a: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Cell Wall:</a:t>
            </a:r>
            <a:r>
              <a:rPr kumimoji="0" lang="en-US" sz="1800" b="0" i="0" u="none" strike="noStrike" kern="1200" cap="none" spc="0" normalizeH="0" baseline="0" noProof="0" dirty="0">
                <a:ln>
                  <a:noFill/>
                </a:ln>
                <a:solidFill>
                  <a:schemeClr val="tx1"/>
                </a:solidFill>
                <a:effectLst/>
                <a:uLnTx/>
                <a:uFillTx/>
                <a:latin typeface="+mn-lt"/>
                <a:ea typeface="+mn-ea"/>
                <a:cs typeface="+mn-cs"/>
              </a:rPr>
              <a:t> Contains diaminopimelic acid.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Microscopic Appearance:</a:t>
            </a:r>
            <a:r>
              <a:rPr kumimoji="0" lang="en-US" sz="1800" b="0" i="0" u="none" strike="noStrike" kern="1200" cap="none" spc="0" normalizeH="0" baseline="0" noProof="0" dirty="0">
                <a:ln>
                  <a:noFill/>
                </a:ln>
                <a:solidFill>
                  <a:schemeClr val="tx1"/>
                </a:solidFill>
                <a:effectLst/>
                <a:uLnTx/>
                <a:uFillTx/>
                <a:latin typeface="+mn-lt"/>
                <a:ea typeface="+mn-ea"/>
                <a:cs typeface="+mn-cs"/>
              </a:rPr>
              <a:t> Often form </a:t>
            </a:r>
            <a:r>
              <a:rPr kumimoji="0" lang="en-US" sz="1800" b="1" i="0" u="none" strike="noStrike" kern="1200" cap="none" spc="0" normalizeH="0" baseline="0" noProof="0" dirty="0">
                <a:ln>
                  <a:noFill/>
                </a:ln>
                <a:solidFill>
                  <a:schemeClr val="tx1"/>
                </a:solidFill>
                <a:effectLst/>
                <a:uLnTx/>
                <a:uFillTx/>
                <a:latin typeface="+mn-lt"/>
                <a:ea typeface="+mn-ea"/>
                <a:cs typeface="+mn-cs"/>
              </a:rPr>
              <a:t>palisades</a:t>
            </a:r>
            <a:r>
              <a:rPr kumimoji="0" lang="en-US" sz="1800" b="0" i="0" u="none" strike="noStrike" kern="1200" cap="none" spc="0" normalizeH="0" baseline="0" noProof="0" dirty="0">
                <a:ln>
                  <a:noFill/>
                </a:ln>
                <a:solidFill>
                  <a:schemeClr val="tx1"/>
                </a:solidFill>
                <a:effectLst/>
                <a:uLnTx/>
                <a:uFillTx/>
                <a:latin typeface="+mn-lt"/>
                <a:ea typeface="+mn-ea"/>
                <a:cs typeface="+mn-cs"/>
              </a:rPr>
              <a:t> (pairs of rod-shaped cells resembling a 'V').</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May contain </a:t>
            </a:r>
            <a:r>
              <a:rPr kumimoji="0" lang="en-US" sz="1800" b="1" i="0" u="none" strike="noStrike" kern="1200" cap="none" spc="0" normalizeH="0" baseline="0" noProof="0" dirty="0">
                <a:ln>
                  <a:noFill/>
                </a:ln>
                <a:solidFill>
                  <a:schemeClr val="tx1"/>
                </a:solidFill>
                <a:effectLst/>
                <a:uLnTx/>
                <a:uFillTx/>
                <a:latin typeface="+mn-lt"/>
                <a:ea typeface="+mn-ea"/>
                <a:cs typeface="+mn-cs"/>
              </a:rPr>
              <a:t>metachromatic granules</a:t>
            </a:r>
            <a:r>
              <a:rPr kumimoji="0" lang="en-US" sz="1800" b="0" i="0" u="none" strike="noStrike" kern="1200" cap="none" spc="0" normalizeH="0" baseline="0" noProof="0" dirty="0">
                <a:ln>
                  <a:noFill/>
                </a:ln>
                <a:solidFill>
                  <a:schemeClr val="tx1"/>
                </a:solidFill>
                <a:effectLst/>
                <a:uLnTx/>
                <a:uFillTx/>
                <a:latin typeface="+mn-lt"/>
                <a:ea typeface="+mn-ea"/>
                <a:cs typeface="+mn-cs"/>
              </a:rPr>
              <a:t> (intracellular inorganic phosphate storage, useful for identification).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Pathogenic Species: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Vast majority are nonpathogenic.</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chemeClr val="tx1"/>
                </a:solidFill>
                <a:effectLst/>
                <a:uLnTx/>
                <a:uFillTx/>
                <a:latin typeface="+mn-lt"/>
                <a:ea typeface="+mn-ea"/>
                <a:cs typeface="+mn-cs"/>
              </a:rPr>
              <a:t>C. diphtheriae</a:t>
            </a:r>
            <a:r>
              <a:rPr kumimoji="0" lang="en-US" sz="1800" b="0" i="0" u="none" strike="noStrike" kern="1200" cap="none" spc="0" normalizeH="0" baseline="0" noProof="0" dirty="0">
                <a:ln>
                  <a:noFill/>
                </a:ln>
                <a:solidFill>
                  <a:schemeClr val="tx1"/>
                </a:solidFill>
                <a:effectLst/>
                <a:uLnTx/>
                <a:uFillTx/>
                <a:latin typeface="+mn-lt"/>
                <a:ea typeface="+mn-ea"/>
                <a:cs typeface="+mn-cs"/>
              </a:rPr>
              <a:t>: Causative agent of </a:t>
            </a:r>
            <a:r>
              <a:rPr kumimoji="0" lang="en-US" sz="1800" b="1" i="0" u="none" strike="noStrike" kern="1200" cap="none" spc="0" normalizeH="0" baseline="0" noProof="0" dirty="0">
                <a:ln>
                  <a:noFill/>
                </a:ln>
                <a:solidFill>
                  <a:schemeClr val="tx1"/>
                </a:solidFill>
                <a:effectLst/>
                <a:uLnTx/>
                <a:uFillTx/>
                <a:latin typeface="+mn-lt"/>
                <a:ea typeface="+mn-ea"/>
                <a:cs typeface="+mn-cs"/>
              </a:rPr>
              <a:t>diphtheria</a:t>
            </a:r>
            <a:r>
              <a:rPr kumimoji="0" lang="en-US" sz="1800" b="0" i="0" u="none" strike="noStrike" kern="1200" cap="none" spc="0" normalizeH="0" baseline="0" noProof="0" dirty="0">
                <a:ln>
                  <a:noFill/>
                </a:ln>
                <a:solidFill>
                  <a:schemeClr val="tx1"/>
                </a:solidFill>
                <a:effectLst/>
                <a:uLnTx/>
                <a:uFillTx/>
                <a:latin typeface="+mn-lt"/>
                <a:ea typeface="+mn-ea"/>
                <a:cs typeface="+mn-cs"/>
              </a:rPr>
              <a:t>, a potentially fatal disease (especially in children).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Produces a toxin that forms a </a:t>
            </a:r>
            <a:r>
              <a:rPr kumimoji="0" lang="en-US" sz="1800" b="1" i="0" u="none" strike="noStrike" kern="1200" cap="none" spc="0" normalizeH="0" baseline="0" noProof="0" dirty="0" err="1">
                <a:ln>
                  <a:noFill/>
                </a:ln>
                <a:solidFill>
                  <a:schemeClr val="tx1"/>
                </a:solidFill>
                <a:effectLst/>
                <a:uLnTx/>
                <a:uFillTx/>
                <a:latin typeface="+mn-lt"/>
                <a:ea typeface="+mn-ea"/>
                <a:cs typeface="+mn-cs"/>
              </a:rPr>
              <a:t>pseudomembrane</a:t>
            </a:r>
            <a:r>
              <a:rPr kumimoji="0" lang="en-US" sz="1800" b="0" i="0" u="none" strike="noStrike" kern="1200" cap="none" spc="0" normalizeH="0" baseline="0" noProof="0" dirty="0">
                <a:ln>
                  <a:noFill/>
                </a:ln>
                <a:solidFill>
                  <a:schemeClr val="tx1"/>
                </a:solidFill>
                <a:effectLst/>
                <a:uLnTx/>
                <a:uFillTx/>
                <a:latin typeface="+mn-lt"/>
                <a:ea typeface="+mn-ea"/>
                <a:cs typeface="+mn-cs"/>
              </a:rPr>
              <a:t> in the throat, causing swelling and difficulty breathing.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Genus </a:t>
            </a:r>
            <a:r>
              <a:rPr kumimoji="0" lang="en-US" sz="1800" b="1" i="1" u="none" strike="noStrike" kern="1200" cap="none" spc="0" normalizeH="0" baseline="0" noProof="0" dirty="0">
                <a:ln>
                  <a:noFill/>
                </a:ln>
                <a:solidFill>
                  <a:schemeClr val="tx1"/>
                </a:solidFill>
                <a:effectLst/>
                <a:uLnTx/>
                <a:uFillTx/>
                <a:latin typeface="+mn-lt"/>
                <a:ea typeface="+mn-ea"/>
                <a:cs typeface="+mn-cs"/>
              </a:rPr>
              <a:t>Bifidobacterium</a:t>
            </a:r>
            <a:r>
              <a:rPr kumimoji="0" lang="en-US" sz="1800" b="1" i="0" u="none" strike="noStrike" kern="1200" cap="none" spc="0" normalizeH="0" baseline="0" noProof="0" dirty="0">
                <a:ln>
                  <a:noFill/>
                </a:ln>
                <a:solidFill>
                  <a:schemeClr val="tx1"/>
                </a:solidFill>
                <a:effectLst/>
                <a:uLnTx/>
                <a:uFillTx/>
                <a:latin typeface="+mn-lt"/>
                <a:ea typeface="+mn-ea"/>
                <a:cs typeface="+mn-cs"/>
              </a:rPr>
              <a: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Filamentous anaerobes.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Commonly found in the human gastrointestinal tract, vagina, and mouth.</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Substantial part of the human gut microbiota; frequently used as </a:t>
            </a:r>
            <a:r>
              <a:rPr kumimoji="0" lang="en-US" sz="1800" b="1" i="0" u="none" strike="noStrike" kern="1200" cap="none" spc="0" normalizeH="0" baseline="0" noProof="0" dirty="0">
                <a:ln>
                  <a:noFill/>
                </a:ln>
                <a:solidFill>
                  <a:schemeClr val="tx1"/>
                </a:solidFill>
                <a:effectLst/>
                <a:uLnTx/>
                <a:uFillTx/>
                <a:latin typeface="+mn-lt"/>
                <a:ea typeface="+mn-ea"/>
                <a:cs typeface="+mn-cs"/>
              </a:rPr>
              <a:t>probiotics</a:t>
            </a:r>
            <a:r>
              <a:rPr kumimoji="0" lang="en-US" sz="1800" b="0" i="0" u="none" strike="noStrike" kern="1200" cap="none" spc="0" normalizeH="0" baseline="0" noProof="0" dirty="0">
                <a:ln>
                  <a:noFill/>
                </a:ln>
                <a:solidFill>
                  <a:schemeClr val="tx1"/>
                </a:solidFill>
                <a:effectLst/>
                <a:uLnTx/>
                <a:uFillTx/>
                <a:latin typeface="+mn-lt"/>
                <a:ea typeface="+mn-ea"/>
                <a:cs typeface="+mn-cs"/>
              </a:rPr>
              <a:t> and in yogurt production.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Genus </a:t>
            </a:r>
            <a:r>
              <a:rPr kumimoji="0" lang="en-US" sz="1800" b="1" i="1" u="none" strike="noStrike" kern="1200" cap="none" spc="0" normalizeH="0" baseline="0" noProof="0" dirty="0">
                <a:ln>
                  <a:noFill/>
                </a:ln>
                <a:solidFill>
                  <a:schemeClr val="tx1"/>
                </a:solidFill>
                <a:effectLst/>
                <a:uLnTx/>
                <a:uFillTx/>
                <a:latin typeface="+mn-lt"/>
                <a:ea typeface="+mn-ea"/>
                <a:cs typeface="+mn-cs"/>
              </a:rPr>
              <a:t>Gardnerella</a:t>
            </a:r>
            <a:r>
              <a:rPr kumimoji="0" lang="en-US" sz="1800" b="1" i="0" u="none" strike="noStrike" kern="1200" cap="none" spc="0" normalizeH="0" baseline="0" noProof="0" dirty="0">
                <a:ln>
                  <a:noFill/>
                </a:ln>
                <a:solidFill>
                  <a:schemeClr val="tx1"/>
                </a:solidFill>
                <a:effectLst/>
                <a:uLnTx/>
                <a:uFillTx/>
                <a:latin typeface="+mn-lt"/>
                <a:ea typeface="+mn-ea"/>
                <a:cs typeface="+mn-cs"/>
              </a:rPr>
              <a: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Only one species: </a:t>
            </a:r>
            <a:r>
              <a:rPr kumimoji="0" lang="en-US" sz="1800" b="1" i="1" u="none" strike="noStrike" kern="1200" cap="none" spc="0" normalizeH="0" baseline="0" noProof="0" dirty="0">
                <a:ln>
                  <a:noFill/>
                </a:ln>
                <a:solidFill>
                  <a:schemeClr val="tx1"/>
                </a:solidFill>
                <a:effectLst/>
                <a:uLnTx/>
                <a:uFillTx/>
                <a:latin typeface="+mn-lt"/>
                <a:ea typeface="+mn-ea"/>
                <a:cs typeface="+mn-cs"/>
              </a:rPr>
              <a:t>G. vaginalis</a:t>
            </a:r>
            <a:r>
              <a:rPr kumimoji="0" lang="en-US" sz="18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Gram-Variable:</a:t>
            </a:r>
            <a:r>
              <a:rPr kumimoji="0" lang="en-US" sz="1800" b="0" i="0" u="none" strike="noStrike" kern="1200" cap="none" spc="0" normalizeH="0" baseline="0" noProof="0" dirty="0">
                <a:ln>
                  <a:noFill/>
                </a:ln>
                <a:solidFill>
                  <a:schemeClr val="tx1"/>
                </a:solidFill>
                <a:effectLst/>
                <a:uLnTx/>
                <a:uFillTx/>
                <a:latin typeface="+mn-lt"/>
                <a:ea typeface="+mn-ea"/>
                <a:cs typeface="+mn-cs"/>
              </a:rPr>
              <a:t> Small coccobacilli do not show consistent Gram stain results.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Classified as high G+C Gram-positive based on genome.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Can cause </a:t>
            </a:r>
            <a:r>
              <a:rPr kumimoji="0" lang="en-US" sz="1800" b="1" i="0" u="none" strike="noStrike" kern="1200" cap="none" spc="0" normalizeH="0" baseline="0" noProof="0" dirty="0">
                <a:ln>
                  <a:noFill/>
                </a:ln>
                <a:solidFill>
                  <a:schemeClr val="tx1"/>
                </a:solidFill>
                <a:effectLst/>
                <a:uLnTx/>
                <a:uFillTx/>
                <a:latin typeface="+mn-lt"/>
                <a:ea typeface="+mn-ea"/>
                <a:cs typeface="+mn-cs"/>
              </a:rPr>
              <a:t>bacterial vaginosis</a:t>
            </a:r>
            <a:r>
              <a:rPr kumimoji="0" lang="en-US" sz="1800" b="0" i="0" u="none" strike="noStrike" kern="1200" cap="none" spc="0" normalizeH="0" baseline="0" noProof="0" dirty="0">
                <a:ln>
                  <a:noFill/>
                </a:ln>
                <a:solidFill>
                  <a:schemeClr val="tx1"/>
                </a:solidFill>
                <a:effectLst/>
                <a:uLnTx/>
                <a:uFillTx/>
                <a:latin typeface="+mn-lt"/>
                <a:ea typeface="+mn-ea"/>
                <a:cs typeface="+mn-cs"/>
              </a:rPr>
              <a:t> (mild or undetectable symptoms, but can lead to pregnancy complications).</a:t>
            </a:r>
          </a:p>
        </p:txBody>
      </p:sp>
    </p:spTree>
    <p:extLst>
      <p:ext uri="{BB962C8B-B14F-4D97-AF65-F5344CB8AC3E}">
        <p14:creationId xmlns:p14="http://schemas.microsoft.com/office/powerpoint/2010/main" val="2443741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A88049-EAF8-CA47-81CE-342F2BB16669}"/>
              </a:ext>
            </a:extLst>
          </p:cNvPr>
          <p:cNvSpPr txBox="1">
            <a:spLocks noGrp="1"/>
          </p:cNvSpPr>
          <p:nvPr>
            <p:ph type="title" idx="4294967295"/>
          </p:nvPr>
        </p:nvSpPr>
        <p:spPr>
          <a:xfrm>
            <a:off x="1" y="0"/>
            <a:ext cx="9144000" cy="60708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50" b="1" i="0" u="none" strike="noStrike" kern="1200" cap="none" spc="0" normalizeH="0" baseline="0" noProof="0" dirty="0">
                <a:ln>
                  <a:noFill/>
                </a:ln>
                <a:solidFill>
                  <a:schemeClr val="tx1"/>
                </a:solidFill>
                <a:effectLst/>
                <a:uLnTx/>
                <a:uFillTx/>
                <a:latin typeface="+mn-lt"/>
                <a:ea typeface="+mn-ea"/>
                <a:cs typeface="+mn-cs"/>
              </a:rPr>
              <a:t>Low G+C Gram-Positive Bacteria: Overview &amp; </a:t>
            </a:r>
            <a:r>
              <a:rPr kumimoji="0" lang="en-US" sz="1850" b="1" i="1" u="none" strike="noStrike" kern="1200" cap="none" spc="0" normalizeH="0" baseline="0" noProof="0" dirty="0">
                <a:ln>
                  <a:noFill/>
                </a:ln>
                <a:solidFill>
                  <a:schemeClr val="tx1"/>
                </a:solidFill>
                <a:effectLst/>
                <a:uLnTx/>
                <a:uFillTx/>
                <a:latin typeface="+mn-lt"/>
                <a:ea typeface="+mn-ea"/>
                <a:cs typeface="+mn-cs"/>
              </a:rPr>
              <a:t>Clostridium</a:t>
            </a:r>
            <a:endParaRPr kumimoji="0" lang="en-US" sz="185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1" i="0" u="none" strike="noStrike" kern="1200" cap="none" spc="0" normalizeH="0" baseline="0" noProof="0" dirty="0">
                <a:ln>
                  <a:noFill/>
                </a:ln>
                <a:solidFill>
                  <a:schemeClr val="tx1"/>
                </a:solidFill>
                <a:effectLst/>
                <a:uLnTx/>
                <a:uFillTx/>
                <a:latin typeface="+mn-lt"/>
                <a:ea typeface="+mn-ea"/>
                <a:cs typeface="+mn-cs"/>
              </a:rPr>
              <a:t>Low G+C Gram-Positive Bacteria:</a:t>
            </a:r>
            <a:endParaRPr kumimoji="0" lang="en-US" sz="185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1200" cap="none" spc="0" normalizeH="0" baseline="0" noProof="0" dirty="0">
                <a:ln>
                  <a:noFill/>
                </a:ln>
                <a:solidFill>
                  <a:schemeClr val="tx1"/>
                </a:solidFill>
                <a:effectLst/>
                <a:uLnTx/>
                <a:uFillTx/>
                <a:latin typeface="+mn-lt"/>
                <a:ea typeface="+mn-ea"/>
                <a:cs typeface="+mn-cs"/>
              </a:rPr>
              <a:t>One large and diverse class is </a:t>
            </a:r>
            <a:r>
              <a:rPr kumimoji="0" lang="en-US" sz="1850" b="1" i="0" u="none" strike="noStrike" kern="1200" cap="none" spc="0" normalizeH="0" baseline="0" noProof="0" dirty="0">
                <a:ln>
                  <a:noFill/>
                </a:ln>
                <a:solidFill>
                  <a:schemeClr val="tx1"/>
                </a:solidFill>
                <a:effectLst/>
                <a:uLnTx/>
                <a:uFillTx/>
                <a:latin typeface="+mn-lt"/>
                <a:ea typeface="+mn-ea"/>
                <a:cs typeface="+mn-cs"/>
              </a:rPr>
              <a:t>Clostridia</a:t>
            </a:r>
            <a:r>
              <a:rPr kumimoji="0" lang="en-US" sz="185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1" i="0" u="none" strike="noStrike" kern="1200" cap="none" spc="0" normalizeH="0" baseline="0" noProof="0" dirty="0">
                <a:ln>
                  <a:noFill/>
                </a:ln>
                <a:solidFill>
                  <a:schemeClr val="tx1"/>
                </a:solidFill>
                <a:effectLst/>
                <a:uLnTx/>
                <a:uFillTx/>
                <a:latin typeface="+mn-lt"/>
                <a:ea typeface="+mn-ea"/>
                <a:cs typeface="+mn-cs"/>
              </a:rPr>
              <a:t>Genus </a:t>
            </a:r>
            <a:r>
              <a:rPr kumimoji="0" lang="en-US" sz="1850" b="1" i="1" u="none" strike="noStrike" kern="1200" cap="none" spc="0" normalizeH="0" baseline="0" noProof="0" dirty="0">
                <a:ln>
                  <a:noFill/>
                </a:ln>
                <a:solidFill>
                  <a:schemeClr val="tx1"/>
                </a:solidFill>
                <a:effectLst/>
                <a:uLnTx/>
                <a:uFillTx/>
                <a:latin typeface="+mn-lt"/>
                <a:ea typeface="+mn-ea"/>
                <a:cs typeface="+mn-cs"/>
              </a:rPr>
              <a:t>Clostridium</a:t>
            </a:r>
            <a:r>
              <a:rPr kumimoji="0" lang="en-US" sz="1850" b="1" i="0" u="none" strike="noStrike" kern="1200" cap="none" spc="0" normalizeH="0" baseline="0" noProof="0" dirty="0">
                <a:ln>
                  <a:noFill/>
                </a:ln>
                <a:solidFill>
                  <a:schemeClr val="tx1"/>
                </a:solidFill>
                <a:effectLst/>
                <a:uLnTx/>
                <a:uFillTx/>
                <a:latin typeface="+mn-lt"/>
                <a:ea typeface="+mn-ea"/>
                <a:cs typeface="+mn-cs"/>
              </a:rPr>
              <a:t>:</a:t>
            </a:r>
            <a:endParaRPr kumimoji="0" lang="en-US" sz="185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1" i="0" u="none" strike="noStrike" kern="1200" cap="none" spc="0" normalizeH="0" baseline="0" noProof="0" dirty="0">
                <a:ln>
                  <a:noFill/>
                </a:ln>
                <a:solidFill>
                  <a:schemeClr val="tx1"/>
                </a:solidFill>
                <a:effectLst/>
                <a:uLnTx/>
                <a:uFillTx/>
                <a:latin typeface="+mn-lt"/>
                <a:ea typeface="+mn-ea"/>
                <a:cs typeface="+mn-cs"/>
              </a:rPr>
              <a:t>Microscopic Morphology:</a:t>
            </a:r>
            <a:r>
              <a:rPr kumimoji="0" lang="en-US" sz="1850" b="0" i="0" u="none" strike="noStrike" kern="1200" cap="none" spc="0" normalizeH="0" baseline="0" noProof="0" dirty="0">
                <a:ln>
                  <a:noFill/>
                </a:ln>
                <a:solidFill>
                  <a:schemeClr val="tx1"/>
                </a:solidFill>
                <a:effectLst/>
                <a:uLnTx/>
                <a:uFillTx/>
                <a:latin typeface="+mn-lt"/>
                <a:ea typeface="+mn-ea"/>
                <a:cs typeface="+mn-cs"/>
              </a:rPr>
              <a:t> Rod-shaped bacteria.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1" i="0" u="none" strike="noStrike" kern="1200" cap="none" spc="0" normalizeH="0" baseline="0" noProof="0" dirty="0">
                <a:ln>
                  <a:noFill/>
                </a:ln>
                <a:solidFill>
                  <a:schemeClr val="tx1"/>
                </a:solidFill>
                <a:effectLst/>
                <a:uLnTx/>
                <a:uFillTx/>
                <a:latin typeface="+mn-lt"/>
                <a:ea typeface="+mn-ea"/>
                <a:cs typeface="+mn-cs"/>
              </a:rPr>
              <a:t>Unique Characteristics:</a:t>
            </a:r>
            <a:endParaRPr kumimoji="0" lang="en-US" sz="185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1200" cap="none" spc="0" normalizeH="0" baseline="0" noProof="0" dirty="0">
                <a:ln>
                  <a:noFill/>
                </a:ln>
                <a:solidFill>
                  <a:schemeClr val="tx1"/>
                </a:solidFill>
                <a:effectLst/>
                <a:uLnTx/>
                <a:uFillTx/>
                <a:latin typeface="+mn-lt"/>
                <a:ea typeface="+mn-ea"/>
                <a:cs typeface="+mn-cs"/>
              </a:rPr>
              <a:t>Generally </a:t>
            </a:r>
            <a:r>
              <a:rPr kumimoji="0" lang="en-US" sz="1850" b="1" i="0" u="none" strike="noStrike" kern="1200" cap="none" spc="0" normalizeH="0" baseline="0" noProof="0" dirty="0">
                <a:ln>
                  <a:noFill/>
                </a:ln>
                <a:solidFill>
                  <a:schemeClr val="tx1"/>
                </a:solidFill>
                <a:effectLst/>
                <a:uLnTx/>
                <a:uFillTx/>
                <a:latin typeface="+mn-lt"/>
                <a:ea typeface="+mn-ea"/>
                <a:cs typeface="+mn-cs"/>
              </a:rPr>
              <a:t>obligate anaerobes</a:t>
            </a:r>
            <a:r>
              <a:rPr kumimoji="0" lang="en-US" sz="1850" b="0" i="0" u="none" strike="noStrike" kern="1200" cap="none" spc="0" normalizeH="0" baseline="0" noProof="0" dirty="0">
                <a:ln>
                  <a:noFill/>
                </a:ln>
                <a:solidFill>
                  <a:schemeClr val="tx1"/>
                </a:solidFill>
                <a:effectLst/>
                <a:uLnTx/>
                <a:uFillTx/>
                <a:latin typeface="+mn-lt"/>
                <a:ea typeface="+mn-ea"/>
                <a:cs typeface="+mn-cs"/>
              </a:rPr>
              <a: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1200" cap="none" spc="0" normalizeH="0" baseline="0" noProof="0" dirty="0">
                <a:ln>
                  <a:noFill/>
                </a:ln>
                <a:solidFill>
                  <a:schemeClr val="tx1"/>
                </a:solidFill>
                <a:effectLst/>
                <a:uLnTx/>
                <a:uFillTx/>
                <a:latin typeface="+mn-lt"/>
                <a:ea typeface="+mn-ea"/>
                <a:cs typeface="+mn-cs"/>
              </a:rPr>
              <a:t>Produce </a:t>
            </a:r>
            <a:r>
              <a:rPr kumimoji="0" lang="en-US" sz="1850" b="1" i="0" u="none" strike="noStrike" kern="1200" cap="none" spc="0" normalizeH="0" baseline="0" noProof="0" dirty="0">
                <a:ln>
                  <a:noFill/>
                </a:ln>
                <a:solidFill>
                  <a:schemeClr val="tx1"/>
                </a:solidFill>
                <a:effectLst/>
                <a:uLnTx/>
                <a:uFillTx/>
                <a:latin typeface="+mn-lt"/>
                <a:ea typeface="+mn-ea"/>
                <a:cs typeface="+mn-cs"/>
              </a:rPr>
              <a:t>endospores</a:t>
            </a:r>
            <a:r>
              <a:rPr kumimoji="0" lang="en-US" sz="1850" b="0" i="0" u="none" strike="noStrike" kern="1200" cap="none" spc="0" normalizeH="0" baseline="0" noProof="0" dirty="0">
                <a:ln>
                  <a:noFill/>
                </a:ln>
                <a:solidFill>
                  <a:schemeClr val="tx1"/>
                </a:solidFill>
                <a:effectLst/>
                <a:uLnTx/>
                <a:uFillTx/>
                <a:latin typeface="+mn-lt"/>
                <a:ea typeface="+mn-ea"/>
                <a:cs typeface="+mn-cs"/>
              </a:rPr>
              <a:t> that can survive for many years.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0" i="0" u="none" strike="noStrike" kern="1200" cap="none" spc="0" normalizeH="0" baseline="0" noProof="0" dirty="0">
                <a:ln>
                  <a:noFill/>
                </a:ln>
                <a:solidFill>
                  <a:schemeClr val="tx1"/>
                </a:solidFill>
                <a:effectLst/>
                <a:uLnTx/>
                <a:uFillTx/>
                <a:latin typeface="+mn-lt"/>
                <a:ea typeface="+mn-ea"/>
                <a:cs typeface="+mn-cs"/>
              </a:rPr>
              <a:t>Found in anaerobic habitats like soil and aquatic sediments rich in organic nutrients.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1" i="0" u="none" strike="noStrike" kern="1200" cap="none" spc="0" normalizeH="0" baseline="0" noProof="0" dirty="0">
                <a:ln>
                  <a:noFill/>
                </a:ln>
                <a:solidFill>
                  <a:schemeClr val="tx1"/>
                </a:solidFill>
                <a:effectLst/>
                <a:uLnTx/>
                <a:uFillTx/>
                <a:latin typeface="+mn-lt"/>
                <a:ea typeface="+mn-ea"/>
                <a:cs typeface="+mn-cs"/>
              </a:rPr>
              <a:t>Highly Pathogenic:</a:t>
            </a:r>
            <a:r>
              <a:rPr kumimoji="0" lang="en-US" sz="1850" b="0" i="0" u="none" strike="noStrike" kern="1200" cap="none" spc="0" normalizeH="0" baseline="0" noProof="0" dirty="0">
                <a:ln>
                  <a:noFill/>
                </a:ln>
                <a:solidFill>
                  <a:schemeClr val="tx1"/>
                </a:solidFill>
                <a:effectLst/>
                <a:uLnTx/>
                <a:uFillTx/>
                <a:latin typeface="+mn-lt"/>
                <a:ea typeface="+mn-ea"/>
                <a:cs typeface="+mn-cs"/>
              </a:rPr>
              <a:t> Produce more kinds of protein toxins than any other bacterial genus.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1" i="1" u="none" strike="noStrike" kern="1200" cap="none" spc="0" normalizeH="0" baseline="0" noProof="0" dirty="0">
                <a:ln>
                  <a:noFill/>
                </a:ln>
                <a:solidFill>
                  <a:schemeClr val="tx1"/>
                </a:solidFill>
                <a:effectLst/>
                <a:uLnTx/>
                <a:uFillTx/>
                <a:latin typeface="+mn-lt"/>
                <a:ea typeface="+mn-ea"/>
                <a:cs typeface="+mn-cs"/>
              </a:rPr>
              <a:t>C. perfringens</a:t>
            </a:r>
            <a:r>
              <a:rPr kumimoji="0" lang="en-US" sz="1850" b="0" i="0" u="none" strike="noStrike" kern="1200" cap="none" spc="0" normalizeH="0" baseline="0" noProof="0" dirty="0">
                <a:ln>
                  <a:noFill/>
                </a:ln>
                <a:solidFill>
                  <a:schemeClr val="tx1"/>
                </a:solidFill>
                <a:effectLst/>
                <a:uLnTx/>
                <a:uFillTx/>
                <a:latin typeface="+mn-lt"/>
                <a:ea typeface="+mn-ea"/>
                <a:cs typeface="+mn-cs"/>
              </a:rPr>
              <a:t>: Third most common cause of food poisoning; causative agent of </a:t>
            </a:r>
            <a:r>
              <a:rPr kumimoji="0" lang="en-US" sz="1850" b="1" i="0" u="none" strike="noStrike" kern="1200" cap="none" spc="0" normalizeH="0" baseline="0" noProof="0" dirty="0">
                <a:ln>
                  <a:noFill/>
                </a:ln>
                <a:solidFill>
                  <a:schemeClr val="tx1"/>
                </a:solidFill>
                <a:effectLst/>
                <a:uLnTx/>
                <a:uFillTx/>
                <a:latin typeface="+mn-lt"/>
                <a:ea typeface="+mn-ea"/>
                <a:cs typeface="+mn-cs"/>
              </a:rPr>
              <a:t>gas gangrene</a:t>
            </a:r>
            <a:r>
              <a:rPr kumimoji="0" lang="en-US" sz="1850" b="0" i="0" u="none" strike="noStrike" kern="1200" cap="none" spc="0" normalizeH="0" baseline="0" noProof="0" dirty="0">
                <a:ln>
                  <a:noFill/>
                </a:ln>
                <a:solidFill>
                  <a:schemeClr val="tx1"/>
                </a:solidFill>
                <a:effectLst/>
                <a:uLnTx/>
                <a:uFillTx/>
                <a:latin typeface="+mn-lt"/>
                <a:ea typeface="+mn-ea"/>
                <a:cs typeface="+mn-cs"/>
              </a:rPr>
              <a:t> (endospores enter wound, germinate, produce tissue-killing toxin).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1" i="1" u="none" strike="noStrike" kern="1200" cap="none" spc="0" normalizeH="0" baseline="0" noProof="0" dirty="0">
                <a:ln>
                  <a:noFill/>
                </a:ln>
                <a:solidFill>
                  <a:schemeClr val="tx1"/>
                </a:solidFill>
                <a:effectLst/>
                <a:uLnTx/>
                <a:uFillTx/>
                <a:latin typeface="+mn-lt"/>
                <a:ea typeface="+mn-ea"/>
                <a:cs typeface="+mn-cs"/>
              </a:rPr>
              <a:t>C. tetani</a:t>
            </a:r>
            <a:r>
              <a:rPr kumimoji="0" lang="en-US" sz="1850" b="0" i="0" u="none" strike="noStrike" kern="1200" cap="none" spc="0" normalizeH="0" baseline="0" noProof="0" dirty="0">
                <a:ln>
                  <a:noFill/>
                </a:ln>
                <a:solidFill>
                  <a:schemeClr val="tx1"/>
                </a:solidFill>
                <a:effectLst/>
                <a:uLnTx/>
                <a:uFillTx/>
                <a:latin typeface="+mn-lt"/>
                <a:ea typeface="+mn-ea"/>
                <a:cs typeface="+mn-cs"/>
              </a:rPr>
              <a:t>: Causes </a:t>
            </a:r>
            <a:r>
              <a:rPr kumimoji="0" lang="en-US" sz="1850" b="1" i="0" u="none" strike="noStrike" kern="1200" cap="none" spc="0" normalizeH="0" baseline="0" noProof="0" dirty="0">
                <a:ln>
                  <a:noFill/>
                </a:ln>
                <a:solidFill>
                  <a:schemeClr val="tx1"/>
                </a:solidFill>
                <a:effectLst/>
                <a:uLnTx/>
                <a:uFillTx/>
                <a:latin typeface="+mn-lt"/>
                <a:ea typeface="+mn-ea"/>
                <a:cs typeface="+mn-cs"/>
              </a:rPr>
              <a:t>tetanus</a:t>
            </a:r>
            <a:r>
              <a:rPr kumimoji="0" lang="en-US" sz="1850" b="0" i="0" u="none" strike="noStrike" kern="1200" cap="none" spc="0" normalizeH="0" baseline="0" noProof="0" dirty="0">
                <a:ln>
                  <a:noFill/>
                </a:ln>
                <a:solidFill>
                  <a:schemeClr val="tx1"/>
                </a:solidFill>
                <a:effectLst/>
                <a:uLnTx/>
                <a:uFillTx/>
                <a:latin typeface="+mn-lt"/>
                <a:ea typeface="+mn-ea"/>
                <a:cs typeface="+mn-cs"/>
              </a:rPr>
              <a:t>; produces a neurotoxin that blocks nerve impulse inhibition, leading to life-threatening spastic paralysis.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1" i="1" u="none" strike="noStrike" kern="1200" cap="none" spc="0" normalizeH="0" baseline="0" noProof="0" dirty="0">
                <a:ln>
                  <a:noFill/>
                </a:ln>
                <a:solidFill>
                  <a:schemeClr val="tx1"/>
                </a:solidFill>
                <a:effectLst/>
                <a:uLnTx/>
                <a:uFillTx/>
                <a:latin typeface="+mn-lt"/>
                <a:ea typeface="+mn-ea"/>
                <a:cs typeface="+mn-cs"/>
              </a:rPr>
              <a:t>C. botulinum</a:t>
            </a:r>
            <a:r>
              <a:rPr kumimoji="0" lang="en-US" sz="1850" b="0" i="0" u="none" strike="noStrike" kern="1200" cap="none" spc="0" normalizeH="0" baseline="0" noProof="0" dirty="0">
                <a:ln>
                  <a:noFill/>
                </a:ln>
                <a:solidFill>
                  <a:schemeClr val="tx1"/>
                </a:solidFill>
                <a:effectLst/>
                <a:uLnTx/>
                <a:uFillTx/>
                <a:latin typeface="+mn-lt"/>
                <a:ea typeface="+mn-ea"/>
                <a:cs typeface="+mn-cs"/>
              </a:rPr>
              <a:t>: Produces </a:t>
            </a:r>
            <a:r>
              <a:rPr kumimoji="0" lang="en-US" sz="1850" b="1" i="0" u="none" strike="noStrike" kern="1200" cap="none" spc="0" normalizeH="0" baseline="0" noProof="0" dirty="0">
                <a:ln>
                  <a:noFill/>
                </a:ln>
                <a:solidFill>
                  <a:schemeClr val="tx1"/>
                </a:solidFill>
                <a:effectLst/>
                <a:uLnTx/>
                <a:uFillTx/>
                <a:latin typeface="+mn-lt"/>
                <a:ea typeface="+mn-ea"/>
                <a:cs typeface="+mn-cs"/>
              </a:rPr>
              <a:t>botulinum neurotoxin</a:t>
            </a:r>
            <a:r>
              <a:rPr kumimoji="0" lang="en-US" sz="1850" b="0" i="0" u="none" strike="noStrike" kern="1200" cap="none" spc="0" normalizeH="0" baseline="0" noProof="0" dirty="0">
                <a:ln>
                  <a:noFill/>
                </a:ln>
                <a:solidFill>
                  <a:schemeClr val="tx1"/>
                </a:solidFill>
                <a:effectLst/>
                <a:uLnTx/>
                <a:uFillTx/>
                <a:latin typeface="+mn-lt"/>
                <a:ea typeface="+mn-ea"/>
                <a:cs typeface="+mn-cs"/>
              </a:rPr>
              <a:t> (most lethal biological toxin known); causes </a:t>
            </a:r>
            <a:r>
              <a:rPr kumimoji="0" lang="en-US" sz="1850" b="1" i="0" u="none" strike="noStrike" kern="1200" cap="none" spc="0" normalizeH="0" baseline="0" noProof="0" dirty="0">
                <a:ln>
                  <a:noFill/>
                </a:ln>
                <a:solidFill>
                  <a:schemeClr val="tx1"/>
                </a:solidFill>
                <a:effectLst/>
                <a:uLnTx/>
                <a:uFillTx/>
                <a:latin typeface="+mn-lt"/>
                <a:ea typeface="+mn-ea"/>
                <a:cs typeface="+mn-cs"/>
              </a:rPr>
              <a:t>botulism</a:t>
            </a:r>
            <a:r>
              <a:rPr kumimoji="0" lang="en-US" sz="1850" b="0" i="0" u="none" strike="noStrike" kern="1200" cap="none" spc="0" normalizeH="0" baseline="0" noProof="0" dirty="0">
                <a:ln>
                  <a:noFill/>
                </a:ln>
                <a:solidFill>
                  <a:schemeClr val="tx1"/>
                </a:solidFill>
                <a:effectLst/>
                <a:uLnTx/>
                <a:uFillTx/>
                <a:latin typeface="+mn-lt"/>
                <a:ea typeface="+mn-ea"/>
                <a:cs typeface="+mn-cs"/>
              </a:rPr>
              <a:t> (blocks acetylcholine release, causing flaccid paralysis). Used cosmetically (Botox).</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50" b="1" i="1" u="none" strike="noStrike" kern="1200" cap="none" spc="0" normalizeH="0" baseline="0" noProof="0" dirty="0">
                <a:ln>
                  <a:noFill/>
                </a:ln>
                <a:solidFill>
                  <a:schemeClr val="tx1"/>
                </a:solidFill>
                <a:effectLst/>
                <a:uLnTx/>
                <a:uFillTx/>
                <a:latin typeface="+mn-lt"/>
                <a:ea typeface="+mn-ea"/>
                <a:cs typeface="+mn-cs"/>
              </a:rPr>
              <a:t>Clostridioides difficile</a:t>
            </a:r>
            <a:r>
              <a:rPr kumimoji="0" lang="en-US" sz="1850" b="0" i="0" u="none" strike="noStrike" kern="1200" cap="none" spc="0" normalizeH="0" baseline="0" noProof="0" dirty="0">
                <a:ln>
                  <a:noFill/>
                </a:ln>
                <a:solidFill>
                  <a:schemeClr val="tx1"/>
                </a:solidFill>
                <a:effectLst/>
                <a:uLnTx/>
                <a:uFillTx/>
                <a:latin typeface="+mn-lt"/>
                <a:ea typeface="+mn-ea"/>
                <a:cs typeface="+mn-cs"/>
              </a:rPr>
              <a:t>: Common source of </a:t>
            </a:r>
            <a:r>
              <a:rPr kumimoji="0" lang="en-US" sz="1850" b="1" i="0" u="none" strike="noStrike" kern="1200" cap="none" spc="0" normalizeH="0" baseline="0" noProof="0" dirty="0">
                <a:ln>
                  <a:noFill/>
                </a:ln>
                <a:solidFill>
                  <a:schemeClr val="tx1"/>
                </a:solidFill>
                <a:effectLst/>
                <a:uLnTx/>
                <a:uFillTx/>
                <a:latin typeface="+mn-lt"/>
                <a:ea typeface="+mn-ea"/>
                <a:cs typeface="+mn-cs"/>
              </a:rPr>
              <a:t>hospital-acquired infections</a:t>
            </a:r>
            <a:r>
              <a:rPr kumimoji="0" lang="en-US" sz="1850" b="0" i="0" u="none" strike="noStrike" kern="1200" cap="none" spc="0" normalizeH="0" baseline="0" noProof="0" dirty="0">
                <a:ln>
                  <a:noFill/>
                </a:ln>
                <a:solidFill>
                  <a:schemeClr val="tx1"/>
                </a:solidFill>
                <a:effectLst/>
                <a:uLnTx/>
                <a:uFillTx/>
                <a:latin typeface="+mn-lt"/>
                <a:ea typeface="+mn-ea"/>
                <a:cs typeface="+mn-cs"/>
              </a:rPr>
              <a:t>; can cause severe colitis, especially in immunosuppressed or antibiotic-treated patients.</a:t>
            </a:r>
          </a:p>
        </p:txBody>
      </p:sp>
    </p:spTree>
    <p:extLst>
      <p:ext uri="{BB962C8B-B14F-4D97-AF65-F5344CB8AC3E}">
        <p14:creationId xmlns:p14="http://schemas.microsoft.com/office/powerpoint/2010/main" val="2537618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92DF8-0725-4FF6-650A-F85E7044954E}"/>
              </a:ext>
            </a:extLst>
          </p:cNvPr>
          <p:cNvSpPr txBox="1">
            <a:spLocks noGrp="1"/>
          </p:cNvSpPr>
          <p:nvPr>
            <p:ph type="title" idx="4294967295"/>
          </p:nvPr>
        </p:nvSpPr>
        <p:spPr>
          <a:xfrm>
            <a:off x="0" y="22578"/>
            <a:ext cx="9144000" cy="6440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Other Low G+C Gram-Positive Bacteria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Order </a:t>
            </a:r>
            <a:r>
              <a:rPr kumimoji="0" lang="en-US" sz="1250" b="1" i="0" u="none" strike="noStrike" kern="1200" cap="none" spc="0" normalizeH="0" baseline="0" noProof="0" dirty="0" err="1">
                <a:ln>
                  <a:noFill/>
                </a:ln>
                <a:solidFill>
                  <a:schemeClr val="tx1"/>
                </a:solidFill>
                <a:effectLst/>
                <a:uLnTx/>
                <a:uFillTx/>
                <a:latin typeface="+mn-lt"/>
                <a:ea typeface="+mn-ea"/>
                <a:cs typeface="+mn-cs"/>
              </a:rPr>
              <a:t>Lactobacillales</a:t>
            </a:r>
            <a:r>
              <a:rPr kumimoji="0" lang="en-US" sz="1250" b="1" i="0" u="none" strike="noStrike" kern="1200" cap="none" spc="0" normalizeH="0" baseline="0" noProof="0" dirty="0">
                <a:ln>
                  <a:noFill/>
                </a:ln>
                <a:solidFill>
                  <a:schemeClr val="tx1"/>
                </a:solidFill>
                <a:effectLst/>
                <a:uLnTx/>
                <a:uFillTx/>
                <a:latin typeface="+mn-lt"/>
                <a:ea typeface="+mn-ea"/>
                <a:cs typeface="+mn-cs"/>
              </a:rPr>
              <a:t>:</a:t>
            </a:r>
            <a:endParaRPr kumimoji="0" lang="en-US" sz="125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schemeClr val="tx1"/>
                </a:solidFill>
                <a:effectLst/>
                <a:uLnTx/>
                <a:uFillTx/>
                <a:latin typeface="+mn-lt"/>
                <a:ea typeface="+mn-ea"/>
                <a:cs typeface="+mn-cs"/>
              </a:rPr>
              <a:t>Includes bacilli and cocci: </a:t>
            </a:r>
            <a:r>
              <a:rPr kumimoji="0" lang="en-US" sz="1250" b="0" i="1" u="none" strike="noStrike" kern="1200" cap="none" spc="0" normalizeH="0" baseline="0" noProof="0" dirty="0">
                <a:ln>
                  <a:noFill/>
                </a:ln>
                <a:solidFill>
                  <a:schemeClr val="tx1"/>
                </a:solidFill>
                <a:effectLst/>
                <a:uLnTx/>
                <a:uFillTx/>
                <a:latin typeface="+mn-lt"/>
                <a:ea typeface="+mn-ea"/>
                <a:cs typeface="+mn-cs"/>
              </a:rPr>
              <a:t>Lactobacillus, </a:t>
            </a:r>
            <a:r>
              <a:rPr kumimoji="0" lang="en-US" sz="1250" b="0" i="1" u="none" strike="noStrike" kern="1200" cap="none" spc="0" normalizeH="0" baseline="0" noProof="0" dirty="0" err="1">
                <a:ln>
                  <a:noFill/>
                </a:ln>
                <a:solidFill>
                  <a:schemeClr val="tx1"/>
                </a:solidFill>
                <a:effectLst/>
                <a:uLnTx/>
                <a:uFillTx/>
                <a:latin typeface="+mn-lt"/>
                <a:ea typeface="+mn-ea"/>
                <a:cs typeface="+mn-cs"/>
              </a:rPr>
              <a:t>Leuconostoc</a:t>
            </a:r>
            <a:r>
              <a:rPr kumimoji="0" lang="en-US" sz="1250" b="0" i="1" u="none" strike="noStrike" kern="1200" cap="none" spc="0" normalizeH="0" baseline="0" noProof="0" dirty="0">
                <a:ln>
                  <a:noFill/>
                </a:ln>
                <a:solidFill>
                  <a:schemeClr val="tx1"/>
                </a:solidFill>
                <a:effectLst/>
                <a:uLnTx/>
                <a:uFillTx/>
                <a:latin typeface="+mn-lt"/>
                <a:ea typeface="+mn-ea"/>
                <a:cs typeface="+mn-cs"/>
              </a:rPr>
              <a:t>, Enterococcus, Streptococcus</a:t>
            </a:r>
            <a:r>
              <a:rPr kumimoji="0" lang="en-US" sz="125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1" u="none" strike="noStrike" kern="1200" cap="none" spc="0" normalizeH="0" baseline="0" noProof="0" dirty="0">
                <a:ln>
                  <a:noFill/>
                </a:ln>
                <a:solidFill>
                  <a:schemeClr val="tx1"/>
                </a:solidFill>
                <a:effectLst/>
                <a:uLnTx/>
                <a:uFillTx/>
                <a:latin typeface="+mn-lt"/>
                <a:ea typeface="+mn-ea"/>
                <a:cs typeface="+mn-cs"/>
              </a:rPr>
              <a:t>Streptococcus</a:t>
            </a:r>
            <a:r>
              <a:rPr kumimoji="0" lang="en-US" sz="1250" b="1" i="0" u="none" strike="noStrike" kern="1200" cap="none" spc="0" normalizeH="0" baseline="0" noProof="0" dirty="0">
                <a:ln>
                  <a:noFill/>
                </a:ln>
                <a:solidFill>
                  <a:schemeClr val="tx1"/>
                </a:solidFill>
                <a:effectLst/>
                <a:uLnTx/>
                <a:uFillTx/>
                <a:latin typeface="+mn-lt"/>
                <a:ea typeface="+mn-ea"/>
                <a:cs typeface="+mn-cs"/>
              </a:rPr>
              <a:t> (Streptococci):</a:t>
            </a:r>
            <a:endParaRPr kumimoji="0" lang="en-US" sz="125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schemeClr val="tx1"/>
                </a:solidFill>
                <a:effectLst/>
                <a:uLnTx/>
                <a:uFillTx/>
                <a:latin typeface="+mn-lt"/>
                <a:ea typeface="+mn-ea"/>
                <a:cs typeface="+mn-cs"/>
              </a:rPr>
              <a:t>Spherical/ovoid, often form chains ("twisted chain").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schemeClr val="tx1"/>
                </a:solidFill>
                <a:effectLst/>
                <a:uLnTx/>
                <a:uFillTx/>
                <a:latin typeface="+mn-lt"/>
                <a:ea typeface="+mn-ea"/>
                <a:cs typeface="+mn-cs"/>
              </a:rPr>
              <a:t>Classified by Lancefield groups and hemolysis on blood agar.</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1" u="none" strike="noStrike" kern="1200" cap="none" spc="0" normalizeH="0" baseline="0" noProof="0" dirty="0">
                <a:ln>
                  <a:noFill/>
                </a:ln>
                <a:solidFill>
                  <a:schemeClr val="tx1"/>
                </a:solidFill>
                <a:effectLst/>
                <a:uLnTx/>
                <a:uFillTx/>
                <a:latin typeface="+mn-lt"/>
                <a:ea typeface="+mn-ea"/>
                <a:cs typeface="+mn-cs"/>
              </a:rPr>
              <a:t>S. pyogenes</a:t>
            </a:r>
            <a:r>
              <a:rPr kumimoji="0" lang="en-US" sz="1250" b="0" i="0" u="none" strike="noStrike" kern="1200" cap="none" spc="0" normalizeH="0" baseline="0" noProof="0" dirty="0">
                <a:ln>
                  <a:noFill/>
                </a:ln>
                <a:solidFill>
                  <a:schemeClr val="tx1"/>
                </a:solidFill>
                <a:effectLst/>
                <a:uLnTx/>
                <a:uFillTx/>
                <a:latin typeface="+mn-lt"/>
                <a:ea typeface="+mn-ea"/>
                <a:cs typeface="+mn-cs"/>
              </a:rPr>
              <a:t> (Group A, </a:t>
            </a:r>
            <a:r>
              <a:rPr kumimoji="0" lang="el-GR" sz="1250" b="0" i="0" u="none" strike="noStrike" kern="1200" cap="none" spc="0" normalizeH="0" baseline="0" noProof="0" dirty="0">
                <a:ln>
                  <a:noFill/>
                </a:ln>
                <a:solidFill>
                  <a:schemeClr val="tx1"/>
                </a:solidFill>
                <a:effectLst/>
                <a:uLnTx/>
                <a:uFillTx/>
                <a:latin typeface="+mn-lt"/>
                <a:ea typeface="+mn-ea"/>
                <a:cs typeface="+mn-cs"/>
              </a:rPr>
              <a:t>β-</a:t>
            </a:r>
            <a:r>
              <a:rPr kumimoji="0" lang="en-US" sz="1250" b="0" i="0" u="none" strike="noStrike" kern="1200" cap="none" spc="0" normalizeH="0" baseline="0" noProof="0" dirty="0">
                <a:ln>
                  <a:noFill/>
                </a:ln>
                <a:solidFill>
                  <a:schemeClr val="tx1"/>
                </a:solidFill>
                <a:effectLst/>
                <a:uLnTx/>
                <a:uFillTx/>
                <a:latin typeface="+mn-lt"/>
                <a:ea typeface="+mn-ea"/>
                <a:cs typeface="+mn-cs"/>
              </a:rPr>
              <a:t>hemolytic): "Pyogenic" (pus-producing); causes strep throat, impetigo, necrotizing fasciitis.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0" u="none" strike="noStrike" kern="1200" cap="none" spc="0" normalizeH="0" baseline="0" noProof="0" dirty="0" err="1">
                <a:ln>
                  <a:noFill/>
                </a:ln>
                <a:solidFill>
                  <a:schemeClr val="tx1"/>
                </a:solidFill>
                <a:effectLst/>
                <a:uLnTx/>
                <a:uFillTx/>
                <a:latin typeface="+mn-lt"/>
                <a:ea typeface="+mn-ea"/>
                <a:cs typeface="+mn-cs"/>
              </a:rPr>
              <a:t>Nonpyogenic</a:t>
            </a:r>
            <a:r>
              <a:rPr kumimoji="0" lang="en-US" sz="1250" b="1" i="0" u="none" strike="noStrike" kern="1200" cap="none" spc="0" normalizeH="0" baseline="0" noProof="0" dirty="0">
                <a:ln>
                  <a:noFill/>
                </a:ln>
                <a:solidFill>
                  <a:schemeClr val="tx1"/>
                </a:solidFill>
                <a:effectLst/>
                <a:uLnTx/>
                <a:uFillTx/>
                <a:latin typeface="+mn-lt"/>
                <a:ea typeface="+mn-ea"/>
                <a:cs typeface="+mn-cs"/>
              </a:rPr>
              <a:t> streptococci:</a:t>
            </a:r>
            <a:r>
              <a:rPr kumimoji="0" lang="en-US" sz="1250" b="0" i="0" u="none" strike="noStrike" kern="1200" cap="none" spc="0" normalizeH="0" baseline="0" noProof="0" dirty="0">
                <a:ln>
                  <a:noFill/>
                </a:ln>
                <a:solidFill>
                  <a:schemeClr val="tx1"/>
                </a:solidFill>
                <a:effectLst/>
                <a:uLnTx/>
                <a:uFillTx/>
                <a:latin typeface="+mn-lt"/>
                <a:ea typeface="+mn-ea"/>
                <a:cs typeface="+mn-cs"/>
              </a:rPr>
              <a:t> Inhabit the human mouth (not a taxon/Lancefield group); mostly commensals, but </a:t>
            </a:r>
            <a:r>
              <a:rPr kumimoji="0" lang="en-US" sz="1250" b="0" i="1" u="none" strike="noStrike" kern="1200" cap="none" spc="0" normalizeH="0" baseline="0" noProof="0" dirty="0">
                <a:ln>
                  <a:noFill/>
                </a:ln>
                <a:solidFill>
                  <a:schemeClr val="tx1"/>
                </a:solidFill>
                <a:effectLst/>
                <a:uLnTx/>
                <a:uFillTx/>
                <a:latin typeface="+mn-lt"/>
                <a:ea typeface="+mn-ea"/>
                <a:cs typeface="+mn-cs"/>
              </a:rPr>
              <a:t>S. mutans</a:t>
            </a:r>
            <a:r>
              <a:rPr kumimoji="0" lang="en-US" sz="1250" b="0" i="0" u="none" strike="noStrike" kern="1200" cap="none" spc="0" normalizeH="0" baseline="0" noProof="0" dirty="0">
                <a:ln>
                  <a:noFill/>
                </a:ln>
                <a:solidFill>
                  <a:schemeClr val="tx1"/>
                </a:solidFill>
                <a:effectLst/>
                <a:uLnTx/>
                <a:uFillTx/>
                <a:latin typeface="+mn-lt"/>
                <a:ea typeface="+mn-ea"/>
                <a:cs typeface="+mn-cs"/>
              </a:rPr>
              <a:t> causes dental caries.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1" u="none" strike="noStrike" kern="1200" cap="none" spc="0" normalizeH="0" baseline="0" noProof="0" dirty="0">
                <a:ln>
                  <a:noFill/>
                </a:ln>
                <a:solidFill>
                  <a:schemeClr val="tx1"/>
                </a:solidFill>
                <a:effectLst/>
                <a:uLnTx/>
                <a:uFillTx/>
                <a:latin typeface="+mn-lt"/>
                <a:ea typeface="+mn-ea"/>
                <a:cs typeface="+mn-cs"/>
              </a:rPr>
              <a:t>S. pneumoniae</a:t>
            </a:r>
            <a:r>
              <a:rPr kumimoji="0" lang="en-US" sz="1250" b="1" i="0" u="none" strike="noStrike" kern="1200" cap="none" spc="0" normalizeH="0" baseline="0" noProof="0" dirty="0">
                <a:ln>
                  <a:noFill/>
                </a:ln>
                <a:solidFill>
                  <a:schemeClr val="tx1"/>
                </a:solidFill>
                <a:effectLst/>
                <a:uLnTx/>
                <a:uFillTx/>
                <a:latin typeface="+mn-lt"/>
                <a:ea typeface="+mn-ea"/>
                <a:cs typeface="+mn-cs"/>
              </a:rPr>
              <a:t> (Pneumococcus):</a:t>
            </a:r>
            <a:r>
              <a:rPr kumimoji="0" lang="en-US" sz="1250" b="0" i="0" u="none" strike="noStrike" kern="1200" cap="none" spc="0" normalizeH="0" baseline="0" noProof="0" dirty="0">
                <a:ln>
                  <a:noFill/>
                </a:ln>
                <a:solidFill>
                  <a:schemeClr val="tx1"/>
                </a:solidFill>
                <a:effectLst/>
                <a:uLnTx/>
                <a:uFillTx/>
                <a:latin typeface="+mn-lt"/>
                <a:ea typeface="+mn-ea"/>
                <a:cs typeface="+mn-cs"/>
              </a:rPr>
              <a:t> Diplococci (pairs); causes pneumonia, meningitis, septicemia, etc., especially in vulnerable populations.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Class Bacilli:</a:t>
            </a:r>
            <a:endParaRPr kumimoji="0" lang="en-US" sz="125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schemeClr val="tx1"/>
                </a:solidFill>
                <a:effectLst/>
                <a:uLnTx/>
                <a:uFillTx/>
                <a:latin typeface="+mn-lt"/>
                <a:ea typeface="+mn-ea"/>
                <a:cs typeface="+mn-cs"/>
              </a:rPr>
              <a:t>Morphologically diverse (bacillus and coccus shapes).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Genus </a:t>
            </a:r>
            <a:r>
              <a:rPr kumimoji="0" lang="en-US" sz="1250" b="1" i="1" u="none" strike="noStrike" kern="1200" cap="none" spc="0" normalizeH="0" baseline="0" noProof="0" dirty="0">
                <a:ln>
                  <a:noFill/>
                </a:ln>
                <a:solidFill>
                  <a:schemeClr val="tx1"/>
                </a:solidFill>
                <a:effectLst/>
                <a:uLnTx/>
                <a:uFillTx/>
                <a:latin typeface="+mn-lt"/>
                <a:ea typeface="+mn-ea"/>
                <a:cs typeface="+mn-cs"/>
              </a:rPr>
              <a:t>Bacillus</a:t>
            </a:r>
            <a:r>
              <a:rPr kumimoji="0" lang="en-US" sz="1250" b="1" i="0" u="none" strike="noStrike" kern="1200" cap="none" spc="0" normalizeH="0" baseline="0" noProof="0" dirty="0">
                <a:ln>
                  <a:noFill/>
                </a:ln>
                <a:solidFill>
                  <a:schemeClr val="tx1"/>
                </a:solidFill>
                <a:effectLst/>
                <a:uLnTx/>
                <a:uFillTx/>
                <a:latin typeface="+mn-lt"/>
                <a:ea typeface="+mn-ea"/>
                <a:cs typeface="+mn-cs"/>
              </a:rPr>
              <a:t>:</a:t>
            </a:r>
            <a:endParaRPr kumimoji="0" lang="en-US" sz="125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schemeClr val="tx1"/>
                </a:solidFill>
                <a:effectLst/>
                <a:uLnTx/>
                <a:uFillTx/>
                <a:latin typeface="+mn-lt"/>
                <a:ea typeface="+mn-ea"/>
                <a:cs typeface="+mn-cs"/>
              </a:rPr>
              <a:t>Bacillus-shaped, can produce endospores; aerobes/facultative anaerobes.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schemeClr val="tx1"/>
                </a:solidFill>
                <a:effectLst/>
                <a:uLnTx/>
                <a:uFillTx/>
                <a:latin typeface="+mn-lt"/>
                <a:ea typeface="+mn-ea"/>
                <a:cs typeface="+mn-cs"/>
              </a:rPr>
              <a:t>Used in industry (antibiotics, enzymes, detergents).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1" u="none" strike="noStrike" kern="1200" cap="none" spc="0" normalizeH="0" baseline="0" noProof="0" dirty="0">
                <a:ln>
                  <a:noFill/>
                </a:ln>
                <a:solidFill>
                  <a:schemeClr val="tx1"/>
                </a:solidFill>
                <a:effectLst/>
                <a:uLnTx/>
                <a:uFillTx/>
                <a:latin typeface="+mn-lt"/>
                <a:ea typeface="+mn-ea"/>
                <a:cs typeface="+mn-cs"/>
              </a:rPr>
              <a:t>B. anthracis</a:t>
            </a:r>
            <a:r>
              <a:rPr kumimoji="0" lang="en-US" sz="1250" b="0" i="0" u="none" strike="noStrike" kern="1200" cap="none" spc="0" normalizeH="0" baseline="0" noProof="0" dirty="0">
                <a:ln>
                  <a:noFill/>
                </a:ln>
                <a:solidFill>
                  <a:schemeClr val="tx1"/>
                </a:solidFill>
                <a:effectLst/>
                <a:uLnTx/>
                <a:uFillTx/>
                <a:latin typeface="+mn-lt"/>
                <a:ea typeface="+mn-ea"/>
                <a:cs typeface="+mn-cs"/>
              </a:rPr>
              <a:t>: Causes </a:t>
            </a:r>
            <a:r>
              <a:rPr kumimoji="0" lang="en-US" sz="1250" b="1" i="0" u="none" strike="noStrike" kern="1200" cap="none" spc="0" normalizeH="0" baseline="0" noProof="0" dirty="0">
                <a:ln>
                  <a:noFill/>
                </a:ln>
                <a:solidFill>
                  <a:schemeClr val="tx1"/>
                </a:solidFill>
                <a:effectLst/>
                <a:uLnTx/>
                <a:uFillTx/>
                <a:latin typeface="+mn-lt"/>
                <a:ea typeface="+mn-ea"/>
                <a:cs typeface="+mn-cs"/>
              </a:rPr>
              <a:t>anthrax</a:t>
            </a:r>
            <a:r>
              <a:rPr kumimoji="0" lang="en-US" sz="1250" b="0" i="0" u="none" strike="noStrike" kern="1200" cap="none" spc="0" normalizeH="0" baseline="0" noProof="0" dirty="0">
                <a:ln>
                  <a:noFill/>
                </a:ln>
                <a:solidFill>
                  <a:schemeClr val="tx1"/>
                </a:solidFill>
                <a:effectLst/>
                <a:uLnTx/>
                <a:uFillTx/>
                <a:latin typeface="+mn-lt"/>
                <a:ea typeface="+mn-ea"/>
                <a:cs typeface="+mn-cs"/>
              </a:rPr>
              <a:t> (severe disease in animals/humans, lethal if untreated).</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1" u="none" strike="noStrike" kern="1200" cap="none" spc="0" normalizeH="0" baseline="0" noProof="0" dirty="0">
                <a:ln>
                  <a:noFill/>
                </a:ln>
                <a:solidFill>
                  <a:schemeClr val="tx1"/>
                </a:solidFill>
                <a:effectLst/>
                <a:uLnTx/>
                <a:uFillTx/>
                <a:latin typeface="+mn-lt"/>
                <a:ea typeface="+mn-ea"/>
                <a:cs typeface="+mn-cs"/>
              </a:rPr>
              <a:t>B. cereus</a:t>
            </a:r>
            <a:r>
              <a:rPr kumimoji="0" lang="en-US" sz="1250" b="0" i="0" u="none" strike="noStrike" kern="1200" cap="none" spc="0" normalizeH="0" baseline="0" noProof="0" dirty="0">
                <a:ln>
                  <a:noFill/>
                </a:ln>
                <a:solidFill>
                  <a:schemeClr val="tx1"/>
                </a:solidFill>
                <a:effectLst/>
                <a:uLnTx/>
                <a:uFillTx/>
                <a:latin typeface="+mn-lt"/>
                <a:ea typeface="+mn-ea"/>
                <a:cs typeface="+mn-cs"/>
              </a:rPr>
              <a:t>: Causes food poisoning.</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1" u="none" strike="noStrike" kern="1200" cap="none" spc="0" normalizeH="0" baseline="0" noProof="0" dirty="0">
                <a:ln>
                  <a:noFill/>
                </a:ln>
                <a:solidFill>
                  <a:schemeClr val="tx1"/>
                </a:solidFill>
                <a:effectLst/>
                <a:uLnTx/>
                <a:uFillTx/>
                <a:latin typeface="+mn-lt"/>
                <a:ea typeface="+mn-ea"/>
                <a:cs typeface="+mn-cs"/>
              </a:rPr>
              <a:t>B. thuringiensis</a:t>
            </a:r>
            <a:r>
              <a:rPr kumimoji="0" lang="en-US" sz="1250" b="0" i="0" u="none" strike="noStrike" kern="1200" cap="none" spc="0" normalizeH="0" baseline="0" noProof="0" dirty="0">
                <a:ln>
                  <a:noFill/>
                </a:ln>
                <a:solidFill>
                  <a:schemeClr val="tx1"/>
                </a:solidFill>
                <a:effectLst/>
                <a:uLnTx/>
                <a:uFillTx/>
                <a:latin typeface="+mn-lt"/>
                <a:ea typeface="+mn-ea"/>
                <a:cs typeface="+mn-cs"/>
              </a:rPr>
              <a:t>: Produces insecticides.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Genus </a:t>
            </a:r>
            <a:r>
              <a:rPr kumimoji="0" lang="en-US" sz="1250" b="1" i="1" u="none" strike="noStrike" kern="1200" cap="none" spc="0" normalizeH="0" baseline="0" noProof="0" dirty="0">
                <a:ln>
                  <a:noFill/>
                </a:ln>
                <a:solidFill>
                  <a:schemeClr val="tx1"/>
                </a:solidFill>
                <a:effectLst/>
                <a:uLnTx/>
                <a:uFillTx/>
                <a:latin typeface="+mn-lt"/>
                <a:ea typeface="+mn-ea"/>
                <a:cs typeface="+mn-cs"/>
              </a:rPr>
              <a:t>Staphylococcus</a:t>
            </a:r>
            <a:r>
              <a:rPr kumimoji="0" lang="en-US" sz="1250" b="1" i="0" u="none" strike="noStrike" kern="1200" cap="none" spc="0" normalizeH="0" baseline="0" noProof="0" dirty="0">
                <a:ln>
                  <a:noFill/>
                </a:ln>
                <a:solidFill>
                  <a:schemeClr val="tx1"/>
                </a:solidFill>
                <a:effectLst/>
                <a:uLnTx/>
                <a:uFillTx/>
                <a:latin typeface="+mn-lt"/>
                <a:ea typeface="+mn-ea"/>
                <a:cs typeface="+mn-cs"/>
              </a:rPr>
              <a:t>:</a:t>
            </a:r>
            <a:endParaRPr kumimoji="0" lang="en-US" sz="125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schemeClr val="tx1"/>
                </a:solidFill>
                <a:effectLst/>
                <a:uLnTx/>
                <a:uFillTx/>
                <a:latin typeface="+mn-lt"/>
                <a:ea typeface="+mn-ea"/>
                <a:cs typeface="+mn-cs"/>
              </a:rPr>
              <a:t>Coccus-shaped, forms clusters ("bunches of grapes"); facultative anaerobic, halophilic, nonmotile.</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1" u="none" strike="noStrike" kern="1200" cap="none" spc="0" normalizeH="0" baseline="0" noProof="0" dirty="0">
                <a:ln>
                  <a:noFill/>
                </a:ln>
                <a:solidFill>
                  <a:schemeClr val="tx1"/>
                </a:solidFill>
                <a:effectLst/>
                <a:uLnTx/>
                <a:uFillTx/>
                <a:latin typeface="+mn-lt"/>
                <a:ea typeface="+mn-ea"/>
                <a:cs typeface="+mn-cs"/>
              </a:rPr>
              <a:t>S. epidermidis</a:t>
            </a:r>
            <a:r>
              <a:rPr kumimoji="0" lang="en-US" sz="1250" b="0" i="0" u="none" strike="noStrike" kern="1200" cap="none" spc="0" normalizeH="0" baseline="0" noProof="0" dirty="0">
                <a:ln>
                  <a:noFill/>
                </a:ln>
                <a:solidFill>
                  <a:schemeClr val="tx1"/>
                </a:solidFill>
                <a:effectLst/>
                <a:uLnTx/>
                <a:uFillTx/>
                <a:latin typeface="+mn-lt"/>
                <a:ea typeface="+mn-ea"/>
                <a:cs typeface="+mn-cs"/>
              </a:rPr>
              <a:t>: Main habitat is human skin; generally nonpathogenic but can cause infections in immunocompromised patients (wounds, prostheses, catheters).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1" u="none" strike="noStrike" kern="1200" cap="none" spc="0" normalizeH="0" baseline="0" noProof="0" dirty="0">
                <a:ln>
                  <a:noFill/>
                </a:ln>
                <a:solidFill>
                  <a:schemeClr val="tx1"/>
                </a:solidFill>
                <a:effectLst/>
                <a:uLnTx/>
                <a:uFillTx/>
                <a:latin typeface="+mn-lt"/>
                <a:ea typeface="+mn-ea"/>
                <a:cs typeface="+mn-cs"/>
              </a:rPr>
              <a:t>S. aureus</a:t>
            </a:r>
            <a:r>
              <a:rPr kumimoji="0" lang="en-US" sz="1250" b="0" i="0" u="none" strike="noStrike" kern="1200" cap="none" spc="0" normalizeH="0" baseline="0" noProof="0" dirty="0">
                <a:ln>
                  <a:noFill/>
                </a:ln>
                <a:solidFill>
                  <a:schemeClr val="tx1"/>
                </a:solidFill>
                <a:effectLst/>
                <a:uLnTx/>
                <a:uFillTx/>
                <a:latin typeface="+mn-lt"/>
                <a:ea typeface="+mn-ea"/>
                <a:cs typeface="+mn-cs"/>
              </a:rPr>
              <a:t>: Causes wide variety of infections (boils, carbuncles, cellulitis, impetigo, staph food poisoning, toxic shock syndrome).</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Antibiotic Resistance:</a:t>
            </a:r>
            <a:r>
              <a:rPr kumimoji="0" lang="en-US" sz="1250" b="0" i="0" u="none" strike="noStrike" kern="1200" cap="none" spc="0" normalizeH="0" baseline="0" noProof="0" dirty="0">
                <a:ln>
                  <a:noFill/>
                </a:ln>
                <a:solidFill>
                  <a:schemeClr val="tx1"/>
                </a:solidFill>
                <a:effectLst/>
                <a:uLnTx/>
                <a:uFillTx/>
                <a:latin typeface="+mn-lt"/>
                <a:ea typeface="+mn-ea"/>
                <a:cs typeface="+mn-cs"/>
              </a:rPr>
              <a:t> Many strains are resistant, including </a:t>
            </a:r>
            <a:r>
              <a:rPr kumimoji="0" lang="en-US" sz="1250" b="1" i="0" u="none" strike="noStrike" kern="1200" cap="none" spc="0" normalizeH="0" baseline="0" noProof="0" dirty="0">
                <a:ln>
                  <a:noFill/>
                </a:ln>
                <a:solidFill>
                  <a:schemeClr val="tx1"/>
                </a:solidFill>
                <a:effectLst/>
                <a:uLnTx/>
                <a:uFillTx/>
                <a:latin typeface="+mn-lt"/>
                <a:ea typeface="+mn-ea"/>
                <a:cs typeface="+mn-cs"/>
              </a:rPr>
              <a:t>MRSA</a:t>
            </a:r>
            <a:r>
              <a:rPr kumimoji="0" lang="en-US" sz="1250" b="0" i="0" u="none" strike="noStrike" kern="1200" cap="none" spc="0" normalizeH="0" baseline="0" noProof="0" dirty="0">
                <a:ln>
                  <a:noFill/>
                </a:ln>
                <a:solidFill>
                  <a:schemeClr val="tx1"/>
                </a:solidFill>
                <a:effectLst/>
                <a:uLnTx/>
                <a:uFillTx/>
                <a:latin typeface="+mn-lt"/>
                <a:ea typeface="+mn-ea"/>
                <a:cs typeface="+mn-cs"/>
              </a:rPr>
              <a:t> (methicillin-resistant </a:t>
            </a:r>
            <a:r>
              <a:rPr kumimoji="0" lang="en-US" sz="1250" b="0" i="1" u="none" strike="noStrike" kern="1200" cap="none" spc="0" normalizeH="0" baseline="0" noProof="0" dirty="0">
                <a:ln>
                  <a:noFill/>
                </a:ln>
                <a:solidFill>
                  <a:schemeClr val="tx1"/>
                </a:solidFill>
                <a:effectLst/>
                <a:uLnTx/>
                <a:uFillTx/>
                <a:latin typeface="+mn-lt"/>
                <a:ea typeface="+mn-ea"/>
                <a:cs typeface="+mn-cs"/>
              </a:rPr>
              <a:t>S. aureus</a:t>
            </a:r>
            <a:r>
              <a:rPr kumimoji="0" lang="en-US" sz="1250" b="0" i="0" u="none" strike="noStrike" kern="1200" cap="none" spc="0" normalizeH="0" baseline="0" noProof="0" dirty="0">
                <a:ln>
                  <a:noFill/>
                </a:ln>
                <a:solidFill>
                  <a:schemeClr val="tx1"/>
                </a:solidFill>
                <a:effectLst/>
                <a:uLnTx/>
                <a:uFillTx/>
                <a:latin typeface="+mn-lt"/>
                <a:ea typeface="+mn-ea"/>
                <a:cs typeface="+mn-cs"/>
              </a:rPr>
              <a:t>) and </a:t>
            </a:r>
            <a:r>
              <a:rPr kumimoji="0" lang="en-US" sz="1250" b="1" i="0" u="none" strike="noStrike" kern="1200" cap="none" spc="0" normalizeH="0" baseline="0" noProof="0" dirty="0">
                <a:ln>
                  <a:noFill/>
                </a:ln>
                <a:solidFill>
                  <a:schemeClr val="tx1"/>
                </a:solidFill>
                <a:effectLst/>
                <a:uLnTx/>
                <a:uFillTx/>
                <a:latin typeface="+mn-lt"/>
                <a:ea typeface="+mn-ea"/>
                <a:cs typeface="+mn-cs"/>
              </a:rPr>
              <a:t>VRSA</a:t>
            </a:r>
            <a:r>
              <a:rPr kumimoji="0" lang="en-US" sz="1250" b="0" i="0" u="none" strike="noStrike" kern="1200" cap="none" spc="0" normalizeH="0" baseline="0" noProof="0" dirty="0">
                <a:ln>
                  <a:noFill/>
                </a:ln>
                <a:solidFill>
                  <a:schemeClr val="tx1"/>
                </a:solidFill>
                <a:effectLst/>
                <a:uLnTx/>
                <a:uFillTx/>
                <a:latin typeface="+mn-lt"/>
                <a:ea typeface="+mn-ea"/>
                <a:cs typeface="+mn-cs"/>
              </a:rPr>
              <a:t> (vancomycin-resistant </a:t>
            </a:r>
            <a:r>
              <a:rPr kumimoji="0" lang="en-US" sz="1250" b="0" i="1" u="none" strike="noStrike" kern="1200" cap="none" spc="0" normalizeH="0" baseline="0" noProof="0" dirty="0">
                <a:ln>
                  <a:noFill/>
                </a:ln>
                <a:solidFill>
                  <a:schemeClr val="tx1"/>
                </a:solidFill>
                <a:effectLst/>
                <a:uLnTx/>
                <a:uFillTx/>
                <a:latin typeface="+mn-lt"/>
                <a:ea typeface="+mn-ea"/>
                <a:cs typeface="+mn-cs"/>
              </a:rPr>
              <a:t>S. aureus</a:t>
            </a:r>
            <a:r>
              <a:rPr kumimoji="0" lang="en-US" sz="1250" b="0" i="0" u="none" strike="noStrike" kern="1200" cap="none" spc="0" normalizeH="0" baseline="0" noProof="0" dirty="0">
                <a:ln>
                  <a:noFill/>
                </a:ln>
                <a:solidFill>
                  <a:schemeClr val="tx1"/>
                </a:solidFill>
                <a:effectLst/>
                <a:uLnTx/>
                <a:uFillTx/>
                <a:latin typeface="+mn-lt"/>
                <a:ea typeface="+mn-ea"/>
                <a:cs typeface="+mn-cs"/>
              </a:rPr>
              <a:t>) – highly difficult to treat, contagious, serious threat in healthcare settings.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Genus </a:t>
            </a:r>
            <a:r>
              <a:rPr kumimoji="0" lang="en-US" sz="1250" b="1" i="1" u="none" strike="noStrike" kern="1200" cap="none" spc="0" normalizeH="0" baseline="0" noProof="0" dirty="0">
                <a:ln>
                  <a:noFill/>
                </a:ln>
                <a:solidFill>
                  <a:schemeClr val="tx1"/>
                </a:solidFill>
                <a:effectLst/>
                <a:uLnTx/>
                <a:uFillTx/>
                <a:latin typeface="+mn-lt"/>
                <a:ea typeface="+mn-ea"/>
                <a:cs typeface="+mn-cs"/>
              </a:rPr>
              <a:t>Mycoplasma</a:t>
            </a:r>
            <a:r>
              <a:rPr kumimoji="0" lang="en-US" sz="1250" b="1" i="0" u="none" strike="noStrike" kern="1200" cap="none" spc="0" normalizeH="0" baseline="0" noProof="0" dirty="0">
                <a:ln>
                  <a:noFill/>
                </a:ln>
                <a:solidFill>
                  <a:schemeClr val="tx1"/>
                </a:solidFill>
                <a:effectLst/>
                <a:uLnTx/>
                <a:uFillTx/>
                <a:latin typeface="+mn-lt"/>
                <a:ea typeface="+mn-ea"/>
                <a:cs typeface="+mn-cs"/>
              </a:rPr>
              <a:t>:</a:t>
            </a:r>
            <a:endParaRPr kumimoji="0" lang="en-US" sz="125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0" u="none" strike="noStrike" kern="1200" cap="none" spc="0" normalizeH="0" baseline="0" noProof="0" dirty="0">
                <a:ln>
                  <a:noFill/>
                </a:ln>
                <a:solidFill>
                  <a:schemeClr val="tx1"/>
                </a:solidFill>
                <a:effectLst/>
                <a:uLnTx/>
                <a:uFillTx/>
                <a:latin typeface="+mn-lt"/>
                <a:ea typeface="+mn-ea"/>
                <a:cs typeface="+mn-cs"/>
              </a:rPr>
              <a:t>Unique Characteristics:</a:t>
            </a:r>
            <a:endParaRPr kumimoji="0" lang="en-US" sz="125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schemeClr val="tx1"/>
                </a:solidFill>
                <a:effectLst/>
                <a:uLnTx/>
                <a:uFillTx/>
                <a:latin typeface="+mn-lt"/>
                <a:ea typeface="+mn-ea"/>
                <a:cs typeface="+mn-cs"/>
              </a:rPr>
              <a:t>Do not possess a cell wall (not Gram-stained, but genetically low G+C Gram-positive).</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schemeClr val="tx1"/>
                </a:solidFill>
                <a:effectLst/>
                <a:uLnTx/>
                <a:uFillTx/>
                <a:latin typeface="+mn-lt"/>
                <a:ea typeface="+mn-ea"/>
                <a:cs typeface="+mn-cs"/>
              </a:rPr>
              <a:t>Very small cells (~0.2 </a:t>
            </a:r>
            <a:r>
              <a:rPr kumimoji="0" lang="el-GR" sz="1250" b="0" i="0" u="none" strike="noStrike" kern="1200" cap="none" spc="0" normalizeH="0" baseline="0" noProof="0" dirty="0">
                <a:ln>
                  <a:noFill/>
                </a:ln>
                <a:solidFill>
                  <a:schemeClr val="tx1"/>
                </a:solidFill>
                <a:effectLst/>
                <a:uLnTx/>
                <a:uFillTx/>
                <a:latin typeface="+mn-lt"/>
                <a:ea typeface="+mn-ea"/>
                <a:cs typeface="+mn-cs"/>
              </a:rPr>
              <a:t>μ</a:t>
            </a:r>
            <a:r>
              <a:rPr kumimoji="0" lang="en-US" sz="1250" b="0" i="0" u="none" strike="noStrike" kern="1200" cap="none" spc="0" normalizeH="0" baseline="0" noProof="0" dirty="0">
                <a:ln>
                  <a:noFill/>
                </a:ln>
                <a:solidFill>
                  <a:schemeClr val="tx1"/>
                </a:solidFill>
                <a:effectLst/>
                <a:uLnTx/>
                <a:uFillTx/>
                <a:latin typeface="+mn-lt"/>
                <a:ea typeface="+mn-ea"/>
                <a:cs typeface="+mn-cs"/>
              </a:rPr>
              <a:t>m), pleomorphic (variable shapes, resemble animal cells).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0" i="0" u="none" strike="noStrike" kern="1200" cap="none" spc="0" normalizeH="0" baseline="0" noProof="0" dirty="0">
                <a:ln>
                  <a:noFill/>
                </a:ln>
                <a:solidFill>
                  <a:schemeClr val="tx1"/>
                </a:solidFill>
                <a:effectLst/>
                <a:uLnTx/>
                <a:uFillTx/>
                <a:latin typeface="+mn-lt"/>
                <a:ea typeface="+mn-ea"/>
                <a:cs typeface="+mn-cs"/>
              </a:rPr>
              <a:t>Difficult to identify due to lack of characteristic shape.</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50" b="1" i="1" u="none" strike="noStrike" kern="1200" cap="none" spc="0" normalizeH="0" baseline="0" noProof="0" dirty="0">
                <a:ln>
                  <a:noFill/>
                </a:ln>
                <a:solidFill>
                  <a:schemeClr val="tx1"/>
                </a:solidFill>
                <a:effectLst/>
                <a:uLnTx/>
                <a:uFillTx/>
                <a:latin typeface="+mn-lt"/>
                <a:ea typeface="+mn-ea"/>
                <a:cs typeface="+mn-cs"/>
              </a:rPr>
              <a:t>M. pneumoniae</a:t>
            </a:r>
            <a:r>
              <a:rPr kumimoji="0" lang="en-US" sz="1250" b="0" i="0" u="none" strike="noStrike" kern="1200" cap="none" spc="0" normalizeH="0" baseline="0" noProof="0" dirty="0">
                <a:ln>
                  <a:noFill/>
                </a:ln>
                <a:solidFill>
                  <a:schemeClr val="tx1"/>
                </a:solidFill>
                <a:effectLst/>
                <a:uLnTx/>
                <a:uFillTx/>
                <a:latin typeface="+mn-lt"/>
                <a:ea typeface="+mn-ea"/>
                <a:cs typeface="+mn-cs"/>
              </a:rPr>
              <a:t>: Causes "walking pneumonia" (milder than other forms).</a:t>
            </a:r>
          </a:p>
        </p:txBody>
      </p:sp>
    </p:spTree>
    <p:extLst>
      <p:ext uri="{BB962C8B-B14F-4D97-AF65-F5344CB8AC3E}">
        <p14:creationId xmlns:p14="http://schemas.microsoft.com/office/powerpoint/2010/main" val="2778160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0FAE6B-DC86-CF9B-F4B0-9E6DD5FA3509}"/>
              </a:ext>
            </a:extLst>
          </p:cNvPr>
          <p:cNvSpPr txBox="1">
            <a:spLocks noGrp="1"/>
          </p:cNvSpPr>
          <p:nvPr>
            <p:ph type="title" idx="4294967295"/>
          </p:nvPr>
        </p:nvSpPr>
        <p:spPr>
          <a:xfrm>
            <a:off x="-1" y="4826675"/>
            <a:ext cx="914399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3.9. (a) Actinomyces </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israelii</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(false-color scanning electron micrograph [SEM]) has a branched structure. (b) Corynebacterium diphtheria causes the deadly disease diphtheria. Note the distinctive palisades. (c) The gram-variable bacterium Gardnerella vaginalis causes bacterial vaginosis.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2290" name="Picture 2" descr="(a) Actinomyces israelii shown in a false-color scanning electron micrograph, displaying a branched cellular structure. (b) Corynebacterium diphtheriae, which causes diphtheria, appears in distinctive palisade arrangements. (c) Gardnerella vaginalis, a gram-variable bacterium that causes bacterial vaginosis, is shown in a Pap smear from an affected individual.">
            <a:extLst>
              <a:ext uri="{FF2B5EF4-FFF2-40B4-BE49-F238E27FC236}">
                <a16:creationId xmlns:a16="http://schemas.microsoft.com/office/drawing/2014/main" id="{0A6E2B79-58B7-C86C-9890-FEF239B9D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0900"/>
            <a:ext cx="9144000"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313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631421-5121-3424-99D0-E16F65191EF9}"/>
              </a:ext>
            </a:extLst>
          </p:cNvPr>
          <p:cNvSpPr txBox="1">
            <a:spLocks noGrp="1"/>
          </p:cNvSpPr>
          <p:nvPr>
            <p:ph type="title" idx="4294967295"/>
          </p:nvPr>
        </p:nvSpPr>
        <p:spPr>
          <a:xfrm>
            <a:off x="-1" y="5474036"/>
            <a:ext cx="9144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3.10. (a) A gram-stained specimen of Streptococcus pyogenes shows the chains of cocci characteristic of this organism’s morphology. (b) S. pyogenes on blood agar shows characteristic lysis of red blood cells, indicated by the halo of clearing around colonies.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descr="(a) Gram-stained Streptococcus pyogenes showing chains of spherical cells (cocci), typical of its morphology. (b) S. pyogenes on blood agar displaying clear zones of red blood cell lysis (hemolysis) around colonies.">
            <a:extLst>
              <a:ext uri="{FF2B5EF4-FFF2-40B4-BE49-F238E27FC236}">
                <a16:creationId xmlns:a16="http://schemas.microsoft.com/office/drawing/2014/main" id="{811F62C9-73E9-6C74-E66B-FAED531B5FFB}"/>
              </a:ext>
            </a:extLst>
          </p:cNvPr>
          <p:cNvPicPr>
            <a:picLocks noChangeAspect="1"/>
          </p:cNvPicPr>
          <p:nvPr/>
        </p:nvPicPr>
        <p:blipFill>
          <a:blip r:embed="rId2"/>
          <a:stretch>
            <a:fillRect/>
          </a:stretch>
        </p:blipFill>
        <p:spPr>
          <a:xfrm>
            <a:off x="482600" y="1384300"/>
            <a:ext cx="8178799" cy="4089399"/>
          </a:xfrm>
          <a:prstGeom prst="rect">
            <a:avLst/>
          </a:prstGeom>
        </p:spPr>
      </p:pic>
    </p:spTree>
    <p:extLst>
      <p:ext uri="{BB962C8B-B14F-4D97-AF65-F5344CB8AC3E}">
        <p14:creationId xmlns:p14="http://schemas.microsoft.com/office/powerpoint/2010/main" val="2179415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305DCB-B71D-69AA-5AF3-8446CF8B8EEF}"/>
              </a:ext>
            </a:extLst>
          </p:cNvPr>
          <p:cNvSpPr txBox="1">
            <a:spLocks noGrp="1"/>
          </p:cNvSpPr>
          <p:nvPr>
            <p:ph type="title" idx="4294967295"/>
          </p:nvPr>
        </p:nvSpPr>
        <p:spPr>
          <a:xfrm>
            <a:off x="1" y="5389909"/>
            <a:ext cx="914399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3.11. (a) In this gram-stained specimen, the violet rod-shaped cells forming chains are the gram-positive bacteria Bacillus cereus. The small, pink cells are the gram-negative bacteria Escherichia coli. (b) In this culture, white colonies of B. cereus have been grown on sheep blood agar.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descr="(a) A microscopic view of a Gram-stained slide shows violet, rod-shaped bacteria arranged in chains, identified as Gram-positive Bacillus cereus. Interspersed among them are smaller, pink-stained cells representing Gram-negative Escherichia coli. (b) A culture plate displays white colonies of Bacillus cereus growing on sheep blood agar.">
            <a:extLst>
              <a:ext uri="{FF2B5EF4-FFF2-40B4-BE49-F238E27FC236}">
                <a16:creationId xmlns:a16="http://schemas.microsoft.com/office/drawing/2014/main" id="{2BC30D7D-F877-3D03-71F7-B3DAC3E09287}"/>
              </a:ext>
            </a:extLst>
          </p:cNvPr>
          <p:cNvPicPr>
            <a:picLocks noChangeAspect="1"/>
          </p:cNvPicPr>
          <p:nvPr/>
        </p:nvPicPr>
        <p:blipFill>
          <a:blip r:embed="rId2"/>
          <a:stretch>
            <a:fillRect/>
          </a:stretch>
        </p:blipFill>
        <p:spPr>
          <a:xfrm>
            <a:off x="0" y="1316027"/>
            <a:ext cx="9144000" cy="4056611"/>
          </a:xfrm>
          <a:prstGeom prst="rect">
            <a:avLst/>
          </a:prstGeom>
        </p:spPr>
      </p:pic>
    </p:spTree>
    <p:extLst>
      <p:ext uri="{BB962C8B-B14F-4D97-AF65-F5344CB8AC3E}">
        <p14:creationId xmlns:p14="http://schemas.microsoft.com/office/powerpoint/2010/main" val="1560747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scanning electron microscope (SEM) image of Staphylococcus aureus shows the characteristic “grape-like” clusters formed by the bacterial cells.">
            <a:extLst>
              <a:ext uri="{FF2B5EF4-FFF2-40B4-BE49-F238E27FC236}">
                <a16:creationId xmlns:a16="http://schemas.microsoft.com/office/drawing/2014/main" id="{B40C4EDA-1352-0620-5964-2A58ECBC9CFC}"/>
              </a:ext>
            </a:extLst>
          </p:cNvPr>
          <p:cNvPicPr>
            <a:picLocks noChangeAspect="1"/>
          </p:cNvPicPr>
          <p:nvPr/>
        </p:nvPicPr>
        <p:blipFill>
          <a:blip r:embed="rId2"/>
          <a:stretch>
            <a:fillRect/>
          </a:stretch>
        </p:blipFill>
        <p:spPr>
          <a:xfrm>
            <a:off x="1238250" y="1195387"/>
            <a:ext cx="6667500" cy="4467225"/>
          </a:xfrm>
          <a:prstGeom prst="rect">
            <a:avLst/>
          </a:prstGeom>
        </p:spPr>
      </p:pic>
      <p:sp>
        <p:nvSpPr>
          <p:cNvPr id="4" name="Title 3">
            <a:extLst>
              <a:ext uri="{FF2B5EF4-FFF2-40B4-BE49-F238E27FC236}">
                <a16:creationId xmlns:a16="http://schemas.microsoft.com/office/drawing/2014/main" id="{3DCE6147-0BF3-9247-B992-EFAC4F2CCDA6}"/>
              </a:ext>
            </a:extLst>
          </p:cNvPr>
          <p:cNvSpPr txBox="1">
            <a:spLocks noGrp="1"/>
          </p:cNvSpPr>
          <p:nvPr>
            <p:ph type="title" idx="4294967295"/>
          </p:nvPr>
        </p:nvSpPr>
        <p:spPr>
          <a:xfrm>
            <a:off x="0" y="5641214"/>
            <a:ext cx="9144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3.12. This SEM of Staphylococcus aureus illustrates the typical “grape-like” clustering of cells.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2832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Habitats of Prokaryotes</a:t>
            </a:r>
          </a:p>
        </p:txBody>
      </p:sp>
      <p:sp>
        <p:nvSpPr>
          <p:cNvPr id="3" name="Content Placeholder 2"/>
          <p:cNvSpPr>
            <a:spLocks noGrp="1"/>
          </p:cNvSpPr>
          <p:nvPr>
            <p:ph idx="1"/>
          </p:nvPr>
        </p:nvSpPr>
        <p:spPr/>
        <p:txBody>
          <a:bodyPr>
            <a:normAutofit fontScale="85000" lnSpcReduction="20000"/>
          </a:bodyPr>
          <a:lstStyle/>
          <a:p>
            <a:r>
              <a:rPr lang="en-US" dirty="0"/>
              <a:t>Prokaryotes are incredibly widespread and can thrive in a vast array of environments.</a:t>
            </a:r>
          </a:p>
          <a:p>
            <a:r>
              <a:rPr lang="en-US" dirty="0"/>
              <a:t>Extreme Environments: They are found in some of the most extreme conditions on Earth, including: </a:t>
            </a:r>
          </a:p>
          <a:p>
            <a:r>
              <a:rPr lang="en-US" dirty="0"/>
              <a:t>Antarctic ice shield (cold)</a:t>
            </a:r>
          </a:p>
          <a:p>
            <a:r>
              <a:rPr lang="en-US" dirty="0"/>
              <a:t>High-temperature hot springs (heat)</a:t>
            </a:r>
          </a:p>
          <a:p>
            <a:r>
              <a:rPr lang="en-US" dirty="0"/>
              <a:t>Deep-sea hydrothermal vents (high pressure, over 1,000 times surface pressure)</a:t>
            </a:r>
          </a:p>
          <a:p>
            <a:r>
              <a:rPr lang="en-US" dirty="0"/>
              <a:t>Some species, like </a:t>
            </a:r>
            <a:r>
              <a:rPr lang="en-US" dirty="0" err="1"/>
              <a:t>Paracoccus</a:t>
            </a:r>
            <a:r>
              <a:rPr lang="en-US" dirty="0"/>
              <a:t> </a:t>
            </a:r>
            <a:r>
              <a:rPr lang="en-US" dirty="0" err="1"/>
              <a:t>denitrificans</a:t>
            </a:r>
            <a:r>
              <a:rPr lang="en-US" dirty="0"/>
              <a:t>, can even withstand extreme gravitational forces (e.g., ~2.4 g, similar to Jupiter).</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27FA-0A88-2E5C-F51B-466C9637C371}"/>
              </a:ext>
            </a:extLst>
          </p:cNvPr>
          <p:cNvSpPr>
            <a:spLocks noGrp="1"/>
          </p:cNvSpPr>
          <p:nvPr>
            <p:ph type="title"/>
          </p:nvPr>
        </p:nvSpPr>
        <p:spPr/>
        <p:txBody>
          <a:bodyPr/>
          <a:lstStyle/>
          <a:p>
            <a:r>
              <a:rPr lang="en-US" dirty="0"/>
              <a:t>Archaea</a:t>
            </a:r>
          </a:p>
        </p:txBody>
      </p:sp>
      <p:sp>
        <p:nvSpPr>
          <p:cNvPr id="4" name="TextBox 3">
            <a:extLst>
              <a:ext uri="{FF2B5EF4-FFF2-40B4-BE49-F238E27FC236}">
                <a16:creationId xmlns:a16="http://schemas.microsoft.com/office/drawing/2014/main" id="{EEF630F0-62B2-AFBF-BA2A-3409103B401D}"/>
              </a:ext>
            </a:extLst>
          </p:cNvPr>
          <p:cNvSpPr txBox="1"/>
          <p:nvPr/>
        </p:nvSpPr>
        <p:spPr>
          <a:xfrm>
            <a:off x="0" y="1859340"/>
            <a:ext cx="9144000" cy="3046988"/>
          </a:xfrm>
          <a:prstGeom prst="rect">
            <a:avLst/>
          </a:prstGeom>
          <a:noFill/>
        </p:spPr>
        <p:txBody>
          <a:bodyPr wrap="square">
            <a:spAutoFit/>
          </a:bodyPr>
          <a:lstStyle/>
          <a:p>
            <a:pPr algn="l">
              <a:buFont typeface="Arial" panose="020B0604020202020204" pitchFamily="34" charset="0"/>
              <a:buChar char="•"/>
            </a:pPr>
            <a:r>
              <a:rPr lang="en-US" sz="2400" b="0" i="0" dirty="0">
                <a:solidFill>
                  <a:srgbClr val="000000"/>
                </a:solidFill>
                <a:effectLst/>
                <a:latin typeface="Encode Sans"/>
              </a:rPr>
              <a:t>Compare the structural and genetic characteristics that distinguish Archaea from bacteria, including differences in cell membrane composition, cell wall structure, and genome complexity.</a:t>
            </a:r>
          </a:p>
          <a:p>
            <a:pPr algn="l">
              <a:buFont typeface="Arial" panose="020B0604020202020204" pitchFamily="34" charset="0"/>
              <a:buChar char="•"/>
            </a:pPr>
            <a:endParaRPr lang="en-US" sz="2400" b="0" i="0" dirty="0">
              <a:solidFill>
                <a:srgbClr val="000000"/>
              </a:solidFill>
              <a:effectLst/>
              <a:latin typeface="Encode Sans"/>
            </a:endParaRPr>
          </a:p>
          <a:p>
            <a:pPr algn="l">
              <a:buFont typeface="Arial" panose="020B0604020202020204" pitchFamily="34" charset="0"/>
              <a:buChar char="•"/>
            </a:pPr>
            <a:r>
              <a:rPr lang="en-US" sz="2400" b="0" i="0" dirty="0">
                <a:solidFill>
                  <a:srgbClr val="000000"/>
                </a:solidFill>
                <a:effectLst/>
                <a:latin typeface="Encode Sans"/>
              </a:rPr>
              <a:t>Describe the diversity of Archaea, highlighting major phyla such as </a:t>
            </a:r>
            <a:r>
              <a:rPr lang="en-US" sz="2400" b="0" i="0" dirty="0" err="1">
                <a:solidFill>
                  <a:srgbClr val="000000"/>
                </a:solidFill>
                <a:effectLst/>
                <a:latin typeface="Encode Sans"/>
              </a:rPr>
              <a:t>Crenarchaeota</a:t>
            </a:r>
            <a:r>
              <a:rPr lang="en-US" sz="2400" b="0" i="0" dirty="0">
                <a:solidFill>
                  <a:srgbClr val="000000"/>
                </a:solidFill>
                <a:effectLst/>
                <a:latin typeface="Encode Sans"/>
              </a:rPr>
              <a:t> and </a:t>
            </a:r>
            <a:r>
              <a:rPr lang="en-US" sz="2400" b="0" i="0" dirty="0" err="1">
                <a:solidFill>
                  <a:srgbClr val="000000"/>
                </a:solidFill>
                <a:effectLst/>
                <a:latin typeface="Encode Sans"/>
              </a:rPr>
              <a:t>Euryarchaeota</a:t>
            </a:r>
            <a:r>
              <a:rPr lang="en-US" sz="2400" b="0" i="0" dirty="0">
                <a:solidFill>
                  <a:srgbClr val="000000"/>
                </a:solidFill>
                <a:effectLst/>
                <a:latin typeface="Encode Sans"/>
              </a:rPr>
              <a:t>, and explain their adaptations to extreme environments and unique metabolic processes like methanogenesis and sulfur oxidation.</a:t>
            </a:r>
          </a:p>
        </p:txBody>
      </p:sp>
    </p:spTree>
    <p:extLst>
      <p:ext uri="{BB962C8B-B14F-4D97-AF65-F5344CB8AC3E}">
        <p14:creationId xmlns:p14="http://schemas.microsoft.com/office/powerpoint/2010/main" val="3136285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832BE1-6B56-4B85-F3B7-44C8BCAEEC8F}"/>
              </a:ext>
            </a:extLst>
          </p:cNvPr>
          <p:cNvSpPr txBox="1">
            <a:spLocks noGrp="1"/>
          </p:cNvSpPr>
          <p:nvPr>
            <p:ph type="title" idx="4294967295"/>
          </p:nvPr>
        </p:nvSpPr>
        <p:spPr>
          <a:xfrm>
            <a:off x="0" y="58847"/>
            <a:ext cx="9144000" cy="52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Archaea: Distinctive Features and Diversity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Unicellular, but Structurally Unique from Bacteria:</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Cell Membranes:</a:t>
            </a:r>
            <a:r>
              <a:rPr kumimoji="0" lang="en-US" sz="2400" b="0" i="0" u="none" strike="noStrike" kern="1200" cap="none" spc="0" normalizeH="0" baseline="0" noProof="0" dirty="0">
                <a:ln>
                  <a:noFill/>
                </a:ln>
                <a:solidFill>
                  <a:schemeClr val="tx1"/>
                </a:solidFill>
                <a:effectLst/>
                <a:uLnTx/>
                <a:uFillTx/>
                <a:latin typeface="+mn-lt"/>
                <a:ea typeface="+mn-ea"/>
                <a:cs typeface="+mn-cs"/>
              </a:rPr>
              <a:t> Ether linkages with branched isoprene chains (Bacteria have ester linkages with unbranched fatty acids).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Cell Walls:</a:t>
            </a:r>
            <a:r>
              <a:rPr kumimoji="0" lang="en-US" sz="2400" b="0" i="0" u="none" strike="noStrike" kern="1200" cap="none" spc="0" normalizeH="0" baseline="0" noProof="0" dirty="0">
                <a:ln>
                  <a:noFill/>
                </a:ln>
                <a:solidFill>
                  <a:schemeClr val="tx1"/>
                </a:solidFill>
                <a:effectLst/>
                <a:uLnTx/>
                <a:uFillTx/>
                <a:latin typeface="+mn-lt"/>
                <a:ea typeface="+mn-ea"/>
                <a:cs typeface="+mn-cs"/>
              </a:rPr>
              <a:t> Lack peptidoglycan (some have pseudopeptidoglycan).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Genomes:</a:t>
            </a:r>
            <a:r>
              <a:rPr kumimoji="0" lang="en-US" sz="2400" b="0" i="0" u="none" strike="noStrike" kern="1200" cap="none" spc="0" normalizeH="0" baseline="0" noProof="0" dirty="0">
                <a:ln>
                  <a:noFill/>
                </a:ln>
                <a:solidFill>
                  <a:schemeClr val="tx1"/>
                </a:solidFill>
                <a:effectLst/>
                <a:uLnTx/>
                <a:uFillTx/>
                <a:latin typeface="+mn-lt"/>
                <a:ea typeface="+mn-ea"/>
                <a:cs typeface="+mn-cs"/>
              </a:rPr>
              <a:t> Larger and more complex than bacterial genomes.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Diverse Habitats and Metabolism: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Includes </a:t>
            </a:r>
            <a:r>
              <a:rPr kumimoji="0" lang="en-US" sz="2400" b="1" i="0" u="none" strike="noStrike" kern="1200" cap="none" spc="0" normalizeH="0" baseline="0" noProof="0" dirty="0">
                <a:ln>
                  <a:noFill/>
                </a:ln>
                <a:solidFill>
                  <a:schemeClr val="tx1"/>
                </a:solidFill>
                <a:effectLst/>
                <a:uLnTx/>
                <a:uFillTx/>
                <a:latin typeface="+mn-lt"/>
                <a:ea typeface="+mn-ea"/>
                <a:cs typeface="+mn-cs"/>
              </a:rPr>
              <a:t>mesophiles</a:t>
            </a:r>
            <a:r>
              <a:rPr kumimoji="0" lang="en-US" sz="2400" b="0" i="0" u="none" strike="noStrike" kern="1200" cap="none" spc="0" normalizeH="0" baseline="0" noProof="0" dirty="0">
                <a:ln>
                  <a:noFill/>
                </a:ln>
                <a:solidFill>
                  <a:schemeClr val="tx1"/>
                </a:solidFill>
                <a:effectLst/>
                <a:uLnTx/>
                <a:uFillTx/>
                <a:latin typeface="+mn-lt"/>
                <a:ea typeface="+mn-ea"/>
                <a:cs typeface="+mn-cs"/>
              </a:rPr>
              <a:t> (moderate conditions) and </a:t>
            </a:r>
            <a:r>
              <a:rPr kumimoji="0" lang="en-US" sz="2400" b="1" i="0" u="none" strike="noStrike" kern="1200" cap="none" spc="0" normalizeH="0" baseline="0" noProof="0" dirty="0">
                <a:ln>
                  <a:noFill/>
                </a:ln>
                <a:solidFill>
                  <a:schemeClr val="tx1"/>
                </a:solidFill>
                <a:effectLst/>
                <a:uLnTx/>
                <a:uFillTx/>
                <a:latin typeface="+mn-lt"/>
                <a:ea typeface="+mn-ea"/>
                <a:cs typeface="+mn-cs"/>
              </a:rPr>
              <a:t>extremophiles</a:t>
            </a:r>
            <a:r>
              <a:rPr kumimoji="0" lang="en-US" sz="2400" b="0" i="0" u="none" strike="noStrike" kern="1200" cap="none" spc="0" normalizeH="0" baseline="0" noProof="0" dirty="0">
                <a:ln>
                  <a:noFill/>
                </a:ln>
                <a:solidFill>
                  <a:schemeClr val="tx1"/>
                </a:solidFill>
                <a:effectLst/>
                <a:uLnTx/>
                <a:uFillTx/>
                <a:latin typeface="+mn-lt"/>
                <a:ea typeface="+mn-ea"/>
                <a:cs typeface="+mn-cs"/>
              </a:rPr>
              <a:t> (thrive in extreme environments like high temperatures or salinity).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Perform unique metabolic processes like </a:t>
            </a:r>
            <a:r>
              <a:rPr kumimoji="0" lang="en-US" sz="2400" b="1" i="0" u="none" strike="noStrike" kern="1200" cap="none" spc="0" normalizeH="0" baseline="0" noProof="0" dirty="0">
                <a:ln>
                  <a:noFill/>
                </a:ln>
                <a:solidFill>
                  <a:schemeClr val="tx1"/>
                </a:solidFill>
                <a:effectLst/>
                <a:uLnTx/>
                <a:uFillTx/>
                <a:latin typeface="+mn-lt"/>
                <a:ea typeface="+mn-ea"/>
                <a:cs typeface="+mn-cs"/>
              </a:rPr>
              <a:t>methanogenesis</a:t>
            </a:r>
            <a:r>
              <a:rPr kumimoji="0" lang="en-US" sz="2400" b="0" i="0" u="none" strike="noStrike" kern="1200" cap="none" spc="0" normalizeH="0" baseline="0" noProof="0" dirty="0">
                <a:ln>
                  <a:noFill/>
                </a:ln>
                <a:solidFill>
                  <a:schemeClr val="tx1"/>
                </a:solidFill>
                <a:effectLst/>
                <a:uLnTx/>
                <a:uFillTx/>
                <a:latin typeface="+mn-lt"/>
                <a:ea typeface="+mn-ea"/>
                <a:cs typeface="+mn-cs"/>
              </a:rPr>
              <a:t> (producing methane), which bacteria and eukaryotes cannot.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ea typeface="+mn-ea"/>
                <a:cs typeface="+mn-cs"/>
              </a:rPr>
              <a:t>Five Major Phyla: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Crenarchaeota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Euryarchaeota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Korarchaeota</a:t>
            </a:r>
            <a:r>
              <a:rPr kumimoji="0" lang="en-US" sz="2400" b="0" i="0"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err="1">
                <a:ln>
                  <a:noFill/>
                </a:ln>
                <a:solidFill>
                  <a:schemeClr val="tx1"/>
                </a:solidFill>
                <a:effectLst/>
                <a:uLnTx/>
                <a:uFillTx/>
                <a:latin typeface="+mn-lt"/>
                <a:ea typeface="+mn-ea"/>
                <a:cs typeface="+mn-cs"/>
              </a:rPr>
              <a:t>Nanoarchaeota</a:t>
            </a:r>
            <a:r>
              <a:rPr kumimoji="0" lang="en-US" sz="2400" b="0" i="0" u="none" strike="noStrike" kern="1200" cap="none" spc="0" normalizeH="0" baseline="0" noProof="0" dirty="0">
                <a:ln>
                  <a:noFill/>
                </a:ln>
                <a:solidFill>
                  <a:schemeClr val="tx1"/>
                </a:solidFill>
                <a:effectLst/>
                <a:uLnTx/>
                <a:uFillTx/>
                <a:latin typeface="+mn-lt"/>
                <a:ea typeface="+mn-ea"/>
                <a:cs typeface="+mn-cs"/>
              </a:rPr>
              <a:t>, and </a:t>
            </a:r>
            <a:r>
              <a:rPr kumimoji="0" lang="en-US" sz="2400" b="0" i="0" u="none" strike="noStrike" kern="1200" cap="none" spc="0" normalizeH="0" baseline="0" noProof="0" dirty="0" err="1">
                <a:ln>
                  <a:noFill/>
                </a:ln>
                <a:solidFill>
                  <a:schemeClr val="tx1"/>
                </a:solidFill>
                <a:effectLst/>
                <a:uLnTx/>
                <a:uFillTx/>
                <a:latin typeface="+mn-lt"/>
                <a:ea typeface="+mn-ea"/>
                <a:cs typeface="+mn-cs"/>
              </a:rPr>
              <a:t>Thaumarchaeota</a:t>
            </a:r>
            <a:r>
              <a:rPr kumimoji="0" lang="en-US" sz="2400" b="0" i="0" u="none" strike="noStrike" kern="1200" cap="none" spc="0" normalizeH="0" baseline="0" noProof="0" dirty="0">
                <a:ln>
                  <a:noFill/>
                </a:ln>
                <a:solidFill>
                  <a:schemeClr val="tx1"/>
                </a:solidFill>
                <a:effectLst/>
                <a:uLnTx/>
                <a:uFillTx/>
                <a:latin typeface="+mn-lt"/>
                <a:ea typeface="+mn-ea"/>
                <a:cs typeface="+mn-cs"/>
              </a:rPr>
              <a:t> (many more likely unclassified).</a:t>
            </a:r>
          </a:p>
        </p:txBody>
      </p:sp>
    </p:spTree>
    <p:extLst>
      <p:ext uri="{BB962C8B-B14F-4D97-AF65-F5344CB8AC3E}">
        <p14:creationId xmlns:p14="http://schemas.microsoft.com/office/powerpoint/2010/main" val="2309202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14CD54-7FE9-CF40-9B5A-D9CC1B3E092D}"/>
              </a:ext>
            </a:extLst>
          </p:cNvPr>
          <p:cNvSpPr txBox="1">
            <a:spLocks noGrp="1"/>
          </p:cNvSpPr>
          <p:nvPr>
            <p:ph type="title" idx="4294967295"/>
          </p:nvPr>
        </p:nvSpPr>
        <p:spPr>
          <a:xfrm>
            <a:off x="0" y="-79653"/>
            <a:ext cx="9144000" cy="70173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Key Phyla Examples: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err="1">
                <a:ln>
                  <a:noFill/>
                </a:ln>
                <a:solidFill>
                  <a:schemeClr val="tx1"/>
                </a:solidFill>
                <a:effectLst/>
                <a:uLnTx/>
                <a:uFillTx/>
                <a:latin typeface="+mn-lt"/>
                <a:ea typeface="+mn-ea"/>
                <a:cs typeface="+mn-cs"/>
              </a:rPr>
              <a:t>Crenarchaeota</a:t>
            </a:r>
            <a:r>
              <a:rPr kumimoji="0" lang="en-US" sz="1800" b="1" i="0" u="none" strike="noStrike" kern="1200" cap="none" spc="0" normalizeH="0" baseline="0" noProof="0" dirty="0">
                <a:ln>
                  <a:noFill/>
                </a:ln>
                <a:solidFill>
                  <a:schemeClr val="tx1"/>
                </a:solidFill>
                <a:effectLst/>
                <a:uLnTx/>
                <a:uFillTx/>
                <a:latin typeface="+mn-lt"/>
                <a:ea typeface="+mn-ea"/>
                <a:cs typeface="+mn-cs"/>
              </a:rPr>
              <a: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Extremely diverse aquatic organisms, thought to be most abundant in oceans.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Most are </a:t>
            </a:r>
            <a:r>
              <a:rPr kumimoji="0" lang="en-US" sz="1800" b="1" i="0" u="none" strike="noStrike" kern="1200" cap="none" spc="0" normalizeH="0" baseline="0" noProof="0" dirty="0">
                <a:ln>
                  <a:noFill/>
                </a:ln>
                <a:solidFill>
                  <a:schemeClr val="tx1"/>
                </a:solidFill>
                <a:effectLst/>
                <a:uLnTx/>
                <a:uFillTx/>
                <a:latin typeface="+mn-lt"/>
                <a:ea typeface="+mn-ea"/>
                <a:cs typeface="+mn-cs"/>
              </a:rPr>
              <a:t>hyperthermophiles</a:t>
            </a:r>
            <a:r>
              <a:rPr kumimoji="0" lang="en-US" sz="1800" b="0" i="0" u="none" strike="noStrike" kern="1200" cap="none" spc="0" normalizeH="0" baseline="0" noProof="0" dirty="0">
                <a:ln>
                  <a:noFill/>
                </a:ln>
                <a:solidFill>
                  <a:schemeClr val="tx1"/>
                </a:solidFill>
                <a:effectLst/>
                <a:uLnTx/>
                <a:uFillTx/>
                <a:latin typeface="+mn-lt"/>
                <a:ea typeface="+mn-ea"/>
                <a:cs typeface="+mn-cs"/>
              </a:rPr>
              <a:t> (e.g., </a:t>
            </a:r>
            <a:r>
              <a:rPr kumimoji="0" lang="en-US" sz="1800" b="0" i="1" u="none" strike="noStrike" kern="1200" cap="none" spc="0" normalizeH="0" baseline="0" noProof="0" dirty="0" err="1">
                <a:ln>
                  <a:noFill/>
                </a:ln>
                <a:solidFill>
                  <a:schemeClr val="tx1"/>
                </a:solidFill>
                <a:effectLst/>
                <a:uLnTx/>
                <a:uFillTx/>
                <a:latin typeface="+mn-lt"/>
                <a:ea typeface="+mn-ea"/>
                <a:cs typeface="+mn-cs"/>
              </a:rPr>
              <a:t>Pyrolobus</a:t>
            </a:r>
            <a:r>
              <a:rPr kumimoji="0" lang="en-US" sz="1800" b="0" i="0" u="none" strike="noStrike" kern="1200" cap="none" spc="0" normalizeH="0" baseline="0" noProof="0" dirty="0">
                <a:ln>
                  <a:noFill/>
                </a:ln>
                <a:solidFill>
                  <a:schemeClr val="tx1"/>
                </a:solidFill>
                <a:effectLst/>
                <a:uLnTx/>
                <a:uFillTx/>
                <a:latin typeface="+mn-lt"/>
                <a:ea typeface="+mn-ea"/>
                <a:cs typeface="+mn-cs"/>
              </a:rPr>
              <a:t> can grow up to 113∘C).</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err="1">
                <a:ln>
                  <a:noFill/>
                </a:ln>
                <a:solidFill>
                  <a:schemeClr val="tx1"/>
                </a:solidFill>
                <a:effectLst/>
                <a:uLnTx/>
                <a:uFillTx/>
                <a:latin typeface="+mn-lt"/>
                <a:ea typeface="+mn-ea"/>
                <a:cs typeface="+mn-cs"/>
              </a:rPr>
              <a:t>Sulfolobus</a:t>
            </a:r>
            <a:r>
              <a:rPr kumimoji="0" lang="en-US" sz="1800" b="0" i="0" u="none" strike="noStrike" kern="1200" cap="none" spc="0" normalizeH="0" baseline="0" noProof="0" dirty="0">
                <a:ln>
                  <a:noFill/>
                </a:ln>
                <a:solidFill>
                  <a:schemeClr val="tx1"/>
                </a:solidFill>
                <a:effectLst/>
                <a:uLnTx/>
                <a:uFillTx/>
                <a:latin typeface="+mn-lt"/>
                <a:ea typeface="+mn-ea"/>
                <a:cs typeface="+mn-cs"/>
              </a:rPr>
              <a:t>: Thermoacidophiles (prefer 70−80∘C and pH 2-3); oxidize sulfur to sulfuric acid in anaerobic conditions; used for producing thermostable, acid-resistant proteins (</a:t>
            </a:r>
            <a:r>
              <a:rPr kumimoji="0" lang="en-US" sz="1800" b="1" i="0" u="none" strike="noStrike" kern="1200" cap="none" spc="0" normalizeH="0" baseline="0" noProof="0" dirty="0" err="1">
                <a:ln>
                  <a:noFill/>
                </a:ln>
                <a:solidFill>
                  <a:schemeClr val="tx1"/>
                </a:solidFill>
                <a:effectLst/>
                <a:uLnTx/>
                <a:uFillTx/>
                <a:latin typeface="+mn-lt"/>
                <a:ea typeface="+mn-ea"/>
                <a:cs typeface="+mn-cs"/>
              </a:rPr>
              <a:t>affitins</a:t>
            </a:r>
            <a:r>
              <a:rPr kumimoji="0" lang="en-US" sz="18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chemeClr val="tx1"/>
                </a:solidFill>
                <a:effectLst/>
                <a:uLnTx/>
                <a:uFillTx/>
                <a:latin typeface="+mn-lt"/>
                <a:ea typeface="+mn-ea"/>
                <a:cs typeface="+mn-cs"/>
              </a:rPr>
              <a:t>Thermoproteus</a:t>
            </a:r>
            <a:r>
              <a:rPr kumimoji="0" lang="en-US" sz="1800" b="0" i="0" u="none" strike="noStrike" kern="1200" cap="none" spc="0" normalizeH="0" baseline="0" noProof="0" dirty="0">
                <a:ln>
                  <a:noFill/>
                </a:ln>
                <a:solidFill>
                  <a:schemeClr val="tx1"/>
                </a:solidFill>
                <a:effectLst/>
                <a:uLnTx/>
                <a:uFillTx/>
                <a:latin typeface="+mn-lt"/>
                <a:ea typeface="+mn-ea"/>
                <a:cs typeface="+mn-cs"/>
              </a:rPr>
              <a:t>: Strictly anaerobic, optimal growth at 85∘C; motile with flagella; unique monolayer cell membrane; autotrophic metabolism (reduces sulfur/hydrogen, uses CO2​/CO); considered a deep-branching, ancient life form.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err="1">
                <a:ln>
                  <a:noFill/>
                </a:ln>
                <a:solidFill>
                  <a:schemeClr val="tx1"/>
                </a:solidFill>
                <a:effectLst/>
                <a:uLnTx/>
                <a:uFillTx/>
                <a:latin typeface="+mn-lt"/>
                <a:ea typeface="+mn-ea"/>
                <a:cs typeface="+mn-cs"/>
              </a:rPr>
              <a:t>Euryarchaeota</a:t>
            </a:r>
            <a:r>
              <a:rPr kumimoji="0" lang="en-US" sz="1800" b="1" i="0" u="none" strike="noStrike" kern="1200" cap="none" spc="0" normalizeH="0" baseline="0" noProof="0" dirty="0">
                <a:ln>
                  <a:noFill/>
                </a:ln>
                <a:solidFill>
                  <a:schemeClr val="tx1"/>
                </a:solidFill>
                <a:effectLst/>
                <a:uLnTx/>
                <a:uFillTx/>
                <a:latin typeface="+mn-lt"/>
                <a:ea typeface="+mn-ea"/>
                <a:cs typeface="+mn-cs"/>
              </a:rPr>
              <a: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Includes </a:t>
            </a:r>
            <a:r>
              <a:rPr kumimoji="0" lang="en-US" sz="1800" b="1" i="0" u="none" strike="noStrike" kern="1200" cap="none" spc="0" normalizeH="0" baseline="0" noProof="0" dirty="0">
                <a:ln>
                  <a:noFill/>
                </a:ln>
                <a:solidFill>
                  <a:schemeClr val="tx1"/>
                </a:solidFill>
                <a:effectLst/>
                <a:uLnTx/>
                <a:uFillTx/>
                <a:latin typeface="+mn-lt"/>
                <a:ea typeface="+mn-ea"/>
                <a:cs typeface="+mn-cs"/>
              </a:rPr>
              <a:t>Methanogens</a:t>
            </a:r>
            <a:r>
              <a:rPr kumimoji="0" lang="en-US" sz="1800" b="0" i="0" u="none" strike="noStrike" kern="1200" cap="none" spc="0" normalizeH="0" baseline="0" noProof="0" dirty="0">
                <a:ln>
                  <a:noFill/>
                </a:ln>
                <a:solidFill>
                  <a:schemeClr val="tx1"/>
                </a:solidFill>
                <a:effectLst/>
                <a:uLnTx/>
                <a:uFillTx/>
                <a:latin typeface="+mn-lt"/>
                <a:ea typeface="+mn-ea"/>
                <a:cs typeface="+mn-cs"/>
              </a:rPr>
              <a:t> (Classes </a:t>
            </a:r>
            <a:r>
              <a:rPr kumimoji="0" lang="en-US" sz="1800" b="0" i="0" u="none" strike="noStrike" kern="1200" cap="none" spc="0" normalizeH="0" baseline="0" noProof="0" dirty="0" err="1">
                <a:ln>
                  <a:noFill/>
                </a:ln>
                <a:solidFill>
                  <a:schemeClr val="tx1"/>
                </a:solidFill>
                <a:effectLst/>
                <a:uLnTx/>
                <a:uFillTx/>
                <a:latin typeface="+mn-lt"/>
                <a:ea typeface="+mn-ea"/>
                <a:cs typeface="+mn-cs"/>
              </a:rPr>
              <a:t>Methanobacteria</a:t>
            </a: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0" i="0" u="none" strike="noStrike" kern="1200" cap="none" spc="0" normalizeH="0" baseline="0" noProof="0" dirty="0" err="1">
                <a:ln>
                  <a:noFill/>
                </a:ln>
                <a:solidFill>
                  <a:schemeClr val="tx1"/>
                </a:solidFill>
                <a:effectLst/>
                <a:uLnTx/>
                <a:uFillTx/>
                <a:latin typeface="+mn-lt"/>
                <a:ea typeface="+mn-ea"/>
                <a:cs typeface="+mn-cs"/>
              </a:rPr>
              <a:t>Methanococci</a:t>
            </a: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800" b="0" i="0" u="none" strike="noStrike" kern="1200" cap="none" spc="0" normalizeH="0" baseline="0" noProof="0" dirty="0" err="1">
                <a:ln>
                  <a:noFill/>
                </a:ln>
                <a:solidFill>
                  <a:schemeClr val="tx1"/>
                </a:solidFill>
                <a:effectLst/>
                <a:uLnTx/>
                <a:uFillTx/>
                <a:latin typeface="+mn-lt"/>
                <a:ea typeface="+mn-ea"/>
                <a:cs typeface="+mn-cs"/>
              </a:rPr>
              <a:t>Methanomicrobia</a:t>
            </a:r>
            <a:r>
              <a:rPr kumimoji="0" lang="en-US" sz="1800" b="0" i="0" u="none" strike="noStrike" kern="1200" cap="none" spc="0" normalizeH="0" baseline="0" noProof="0" dirty="0">
                <a:ln>
                  <a:noFill/>
                </a:ln>
                <a:solidFill>
                  <a:schemeClr val="tx1"/>
                </a:solidFill>
                <a:effectLst/>
                <a:uLnTx/>
                <a:uFillTx/>
                <a:latin typeface="+mn-lt"/>
                <a:ea typeface="+mn-ea"/>
                <a:cs typeface="+mn-cs"/>
              </a:rPr>
              <a: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Unique ability to reduce carbon dioxide with hydrogen to produce methane.</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Live in extreme environments (below freezing to boiling); found in hot springs and deep under ice.</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Produce gases in ruminants and humans; hypothesized to inhabit Mars.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err="1">
                <a:ln>
                  <a:noFill/>
                </a:ln>
                <a:solidFill>
                  <a:schemeClr val="tx1"/>
                </a:solidFill>
                <a:effectLst/>
                <a:uLnTx/>
                <a:uFillTx/>
                <a:latin typeface="+mn-lt"/>
                <a:ea typeface="+mn-ea"/>
                <a:cs typeface="+mn-cs"/>
              </a:rPr>
              <a:t>Halobacteria</a:t>
            </a:r>
            <a:r>
              <a:rPr kumimoji="0" lang="en-US" sz="1800" b="0" i="0" u="none" strike="noStrike" kern="1200" cap="none" spc="0" normalizeH="0" baseline="0" noProof="0" dirty="0">
                <a:ln>
                  <a:noFill/>
                </a:ln>
                <a:solidFill>
                  <a:schemeClr val="tx1"/>
                </a:solidFill>
                <a:effectLst/>
                <a:uLnTx/>
                <a:uFillTx/>
                <a:latin typeface="+mn-lt"/>
                <a:ea typeface="+mn-ea"/>
                <a:cs typeface="+mn-cs"/>
              </a:rPr>
              <a:t> (Class </a:t>
            </a:r>
            <a:r>
              <a:rPr kumimoji="0" lang="en-US" sz="1800" b="0" i="0" u="none" strike="noStrike" kern="1200" cap="none" spc="0" normalizeH="0" baseline="0" noProof="0" dirty="0" err="1">
                <a:ln>
                  <a:noFill/>
                </a:ln>
                <a:solidFill>
                  <a:schemeClr val="tx1"/>
                </a:solidFill>
                <a:effectLst/>
                <a:uLnTx/>
                <a:uFillTx/>
                <a:latin typeface="+mn-lt"/>
                <a:ea typeface="+mn-ea"/>
                <a:cs typeface="+mn-cs"/>
              </a:rPr>
              <a:t>Halobacteria</a:t>
            </a:r>
            <a:r>
              <a:rPr kumimoji="0" lang="en-US" sz="1800" b="0" i="0" u="none" strike="noStrike" kern="1200" cap="none" spc="0" normalizeH="0" baseline="0" noProof="0" dirty="0">
                <a:ln>
                  <a:noFill/>
                </a:ln>
                <a:solidFill>
                  <a:schemeClr val="tx1"/>
                </a:solidFill>
                <a:effectLst/>
                <a:uLnTx/>
                <a:uFillTx/>
                <a:latin typeface="+mn-lt"/>
                <a:ea typeface="+mn-ea"/>
                <a:cs typeface="+mn-cs"/>
              </a:rPr>
              <a: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Halophilic ("salt-loving") archaea; require very high NaCl concentrations (e.g., Dead Sea, 36% saturation).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Perform photosynthesis using </a:t>
            </a:r>
            <a:r>
              <a:rPr kumimoji="0" lang="en-US" sz="1800" b="1" i="0" u="none" strike="noStrike" kern="1200" cap="none" spc="0" normalizeH="0" baseline="0" noProof="0" dirty="0">
                <a:ln>
                  <a:noFill/>
                </a:ln>
                <a:solidFill>
                  <a:schemeClr val="tx1"/>
                </a:solidFill>
                <a:effectLst/>
                <a:uLnTx/>
                <a:uFillTx/>
                <a:latin typeface="+mn-lt"/>
                <a:ea typeface="+mn-ea"/>
                <a:cs typeface="+mn-cs"/>
              </a:rPr>
              <a:t>bacteriorhodopsin</a:t>
            </a:r>
            <a:r>
              <a:rPr kumimoji="0" lang="en-US" sz="1800" b="0" i="0" u="none" strike="noStrike" kern="1200" cap="none" spc="0" normalizeH="0" baseline="0" noProof="0" dirty="0">
                <a:ln>
                  <a:noFill/>
                </a:ln>
                <a:solidFill>
                  <a:schemeClr val="tx1"/>
                </a:solidFill>
                <a:effectLst/>
                <a:uLnTx/>
                <a:uFillTx/>
                <a:latin typeface="+mn-lt"/>
                <a:ea typeface="+mn-ea"/>
                <a:cs typeface="+mn-cs"/>
              </a:rPr>
              <a:t>, giving them and their water bodies a purple color.</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a:ln>
                  <a:noFill/>
                </a:ln>
                <a:solidFill>
                  <a:schemeClr val="tx1"/>
                </a:solidFill>
                <a:effectLst/>
                <a:uLnTx/>
                <a:uFillTx/>
                <a:latin typeface="+mn-lt"/>
                <a:ea typeface="+mn-ea"/>
                <a:cs typeface="+mn-cs"/>
              </a:rPr>
              <a:t>Halobacterium </a:t>
            </a:r>
            <a:r>
              <a:rPr kumimoji="0" lang="en-US" sz="1800" b="1" i="1" u="none" strike="noStrike" kern="1200" cap="none" spc="0" normalizeH="0" baseline="0" noProof="0" dirty="0" err="1">
                <a:ln>
                  <a:noFill/>
                </a:ln>
                <a:solidFill>
                  <a:schemeClr val="tx1"/>
                </a:solidFill>
                <a:effectLst/>
                <a:uLnTx/>
                <a:uFillTx/>
                <a:latin typeface="+mn-lt"/>
                <a:ea typeface="+mn-ea"/>
                <a:cs typeface="+mn-cs"/>
              </a:rPr>
              <a:t>salinarum</a:t>
            </a:r>
            <a:r>
              <a:rPr kumimoji="0" lang="en-US" sz="1800" b="0" i="0" u="none" strike="noStrike" kern="1200" cap="none" spc="0" normalizeH="0" baseline="0" noProof="0" dirty="0">
                <a:ln>
                  <a:noFill/>
                </a:ln>
                <a:solidFill>
                  <a:schemeClr val="tx1"/>
                </a:solidFill>
                <a:effectLst/>
                <a:uLnTx/>
                <a:uFillTx/>
                <a:latin typeface="+mn-lt"/>
                <a:ea typeface="+mn-ea"/>
                <a:cs typeface="+mn-cs"/>
              </a:rPr>
              <a:t>: Potentially oldest living organism (DNA from 250-million-year-old fossils).</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1" u="none" strike="noStrike" kern="1200" cap="none" spc="0" normalizeH="0" baseline="0" noProof="0" dirty="0" err="1">
                <a:ln>
                  <a:noFill/>
                </a:ln>
                <a:solidFill>
                  <a:schemeClr val="tx1"/>
                </a:solidFill>
                <a:effectLst/>
                <a:uLnTx/>
                <a:uFillTx/>
                <a:latin typeface="+mn-lt"/>
                <a:ea typeface="+mn-ea"/>
                <a:cs typeface="+mn-cs"/>
              </a:rPr>
              <a:t>Haloferax</a:t>
            </a:r>
            <a:r>
              <a:rPr kumimoji="0" lang="en-US" sz="1800" b="1" i="1" u="none" strike="noStrike" kern="1200" cap="none" spc="0" normalizeH="0" baseline="0" noProof="0" dirty="0">
                <a:ln>
                  <a:noFill/>
                </a:ln>
                <a:solidFill>
                  <a:schemeClr val="tx1"/>
                </a:solidFill>
                <a:effectLst/>
                <a:uLnTx/>
                <a:uFillTx/>
                <a:latin typeface="+mn-lt"/>
                <a:ea typeface="+mn-ea"/>
                <a:cs typeface="+mn-cs"/>
              </a:rPr>
              <a:t> </a:t>
            </a:r>
            <a:r>
              <a:rPr kumimoji="0" lang="en-US" sz="1800" b="1" i="1" u="none" strike="noStrike" kern="1200" cap="none" spc="0" normalizeH="0" baseline="0" noProof="0" dirty="0" err="1">
                <a:ln>
                  <a:noFill/>
                </a:ln>
                <a:solidFill>
                  <a:schemeClr val="tx1"/>
                </a:solidFill>
                <a:effectLst/>
                <a:uLnTx/>
                <a:uFillTx/>
                <a:latin typeface="+mn-lt"/>
                <a:ea typeface="+mn-ea"/>
                <a:cs typeface="+mn-cs"/>
              </a:rPr>
              <a:t>volcanii</a:t>
            </a:r>
            <a:r>
              <a:rPr kumimoji="0" lang="en-US" sz="1800" b="0" i="0" u="none" strike="noStrike" kern="1200" cap="none" spc="0" normalizeH="0" baseline="0" noProof="0" dirty="0">
                <a:ln>
                  <a:noFill/>
                </a:ln>
                <a:solidFill>
                  <a:schemeClr val="tx1"/>
                </a:solidFill>
                <a:effectLst/>
                <a:uLnTx/>
                <a:uFillTx/>
                <a:latin typeface="+mn-lt"/>
                <a:ea typeface="+mn-ea"/>
                <a:cs typeface="+mn-cs"/>
              </a:rPr>
              <a:t>: Sophisticated ion exchange system for salt balance at high temperatures.</a:t>
            </a:r>
          </a:p>
        </p:txBody>
      </p:sp>
    </p:spTree>
    <p:extLst>
      <p:ext uri="{BB962C8B-B14F-4D97-AF65-F5344CB8AC3E}">
        <p14:creationId xmlns:p14="http://schemas.microsoft.com/office/powerpoint/2010/main" val="210117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BC8DB4-E37C-6019-F02A-33DA328B2F25}"/>
              </a:ext>
            </a:extLst>
          </p:cNvPr>
          <p:cNvSpPr txBox="1">
            <a:spLocks noGrp="1"/>
          </p:cNvSpPr>
          <p:nvPr>
            <p:ph type="title" idx="4294967295"/>
          </p:nvPr>
        </p:nvSpPr>
        <p:spPr>
          <a:xfrm>
            <a:off x="0" y="5921738"/>
            <a:ext cx="9144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3.13. </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Sulfolobus</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an archaeon of the class </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Crenarchaeota</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oxidizes sulfur and stores sulfuric acid in its granules.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3314" name="Picture 2" descr="Sulfolobus, a Crenarchaeota archaeon, oxidizes sulfur and accumulates sulfuric acid within intracellular granules.">
            <a:extLst>
              <a:ext uri="{FF2B5EF4-FFF2-40B4-BE49-F238E27FC236}">
                <a16:creationId xmlns:a16="http://schemas.microsoft.com/office/drawing/2014/main" id="{096EF35E-76DB-7615-4D52-356BBCD9C7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6996" y="181801"/>
            <a:ext cx="539000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44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0010-80BB-3806-5D02-4116A5C6BFF4}"/>
              </a:ext>
            </a:extLst>
          </p:cNvPr>
          <p:cNvSpPr>
            <a:spLocks noGrp="1"/>
          </p:cNvSpPr>
          <p:nvPr>
            <p:ph type="title"/>
          </p:nvPr>
        </p:nvSpPr>
        <p:spPr/>
        <p:txBody>
          <a:bodyPr/>
          <a:lstStyle/>
          <a:p>
            <a:r>
              <a:rPr lang="en-US" dirty="0"/>
              <a:t>Prokaryotic genetics</a:t>
            </a:r>
          </a:p>
        </p:txBody>
      </p:sp>
      <p:sp>
        <p:nvSpPr>
          <p:cNvPr id="4" name="TextBox 3">
            <a:extLst>
              <a:ext uri="{FF2B5EF4-FFF2-40B4-BE49-F238E27FC236}">
                <a16:creationId xmlns:a16="http://schemas.microsoft.com/office/drawing/2014/main" id="{EA76A643-1989-9A56-5940-2C651989530B}"/>
              </a:ext>
            </a:extLst>
          </p:cNvPr>
          <p:cNvSpPr txBox="1"/>
          <p:nvPr/>
        </p:nvSpPr>
        <p:spPr>
          <a:xfrm>
            <a:off x="0" y="1859340"/>
            <a:ext cx="9144000" cy="2677656"/>
          </a:xfrm>
          <a:prstGeom prst="rect">
            <a:avLst/>
          </a:prstGeom>
          <a:noFill/>
        </p:spPr>
        <p:txBody>
          <a:bodyPr wrap="square">
            <a:spAutoFit/>
          </a:bodyPr>
          <a:lstStyle/>
          <a:p>
            <a:pPr marL="285750" indent="-285750">
              <a:buFont typeface="Arial" panose="020B0604020202020204" pitchFamily="34" charset="0"/>
              <a:buChar char="•"/>
            </a:pPr>
            <a:r>
              <a:rPr lang="en-US" sz="2400" dirty="0"/>
              <a:t>Explain how genetic material determines the genotype and how this translates into phenotype in prokaryotes through the processes of DNA replication, transcription, and translation.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Describe the mechanisms of horizontal gene transfer in prokaryotes—transformation, transduction, and conjugation—and discuss their significance in genetic diversity and evolution.</a:t>
            </a:r>
          </a:p>
        </p:txBody>
      </p:sp>
    </p:spTree>
    <p:extLst>
      <p:ext uri="{BB962C8B-B14F-4D97-AF65-F5344CB8AC3E}">
        <p14:creationId xmlns:p14="http://schemas.microsoft.com/office/powerpoint/2010/main" val="24007891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B7E2B9-9F47-7654-361A-1B3383A7B697}"/>
              </a:ext>
            </a:extLst>
          </p:cNvPr>
          <p:cNvSpPr txBox="1">
            <a:spLocks noGrp="1"/>
          </p:cNvSpPr>
          <p:nvPr>
            <p:ph type="title" idx="4294967295"/>
          </p:nvPr>
        </p:nvSpPr>
        <p:spPr>
          <a:xfrm>
            <a:off x="0" y="0"/>
            <a:ext cx="9144000" cy="6524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Functions of Genetic Materials (DNA)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DNA's Dual Essential Functions:</a:t>
            </a:r>
            <a:endParaRPr kumimoji="0" lang="en-US" sz="19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Inheritance:</a:t>
            </a:r>
            <a:r>
              <a:rPr kumimoji="0" lang="en-US" sz="1900" b="0" i="0" u="none" strike="noStrike" kern="1200" cap="none" spc="0" normalizeH="0" baseline="0" noProof="0" dirty="0">
                <a:ln>
                  <a:noFill/>
                </a:ln>
                <a:solidFill>
                  <a:schemeClr val="tx1"/>
                </a:solidFill>
                <a:effectLst/>
                <a:uLnTx/>
                <a:uFillTx/>
                <a:latin typeface="+mn-lt"/>
                <a:ea typeface="+mn-ea"/>
                <a:cs typeface="+mn-cs"/>
              </a:rPr>
              <a:t> DNA is the genetic material passed from parent to offspring for all life on Earth, ensuring the continuity of genetic information.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chemeClr val="tx1"/>
                </a:solidFill>
                <a:effectLst/>
                <a:uLnTx/>
                <a:uFillTx/>
                <a:latin typeface="+mn-lt"/>
                <a:ea typeface="+mn-ea"/>
                <a:cs typeface="+mn-cs"/>
              </a:rPr>
              <a:t>To preserve integrity, DNA must be replicated with high accuracy.</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Genome:</a:t>
            </a:r>
            <a:r>
              <a:rPr kumimoji="0" lang="en-US" sz="1900" b="0" i="0" u="none" strike="noStrike" kern="1200" cap="none" spc="0" normalizeH="0" baseline="0" noProof="0" dirty="0">
                <a:ln>
                  <a:noFill/>
                </a:ln>
                <a:solidFill>
                  <a:schemeClr val="tx1"/>
                </a:solidFill>
                <a:effectLst/>
                <a:uLnTx/>
                <a:uFillTx/>
                <a:latin typeface="+mn-lt"/>
                <a:ea typeface="+mn-ea"/>
                <a:cs typeface="+mn-cs"/>
              </a:rPr>
              <a:t> Full complement of DNA in a cell, organized into </a:t>
            </a:r>
            <a:r>
              <a:rPr kumimoji="0" lang="en-US" sz="1900" b="1" i="0" u="none" strike="noStrike" kern="1200" cap="none" spc="0" normalizeH="0" baseline="0" noProof="0" dirty="0">
                <a:ln>
                  <a:noFill/>
                </a:ln>
                <a:solidFill>
                  <a:schemeClr val="tx1"/>
                </a:solidFill>
                <a:effectLst/>
                <a:uLnTx/>
                <a:uFillTx/>
                <a:latin typeface="+mn-lt"/>
                <a:ea typeface="+mn-ea"/>
                <a:cs typeface="+mn-cs"/>
              </a:rPr>
              <a:t>genes</a:t>
            </a:r>
            <a:r>
              <a:rPr kumimoji="0" lang="en-US" sz="1900" b="0" i="0" u="none" strike="noStrike" kern="1200" cap="none" spc="0" normalizeH="0" baseline="0" noProof="0" dirty="0">
                <a:ln>
                  <a:noFill/>
                </a:ln>
                <a:solidFill>
                  <a:schemeClr val="tx1"/>
                </a:solidFill>
                <a:effectLst/>
                <a:uLnTx/>
                <a:uFillTx/>
                <a:latin typeface="+mn-lt"/>
                <a:ea typeface="+mn-ea"/>
                <a:cs typeface="+mn-cs"/>
              </a:rPr>
              <a:t> on </a:t>
            </a:r>
            <a:r>
              <a:rPr kumimoji="0" lang="en-US" sz="1900" b="1" i="0" u="none" strike="noStrike" kern="1200" cap="none" spc="0" normalizeH="0" baseline="0" noProof="0" dirty="0">
                <a:ln>
                  <a:noFill/>
                </a:ln>
                <a:solidFill>
                  <a:schemeClr val="tx1"/>
                </a:solidFill>
                <a:effectLst/>
                <a:uLnTx/>
                <a:uFillTx/>
                <a:latin typeface="+mn-lt"/>
                <a:ea typeface="+mn-ea"/>
                <a:cs typeface="+mn-cs"/>
              </a:rPr>
              <a:t>chromosomes</a:t>
            </a:r>
            <a:r>
              <a:rPr kumimoji="0" lang="en-US" sz="1900" b="0" i="0" u="none" strike="noStrike" kern="1200" cap="none" spc="0" normalizeH="0" baseline="0" noProof="0" dirty="0">
                <a:ln>
                  <a:noFill/>
                </a:ln>
                <a:solidFill>
                  <a:schemeClr val="tx1"/>
                </a:solidFill>
                <a:effectLst/>
                <a:uLnTx/>
                <a:uFillTx/>
                <a:latin typeface="+mn-lt"/>
                <a:ea typeface="+mn-ea"/>
                <a:cs typeface="+mn-cs"/>
              </a:rPr>
              <a:t> and </a:t>
            </a:r>
            <a:r>
              <a:rPr kumimoji="0" lang="en-US" sz="1900" b="1" i="0" u="none" strike="noStrike" kern="1200" cap="none" spc="0" normalizeH="0" baseline="0" noProof="0" dirty="0">
                <a:ln>
                  <a:noFill/>
                </a:ln>
                <a:solidFill>
                  <a:schemeClr val="tx1"/>
                </a:solidFill>
                <a:effectLst/>
                <a:uLnTx/>
                <a:uFillTx/>
                <a:latin typeface="+mn-lt"/>
                <a:ea typeface="+mn-ea"/>
                <a:cs typeface="+mn-cs"/>
              </a:rPr>
              <a:t>plasmids</a:t>
            </a:r>
            <a:r>
              <a:rPr kumimoji="0" lang="en-US" sz="19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Directing Protein Construction:</a:t>
            </a:r>
            <a:r>
              <a:rPr kumimoji="0" lang="en-US" sz="1900" b="0" i="0" u="none" strike="noStrike" kern="1200" cap="none" spc="0" normalizeH="0" baseline="0" noProof="0" dirty="0">
                <a:ln>
                  <a:noFill/>
                </a:ln>
                <a:solidFill>
                  <a:schemeClr val="tx1"/>
                </a:solidFill>
                <a:effectLst/>
                <a:uLnTx/>
                <a:uFillTx/>
                <a:latin typeface="+mn-lt"/>
                <a:ea typeface="+mn-ea"/>
                <a:cs typeface="+mn-cs"/>
              </a:rPr>
              <a:t> DNA directs and regulates the synthesis of proteins essential for cell growth and reproduction.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Gene Expression:</a:t>
            </a:r>
            <a:r>
              <a:rPr kumimoji="0" lang="en-US" sz="1900" b="0" i="0" u="none" strike="noStrike" kern="1200" cap="none" spc="0" normalizeH="0" baseline="0" noProof="0" dirty="0">
                <a:ln>
                  <a:noFill/>
                </a:ln>
                <a:solidFill>
                  <a:schemeClr val="tx1"/>
                </a:solidFill>
                <a:effectLst/>
                <a:uLnTx/>
                <a:uFillTx/>
                <a:latin typeface="+mn-lt"/>
                <a:ea typeface="+mn-ea"/>
                <a:cs typeface="+mn-cs"/>
              </a:rPr>
              <a:t> The process of synthesizing a specific protein encoded by a gene.</a:t>
            </a:r>
          </a:p>
          <a:p>
            <a:pPr marL="1600200" marR="0" lvl="3"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Transcription:</a:t>
            </a:r>
            <a:r>
              <a:rPr kumimoji="0" lang="en-US" sz="1900" b="0" i="0" u="none" strike="noStrike" kern="1200" cap="none" spc="0" normalizeH="0" baseline="0" noProof="0" dirty="0">
                <a:ln>
                  <a:noFill/>
                </a:ln>
                <a:solidFill>
                  <a:schemeClr val="tx1"/>
                </a:solidFill>
                <a:effectLst/>
                <a:uLnTx/>
                <a:uFillTx/>
                <a:latin typeface="+mn-lt"/>
                <a:ea typeface="+mn-ea"/>
                <a:cs typeface="+mn-cs"/>
              </a:rPr>
              <a:t> DNA is "read" to produce an RNA molecule (e.g., </a:t>
            </a:r>
            <a:r>
              <a:rPr kumimoji="0" lang="en-US" sz="1900" b="1" i="0" u="none" strike="noStrike" kern="1200" cap="none" spc="0" normalizeH="0" baseline="0" noProof="0" dirty="0">
                <a:ln>
                  <a:noFill/>
                </a:ln>
                <a:solidFill>
                  <a:schemeClr val="tx1"/>
                </a:solidFill>
                <a:effectLst/>
                <a:uLnTx/>
                <a:uFillTx/>
                <a:latin typeface="+mn-lt"/>
                <a:ea typeface="+mn-ea"/>
                <a:cs typeface="+mn-cs"/>
              </a:rPr>
              <a:t>messenger RNA (mRNA)</a:t>
            </a:r>
            <a:r>
              <a:rPr kumimoji="0" lang="en-US" sz="1900" b="0" i="0" u="none" strike="noStrike" kern="1200" cap="none" spc="0" normalizeH="0" baseline="0" noProof="0" dirty="0">
                <a:ln>
                  <a:noFill/>
                </a:ln>
                <a:solidFill>
                  <a:schemeClr val="tx1"/>
                </a:solidFill>
                <a:effectLst/>
                <a:uLnTx/>
                <a:uFillTx/>
                <a:latin typeface="+mn-lt"/>
                <a:ea typeface="+mn-ea"/>
                <a:cs typeface="+mn-cs"/>
              </a:rPr>
              <a:t>).</a:t>
            </a:r>
          </a:p>
          <a:p>
            <a:pPr marL="1600200" marR="0" lvl="3"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Translation:</a:t>
            </a:r>
            <a:r>
              <a:rPr kumimoji="0" lang="en-US" sz="1900" b="0" i="0" u="none" strike="noStrike" kern="1200" cap="none" spc="0" normalizeH="0" baseline="0" noProof="0" dirty="0">
                <a:ln>
                  <a:noFill/>
                </a:ln>
                <a:solidFill>
                  <a:schemeClr val="tx1"/>
                </a:solidFill>
                <a:effectLst/>
                <a:uLnTx/>
                <a:uFillTx/>
                <a:latin typeface="+mn-lt"/>
                <a:ea typeface="+mn-ea"/>
                <a:cs typeface="+mn-cs"/>
              </a:rPr>
              <a:t> mRNA provides information for the </a:t>
            </a:r>
            <a:r>
              <a:rPr kumimoji="0" lang="en-US" sz="1900" b="1" i="0" u="none" strike="noStrike" kern="1200" cap="none" spc="0" normalizeH="0" baseline="0" noProof="0" dirty="0">
                <a:ln>
                  <a:noFill/>
                </a:ln>
                <a:solidFill>
                  <a:schemeClr val="tx1"/>
                </a:solidFill>
                <a:effectLst/>
                <a:uLnTx/>
                <a:uFillTx/>
                <a:latin typeface="+mn-lt"/>
                <a:ea typeface="+mn-ea"/>
                <a:cs typeface="+mn-cs"/>
              </a:rPr>
              <a:t>ribosome</a:t>
            </a:r>
            <a:r>
              <a:rPr kumimoji="0" lang="en-US" sz="1900" b="0" i="0" u="none" strike="noStrike" kern="1200" cap="none" spc="0" normalizeH="0" baseline="0" noProof="0" dirty="0">
                <a:ln>
                  <a:noFill/>
                </a:ln>
                <a:solidFill>
                  <a:schemeClr val="tx1"/>
                </a:solidFill>
                <a:effectLst/>
                <a:uLnTx/>
                <a:uFillTx/>
                <a:latin typeface="+mn-lt"/>
                <a:ea typeface="+mn-ea"/>
                <a:cs typeface="+mn-cs"/>
              </a:rPr>
              <a:t> to catalyze </a:t>
            </a:r>
            <a:r>
              <a:rPr kumimoji="0" lang="en-US" sz="1900" b="1" i="0" u="none" strike="noStrike" kern="1200" cap="none" spc="0" normalizeH="0" baseline="0" noProof="0" dirty="0">
                <a:ln>
                  <a:noFill/>
                </a:ln>
                <a:solidFill>
                  <a:schemeClr val="tx1"/>
                </a:solidFill>
                <a:effectLst/>
                <a:uLnTx/>
                <a:uFillTx/>
                <a:latin typeface="+mn-lt"/>
                <a:ea typeface="+mn-ea"/>
                <a:cs typeface="+mn-cs"/>
              </a:rPr>
              <a:t>protein synthesis</a:t>
            </a:r>
            <a:r>
              <a:rPr kumimoji="0" lang="en-US" sz="19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Central Dogma:</a:t>
            </a:r>
            <a:r>
              <a:rPr kumimoji="0" lang="en-US" sz="1900" b="0" i="0" u="none" strike="noStrike" kern="1200" cap="none" spc="0" normalizeH="0" baseline="0" noProof="0" dirty="0">
                <a:ln>
                  <a:noFill/>
                </a:ln>
                <a:solidFill>
                  <a:schemeClr val="tx1"/>
                </a:solidFill>
                <a:effectLst/>
                <a:uLnTx/>
                <a:uFillTx/>
                <a:latin typeface="+mn-lt"/>
                <a:ea typeface="+mn-ea"/>
                <a:cs typeface="+mn-cs"/>
              </a:rPr>
              <a:t> Describes the flow of genetic information: </a:t>
            </a:r>
            <a:r>
              <a:rPr kumimoji="0" lang="en-US" sz="1900" b="1" i="0" u="none" strike="noStrike" kern="1200" cap="none" spc="0" normalizeH="0" baseline="0" noProof="0" dirty="0">
                <a:ln>
                  <a:noFill/>
                </a:ln>
                <a:solidFill>
                  <a:schemeClr val="tx1"/>
                </a:solidFill>
                <a:effectLst/>
                <a:uLnTx/>
                <a:uFillTx/>
                <a:latin typeface="+mn-lt"/>
                <a:ea typeface="+mn-ea"/>
                <a:cs typeface="+mn-cs"/>
              </a:rPr>
              <a:t>DNA </a:t>
            </a:r>
            <a:r>
              <a:rPr kumimoji="0" lang="en-US" sz="1900" b="0" i="0" u="none" strike="noStrike" kern="1200" cap="none" spc="0" normalizeH="0" baseline="0" noProof="0" dirty="0">
                <a:ln>
                  <a:noFill/>
                </a:ln>
                <a:solidFill>
                  <a:schemeClr val="tx1"/>
                </a:solidFill>
                <a:effectLst/>
                <a:uLnTx/>
                <a:uFillTx/>
                <a:latin typeface="+mn-lt"/>
                <a:ea typeface="+mn-ea"/>
                <a:cs typeface="+mn-cs"/>
              </a:rPr>
              <a:t>→</a:t>
            </a:r>
            <a:r>
              <a:rPr kumimoji="0" lang="en-US" sz="1900" b="1" i="0" u="none" strike="noStrike" kern="1200" cap="none" spc="0" normalizeH="0" baseline="0" noProof="0" dirty="0">
                <a:ln>
                  <a:noFill/>
                </a:ln>
                <a:solidFill>
                  <a:schemeClr val="tx1"/>
                </a:solidFill>
                <a:effectLst/>
                <a:uLnTx/>
                <a:uFillTx/>
                <a:latin typeface="+mn-lt"/>
                <a:ea typeface="+mn-ea"/>
                <a:cs typeface="+mn-cs"/>
              </a:rPr>
              <a:t> RNA </a:t>
            </a:r>
            <a:r>
              <a:rPr kumimoji="0" lang="en-US" sz="1900" b="0" i="0" u="none" strike="noStrike" kern="1200" cap="none" spc="0" normalizeH="0" baseline="0" noProof="0" dirty="0">
                <a:ln>
                  <a:noFill/>
                </a:ln>
                <a:solidFill>
                  <a:schemeClr val="tx1"/>
                </a:solidFill>
                <a:effectLst/>
                <a:uLnTx/>
                <a:uFillTx/>
                <a:latin typeface="+mn-lt"/>
                <a:ea typeface="+mn-ea"/>
                <a:cs typeface="+mn-cs"/>
              </a:rPr>
              <a:t>→</a:t>
            </a:r>
            <a:r>
              <a:rPr kumimoji="0" lang="en-US" sz="1900" b="1" i="0" u="none" strike="noStrike" kern="1200" cap="none" spc="0" normalizeH="0" baseline="0" noProof="0" dirty="0">
                <a:ln>
                  <a:noFill/>
                </a:ln>
                <a:solidFill>
                  <a:schemeClr val="tx1"/>
                </a:solidFill>
                <a:effectLst/>
                <a:uLnTx/>
                <a:uFillTx/>
                <a:latin typeface="+mn-lt"/>
                <a:ea typeface="+mn-ea"/>
                <a:cs typeface="+mn-cs"/>
              </a:rPr>
              <a:t> Protein</a:t>
            </a:r>
            <a:r>
              <a:rPr kumimoji="0" lang="en-US" sz="19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Cellular Characteristics:</a:t>
            </a:r>
            <a:endParaRPr kumimoji="0" lang="en-US" sz="19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Genotype:</a:t>
            </a:r>
            <a:r>
              <a:rPr kumimoji="0" lang="en-US" sz="1900" b="0" i="0" u="none" strike="noStrike" kern="1200" cap="none" spc="0" normalizeH="0" baseline="0" noProof="0" dirty="0">
                <a:ln>
                  <a:noFill/>
                </a:ln>
                <a:solidFill>
                  <a:schemeClr val="tx1"/>
                </a:solidFill>
                <a:effectLst/>
                <a:uLnTx/>
                <a:uFillTx/>
                <a:latin typeface="+mn-lt"/>
                <a:ea typeface="+mn-ea"/>
                <a:cs typeface="+mn-cs"/>
              </a:rPr>
              <a:t> The full collection of genes a cell contains (constant).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Phenotype:</a:t>
            </a:r>
            <a:r>
              <a:rPr kumimoji="0" lang="en-US" sz="1900" b="0" i="0" u="none" strike="noStrike" kern="1200" cap="none" spc="0" normalizeH="0" baseline="0" noProof="0" dirty="0">
                <a:ln>
                  <a:noFill/>
                </a:ln>
                <a:solidFill>
                  <a:schemeClr val="tx1"/>
                </a:solidFill>
                <a:effectLst/>
                <a:uLnTx/>
                <a:uFillTx/>
                <a:latin typeface="+mn-lt"/>
                <a:ea typeface="+mn-ea"/>
                <a:cs typeface="+mn-cs"/>
              </a:rPr>
              <a:t> Observable characteristics resulting from gene expression and environmental interactions (product of proteins produced).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chemeClr val="tx1"/>
                </a:solidFill>
                <a:effectLst/>
                <a:uLnTx/>
                <a:uFillTx/>
                <a:latin typeface="+mn-lt"/>
                <a:ea typeface="+mn-ea"/>
                <a:cs typeface="+mn-cs"/>
              </a:rPr>
              <a:t>Gene Regulation:</a:t>
            </a:r>
            <a:r>
              <a:rPr kumimoji="0" lang="en-US" sz="1900" b="0" i="0" u="none" strike="noStrike" kern="1200" cap="none" spc="0" normalizeH="0" baseline="0" noProof="0" dirty="0">
                <a:ln>
                  <a:noFill/>
                </a:ln>
                <a:solidFill>
                  <a:schemeClr val="tx1"/>
                </a:solidFill>
                <a:effectLst/>
                <a:uLnTx/>
                <a:uFillTx/>
                <a:latin typeface="+mn-lt"/>
                <a:ea typeface="+mn-ea"/>
                <a:cs typeface="+mn-cs"/>
              </a:rPr>
              <a:t> Cells carefully regulate gene expression, producing proteins only when needed.</a:t>
            </a:r>
          </a:p>
        </p:txBody>
      </p:sp>
    </p:spTree>
    <p:extLst>
      <p:ext uri="{BB962C8B-B14F-4D97-AF65-F5344CB8AC3E}">
        <p14:creationId xmlns:p14="http://schemas.microsoft.com/office/powerpoint/2010/main" val="8863660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1DAE36-4B5B-C1AF-0F90-359F4BEEE110}"/>
              </a:ext>
            </a:extLst>
          </p:cNvPr>
          <p:cNvSpPr txBox="1">
            <a:spLocks noGrp="1"/>
          </p:cNvSpPr>
          <p:nvPr>
            <p:ph type="title" idx="4294967295"/>
          </p:nvPr>
        </p:nvSpPr>
        <p:spPr>
          <a:xfrm>
            <a:off x="1119186" y="4355869"/>
            <a:ext cx="690562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3.15 The central dogma states that DNA encodes messenger RNA, which, in turn, encodes protein.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descr="Diagram showing DNA with an arrow (labeled transcription) pointing to RNA. An arrow from RNA to proteins is labeled translation.">
            <a:extLst>
              <a:ext uri="{FF2B5EF4-FFF2-40B4-BE49-F238E27FC236}">
                <a16:creationId xmlns:a16="http://schemas.microsoft.com/office/drawing/2014/main" id="{DC156462-00D0-26E1-6BF5-FF5AE31FB55F}"/>
              </a:ext>
            </a:extLst>
          </p:cNvPr>
          <p:cNvPicPr>
            <a:picLocks noChangeAspect="1"/>
          </p:cNvPicPr>
          <p:nvPr/>
        </p:nvPicPr>
        <p:blipFill>
          <a:blip r:embed="rId2"/>
          <a:stretch>
            <a:fillRect/>
          </a:stretch>
        </p:blipFill>
        <p:spPr>
          <a:xfrm>
            <a:off x="1119187" y="3095625"/>
            <a:ext cx="6905625" cy="666750"/>
          </a:xfrm>
          <a:prstGeom prst="rect">
            <a:avLst/>
          </a:prstGeom>
        </p:spPr>
      </p:pic>
    </p:spTree>
    <p:extLst>
      <p:ext uri="{BB962C8B-B14F-4D97-AF65-F5344CB8AC3E}">
        <p14:creationId xmlns:p14="http://schemas.microsoft.com/office/powerpoint/2010/main" val="3643327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79B585-E79A-B0B6-E245-9AB81782243B}"/>
              </a:ext>
            </a:extLst>
          </p:cNvPr>
          <p:cNvSpPr txBox="1">
            <a:spLocks noGrp="1"/>
          </p:cNvSpPr>
          <p:nvPr>
            <p:ph type="title" idx="4294967295"/>
          </p:nvPr>
        </p:nvSpPr>
        <p:spPr>
          <a:xfrm>
            <a:off x="0" y="29782"/>
            <a:ext cx="9144000" cy="56323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Horizontal Gene Transfer (HGT) in Prokaryotes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Genetic Diversity in Asexual Organisms: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For prokaryotes (dominant asexual reproduction), </a:t>
            </a:r>
            <a:r>
              <a:rPr kumimoji="0" lang="en-US" sz="2000" b="1" i="0" u="none" strike="noStrike" kern="1200" cap="none" spc="0" normalizeH="0" baseline="0" noProof="0" dirty="0">
                <a:ln>
                  <a:noFill/>
                </a:ln>
                <a:solidFill>
                  <a:schemeClr val="tx1"/>
                </a:solidFill>
                <a:effectLst/>
                <a:uLnTx/>
                <a:uFillTx/>
                <a:latin typeface="+mn-lt"/>
                <a:ea typeface="+mn-ea"/>
                <a:cs typeface="+mn-cs"/>
              </a:rPr>
              <a:t>Horizontal Gene Transfer (HGT)</a:t>
            </a:r>
            <a:r>
              <a:rPr kumimoji="0" lang="en-US" sz="2000" b="0" i="0" u="none" strike="noStrike" kern="1200" cap="none" spc="0" normalizeH="0" baseline="0" noProof="0" dirty="0">
                <a:ln>
                  <a:noFill/>
                </a:ln>
                <a:solidFill>
                  <a:schemeClr val="tx1"/>
                </a:solidFill>
                <a:effectLst/>
                <a:uLnTx/>
                <a:uFillTx/>
                <a:latin typeface="+mn-lt"/>
                <a:ea typeface="+mn-ea"/>
                <a:cs typeface="+mn-cs"/>
              </a:rPr>
              <a:t> is crucial for introducing genetic diversity.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HGT: Introduction of genetic material from one organism to another </a:t>
            </a:r>
            <a:r>
              <a:rPr kumimoji="0" lang="en-US" sz="2000" b="0" i="1" u="none" strike="noStrike" kern="1200" cap="none" spc="0" normalizeH="0" baseline="0" noProof="0" dirty="0">
                <a:ln>
                  <a:noFill/>
                </a:ln>
                <a:solidFill>
                  <a:schemeClr val="tx1"/>
                </a:solidFill>
                <a:effectLst/>
                <a:uLnTx/>
                <a:uFillTx/>
                <a:latin typeface="+mn-lt"/>
                <a:ea typeface="+mn-ea"/>
                <a:cs typeface="+mn-cs"/>
              </a:rPr>
              <a:t>within the same generation</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Impact and Prevalence: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Allows even distantly related species to share genes, influencing their phenotypes.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Thought to be more prevalent in prokaryotes, though typically only a small fraction of the genome is transferred at once.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Believed to be a significant source of genetic variation (raw material for natural selection) alongside mutation.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Primary Mechanisms of HGT in Prokaryotes: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Transformation:</a:t>
            </a:r>
            <a:r>
              <a:rPr kumimoji="0" lang="en-US" sz="2000" b="0" i="0" u="none" strike="noStrike" kern="1200" cap="none" spc="0" normalizeH="0" baseline="0" noProof="0" dirty="0">
                <a:ln>
                  <a:noFill/>
                </a:ln>
                <a:solidFill>
                  <a:schemeClr val="tx1"/>
                </a:solidFill>
                <a:effectLst/>
                <a:uLnTx/>
                <a:uFillTx/>
                <a:latin typeface="+mn-lt"/>
                <a:ea typeface="+mn-ea"/>
                <a:cs typeface="+mn-cs"/>
              </a:rPr>
              <a:t> Uptake of naked DNA from the environment.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Transduction:</a:t>
            </a:r>
            <a:r>
              <a:rPr kumimoji="0" lang="en-US" sz="2000" b="0" i="0" u="none" strike="noStrike" kern="1200" cap="none" spc="0" normalizeH="0" baseline="0" noProof="0" dirty="0">
                <a:ln>
                  <a:noFill/>
                </a:ln>
                <a:solidFill>
                  <a:schemeClr val="tx1"/>
                </a:solidFill>
                <a:effectLst/>
                <a:uLnTx/>
                <a:uFillTx/>
                <a:latin typeface="+mn-lt"/>
                <a:ea typeface="+mn-ea"/>
                <a:cs typeface="+mn-cs"/>
              </a:rPr>
              <a:t> Gene transfer between cells via a virus (bacteriophage).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Conjugation:</a:t>
            </a:r>
            <a:r>
              <a:rPr kumimoji="0" lang="en-US" sz="2000" b="0" i="0" u="none" strike="noStrike" kern="1200" cap="none" spc="0" normalizeH="0" baseline="0" noProof="0" dirty="0">
                <a:ln>
                  <a:noFill/>
                </a:ln>
                <a:solidFill>
                  <a:schemeClr val="tx1"/>
                </a:solidFill>
                <a:effectLst/>
                <a:uLnTx/>
                <a:uFillTx/>
                <a:latin typeface="+mn-lt"/>
                <a:ea typeface="+mn-ea"/>
                <a:cs typeface="+mn-cs"/>
              </a:rPr>
              <a:t> Direct transfer of genes between cells using a hollow tube called a conjugation pilus.</a:t>
            </a:r>
          </a:p>
        </p:txBody>
      </p:sp>
    </p:spTree>
    <p:extLst>
      <p:ext uri="{BB962C8B-B14F-4D97-AF65-F5344CB8AC3E}">
        <p14:creationId xmlns:p14="http://schemas.microsoft.com/office/powerpoint/2010/main" val="41806387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7C4530-A1EC-9F7D-4AEC-8BB0A4E48E1A}"/>
              </a:ext>
            </a:extLst>
          </p:cNvPr>
          <p:cNvSpPr txBox="1">
            <a:spLocks noGrp="1"/>
          </p:cNvSpPr>
          <p:nvPr>
            <p:ph type="title" idx="4294967295"/>
          </p:nvPr>
        </p:nvSpPr>
        <p:spPr>
          <a:xfrm>
            <a:off x="0" y="0"/>
            <a:ext cx="9144000" cy="60016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HGT Mechanisms: Transformation and Transduction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Transformation:</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Discovery:</a:t>
            </a:r>
            <a:r>
              <a:rPr kumimoji="0" lang="en-US" sz="1600" b="0" i="0" u="none" strike="noStrike" kern="1200" cap="none" spc="0" normalizeH="0" baseline="0" noProof="0" dirty="0">
                <a:ln>
                  <a:noFill/>
                </a:ln>
                <a:solidFill>
                  <a:schemeClr val="tx1"/>
                </a:solidFill>
                <a:effectLst/>
                <a:uLnTx/>
                <a:uFillTx/>
                <a:latin typeface="+mn-lt"/>
                <a:ea typeface="+mn-ea"/>
                <a:cs typeface="+mn-cs"/>
              </a:rPr>
              <a:t> First demonstrated by Frederick Griffith (1928) with </a:t>
            </a:r>
            <a:r>
              <a:rPr kumimoji="0" lang="en-US" sz="1600" b="0" i="1" u="none" strike="noStrike" kern="1200" cap="none" spc="0" normalizeH="0" baseline="0" noProof="0" dirty="0">
                <a:ln>
                  <a:noFill/>
                </a:ln>
                <a:solidFill>
                  <a:schemeClr val="tx1"/>
                </a:solidFill>
                <a:effectLst/>
                <a:uLnTx/>
                <a:uFillTx/>
                <a:latin typeface="+mn-lt"/>
                <a:ea typeface="+mn-ea"/>
                <a:cs typeface="+mn-cs"/>
              </a:rPr>
              <a:t>Streptococcus pneumoniae</a:t>
            </a:r>
            <a:r>
              <a:rPr kumimoji="0" lang="en-US" sz="1600" b="0" i="0" u="none" strike="noStrike" kern="1200" cap="none" spc="0" normalizeH="0" baseline="0" noProof="0" dirty="0">
                <a:ln>
                  <a:noFill/>
                </a:ln>
                <a:solidFill>
                  <a:schemeClr val="tx1"/>
                </a:solidFill>
                <a:effectLst/>
                <a:uLnTx/>
                <a:uFillTx/>
                <a:latin typeface="+mn-lt"/>
                <a:ea typeface="+mn-ea"/>
                <a:cs typeface="+mn-cs"/>
              </a:rPr>
              <a:t> ("transforming principle").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Identified as DNA by Avery, MacLeod, and McCarty (1944).</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Process:</a:t>
            </a:r>
            <a:r>
              <a:rPr kumimoji="0" lang="en-US" sz="1600" b="0" i="0" u="none" strike="noStrike" kern="1200" cap="none" spc="0" normalizeH="0" baseline="0" noProof="0" dirty="0">
                <a:ln>
                  <a:noFill/>
                </a:ln>
                <a:solidFill>
                  <a:schemeClr val="tx1"/>
                </a:solidFill>
                <a:effectLst/>
                <a:uLnTx/>
                <a:uFillTx/>
                <a:latin typeface="+mn-lt"/>
                <a:ea typeface="+mn-ea"/>
                <a:cs typeface="+mn-cs"/>
              </a:rPr>
              <a:t> Prokaryote takes up "naked DNA" (released from lysed cells) from the environment.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Many bacteria are </a:t>
            </a:r>
            <a:r>
              <a:rPr kumimoji="0" lang="en-US" sz="1600" b="1" i="0" u="none" strike="noStrike" kern="1200" cap="none" spc="0" normalizeH="0" baseline="0" noProof="0" dirty="0">
                <a:ln>
                  <a:noFill/>
                </a:ln>
                <a:solidFill>
                  <a:schemeClr val="tx1"/>
                </a:solidFill>
                <a:effectLst/>
                <a:uLnTx/>
                <a:uFillTx/>
                <a:latin typeface="+mn-lt"/>
                <a:ea typeface="+mn-ea"/>
                <a:cs typeface="+mn-cs"/>
              </a:rPr>
              <a:t>naturally competent</a:t>
            </a:r>
            <a:r>
              <a:rPr kumimoji="0" lang="en-US" sz="1600" b="0" i="0" u="none" strike="noStrike" kern="1200" cap="none" spc="0" normalizeH="0" baseline="0" noProof="0" dirty="0">
                <a:ln>
                  <a:noFill/>
                </a:ln>
                <a:solidFill>
                  <a:schemeClr val="tx1"/>
                </a:solidFill>
                <a:effectLst/>
                <a:uLnTx/>
                <a:uFillTx/>
                <a:latin typeface="+mn-lt"/>
                <a:ea typeface="+mn-ea"/>
                <a:cs typeface="+mn-cs"/>
              </a:rPr>
              <a:t> (actively bind, transport, and make environmental DNA single-stranded).</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Single-stranded DNA can recombine into the bacterial genome, forming </a:t>
            </a:r>
            <a:r>
              <a:rPr kumimoji="0" lang="en-US" sz="1600" b="1" i="0" u="none" strike="noStrike" kern="1200" cap="none" spc="0" normalizeH="0" baseline="0" noProof="0" dirty="0">
                <a:ln>
                  <a:noFill/>
                </a:ln>
                <a:solidFill>
                  <a:schemeClr val="tx1"/>
                </a:solidFill>
                <a:effectLst/>
                <a:uLnTx/>
                <a:uFillTx/>
                <a:latin typeface="+mn-lt"/>
                <a:ea typeface="+mn-ea"/>
                <a:cs typeface="+mn-cs"/>
              </a:rPr>
              <a:t>recombinant DNA</a:t>
            </a:r>
            <a:r>
              <a:rPr kumimoji="0" lang="en-US" sz="1600" b="0" i="0" u="none" strike="noStrike" kern="1200" cap="none" spc="0" normalizeH="0" baseline="0" noProof="0" dirty="0">
                <a:ln>
                  <a:noFill/>
                </a:ln>
                <a:solidFill>
                  <a:schemeClr val="tx1"/>
                </a:solidFill>
                <a:effectLst/>
                <a:uLnTx/>
                <a:uFillTx/>
                <a:latin typeface="+mn-lt"/>
                <a:ea typeface="+mn-ea"/>
                <a:cs typeface="+mn-cs"/>
              </a:rPr>
              <a:t>.</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Can confer new phenotypic properties (e.g., nonpathogenic bacterium gaining a toxin gene).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Significance:</a:t>
            </a:r>
            <a:r>
              <a:rPr kumimoji="0" lang="en-US" sz="1600" b="0" i="0" u="none" strike="noStrike" kern="1200" cap="none" spc="0" normalizeH="0" baseline="0" noProof="0" dirty="0">
                <a:ln>
                  <a:noFill/>
                </a:ln>
                <a:solidFill>
                  <a:schemeClr val="tx1"/>
                </a:solidFill>
                <a:effectLst/>
                <a:uLnTx/>
                <a:uFillTx/>
                <a:latin typeface="+mn-lt"/>
                <a:ea typeface="+mn-ea"/>
                <a:cs typeface="+mn-cs"/>
              </a:rPr>
              <a:t> Important mechanism for acquiring </a:t>
            </a:r>
            <a:r>
              <a:rPr kumimoji="0" lang="en-US" sz="1600" b="1" i="0" u="none" strike="noStrike" kern="1200" cap="none" spc="0" normalizeH="0" baseline="0" noProof="0" dirty="0">
                <a:ln>
                  <a:noFill/>
                </a:ln>
                <a:solidFill>
                  <a:schemeClr val="tx1"/>
                </a:solidFill>
                <a:effectLst/>
                <a:uLnTx/>
                <a:uFillTx/>
                <a:latin typeface="+mn-lt"/>
                <a:ea typeface="+mn-ea"/>
                <a:cs typeface="+mn-cs"/>
              </a:rPr>
              <a:t>virulence factors</a:t>
            </a:r>
            <a:r>
              <a:rPr kumimoji="0" lang="en-US" sz="1600" b="0" i="0" u="none" strike="noStrike" kern="1200" cap="none" spc="0" normalizeH="0" baseline="0" noProof="0" dirty="0">
                <a:ln>
                  <a:noFill/>
                </a:ln>
                <a:solidFill>
                  <a:schemeClr val="tx1"/>
                </a:solidFill>
                <a:effectLst/>
                <a:uLnTx/>
                <a:uFillTx/>
                <a:latin typeface="+mn-lt"/>
                <a:ea typeface="+mn-ea"/>
                <a:cs typeface="+mn-cs"/>
              </a:rPr>
              <a:t> and </a:t>
            </a:r>
            <a:r>
              <a:rPr kumimoji="0" lang="en-US" sz="1600" b="1" i="0" u="none" strike="noStrike" kern="1200" cap="none" spc="0" normalizeH="0" baseline="0" noProof="0" dirty="0">
                <a:ln>
                  <a:noFill/>
                </a:ln>
                <a:solidFill>
                  <a:schemeClr val="tx1"/>
                </a:solidFill>
                <a:effectLst/>
                <a:uLnTx/>
                <a:uFillTx/>
                <a:latin typeface="+mn-lt"/>
                <a:ea typeface="+mn-ea"/>
                <a:cs typeface="+mn-cs"/>
              </a:rPr>
              <a:t>antibiotic resistance</a:t>
            </a:r>
            <a:r>
              <a:rPr kumimoji="0" lang="en-US" sz="1600" b="0" i="0" u="none" strike="noStrike" kern="1200" cap="none" spc="0" normalizeH="0" baseline="0" noProof="0" dirty="0">
                <a:ln>
                  <a:noFill/>
                </a:ln>
                <a:solidFill>
                  <a:schemeClr val="tx1"/>
                </a:solidFill>
                <a:effectLst/>
                <a:uLnTx/>
                <a:uFillTx/>
                <a:latin typeface="+mn-lt"/>
                <a:ea typeface="+mn-ea"/>
                <a:cs typeface="+mn-cs"/>
              </a:rPr>
              <a:t> genes in nature and exploited in genetic engineering.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Transduction:</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Mechanism:</a:t>
            </a:r>
            <a:r>
              <a:rPr kumimoji="0" lang="en-US" sz="1600" b="0" i="0" u="none" strike="noStrike" kern="1200" cap="none" spc="0" normalizeH="0" baseline="0" noProof="0" dirty="0">
                <a:ln>
                  <a:noFill/>
                </a:ln>
                <a:solidFill>
                  <a:schemeClr val="tx1"/>
                </a:solidFill>
                <a:effectLst/>
                <a:uLnTx/>
                <a:uFillTx/>
                <a:latin typeface="+mn-lt"/>
                <a:ea typeface="+mn-ea"/>
                <a:cs typeface="+mn-cs"/>
              </a:rPr>
              <a:t> Viruses that infect bacteria (</a:t>
            </a:r>
            <a:r>
              <a:rPr kumimoji="0" lang="en-US" sz="1600" b="1" i="0" u="none" strike="noStrike" kern="1200" cap="none" spc="0" normalizeH="0" baseline="0" noProof="0" dirty="0">
                <a:ln>
                  <a:noFill/>
                </a:ln>
                <a:solidFill>
                  <a:schemeClr val="tx1"/>
                </a:solidFill>
                <a:effectLst/>
                <a:uLnTx/>
                <a:uFillTx/>
                <a:latin typeface="+mn-lt"/>
                <a:ea typeface="+mn-ea"/>
                <a:cs typeface="+mn-cs"/>
              </a:rPr>
              <a:t>bacteriophages</a:t>
            </a:r>
            <a:r>
              <a:rPr kumimoji="0" lang="en-US" sz="1600" b="0" i="0" u="none" strike="noStrike" kern="1200" cap="none" spc="0" normalizeH="0" baseline="0" noProof="0" dirty="0">
                <a:ln>
                  <a:noFill/>
                </a:ln>
                <a:solidFill>
                  <a:schemeClr val="tx1"/>
                </a:solidFill>
                <a:effectLst/>
                <a:uLnTx/>
                <a:uFillTx/>
                <a:latin typeface="+mn-lt"/>
                <a:ea typeface="+mn-ea"/>
                <a:cs typeface="+mn-cs"/>
              </a:rPr>
              <a:t>) transfer short pieces of chromosomal DNA.</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Generalized Transduction:</a:t>
            </a:r>
            <a:r>
              <a:rPr kumimoji="0" lang="en-US" sz="1600" b="0" i="0" u="none" strike="noStrike" kern="1200" cap="none" spc="0" normalizeH="0" baseline="0" noProof="0" dirty="0">
                <a:ln>
                  <a:noFill/>
                </a:ln>
                <a:solidFill>
                  <a:schemeClr val="tx1"/>
                </a:solidFill>
                <a:effectLst/>
                <a:uLnTx/>
                <a:uFillTx/>
                <a:latin typeface="+mn-lt"/>
                <a:ea typeface="+mn-ea"/>
                <a:cs typeface="+mn-cs"/>
              </a:rPr>
              <a:t> Accidental packaging of any piece of chromosomal DNA into a phage head during assembly.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Specialized Transduction:</a:t>
            </a:r>
            <a:r>
              <a:rPr kumimoji="0" lang="en-US" sz="1600" b="0" i="0" u="none" strike="noStrike" kern="1200" cap="none" spc="0" normalizeH="0" baseline="0" noProof="0" dirty="0">
                <a:ln>
                  <a:noFill/>
                </a:ln>
                <a:solidFill>
                  <a:schemeClr val="tx1"/>
                </a:solidFill>
                <a:effectLst/>
                <a:uLnTx/>
                <a:uFillTx/>
                <a:latin typeface="+mn-lt"/>
                <a:ea typeface="+mn-ea"/>
                <a:cs typeface="+mn-cs"/>
              </a:rPr>
              <a:t> Imprecise excision of a lysogenic prophage carries adjacent bacterial chromosomal DNA to a new host cell.</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Results in </a:t>
            </a:r>
            <a:r>
              <a:rPr kumimoji="0" lang="en-US" sz="1600" b="1" i="0" u="none" strike="noStrike" kern="1200" cap="none" spc="0" normalizeH="0" baseline="0" noProof="0" dirty="0">
                <a:ln>
                  <a:noFill/>
                </a:ln>
                <a:solidFill>
                  <a:schemeClr val="tx1"/>
                </a:solidFill>
                <a:effectLst/>
                <a:uLnTx/>
                <a:uFillTx/>
                <a:latin typeface="+mn-lt"/>
                <a:ea typeface="+mn-ea"/>
                <a:cs typeface="+mn-cs"/>
              </a:rPr>
              <a:t>lysogenic conversion</a:t>
            </a:r>
            <a:r>
              <a:rPr kumimoji="0" lang="en-US" sz="1600" b="0" i="0" u="none" strike="noStrike" kern="1200" cap="none" spc="0" normalizeH="0" baseline="0" noProof="0" dirty="0">
                <a:ln>
                  <a:noFill/>
                </a:ln>
                <a:solidFill>
                  <a:schemeClr val="tx1"/>
                </a:solidFill>
                <a:effectLst/>
                <a:uLnTx/>
                <a:uFillTx/>
                <a:latin typeface="+mn-lt"/>
                <a:ea typeface="+mn-ea"/>
                <a:cs typeface="+mn-cs"/>
              </a:rPr>
              <a:t>, where the host acquires new properties (e.g., pathogenicity if a virulence gene is transferred).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Medical Relevance:</a:t>
            </a:r>
            <a:r>
              <a:rPr kumimoji="0" lang="en-US" sz="1600" b="0" i="0" u="none" strike="noStrike" kern="1200" cap="none" spc="0" normalizeH="0" baseline="0" noProof="0" dirty="0">
                <a:ln>
                  <a:noFill/>
                </a:ln>
                <a:solidFill>
                  <a:schemeClr val="tx1"/>
                </a:solidFill>
                <a:effectLst/>
                <a:uLnTx/>
                <a:uFillTx/>
                <a:latin typeface="+mn-lt"/>
                <a:ea typeface="+mn-ea"/>
                <a:cs typeface="+mn-cs"/>
              </a:rPr>
              <a:t> Explains virulence in pathogens like </a:t>
            </a:r>
            <a:r>
              <a:rPr kumimoji="0" lang="en-US" sz="1600" b="0" i="1" u="none" strike="noStrike" kern="1200" cap="none" spc="0" normalizeH="0" baseline="0" noProof="0" dirty="0">
                <a:ln>
                  <a:noFill/>
                </a:ln>
                <a:solidFill>
                  <a:schemeClr val="tx1"/>
                </a:solidFill>
                <a:effectLst/>
                <a:uLnTx/>
                <a:uFillTx/>
                <a:latin typeface="+mn-lt"/>
                <a:ea typeface="+mn-ea"/>
                <a:cs typeface="+mn-cs"/>
              </a:rPr>
              <a:t>Corynebacterium diphtheriae</a:t>
            </a:r>
            <a:r>
              <a:rPr kumimoji="0" lang="en-US" sz="1600" b="0" i="0" u="none" strike="noStrike" kern="1200" cap="none" spc="0" normalizeH="0" baseline="0" noProof="0" dirty="0">
                <a:ln>
                  <a:noFill/>
                </a:ln>
                <a:solidFill>
                  <a:schemeClr val="tx1"/>
                </a:solidFill>
                <a:effectLst/>
                <a:uLnTx/>
                <a:uFillTx/>
                <a:latin typeface="+mn-lt"/>
                <a:ea typeface="+mn-ea"/>
                <a:cs typeface="+mn-cs"/>
              </a:rPr>
              <a:t> and </a:t>
            </a:r>
            <a:r>
              <a:rPr kumimoji="0" lang="en-US" sz="1600" b="0" i="1" u="none" strike="noStrike" kern="1200" cap="none" spc="0" normalizeH="0" baseline="0" noProof="0" dirty="0">
                <a:ln>
                  <a:noFill/>
                </a:ln>
                <a:solidFill>
                  <a:schemeClr val="tx1"/>
                </a:solidFill>
                <a:effectLst/>
                <a:uLnTx/>
                <a:uFillTx/>
                <a:latin typeface="+mn-lt"/>
                <a:ea typeface="+mn-ea"/>
                <a:cs typeface="+mn-cs"/>
              </a:rPr>
              <a:t>Clostridium botulinum</a:t>
            </a:r>
            <a:r>
              <a:rPr kumimoji="0" lang="en-US" sz="1600" b="0" i="0" u="none" strike="noStrike" kern="1200" cap="none" spc="0" normalizeH="0" baseline="0" noProof="0" dirty="0">
                <a:ln>
                  <a:noFill/>
                </a:ln>
                <a:solidFill>
                  <a:schemeClr val="tx1"/>
                </a:solidFill>
                <a:effectLst/>
                <a:uLnTx/>
                <a:uFillTx/>
                <a:latin typeface="+mn-lt"/>
                <a:ea typeface="+mn-ea"/>
                <a:cs typeface="+mn-cs"/>
              </a:rPr>
              <a:t> due to toxin-encoding genes from bacteriophages. Archaea also have viruses for gene translocation.</a:t>
            </a:r>
          </a:p>
        </p:txBody>
      </p:sp>
    </p:spTree>
    <p:extLst>
      <p:ext uri="{BB962C8B-B14F-4D97-AF65-F5344CB8AC3E}">
        <p14:creationId xmlns:p14="http://schemas.microsoft.com/office/powerpoint/2010/main" val="7108208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59D78-2A4D-D2DD-C28A-03B175EEAA50}"/>
              </a:ext>
            </a:extLst>
          </p:cNvPr>
          <p:cNvSpPr txBox="1">
            <a:spLocks noGrp="1"/>
          </p:cNvSpPr>
          <p:nvPr>
            <p:ph type="title" idx="4294967295"/>
          </p:nvPr>
        </p:nvSpPr>
        <p:spPr>
          <a:xfrm>
            <a:off x="0" y="0"/>
            <a:ext cx="9144000" cy="61247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HGT Mechanisms: Conjugation and Transposition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Conjugation:</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Mechanism:</a:t>
            </a:r>
            <a:r>
              <a:rPr kumimoji="0" lang="en-US" sz="1400" b="0" i="0" u="none" strike="noStrike" kern="1200" cap="none" spc="0" normalizeH="0" baseline="0" noProof="0" dirty="0">
                <a:ln>
                  <a:noFill/>
                </a:ln>
                <a:solidFill>
                  <a:schemeClr val="tx1"/>
                </a:solidFill>
                <a:effectLst/>
                <a:uLnTx/>
                <a:uFillTx/>
                <a:latin typeface="+mn-lt"/>
                <a:ea typeface="+mn-ea"/>
                <a:cs typeface="+mn-cs"/>
              </a:rPr>
              <a:t> Direct DNA transfer from one prokaryote to another via a </a:t>
            </a:r>
            <a:r>
              <a:rPr kumimoji="0" lang="en-US" sz="1400" b="1" i="0" u="none" strike="noStrike" kern="1200" cap="none" spc="0" normalizeH="0" baseline="0" noProof="0" dirty="0">
                <a:ln>
                  <a:noFill/>
                </a:ln>
                <a:solidFill>
                  <a:schemeClr val="tx1"/>
                </a:solidFill>
                <a:effectLst/>
                <a:uLnTx/>
                <a:uFillTx/>
                <a:latin typeface="+mn-lt"/>
                <a:ea typeface="+mn-ea"/>
                <a:cs typeface="+mn-cs"/>
              </a:rPr>
              <a:t>conjugation pilus</a:t>
            </a:r>
            <a:r>
              <a:rPr kumimoji="0" lang="en-US" sz="1400" b="0" i="0" u="none" strike="noStrike" kern="1200" cap="none" spc="0" normalizeH="0" baseline="0" noProof="0" dirty="0">
                <a:ln>
                  <a:noFill/>
                </a:ln>
                <a:solidFill>
                  <a:schemeClr val="tx1"/>
                </a:solidFill>
                <a:effectLst/>
                <a:uLnTx/>
                <a:uFillTx/>
                <a:latin typeface="+mn-lt"/>
                <a:ea typeface="+mn-ea"/>
                <a:cs typeface="+mn-cs"/>
              </a:rPr>
              <a:t> (brings cells into contact).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F Plasmid (Fertility Factor):</a:t>
            </a:r>
            <a:r>
              <a:rPr kumimoji="0" lang="en-US" sz="1400" b="0" i="0" u="none" strike="noStrike" kern="1200" cap="none" spc="0" normalizeH="0" baseline="0" noProof="0" dirty="0">
                <a:ln>
                  <a:noFill/>
                </a:ln>
                <a:solidFill>
                  <a:schemeClr val="tx1"/>
                </a:solidFill>
                <a:effectLst/>
                <a:uLnTx/>
                <a:uFillTx/>
                <a:latin typeface="+mn-lt"/>
                <a:ea typeface="+mn-ea"/>
                <a:cs typeface="+mn-cs"/>
              </a:rPr>
              <a:t> In </a:t>
            </a:r>
            <a:r>
              <a:rPr kumimoji="0" lang="en-US" sz="1400" b="0" i="1" u="none" strike="noStrike" kern="1200" cap="none" spc="0" normalizeH="0" baseline="0" noProof="0" dirty="0">
                <a:ln>
                  <a:noFill/>
                </a:ln>
                <a:solidFill>
                  <a:schemeClr val="tx1"/>
                </a:solidFill>
                <a:effectLst/>
                <a:uLnTx/>
                <a:uFillTx/>
                <a:latin typeface="+mn-lt"/>
                <a:ea typeface="+mn-ea"/>
                <a:cs typeface="+mn-cs"/>
              </a:rPr>
              <a:t>E. coli</a:t>
            </a:r>
            <a:r>
              <a:rPr kumimoji="0" lang="en-US" sz="1400" b="0" i="0" u="none" strike="noStrike" kern="1200" cap="none" spc="0" normalizeH="0" baseline="0" noProof="0" dirty="0">
                <a:ln>
                  <a:noFill/>
                </a:ln>
                <a:solidFill>
                  <a:schemeClr val="tx1"/>
                </a:solidFill>
                <a:effectLst/>
                <a:uLnTx/>
                <a:uFillTx/>
                <a:latin typeface="+mn-lt"/>
                <a:ea typeface="+mn-ea"/>
                <a:cs typeface="+mn-cs"/>
              </a:rPr>
              <a:t>, genes for conjugation are on this plasmid. The pilus is the </a:t>
            </a:r>
            <a:r>
              <a:rPr kumimoji="0" lang="en-US" sz="1400" b="1" i="0" u="none" strike="noStrike" kern="1200" cap="none" spc="0" normalizeH="0" baseline="0" noProof="0" dirty="0">
                <a:ln>
                  <a:noFill/>
                </a:ln>
                <a:solidFill>
                  <a:schemeClr val="tx1"/>
                </a:solidFill>
                <a:effectLst/>
                <a:uLnTx/>
                <a:uFillTx/>
                <a:latin typeface="+mn-lt"/>
                <a:ea typeface="+mn-ea"/>
                <a:cs typeface="+mn-cs"/>
              </a:rPr>
              <a:t>F pilus</a:t>
            </a:r>
            <a:r>
              <a:rPr kumimoji="0" lang="en-US" sz="1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Process (F Plasmid Transfer):</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F+ cells</a:t>
            </a:r>
            <a:r>
              <a:rPr kumimoji="0" lang="en-US" sz="1400" b="0" i="0" u="none" strike="noStrike" kern="1200" cap="none" spc="0" normalizeH="0" baseline="0" noProof="0" dirty="0">
                <a:ln>
                  <a:noFill/>
                </a:ln>
                <a:solidFill>
                  <a:schemeClr val="tx1"/>
                </a:solidFill>
                <a:effectLst/>
                <a:uLnTx/>
                <a:uFillTx/>
                <a:latin typeface="+mn-lt"/>
                <a:ea typeface="+mn-ea"/>
                <a:cs typeface="+mn-cs"/>
              </a:rPr>
              <a:t> (donors, contain F plasmid) contact </a:t>
            </a:r>
            <a:r>
              <a:rPr kumimoji="0" lang="en-US" sz="1400" b="1" i="0" u="none" strike="noStrike" kern="1200" cap="none" spc="0" normalizeH="0" baseline="0" noProof="0" dirty="0">
                <a:ln>
                  <a:noFill/>
                </a:ln>
                <a:solidFill>
                  <a:schemeClr val="tx1"/>
                </a:solidFill>
                <a:effectLst/>
                <a:uLnTx/>
                <a:uFillTx/>
                <a:latin typeface="+mn-lt"/>
                <a:ea typeface="+mn-ea"/>
                <a:cs typeface="+mn-cs"/>
              </a:rPr>
              <a:t>F- cells</a:t>
            </a:r>
            <a:r>
              <a:rPr kumimoji="0" lang="en-US" sz="1400" b="0" i="0" u="none" strike="noStrike" kern="1200" cap="none" spc="0" normalizeH="0" baseline="0" noProof="0" dirty="0">
                <a:ln>
                  <a:noFill/>
                </a:ln>
                <a:solidFill>
                  <a:schemeClr val="tx1"/>
                </a:solidFill>
                <a:effectLst/>
                <a:uLnTx/>
                <a:uFillTx/>
                <a:latin typeface="+mn-lt"/>
                <a:ea typeface="+mn-ea"/>
                <a:cs typeface="+mn-cs"/>
              </a:rPr>
              <a:t> (recipients, lack F plasmid).</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A single-stranded copy of the F plasmid is transferred via </a:t>
            </a:r>
            <a:r>
              <a:rPr kumimoji="0" lang="en-US" sz="1400" b="1" i="0" u="none" strike="noStrike" kern="1200" cap="none" spc="0" normalizeH="0" baseline="0" noProof="0" dirty="0">
                <a:ln>
                  <a:noFill/>
                </a:ln>
                <a:solidFill>
                  <a:schemeClr val="tx1"/>
                </a:solidFill>
                <a:effectLst/>
                <a:uLnTx/>
                <a:uFillTx/>
                <a:latin typeface="+mn-lt"/>
                <a:ea typeface="+mn-ea"/>
                <a:cs typeface="+mn-cs"/>
              </a:rPr>
              <a:t>rolling circle replication</a:t>
            </a:r>
            <a:r>
              <a:rPr kumimoji="0" lang="en-US" sz="1400" b="0" i="0" u="none" strike="noStrike" kern="1200" cap="none" spc="0" normalizeH="0" baseline="0" noProof="0" dirty="0">
                <a:ln>
                  <a:noFill/>
                </a:ln>
                <a:solidFill>
                  <a:schemeClr val="tx1"/>
                </a:solidFill>
                <a:effectLst/>
                <a:uLnTx/>
                <a:uFillTx/>
                <a:latin typeface="+mn-lt"/>
                <a:ea typeface="+mn-ea"/>
                <a:cs typeface="+mn-cs"/>
              </a:rPr>
              <a:t> through a cytoplasmic bridge.</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F- cell synthesizes complementary strand, becoming an F+ cell.</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Chromosomal DNA Transfer:</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err="1">
                <a:ln>
                  <a:noFill/>
                </a:ln>
                <a:solidFill>
                  <a:schemeClr val="tx1"/>
                </a:solidFill>
                <a:effectLst/>
                <a:uLnTx/>
                <a:uFillTx/>
                <a:latin typeface="+mn-lt"/>
                <a:ea typeface="+mn-ea"/>
                <a:cs typeface="+mn-cs"/>
              </a:rPr>
              <a:t>Hfr</a:t>
            </a:r>
            <a:r>
              <a:rPr kumimoji="0" lang="en-US" sz="1400" b="1" i="0" u="none" strike="noStrike" kern="1200" cap="none" spc="0" normalizeH="0" baseline="0" noProof="0" dirty="0">
                <a:ln>
                  <a:noFill/>
                </a:ln>
                <a:solidFill>
                  <a:schemeClr val="tx1"/>
                </a:solidFill>
                <a:effectLst/>
                <a:uLnTx/>
                <a:uFillTx/>
                <a:latin typeface="+mn-lt"/>
                <a:ea typeface="+mn-ea"/>
                <a:cs typeface="+mn-cs"/>
              </a:rPr>
              <a:t> cells:</a:t>
            </a:r>
            <a:r>
              <a:rPr kumimoji="0" lang="en-US" sz="1400" b="0" i="0" u="none" strike="noStrike" kern="1200" cap="none" spc="0" normalizeH="0" baseline="0" noProof="0" dirty="0">
                <a:ln>
                  <a:noFill/>
                </a:ln>
                <a:solidFill>
                  <a:schemeClr val="tx1"/>
                </a:solidFill>
                <a:effectLst/>
                <a:uLnTx/>
                <a:uFillTx/>
                <a:latin typeface="+mn-lt"/>
                <a:ea typeface="+mn-ea"/>
                <a:cs typeface="+mn-cs"/>
              </a:rPr>
              <a:t> F plasmid integrates into the bacterial chromosome, leading to high frequency of recombination.</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F' plasmid:</a:t>
            </a:r>
            <a:r>
              <a:rPr kumimoji="0" lang="en-US" sz="1400" b="0" i="0" u="none" strike="noStrike" kern="1200" cap="none" spc="0" normalizeH="0" baseline="0" noProof="0" dirty="0">
                <a:ln>
                  <a:noFill/>
                </a:ln>
                <a:solidFill>
                  <a:schemeClr val="tx1"/>
                </a:solidFill>
                <a:effectLst/>
                <a:uLnTx/>
                <a:uFillTx/>
                <a:latin typeface="+mn-lt"/>
                <a:ea typeface="+mn-ea"/>
                <a:cs typeface="+mn-cs"/>
              </a:rPr>
              <a:t> Imprecise excision of integrated F plasmid can carry adjacent chromosomal DNA.</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chemeClr val="tx1"/>
                </a:solidFill>
                <a:effectLst/>
                <a:uLnTx/>
                <a:uFillTx/>
                <a:latin typeface="+mn-lt"/>
                <a:ea typeface="+mn-ea"/>
                <a:cs typeface="+mn-cs"/>
              </a:rPr>
              <a:t>Hfr</a:t>
            </a:r>
            <a:r>
              <a:rPr kumimoji="0" lang="en-US" sz="1400" b="0" i="0" u="none" strike="noStrike" kern="1200" cap="none" spc="0" normalizeH="0" baseline="0" noProof="0" dirty="0">
                <a:ln>
                  <a:noFill/>
                </a:ln>
                <a:solidFill>
                  <a:schemeClr val="tx1"/>
                </a:solidFill>
                <a:effectLst/>
                <a:uLnTx/>
                <a:uFillTx/>
                <a:latin typeface="+mn-lt"/>
                <a:ea typeface="+mn-ea"/>
                <a:cs typeface="+mn-cs"/>
              </a:rPr>
              <a:t> cells can attempt to transfer the entire bacterial chromosome, but contact is transient, so genes closer to the F plasmid integration site are more likely to be transferred.</a:t>
            </a:r>
          </a:p>
          <a:p>
            <a:pPr marL="1143000" marR="0" lvl="2"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Historically, used to map prokaryotic genes (distances measured in minutes).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Transposition:</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Transposons ("Jumping Genes"):</a:t>
            </a:r>
            <a:r>
              <a:rPr kumimoji="0" lang="en-US" sz="1400" b="0" i="0" u="none" strike="noStrike" kern="1200" cap="none" spc="0" normalizeH="0" baseline="0" noProof="0" dirty="0">
                <a:ln>
                  <a:noFill/>
                </a:ln>
                <a:solidFill>
                  <a:schemeClr val="tx1"/>
                </a:solidFill>
                <a:effectLst/>
                <a:uLnTx/>
                <a:uFillTx/>
                <a:latin typeface="+mn-lt"/>
                <a:ea typeface="+mn-ea"/>
                <a:cs typeface="+mn-cs"/>
              </a:rPr>
              <a:t> DNA molecules with inverted repeat sequences at ends and a gene for </a:t>
            </a:r>
            <a:r>
              <a:rPr kumimoji="0" lang="en-US" sz="1400" b="1" i="0" u="none" strike="noStrike" kern="1200" cap="none" spc="0" normalizeH="0" baseline="0" noProof="0" dirty="0">
                <a:ln>
                  <a:noFill/>
                </a:ln>
                <a:solidFill>
                  <a:schemeClr val="tx1"/>
                </a:solidFill>
                <a:effectLst/>
                <a:uLnTx/>
                <a:uFillTx/>
                <a:latin typeface="+mn-lt"/>
                <a:ea typeface="+mn-ea"/>
                <a:cs typeface="+mn-cs"/>
              </a:rPr>
              <a:t>transposase</a:t>
            </a:r>
            <a:r>
              <a:rPr kumimoji="0" lang="en-US" sz="1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Process:</a:t>
            </a:r>
            <a:r>
              <a:rPr kumimoji="0" lang="en-US" sz="1400" b="0" i="0" u="none" strike="noStrike" kern="1200" cap="none" spc="0" normalizeH="0" baseline="0" noProof="0" dirty="0">
                <a:ln>
                  <a:noFill/>
                </a:ln>
                <a:solidFill>
                  <a:schemeClr val="tx1"/>
                </a:solidFill>
                <a:effectLst/>
                <a:uLnTx/>
                <a:uFillTx/>
                <a:latin typeface="+mn-lt"/>
                <a:ea typeface="+mn-ea"/>
                <a:cs typeface="+mn-cs"/>
              </a:rPr>
              <a:t> Transposase allows the entire sequence to independently excise from one location and integrate elsewhere (</a:t>
            </a:r>
            <a:r>
              <a:rPr kumimoji="0" lang="en-US" sz="1400" b="1" i="0" u="none" strike="noStrike" kern="1200" cap="none" spc="0" normalizeH="0" baseline="0" noProof="0" dirty="0">
                <a:ln>
                  <a:noFill/>
                </a:ln>
                <a:solidFill>
                  <a:schemeClr val="tx1"/>
                </a:solidFill>
                <a:effectLst/>
                <a:uLnTx/>
                <a:uFillTx/>
                <a:latin typeface="+mn-lt"/>
                <a:ea typeface="+mn-ea"/>
                <a:cs typeface="+mn-cs"/>
              </a:rPr>
              <a:t>transposition</a:t>
            </a:r>
            <a:r>
              <a:rPr kumimoji="0" lang="en-US" sz="1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Discovery:</a:t>
            </a:r>
            <a:r>
              <a:rPr kumimoji="0" lang="en-US" sz="1400" b="0" i="0" u="none" strike="noStrike" kern="1200" cap="none" spc="0" normalizeH="0" baseline="0" noProof="0" dirty="0">
                <a:ln>
                  <a:noFill/>
                </a:ln>
                <a:solidFill>
                  <a:schemeClr val="tx1"/>
                </a:solidFill>
                <a:effectLst/>
                <a:uLnTx/>
                <a:uFillTx/>
                <a:latin typeface="+mn-lt"/>
                <a:ea typeface="+mn-ea"/>
                <a:cs typeface="+mn-cs"/>
              </a:rPr>
              <a:t> Barbara McClintock (maize, 1940s); found in all organisms (prokaryotes and eukaryotes) – </a:t>
            </a:r>
            <a:r>
              <a:rPr kumimoji="0" lang="en-US" sz="1400" b="0" i="1" u="none" strike="noStrike" kern="1200" cap="none" spc="0" normalizeH="0" baseline="0" noProof="0" dirty="0">
                <a:ln>
                  <a:noFill/>
                </a:ln>
                <a:solidFill>
                  <a:schemeClr val="tx1"/>
                </a:solidFill>
                <a:effectLst/>
                <a:uLnTx/>
                <a:uFillTx/>
                <a:latin typeface="+mn-lt"/>
                <a:ea typeface="+mn-ea"/>
                <a:cs typeface="+mn-cs"/>
              </a:rPr>
              <a:t>not prokaryote-specific</a:t>
            </a:r>
            <a:r>
              <a:rPr kumimoji="0" lang="en-US" sz="1400" b="0" i="0" u="none" strike="noStrike" kern="1200" cap="none" spc="0" normalizeH="0" baseline="0" noProof="0" dirty="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Types:</a:t>
            </a:r>
            <a:r>
              <a:rPr kumimoji="0" lang="en-US" sz="1400" b="0" i="0" u="none" strike="noStrike" kern="1200" cap="none" spc="0" normalizeH="0" baseline="0" noProof="0" dirty="0">
                <a:ln>
                  <a:noFill/>
                </a:ln>
                <a:solidFill>
                  <a:schemeClr val="tx1"/>
                </a:solidFill>
                <a:effectLst/>
                <a:uLnTx/>
                <a:uFillTx/>
                <a:latin typeface="+mn-lt"/>
                <a:ea typeface="+mn-ea"/>
                <a:cs typeface="+mn-cs"/>
              </a:rPr>
              <a:t> Most are </a:t>
            </a:r>
            <a:r>
              <a:rPr kumimoji="0" lang="en-US" sz="1400" b="1" i="0" u="none" strike="noStrike" kern="1200" cap="none" spc="0" normalizeH="0" baseline="0" noProof="0" dirty="0" err="1">
                <a:ln>
                  <a:noFill/>
                </a:ln>
                <a:solidFill>
                  <a:schemeClr val="tx1"/>
                </a:solidFill>
                <a:effectLst/>
                <a:uLnTx/>
                <a:uFillTx/>
                <a:latin typeface="+mn-lt"/>
                <a:ea typeface="+mn-ea"/>
                <a:cs typeface="+mn-cs"/>
              </a:rPr>
              <a:t>nonreplicative</a:t>
            </a:r>
            <a:r>
              <a:rPr kumimoji="0" lang="en-US" sz="1400" b="0" i="0" u="none" strike="noStrike" kern="1200" cap="none" spc="0" normalizeH="0" baseline="0" noProof="0" dirty="0">
                <a:ln>
                  <a:noFill/>
                </a:ln>
                <a:solidFill>
                  <a:schemeClr val="tx1"/>
                </a:solidFill>
                <a:effectLst/>
                <a:uLnTx/>
                <a:uFillTx/>
                <a:latin typeface="+mn-lt"/>
                <a:ea typeface="+mn-ea"/>
                <a:cs typeface="+mn-cs"/>
              </a:rPr>
              <a:t> ("cut-and-paste"); some are </a:t>
            </a:r>
            <a:r>
              <a:rPr kumimoji="0" lang="en-US" sz="1400" b="1" i="0" u="none" strike="noStrike" kern="1200" cap="none" spc="0" normalizeH="0" baseline="0" noProof="0" dirty="0">
                <a:ln>
                  <a:noFill/>
                </a:ln>
                <a:solidFill>
                  <a:schemeClr val="tx1"/>
                </a:solidFill>
                <a:effectLst/>
                <a:uLnTx/>
                <a:uFillTx/>
                <a:latin typeface="+mn-lt"/>
                <a:ea typeface="+mn-ea"/>
                <a:cs typeface="+mn-cs"/>
              </a:rPr>
              <a:t>replicative</a:t>
            </a:r>
            <a:r>
              <a:rPr kumimoji="0" lang="en-US" sz="1400" b="0" i="0" u="none" strike="noStrike" kern="1200" cap="none" spc="0" normalizeH="0" baseline="0" noProof="0" dirty="0">
                <a:ln>
                  <a:noFill/>
                </a:ln>
                <a:solidFill>
                  <a:schemeClr val="tx1"/>
                </a:solidFill>
                <a:effectLst/>
                <a:uLnTx/>
                <a:uFillTx/>
                <a:latin typeface="+mn-lt"/>
                <a:ea typeface="+mn-ea"/>
                <a:cs typeface="+mn-cs"/>
              </a:rPr>
              <a:t> ("copy-and-paste").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Impact:</a:t>
            </a:r>
            <a:r>
              <a:rPr kumimoji="0" lang="en-US" sz="1400" b="0" i="0" u="none" strike="noStrike" kern="1200" cap="none" spc="0" normalizeH="0" baseline="0" noProof="0" dirty="0">
                <a:ln>
                  <a:noFill/>
                </a:ln>
                <a:solidFill>
                  <a:schemeClr val="tx1"/>
                </a:solidFill>
                <a:effectLst/>
                <a:uLnTx/>
                <a:uFillTx/>
                <a:latin typeface="+mn-lt"/>
                <a:ea typeface="+mn-ea"/>
                <a:cs typeface="+mn-cs"/>
              </a:rPr>
              <a:t> Introduces genetic diversity by moving within/between DNA molecules or cells. Can alter phenotype by inactivating/activating genes.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Medical Significance:</a:t>
            </a:r>
            <a:r>
              <a:rPr kumimoji="0" lang="en-US" sz="1400" b="0" i="0" u="none" strike="noStrike" kern="1200" cap="none" spc="0" normalizeH="0" baseline="0" noProof="0" dirty="0">
                <a:ln>
                  <a:noFill/>
                </a:ln>
                <a:solidFill>
                  <a:schemeClr val="tx1"/>
                </a:solidFill>
                <a:effectLst/>
                <a:uLnTx/>
                <a:uFillTx/>
                <a:latin typeface="+mn-lt"/>
                <a:ea typeface="+mn-ea"/>
                <a:cs typeface="+mn-cs"/>
              </a:rPr>
              <a:t> Bacterial transposons can relocate </a:t>
            </a:r>
            <a:r>
              <a:rPr kumimoji="0" lang="en-US" sz="1400" b="1" i="0" u="none" strike="noStrike" kern="1200" cap="none" spc="0" normalizeH="0" baseline="0" noProof="0" dirty="0">
                <a:ln>
                  <a:noFill/>
                </a:ln>
                <a:solidFill>
                  <a:schemeClr val="tx1"/>
                </a:solidFill>
                <a:effectLst/>
                <a:uLnTx/>
                <a:uFillTx/>
                <a:latin typeface="+mn-lt"/>
                <a:ea typeface="+mn-ea"/>
                <a:cs typeface="+mn-cs"/>
              </a:rPr>
              <a:t>antibiotic resistance genes</a:t>
            </a:r>
            <a:r>
              <a:rPr kumimoji="0" lang="en-US" sz="1400" b="0" i="0" u="none" strike="noStrike" kern="1200" cap="none" spc="0" normalizeH="0" baseline="0" noProof="0" dirty="0">
                <a:ln>
                  <a:noFill/>
                </a:ln>
                <a:solidFill>
                  <a:schemeClr val="tx1"/>
                </a:solidFill>
                <a:effectLst/>
                <a:uLnTx/>
                <a:uFillTx/>
                <a:latin typeface="+mn-lt"/>
                <a:ea typeface="+mn-ea"/>
                <a:cs typeface="+mn-cs"/>
              </a:rPr>
              <a:t> from chromosomes to plasmids (e.g., R plasmid in </a:t>
            </a:r>
            <a:r>
              <a:rPr kumimoji="0" lang="en-US" sz="1400" b="0" i="1" u="none" strike="noStrike" kern="1200" cap="none" spc="0" normalizeH="0" baseline="0" noProof="0" dirty="0">
                <a:ln>
                  <a:noFill/>
                </a:ln>
                <a:solidFill>
                  <a:schemeClr val="tx1"/>
                </a:solidFill>
                <a:effectLst/>
                <a:uLnTx/>
                <a:uFillTx/>
                <a:latin typeface="+mn-lt"/>
                <a:ea typeface="+mn-ea"/>
                <a:cs typeface="+mn-cs"/>
              </a:rPr>
              <a:t>Shigella</a:t>
            </a:r>
            <a:r>
              <a:rPr kumimoji="0" lang="en-US" sz="1400" b="0" i="0" u="none" strike="noStrike" kern="1200" cap="none" spc="0" normalizeH="0" baseline="0" noProof="0" dirty="0">
                <a:ln>
                  <a:noFill/>
                </a:ln>
                <a:solidFill>
                  <a:schemeClr val="tx1"/>
                </a:solidFill>
                <a:effectLst/>
                <a:uLnTx/>
                <a:uFillTx/>
                <a:latin typeface="+mn-lt"/>
                <a:ea typeface="+mn-ea"/>
                <a:cs typeface="+mn-cs"/>
              </a:rPr>
              <a:t>), which can then be easily transferred via conjugation.</a:t>
            </a:r>
          </a:p>
        </p:txBody>
      </p:sp>
    </p:spTree>
    <p:extLst>
      <p:ext uri="{BB962C8B-B14F-4D97-AF65-F5344CB8AC3E}">
        <p14:creationId xmlns:p14="http://schemas.microsoft.com/office/powerpoint/2010/main" val="8208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820E3A-BB86-07EF-BAE1-AEA4D610CCA4}"/>
              </a:ext>
            </a:extLst>
          </p:cNvPr>
          <p:cNvSpPr txBox="1"/>
          <p:nvPr/>
        </p:nvSpPr>
        <p:spPr>
          <a:xfrm>
            <a:off x="541867" y="1142075"/>
            <a:ext cx="8280400" cy="5262979"/>
          </a:xfrm>
          <a:prstGeom prst="rect">
            <a:avLst/>
          </a:prstGeom>
          <a:noFill/>
        </p:spPr>
        <p:txBody>
          <a:bodyPr wrap="square">
            <a:spAutoFit/>
          </a:bodyPr>
          <a:lstStyle/>
          <a:p>
            <a:pPr marL="457200" indent="-457200">
              <a:buFont typeface="Arial" panose="020B0604020202020204" pitchFamily="34" charset="0"/>
              <a:buChar char="•"/>
            </a:pPr>
            <a:r>
              <a:rPr lang="en-US" sz="2700" dirty="0"/>
              <a:t>Human-Associated Environments: Prokaryotes are also abundant in areas connected to human activities, specifically on and within the human body:</a:t>
            </a:r>
          </a:p>
          <a:p>
            <a:pPr marL="457200" indent="-457200">
              <a:buFont typeface="Arial" panose="020B0604020202020204" pitchFamily="34" charset="0"/>
              <a:buChar char="•"/>
            </a:pPr>
            <a:r>
              <a:rPr lang="en-US" sz="2700" dirty="0"/>
              <a:t>Bacterial cells are roughly equal in number to human cells (though historically thought to outnumber them).</a:t>
            </a:r>
          </a:p>
          <a:p>
            <a:pPr marL="457200" indent="-457200">
              <a:buFont typeface="Arial" panose="020B0604020202020204" pitchFamily="34" charset="0"/>
              <a:buChar char="•"/>
            </a:pPr>
            <a:r>
              <a:rPr lang="en-US" sz="2700" dirty="0"/>
              <a:t>They thrive in the mouth, nasal cavity, throat, ears, gastrointestinal tract, and vagina.</a:t>
            </a:r>
          </a:p>
          <a:p>
            <a:pPr marL="457200" indent="-457200">
              <a:buFont typeface="Arial" panose="020B0604020202020204" pitchFamily="34" charset="0"/>
              <a:buChar char="•"/>
            </a:pPr>
            <a:r>
              <a:rPr lang="en-US" sz="2700" dirty="0"/>
              <a:t>Large colonies are found on healthy human skin, especially in moist areas (armpits, navel, behind ears), but also in drier regions.</a:t>
            </a:r>
          </a:p>
          <a:p>
            <a:pPr marL="457200" indent="-457200">
              <a:buFont typeface="Arial" panose="020B0604020202020204" pitchFamily="34" charset="0"/>
              <a:buChar char="•"/>
            </a:pPr>
            <a:r>
              <a:rPr lang="en-US" sz="2700" dirty="0"/>
              <a:t>Archaea are present in the human gastrointestinal tract, aiding digestion and metabolism.</a:t>
            </a:r>
          </a:p>
        </p:txBody>
      </p:sp>
      <p:sp>
        <p:nvSpPr>
          <p:cNvPr id="2" name="Title 1">
            <a:extLst>
              <a:ext uri="{FF2B5EF4-FFF2-40B4-BE49-F238E27FC236}">
                <a16:creationId xmlns:a16="http://schemas.microsoft.com/office/drawing/2014/main" id="{3B6309C7-809C-FB9B-F117-748B124F67A8}"/>
              </a:ext>
            </a:extLst>
          </p:cNvPr>
          <p:cNvSpPr txBox="1">
            <a:spLocks noGrp="1"/>
          </p:cNvSpPr>
          <p:nvPr>
            <p:ph type="title" idx="4294967295"/>
          </p:nvPr>
        </p:nvSpPr>
        <p:spPr>
          <a:xfrm>
            <a:off x="457200" y="27463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Habitats of Prokaryotes (cont.)</a:t>
            </a:r>
          </a:p>
        </p:txBody>
      </p:sp>
    </p:spTree>
    <p:extLst>
      <p:ext uri="{BB962C8B-B14F-4D97-AF65-F5344CB8AC3E}">
        <p14:creationId xmlns:p14="http://schemas.microsoft.com/office/powerpoint/2010/main" val="748201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8E4E71-C45E-D590-2F4A-B7A10BDF9AD1}"/>
              </a:ext>
            </a:extLst>
          </p:cNvPr>
          <p:cNvSpPr txBox="1">
            <a:spLocks noGrp="1"/>
          </p:cNvSpPr>
          <p:nvPr>
            <p:ph type="title" idx="4294967295"/>
          </p:nvPr>
        </p:nvSpPr>
        <p:spPr>
          <a:xfrm>
            <a:off x="1" y="5520604"/>
            <a:ext cx="914399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3.17. This flowchart illustrates the mechanism of specialized transduction. An integrated phage excises, bringing with it a piece of the DNA adjacent to its insertion point. On reinfection of a new bacterium, the phage DNA integrates along with the genetic material acquired from the previous host.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descr="The steps of specialized transduction. Step 1 is viral attachment and penetration. This is when the phage infects a cell. This shows the virus sitting on the outside of a cell and injecting DNA into the cell. Step 2 is integration when the phage DNA becomes incorporated into the host genome. Step 3 is excisionwhen the phage is excised from the bacterial chromosomes along with a short piece of bacterial DNA. The DNA is then packaged into newly formed capsids. When the virus particles are assembled the DNA contains both viral and host segments. Step 4 is infection when the phage contains both viral and bacterial DNA infects a new host cell. Step 5 is recombination when the phage DNA along with the attached bacterial DNA are incorporated into a new cell. The image shows a new bacterial cell with virus DNA as well as other bacterial DNA in its genome.">
            <a:extLst>
              <a:ext uri="{FF2B5EF4-FFF2-40B4-BE49-F238E27FC236}">
                <a16:creationId xmlns:a16="http://schemas.microsoft.com/office/drawing/2014/main" id="{83737304-19A8-0A36-5C99-0B84B731A9E4}"/>
              </a:ext>
            </a:extLst>
          </p:cNvPr>
          <p:cNvPicPr>
            <a:picLocks noChangeAspect="1"/>
          </p:cNvPicPr>
          <p:nvPr/>
        </p:nvPicPr>
        <p:blipFill>
          <a:blip r:embed="rId2"/>
          <a:stretch>
            <a:fillRect/>
          </a:stretch>
        </p:blipFill>
        <p:spPr>
          <a:xfrm>
            <a:off x="0" y="1603717"/>
            <a:ext cx="9144000" cy="3650566"/>
          </a:xfrm>
          <a:prstGeom prst="rect">
            <a:avLst/>
          </a:prstGeom>
        </p:spPr>
      </p:pic>
    </p:spTree>
    <p:extLst>
      <p:ext uri="{BB962C8B-B14F-4D97-AF65-F5344CB8AC3E}">
        <p14:creationId xmlns:p14="http://schemas.microsoft.com/office/powerpoint/2010/main" val="27122022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422FF5-2B18-3C00-6AD3-5CF9434F0DE0}"/>
              </a:ext>
            </a:extLst>
          </p:cNvPr>
          <p:cNvSpPr txBox="1">
            <a:spLocks noGrp="1"/>
          </p:cNvSpPr>
          <p:nvPr>
            <p:ph type="title" idx="4294967295"/>
          </p:nvPr>
        </p:nvSpPr>
        <p:spPr>
          <a:xfrm>
            <a:off x="-2" y="5934670"/>
            <a:ext cx="91440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3.18 Typical conjugation of the F plasmid from an F+ cell to an F− cell is brought about by the conjugation pilus bringing the two cells into contact. A single strand of the F plasmid is transferred to the F− cell, which is then made double stranded.</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4338" name="Picture 2" descr="Diagram of conjugation. 1: Pilus of donor cell attaches to recipient cell. The donor cell contains a plasmid labeled F plasmid; the cell is labeled F+ donor cell. The recipient cell is labeled F- recipient cell and does not contain a plasmid. A bridge between them is labeled pilus. 2: Pilus contracts, drawing cells together to make contact with one another. 3: One strand of F plasmid DNA transfers from donor cell to recipient cell. 4: Donor synthesizes complementary strand to restore plasmid. Recipient synthesizes complementary strand to become F+ cell pith pilus. Both cells are now labeled F+ and contain a small circular plasmid.">
            <a:extLst>
              <a:ext uri="{FF2B5EF4-FFF2-40B4-BE49-F238E27FC236}">
                <a16:creationId xmlns:a16="http://schemas.microsoft.com/office/drawing/2014/main" id="{54865146-625B-CF4B-7E1B-9D4374A16C9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8403" y="287866"/>
            <a:ext cx="7987192"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996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C321F-6CDE-0C69-21C1-D4BBBE82FC9D}"/>
              </a:ext>
            </a:extLst>
          </p:cNvPr>
          <p:cNvSpPr txBox="1">
            <a:spLocks noGrp="1"/>
          </p:cNvSpPr>
          <p:nvPr>
            <p:ph type="title" idx="4294967295"/>
          </p:nvPr>
        </p:nvSpPr>
        <p:spPr>
          <a:xfrm>
            <a:off x="-1" y="4890069"/>
            <a:ext cx="9143999"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3.19. (a) The F plasmid can occasionally integrate into the bacterial chromosome, producing an </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Hfr</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cell. (b) Imprecise excision of the F plasmid from the chromosome of an </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Hfr</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cell may lead to the production of an F’ plasmid that carries chromosomal DNA adjacent to the integration site. This F’ plasmid can be transferred to an F− cell by conjugation.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1" descr="Diagram of conjugation. 1: Pilus of donor cell attaches to recipient cell. The donor cell contains a plasmid labeled F plasmid; the cell is labeled F+ donor cell. The recipient cell is labeled F- recipient cell and does not contain a plasmid. A bridge between them is labeled pilus. 2: Pilus contracts, drawing cells together to make contact with one another. 3: One strand of F plasmid DNA transfers from donor cell to recipient cell. 4: Donor synthesizes complementary strand to restore plasmid. Recipient synthesizes complementary strand to become F+ cell pith pilus. Both cells are now labeled F+ and contain a small circular plasmid.">
            <a:extLst>
              <a:ext uri="{FF2B5EF4-FFF2-40B4-BE49-F238E27FC236}">
                <a16:creationId xmlns:a16="http://schemas.microsoft.com/office/drawing/2014/main" id="{51345B1A-5616-6850-D3E2-A65A216B994F}"/>
              </a:ext>
            </a:extLst>
          </p:cNvPr>
          <p:cNvPicPr>
            <a:picLocks noChangeAspect="1"/>
          </p:cNvPicPr>
          <p:nvPr/>
        </p:nvPicPr>
        <p:blipFill>
          <a:blip r:embed="rId2"/>
          <a:stretch>
            <a:fillRect/>
          </a:stretch>
        </p:blipFill>
        <p:spPr>
          <a:xfrm>
            <a:off x="0" y="1981141"/>
            <a:ext cx="9144000" cy="2895717"/>
          </a:xfrm>
          <a:prstGeom prst="rect">
            <a:avLst/>
          </a:prstGeom>
        </p:spPr>
      </p:pic>
    </p:spTree>
    <p:extLst>
      <p:ext uri="{BB962C8B-B14F-4D97-AF65-F5344CB8AC3E}">
        <p14:creationId xmlns:p14="http://schemas.microsoft.com/office/powerpoint/2010/main" val="3647683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 Diagram showing one cell with multiple genes on its chromosome as well as an integrated F plasmid. This cell begins copying and transferring its entire genome but conjugation ends before the entire chromosome is transferred. B) A sample plasmid showing the variety of genes on the plasmid. Some sample genes include: argG, pabB, metA, argR, polA, and oriC. Numbers in the center of the plasmid indicate the location of genes; these numbers show a plasmid of 1000bp total.">
            <a:extLst>
              <a:ext uri="{FF2B5EF4-FFF2-40B4-BE49-F238E27FC236}">
                <a16:creationId xmlns:a16="http://schemas.microsoft.com/office/drawing/2014/main" id="{8D6B9C56-56F7-DD8D-BBA9-BE0D55377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454"/>
            <a:ext cx="9144000" cy="429736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A84D173-B799-325E-FA76-E69647E516E4}"/>
              </a:ext>
            </a:extLst>
          </p:cNvPr>
          <p:cNvSpPr txBox="1">
            <a:spLocks noGrp="1"/>
          </p:cNvSpPr>
          <p:nvPr>
            <p:ph type="title" idx="4294967295"/>
          </p:nvPr>
        </p:nvSpPr>
        <p:spPr>
          <a:xfrm>
            <a:off x="-76201" y="4272677"/>
            <a:ext cx="9143999"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3.20 (a) An </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Hfr</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cell may attempt to transfer the entire bacterial chromosome to an F− cell, treating the chromosome like an extremely large F plasmid. However, contact between cells during conjugation is temporary. Chromosomal genes closest to the integration site (gene 1) that are first displaced during rolling circle replication will be transferred more quickly than genes far away from the integration site (gene 4). Hence, they are more likely to be recombined into the recipient F− cell’s chromosome. (b) The time it takes for a gene to be transferred, as detected by recombination into the F− cell’s chromosome, can be used to generate a map of the bacterial genome, such as this genomic map of E. coli. Note that it takes approximately 100 minutes for the entire genome (4.6 </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Mbp</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of an </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Hfr</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strain of E. coli to be transferred by conjugation.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683067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21DD0-5672-2306-43BC-B4C677B0CE36}"/>
              </a:ext>
            </a:extLst>
          </p:cNvPr>
          <p:cNvSpPr txBox="1">
            <a:spLocks noGrp="1"/>
          </p:cNvSpPr>
          <p:nvPr>
            <p:ph type="title" idx="4294967295"/>
          </p:nvPr>
        </p:nvSpPr>
        <p:spPr>
          <a:xfrm>
            <a:off x="-101600" y="4687838"/>
            <a:ext cx="92456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3180"/>
                </a:solidFill>
                <a:effectLst/>
                <a:uLnTx/>
                <a:uFillTx/>
                <a:latin typeface="Encode Sans"/>
                <a:ea typeface="+mn-ea"/>
                <a:cs typeface="+mn-cs"/>
              </a:rPr>
              <a:t>Figure 3.21 Transposons are segments of DNA that have the ability to move from one location to another because they code for the enzyme transposase. In this example, a [</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pb_glossary</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id="2055"]</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nonreplicative</a:t>
            </a:r>
            <a:r>
              <a:rPr kumimoji="0" lang="en-US" sz="1800" b="0" i="1" u="none" strike="noStrike" kern="1200" cap="none" spc="0" normalizeH="0" baseline="0" noProof="0" dirty="0">
                <a:ln>
                  <a:noFill/>
                </a:ln>
                <a:solidFill>
                  <a:srgbClr val="003180"/>
                </a:solidFill>
                <a:effectLst/>
                <a:uLnTx/>
                <a:uFillTx/>
                <a:latin typeface="Encode Sans"/>
                <a:ea typeface="+mn-ea"/>
                <a:cs typeface="+mn-cs"/>
              </a:rPr>
              <a:t>[/</a:t>
            </a:r>
            <a:r>
              <a:rPr kumimoji="0" lang="en-US" sz="1800" b="0" i="1" u="none" strike="noStrike" kern="1200" cap="none" spc="0" normalizeH="0" baseline="0" noProof="0" dirty="0" err="1">
                <a:ln>
                  <a:noFill/>
                </a:ln>
                <a:solidFill>
                  <a:srgbClr val="003180"/>
                </a:solidFill>
                <a:effectLst/>
                <a:uLnTx/>
                <a:uFillTx/>
                <a:latin typeface="Encode Sans"/>
                <a:ea typeface="+mn-ea"/>
                <a:cs typeface="+mn-cs"/>
              </a:rPr>
              <a:t>pb_glossary</a:t>
            </a:r>
            <a:r>
              <a:rPr kumimoji="0" lang="en-US" sz="1800" b="0" i="1" u="none" strike="noStrike" kern="1200" cap="none" spc="0" normalizeH="0" baseline="0" noProof="0" dirty="0">
                <a:ln>
                  <a:noFill/>
                </a:ln>
                <a:solidFill>
                  <a:srgbClr val="003180"/>
                </a:solidFill>
                <a:effectLst/>
                <a:uLnTx/>
                <a:uFillTx/>
                <a:latin typeface="Encode Sans"/>
                <a:ea typeface="+mn-ea"/>
                <a:cs typeface="+mn-cs"/>
              </a:rPr>
              <a:t>] transposon has disrupted gene B. The consequence of that the transcription of gene B may now have been interrupted.</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6386" name="Picture 2" descr="Diagram of a transposon. 1: A typical transposon encodes the enzyme transposase, surrounded by inverted repeat sequences. A segment of chromosome shows that the transposon is interspersed between genes. The transposon is made of a gene for transposase and small bands labeled inverted repeat sequence on either side of the gene. 2: Transposase facilitates recombination between inverted repeats. Transposon is cut from its original location and inserted into a new location. This is shown by an oval labeled transposase causing the DNA segment for fold upon itself so the inverted repeats are nearly touching. 3: Transposon targets specific sequences in DNA that will be duplicated, forming direct repeats on either side of the inserted transposon sequence. This is shows as the transposon now sitting in the middle of a gene labeled disrupted gene.">
            <a:extLst>
              <a:ext uri="{FF2B5EF4-FFF2-40B4-BE49-F238E27FC236}">
                <a16:creationId xmlns:a16="http://schemas.microsoft.com/office/drawing/2014/main" id="{9C4341AC-FD65-0DB2-746E-2570C80EF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9934"/>
            <a:ext cx="91440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109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32EA8F-85E8-F4ED-A62B-EDB82BAC422D}"/>
              </a:ext>
            </a:extLst>
          </p:cNvPr>
          <p:cNvSpPr txBox="1">
            <a:spLocks noGrp="1"/>
          </p:cNvSpPr>
          <p:nvPr>
            <p:ph type="title" idx="4294967295"/>
          </p:nvPr>
        </p:nvSpPr>
        <p:spPr>
          <a:xfrm>
            <a:off x="0" y="196333"/>
            <a:ext cx="9144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Chapter Summary</a:t>
            </a:r>
          </a:p>
        </p:txBody>
      </p:sp>
      <p:sp>
        <p:nvSpPr>
          <p:cNvPr id="3" name="TextBox 2">
            <a:extLst>
              <a:ext uri="{FF2B5EF4-FFF2-40B4-BE49-F238E27FC236}">
                <a16:creationId xmlns:a16="http://schemas.microsoft.com/office/drawing/2014/main" id="{A2F7633A-5545-3591-EF4D-3582FB9861F7}"/>
              </a:ext>
            </a:extLst>
          </p:cNvPr>
          <p:cNvSpPr txBox="1"/>
          <p:nvPr/>
        </p:nvSpPr>
        <p:spPr>
          <a:xfrm>
            <a:off x="0" y="995799"/>
            <a:ext cx="9144000" cy="5847755"/>
          </a:xfrm>
          <a:prstGeom prst="rect">
            <a:avLst/>
          </a:prstGeom>
          <a:noFill/>
        </p:spPr>
        <p:txBody>
          <a:bodyPr wrap="square">
            <a:spAutoFit/>
          </a:bodyPr>
          <a:lstStyle/>
          <a:p>
            <a:pPr>
              <a:buNone/>
            </a:pPr>
            <a:r>
              <a:rPr lang="en-US" sz="1700" b="1" dirty="0"/>
              <a:t>Prokaryotic Diversity: Bacteria and Archaea</a:t>
            </a:r>
          </a:p>
          <a:p>
            <a:pPr>
              <a:buFont typeface="Arial" panose="020B0604020202020204" pitchFamily="34" charset="0"/>
              <a:buChar char="•"/>
            </a:pPr>
            <a:r>
              <a:rPr lang="en-US" sz="1700" b="1" dirty="0"/>
              <a:t>Prokaryotic Structure:</a:t>
            </a:r>
            <a:endParaRPr lang="en-US" sz="1700" dirty="0"/>
          </a:p>
          <a:p>
            <a:pPr marL="742950" lvl="1" indent="-285750">
              <a:buFont typeface="Arial" panose="020B0604020202020204" pitchFamily="34" charset="0"/>
              <a:buChar char="•"/>
            </a:pPr>
            <a:r>
              <a:rPr lang="en-US" sz="1700" dirty="0"/>
              <a:t>Unicellular organisms lacking membrane-bound organelles.</a:t>
            </a:r>
          </a:p>
          <a:p>
            <a:pPr marL="742950" lvl="1" indent="-285750">
              <a:buFont typeface="Arial" panose="020B0604020202020204" pitchFamily="34" charset="0"/>
              <a:buChar char="•"/>
            </a:pPr>
            <a:r>
              <a:rPr lang="en-US" sz="1700" dirty="0"/>
              <a:t>Simple cell structures.</a:t>
            </a:r>
          </a:p>
          <a:p>
            <a:pPr marL="742950" lvl="1" indent="-285750">
              <a:buFont typeface="Arial" panose="020B0604020202020204" pitchFamily="34" charset="0"/>
              <a:buChar char="•"/>
            </a:pPr>
            <a:r>
              <a:rPr lang="en-US" sz="1700" dirty="0"/>
              <a:t>Found in diverse habitats (air, water, soil, human body).</a:t>
            </a:r>
          </a:p>
          <a:p>
            <a:pPr>
              <a:buFont typeface="Arial" panose="020B0604020202020204" pitchFamily="34" charset="0"/>
              <a:buChar char="•"/>
            </a:pPr>
            <a:r>
              <a:rPr lang="en-US" sz="1700" b="1" dirty="0"/>
              <a:t>Archaea:</a:t>
            </a:r>
            <a:endParaRPr lang="en-US" sz="1700" dirty="0"/>
          </a:p>
          <a:p>
            <a:pPr marL="742950" lvl="1" indent="-285750">
              <a:buFont typeface="Arial" panose="020B0604020202020204" pitchFamily="34" charset="0"/>
              <a:buChar char="•"/>
            </a:pPr>
            <a:r>
              <a:rPr lang="en-US" sz="1700" dirty="0"/>
              <a:t>Lack peptidoglycan in cell walls.</a:t>
            </a:r>
          </a:p>
          <a:p>
            <a:pPr marL="742950" lvl="1" indent="-285750">
              <a:buFont typeface="Arial" panose="020B0604020202020204" pitchFamily="34" charset="0"/>
              <a:buChar char="•"/>
            </a:pPr>
            <a:r>
              <a:rPr lang="en-US" sz="1700" dirty="0"/>
              <a:t>Unique membrane lipids (ether linkages, branched isoprene chains).</a:t>
            </a:r>
          </a:p>
          <a:p>
            <a:pPr marL="742950" lvl="1" indent="-285750">
              <a:buFont typeface="Arial" panose="020B0604020202020204" pitchFamily="34" charset="0"/>
              <a:buChar char="•"/>
            </a:pPr>
            <a:r>
              <a:rPr lang="en-US" sz="1700" b="1" dirty="0"/>
              <a:t>Extremophiles:</a:t>
            </a:r>
            <a:r>
              <a:rPr lang="en-US" sz="1700" dirty="0"/>
              <a:t> Thrive in extreme environments (thermophiles, methanogens, halophiles).</a:t>
            </a:r>
          </a:p>
          <a:p>
            <a:pPr marL="742950" lvl="1" indent="-285750">
              <a:buFont typeface="Arial" panose="020B0604020202020204" pitchFamily="34" charset="0"/>
              <a:buChar char="•"/>
            </a:pPr>
            <a:r>
              <a:rPr lang="en-US" sz="1700" dirty="0"/>
              <a:t>Major groups: </a:t>
            </a:r>
            <a:r>
              <a:rPr lang="en-US" sz="1700" i="1" dirty="0" err="1"/>
              <a:t>Crenarchaeota</a:t>
            </a:r>
            <a:r>
              <a:rPr lang="en-US" sz="1700" dirty="0"/>
              <a:t> and </a:t>
            </a:r>
            <a:r>
              <a:rPr lang="en-US" sz="1700" i="1" dirty="0" err="1"/>
              <a:t>Euryarchaeota</a:t>
            </a:r>
            <a:r>
              <a:rPr lang="en-US" sz="1700" dirty="0"/>
              <a:t>.</a:t>
            </a:r>
          </a:p>
          <a:p>
            <a:pPr>
              <a:buFont typeface="Arial" panose="020B0604020202020204" pitchFamily="34" charset="0"/>
              <a:buChar char="•"/>
            </a:pPr>
            <a:r>
              <a:rPr lang="en-US" sz="1700" b="1" dirty="0"/>
              <a:t>Bacteria:</a:t>
            </a:r>
            <a:endParaRPr lang="en-US" sz="1700" dirty="0"/>
          </a:p>
          <a:p>
            <a:pPr marL="742950" lvl="1" indent="-285750">
              <a:buFont typeface="Arial" panose="020B0604020202020204" pitchFamily="34" charset="0"/>
              <a:buChar char="•"/>
            </a:pPr>
            <a:r>
              <a:rPr lang="en-US" sz="1700" b="1" dirty="0"/>
              <a:t>Gram Staining:</a:t>
            </a:r>
            <a:r>
              <a:rPr lang="en-US" sz="1700" dirty="0"/>
              <a:t> Classified as Gram-positive, Gram-negative, or Atypical.</a:t>
            </a:r>
          </a:p>
          <a:p>
            <a:pPr marL="742950" lvl="1" indent="-285750">
              <a:buFont typeface="Arial" panose="020B0604020202020204" pitchFamily="34" charset="0"/>
              <a:buChar char="•"/>
            </a:pPr>
            <a:r>
              <a:rPr lang="en-US" sz="1700" b="1" dirty="0"/>
              <a:t>Essential Functions:</a:t>
            </a:r>
            <a:endParaRPr lang="en-US" sz="1700" dirty="0"/>
          </a:p>
          <a:p>
            <a:pPr marL="1143000" lvl="2" indent="-228600">
              <a:buFont typeface="Arial" panose="020B0604020202020204" pitchFamily="34" charset="0"/>
              <a:buChar char="•"/>
            </a:pPr>
            <a:r>
              <a:rPr lang="en-US" sz="1700" dirty="0"/>
              <a:t>Ecosystem roles (nutrient cycling, soil fertility).</a:t>
            </a:r>
          </a:p>
          <a:p>
            <a:pPr marL="1143000" lvl="2" indent="-228600">
              <a:buFont typeface="Arial" panose="020B0604020202020204" pitchFamily="34" charset="0"/>
              <a:buChar char="•"/>
            </a:pPr>
            <a:r>
              <a:rPr lang="en-US" sz="1700" dirty="0"/>
              <a:t>Human health (digestion).</a:t>
            </a:r>
          </a:p>
          <a:p>
            <a:pPr marL="1143000" lvl="2" indent="-228600">
              <a:buFont typeface="Arial" panose="020B0604020202020204" pitchFamily="34" charset="0"/>
              <a:buChar char="•"/>
            </a:pPr>
            <a:r>
              <a:rPr lang="en-US" sz="1700" dirty="0"/>
              <a:t>Environmental cleanup (bioremediation).</a:t>
            </a:r>
          </a:p>
          <a:p>
            <a:pPr marL="1143000" lvl="2" indent="-228600">
              <a:buFont typeface="Arial" panose="020B0604020202020204" pitchFamily="34" charset="0"/>
              <a:buChar char="•"/>
            </a:pPr>
            <a:r>
              <a:rPr lang="en-US" sz="1700" dirty="0"/>
              <a:t>Pathogenicity (foodborne illnesses).</a:t>
            </a:r>
          </a:p>
          <a:p>
            <a:pPr marL="742950" lvl="1" indent="-285750">
              <a:buFont typeface="Arial" panose="020B0604020202020204" pitchFamily="34" charset="0"/>
              <a:buChar char="•"/>
            </a:pPr>
            <a:r>
              <a:rPr lang="en-US" sz="1700" b="1" dirty="0"/>
              <a:t>Symbiotic Relationships:</a:t>
            </a:r>
            <a:r>
              <a:rPr lang="en-US" sz="1700" dirty="0"/>
              <a:t> Can be mutualistic, commensal, or parasitic.</a:t>
            </a:r>
          </a:p>
          <a:p>
            <a:pPr marL="742950" lvl="1" indent="-285750">
              <a:buFont typeface="Arial" panose="020B0604020202020204" pitchFamily="34" charset="0"/>
              <a:buChar char="•"/>
            </a:pPr>
            <a:r>
              <a:rPr lang="en-US" sz="1700" b="1" dirty="0"/>
              <a:t>Genetic Variation:</a:t>
            </a:r>
            <a:r>
              <a:rPr lang="en-US" sz="1700" dirty="0"/>
              <a:t> Enhanced by horizontal gene transfer (transformation, conjugation, transduction).</a:t>
            </a:r>
          </a:p>
          <a:p>
            <a:pPr>
              <a:buFont typeface="Arial" panose="020B0604020202020204" pitchFamily="34" charset="0"/>
              <a:buChar char="•"/>
            </a:pPr>
            <a:r>
              <a:rPr lang="en-US" sz="1700" b="1" dirty="0"/>
              <a:t>Genetic Classification:</a:t>
            </a:r>
            <a:r>
              <a:rPr lang="en-US" sz="1700" dirty="0"/>
              <a:t> Modern phylogenetic trees (e.g., Carl </a:t>
            </a:r>
            <a:r>
              <a:rPr lang="en-US" sz="1700" dirty="0" err="1"/>
              <a:t>Woese's</a:t>
            </a:r>
            <a:r>
              <a:rPr lang="en-US" sz="1700" dirty="0"/>
              <a:t> three-domain system) distinguish Bacteria, Archaea, and Eukarya based on rRNA analysis.</a:t>
            </a:r>
          </a:p>
        </p:txBody>
      </p:sp>
    </p:spTree>
    <p:extLst>
      <p:ext uri="{BB962C8B-B14F-4D97-AF65-F5344CB8AC3E}">
        <p14:creationId xmlns:p14="http://schemas.microsoft.com/office/powerpoint/2010/main" val="108476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4803A3-B1FC-012D-C22C-01C3E7DEB58F}"/>
              </a:ext>
            </a:extLst>
          </p:cNvPr>
          <p:cNvSpPr txBox="1">
            <a:spLocks noGrp="1"/>
          </p:cNvSpPr>
          <p:nvPr>
            <p:ph type="title" idx="4294967295"/>
          </p:nvPr>
        </p:nvSpPr>
        <p:spPr>
          <a:xfrm>
            <a:off x="440266" y="391067"/>
            <a:ext cx="826346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Prokaryotes in the Air &amp; Their Abundance</a:t>
            </a:r>
          </a:p>
        </p:txBody>
      </p:sp>
      <p:sp>
        <p:nvSpPr>
          <p:cNvPr id="3" name="TextBox 2">
            <a:extLst>
              <a:ext uri="{FF2B5EF4-FFF2-40B4-BE49-F238E27FC236}">
                <a16:creationId xmlns:a16="http://schemas.microsoft.com/office/drawing/2014/main" id="{5B8BE456-40A7-9D8D-B26F-E07A33CB316B}"/>
              </a:ext>
            </a:extLst>
          </p:cNvPr>
          <p:cNvSpPr txBox="1"/>
          <p:nvPr/>
        </p:nvSpPr>
        <p:spPr>
          <a:xfrm>
            <a:off x="131233" y="1202478"/>
            <a:ext cx="8881534" cy="5493812"/>
          </a:xfrm>
          <a:prstGeom prst="rect">
            <a:avLst/>
          </a:prstGeom>
          <a:noFill/>
        </p:spPr>
        <p:txBody>
          <a:bodyPr wrap="square">
            <a:spAutoFit/>
          </a:bodyPr>
          <a:lstStyle/>
          <a:p>
            <a:pPr>
              <a:buFont typeface="Arial" panose="020B0604020202020204" pitchFamily="34" charset="0"/>
              <a:buChar char="•"/>
            </a:pPr>
            <a:r>
              <a:rPr lang="en-US" sz="2700" b="1" dirty="0"/>
              <a:t>Abundant in the Air:</a:t>
            </a:r>
            <a:endParaRPr lang="en-US" sz="2700" dirty="0"/>
          </a:p>
          <a:p>
            <a:pPr marL="742950" lvl="1" indent="-285750">
              <a:buFont typeface="Arial" panose="020B0604020202020204" pitchFamily="34" charset="0"/>
              <a:buChar char="•"/>
            </a:pPr>
            <a:r>
              <a:rPr lang="en-US" sz="2700" dirty="0"/>
              <a:t>Found high in the atmosphere.</a:t>
            </a:r>
          </a:p>
          <a:p>
            <a:pPr marL="742950" lvl="1" indent="-285750">
              <a:buFont typeface="Arial" panose="020B0604020202020204" pitchFamily="34" charset="0"/>
              <a:buChar char="•"/>
            </a:pPr>
            <a:r>
              <a:rPr lang="en-US" sz="2700" dirty="0"/>
              <a:t>Up to 2,000 different kinds of bacteria in the air, similar to soil diversity.</a:t>
            </a:r>
          </a:p>
          <a:p>
            <a:pPr>
              <a:buFont typeface="Arial" panose="020B0604020202020204" pitchFamily="34" charset="0"/>
              <a:buChar char="•"/>
            </a:pPr>
            <a:r>
              <a:rPr lang="en-US" sz="2700" b="1" dirty="0"/>
              <a:t>Remarkable Numbers Across Habitats:</a:t>
            </a:r>
            <a:endParaRPr lang="en-US" sz="2700" dirty="0"/>
          </a:p>
          <a:p>
            <a:pPr marL="742950" lvl="1" indent="-285750">
              <a:buFont typeface="Arial" panose="020B0604020202020204" pitchFamily="34" charset="0"/>
              <a:buChar char="•"/>
            </a:pPr>
            <a:r>
              <a:rPr lang="en-US" sz="2700" b="1" dirty="0"/>
              <a:t>Oceans:</a:t>
            </a:r>
            <a:r>
              <a:rPr lang="en-US" sz="2700" dirty="0"/>
              <a:t> Approximately 1×10</a:t>
            </a:r>
            <a:r>
              <a:rPr lang="en-US" sz="2700" dirty="0">
                <a:effectLst/>
              </a:rPr>
              <a:t>29</a:t>
            </a:r>
            <a:r>
              <a:rPr lang="en-US" sz="2700" dirty="0"/>
              <a:t> prokaryotic cells globally.</a:t>
            </a:r>
          </a:p>
          <a:p>
            <a:pPr marL="1143000" lvl="2" indent="-228600">
              <a:buFont typeface="Arial" panose="020B0604020202020204" pitchFamily="34" charset="0"/>
              <a:buChar char="•"/>
            </a:pPr>
            <a:r>
              <a:rPr lang="en-US" sz="2700" dirty="0"/>
              <a:t>Surface seawater: About 10</a:t>
            </a:r>
            <a:r>
              <a:rPr lang="en-US" sz="2700" dirty="0">
                <a:effectLst/>
              </a:rPr>
              <a:t>3</a:t>
            </a:r>
            <a:r>
              <a:rPr lang="en-US" sz="2700" dirty="0"/>
              <a:t> bacteria per microliter.</a:t>
            </a:r>
          </a:p>
          <a:p>
            <a:pPr marL="742950" lvl="1" indent="-285750">
              <a:buFont typeface="Arial" panose="020B0604020202020204" pitchFamily="34" charset="0"/>
              <a:buChar char="•"/>
            </a:pPr>
            <a:r>
              <a:rPr lang="en-US" sz="2700" b="1" dirty="0"/>
              <a:t>Soil:</a:t>
            </a:r>
            <a:r>
              <a:rPr lang="en-US" sz="2700" dirty="0"/>
              <a:t> A few grams can contain around a billion (10</a:t>
            </a:r>
            <a:r>
              <a:rPr lang="en-US" sz="2700" dirty="0">
                <a:effectLst/>
              </a:rPr>
              <a:t>9</a:t>
            </a:r>
            <a:r>
              <a:rPr lang="en-US" sz="2700" dirty="0"/>
              <a:t>) bacterial cells.</a:t>
            </a:r>
          </a:p>
          <a:p>
            <a:pPr marL="742950" lvl="1" indent="-285750">
              <a:buFont typeface="Arial" panose="020B0604020202020204" pitchFamily="34" charset="0"/>
              <a:buChar char="•"/>
            </a:pPr>
            <a:r>
              <a:rPr lang="en-US" sz="2700" b="1" dirty="0"/>
              <a:t>Human Body:</a:t>
            </a:r>
            <a:r>
              <a:rPr lang="en-US" sz="2700" dirty="0"/>
              <a:t> Hundreds of billions of cells, slightly outnumbering human eukaryotic cells.</a:t>
            </a:r>
          </a:p>
          <a:p>
            <a:pPr>
              <a:buFont typeface="Arial" panose="020B0604020202020204" pitchFamily="34" charset="0"/>
              <a:buChar char="•"/>
            </a:pPr>
            <a:r>
              <a:rPr lang="en-US" sz="2700" dirty="0"/>
              <a:t>These staggering numbers highlight their prolific and diverse presence across Earth's ecosystems.</a:t>
            </a:r>
          </a:p>
        </p:txBody>
      </p:sp>
    </p:spTree>
    <p:extLst>
      <p:ext uri="{BB962C8B-B14F-4D97-AF65-F5344CB8AC3E}">
        <p14:creationId xmlns:p14="http://schemas.microsoft.com/office/powerpoint/2010/main" val="73064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6BBF2-7E14-3A8D-3830-3240E2B21CD0}"/>
              </a:ext>
            </a:extLst>
          </p:cNvPr>
          <p:cNvSpPr txBox="1">
            <a:spLocks noGrp="1"/>
          </p:cNvSpPr>
          <p:nvPr>
            <p:ph type="title" idx="4294967295"/>
          </p:nvPr>
        </p:nvSpPr>
        <p:spPr>
          <a:xfrm>
            <a:off x="-1" y="106406"/>
            <a:ext cx="9084733" cy="6740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Why Prokaryotes Thrive: Resilience &amp; Adaptability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Key to Success: Metabolic Flexibility:</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Ability to switch between different energy sources and metabolic pathways based on availability.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Examples of Metabolic Adaptation:</a:t>
            </a:r>
            <a:endParaRPr kumimoji="0" lang="en-US" sz="27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Cyanobacteria:</a:t>
            </a:r>
            <a:r>
              <a:rPr kumimoji="0" lang="en-US" sz="2700" b="0" i="0" u="none" strike="noStrike" kern="1200" cap="none" spc="0" normalizeH="0" baseline="0" noProof="0" dirty="0">
                <a:ln>
                  <a:noFill/>
                </a:ln>
                <a:solidFill>
                  <a:schemeClr val="tx1"/>
                </a:solidFill>
                <a:effectLst/>
                <a:uLnTx/>
                <a:uFillTx/>
                <a:latin typeface="+mn-lt"/>
                <a:ea typeface="+mn-ea"/>
                <a:cs typeface="+mn-cs"/>
              </a:rPr>
              <a:t> Can shift from conventional lipid metabolism (fatty aldehydes) to biofuel-generating metabolism (fatty acids, wax esters).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Groundwater Bacteria:</a:t>
            </a:r>
            <a:r>
              <a:rPr kumimoji="0" lang="en-US" sz="2700" b="0" i="0" u="none" strike="noStrike" kern="1200" cap="none" spc="0" normalizeH="0" baseline="0" noProof="0" dirty="0">
                <a:ln>
                  <a:noFill/>
                </a:ln>
                <a:solidFill>
                  <a:schemeClr val="tx1"/>
                </a:solidFill>
                <a:effectLst/>
                <a:uLnTx/>
                <a:uFillTx/>
                <a:latin typeface="+mn-lt"/>
                <a:ea typeface="+mn-ea"/>
                <a:cs typeface="+mn-cs"/>
              </a:rPr>
              <a:t> Store complex carbohydrates in pure water, metabolize them when phosphates are abundant.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1" i="0" u="none" strike="noStrike" kern="1200" cap="none" spc="0" normalizeH="0" baseline="0" noProof="0" dirty="0">
                <a:ln>
                  <a:noFill/>
                </a:ln>
                <a:solidFill>
                  <a:schemeClr val="tx1"/>
                </a:solidFill>
                <a:effectLst/>
                <a:uLnTx/>
                <a:uFillTx/>
                <a:latin typeface="+mn-lt"/>
                <a:ea typeface="+mn-ea"/>
                <a:cs typeface="+mn-cs"/>
              </a:rPr>
              <a:t>Sulfate-Reducing Bacteria:</a:t>
            </a:r>
            <a:r>
              <a:rPr kumimoji="0" lang="en-US" sz="2700" b="0" i="0" u="none" strike="noStrike" kern="1200" cap="none" spc="0" normalizeH="0" baseline="0" noProof="0" dirty="0">
                <a:ln>
                  <a:noFill/>
                </a:ln>
                <a:solidFill>
                  <a:schemeClr val="tx1"/>
                </a:solidFill>
                <a:effectLst/>
                <a:uLnTx/>
                <a:uFillTx/>
                <a:latin typeface="+mn-lt"/>
                <a:ea typeface="+mn-ea"/>
                <a:cs typeface="+mn-cs"/>
              </a:rPr>
              <a:t> Can switch from reducing sulfates to alternative pathways, producing acids and free hydrogen ions.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schemeClr val="tx1"/>
                </a:solidFill>
                <a:effectLst/>
                <a:uLnTx/>
                <a:uFillTx/>
                <a:latin typeface="+mn-lt"/>
                <a:ea typeface="+mn-ea"/>
                <a:cs typeface="+mn-cs"/>
              </a:rPr>
              <a:t>This adaptability allows prokaryotes to occupy a wide range of ecological niches, contributing to their ubiquity.</a:t>
            </a:r>
          </a:p>
        </p:txBody>
      </p:sp>
    </p:spTree>
    <p:extLst>
      <p:ext uri="{BB962C8B-B14F-4D97-AF65-F5344CB8AC3E}">
        <p14:creationId xmlns:p14="http://schemas.microsoft.com/office/powerpoint/2010/main" val="3745029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TotalTime>
  <Words>6469</Words>
  <Application>Microsoft Office PowerPoint</Application>
  <PresentationFormat>On-screen Show (4:3)</PresentationFormat>
  <Paragraphs>616</Paragraphs>
  <Slides>75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Arial</vt:lpstr>
      <vt:lpstr>Calibri</vt:lpstr>
      <vt:lpstr>Encode Sans</vt:lpstr>
      <vt:lpstr>Office Theme</vt:lpstr>
      <vt:lpstr>Chapter 3: Bacteria and Archaea</vt:lpstr>
      <vt:lpstr>Concept map</vt:lpstr>
      <vt:lpstr>Outline</vt:lpstr>
      <vt:lpstr>Prokaryote Habitats and Functions</vt:lpstr>
      <vt:lpstr>Characteristics of Prokaryotes</vt:lpstr>
      <vt:lpstr>Habitats of Prokaryotes</vt:lpstr>
      <vt:lpstr>Habitats of Prokaryotes (cont.)</vt:lpstr>
      <vt:lpstr>Prokaryotes in the Air &amp; Their Abundance</vt:lpstr>
      <vt:lpstr>Why Prokaryotes Thrive: Resilience &amp; Adaptability Key to Success: Metabolic Flexibility: Ability to switch between different energy sources and metabolic pathways based on availability. Examples of Metabolic Adaptation: Cyanobacteria: Can shift from conventional lipid metabolism (fatty aldehydes) to biofuel-generating metabolism (fatty acids, wax esters). Groundwater Bacteria: Store complex carbohydrates in pure water, metabolize them when phosphates are abundant. Sulfate-Reducing Bacteria: Can switch from reducing sulfates to alternative pathways, producing acids and free hydrogen ions. This adaptability allows prokaryotes to occupy a wide range of ecological niches, contributing to their ubiquity.</vt:lpstr>
      <vt:lpstr>Functions &amp; Impact: Ecosystem Stability (Part 1) Crucial for Ecosystem Health: Soil Formation &amp; Stabilization: Essential for breaking down organic matter and developing biofilms. One gram of soil can contain up to 10 billion microorganisms (mostly prokaryotes, ~1,000 species). Bacteria utilize plant root substances (acids, carbohydrates) as nutrients. They metabolize these substances, returning byproducts to the soil, forming humus and enhancing fertility. Extreme Environments: Halobacteria in the Dead Sea decompose dead brine shrimp, providing nourishment for other organisms.</vt:lpstr>
      <vt:lpstr>Functions &amp; Impact: Element Cycling &amp; Human Body (Part 2) Vital for Capturing &amp; Recycling Elements: Carbon Fixation: Convert inorganic carbon dioxide into organic products, which animals require for growth. Nitrogen Fixation: Convert atmospheric nitrogen into ammonia, essential for plant biomolecules. Example: Rhizobium bacteria in root nodules of legumes (clover, alfalfa, peas) produce ammonia for plant nucleic acids. Essential Roles in the Human Body: Digestion: Assist in breaking down complex carbohydrates in the gastrointestinal tract. Nutrient Synthesis: Synthesize vital nutrients, such as certain vitamins. Immune System Development: Help train the immune system to function correctly.</vt:lpstr>
      <vt:lpstr>Functions &amp; Impact: Environmental Cleanup &amp; Risks Positive Contributions: Environmental Cleanup (Bioremediation): Degrade toxic chemicals polluting water and soil. Potential Risks to Human Health: Pathogens: Less than 1% are human pathogens, but they cause many diseases upon entering the body. Food Contamination: Can spoil food or cause foodborne illnesses. Indirect Impacts: Climate Change: As permafrost thaws, prokaryotes metabolize released carbon, producing large amounts of carbon dioxide and methane (greenhouse gases), contributing to global warming.</vt:lpstr>
      <vt:lpstr>What is in Louisiana Meanwhile, studies of prokaryotes and their functions in Louisiana have revealed some intriguing findings. One study discovered that Clostridium species were responsible for soft rot in sweet potato storage roots following flooding events in Louisiana. The research highlighted that these bacterial pathogens thrive in waterlogged conditions, exacerbating the decay of agricultural crops. Another study demonstrated that oil contamination in Louisiana’s coastal salt marshes significantly altered the microbial community structure. This disruption resulted in changes to nutrient cycling, particularly in nitrogen and sulfur biogeochemistry, underscoring the profound environmental impact of oil spills on microbial ecosystems.</vt:lpstr>
      <vt:lpstr>Symbiotic Relationships</vt:lpstr>
      <vt:lpstr>Prokaryotic Interactions Ubiquity and Abundance: Prokaryotes engage in numerous interactions due to their widespread presence and large populations. Interactions with Eukaryotes: Plants: Bacteria on roots/leaves derive nutrients and protect plants from pathogens. Conversely: Some bacteria are pathogenic to plants, similar to animal/human pathogens. Prokaryotic Communities: Groups of interacting populations (same species in a geographic area). Can be cooperative (both benefit) or competitive (one competes for resources). Microbial Ecology: The study of these interactions and their impact on microbial communities.</vt:lpstr>
      <vt:lpstr>Types of Symbiotic Relationships</vt:lpstr>
      <vt:lpstr>Mutualism (Syntropy/Crossfeeding) Definition: Both species benefit from the interaction. Examples in Humans: Bacteroides thetaiotaomicron (intestinal tract): Digests complex plant polysaccharides that human enzymes cannot break down. Converts them into monosaccharides absorbable by human cells. Certain strains of Escherichia coli (gut): E. coli uses intestinal contents for nutrients. Humans derive vital vitamins (e.g., Vitamin K for blood clotting) from E. coli. Note: Not all E. coli strains are mutualistic; some are pathogenic.</vt:lpstr>
      <vt:lpstr>Amensalism &amp; Commensalism Amensalism: Definition: One population harms another but remains unaffected itself. Bacterial Example: Some species produce bactericidal substances that kill other bacteria. Skin Microbiota: Staphylococcus epidermidis and Cutibacterium acnes produce antibacterial bacteriocins that kill potential pathogens, while remaining unaffected. Commensalism: Definition: One organism benefits, while the other is unaffected. Example: Staphylococcus epidermidis on human skin. Uses dead skin cells as nutrients. Humans are typically unaffected (especially with a healthy immune system). Note: This relationship can sometimes be considered mutualistic, as S. epidermidis's bacteriocin production can defend against pathogens.</vt:lpstr>
      <vt:lpstr>Neutralism &amp; Parasitism Neutralism: Definition: Neither symbiotic organism is affected in any way. Example: Coexistence of metabolically active (vegetating) bacteria and dormant endospores. Bacillus anthracis: Endospores in soil can germinate when conditions are favorable, coexisting with ungerminated endospores. Parasitism: Definition: One organism benefits while harming the other. Example: Relationship between humans and many pathogenic prokaryotes. These organisms invade the body, producing toxic substances or causing infectious diseases (e.g., tetanus, diphtheria, tuberculosis, leprosy).</vt:lpstr>
      <vt:lpstr>The Human Microbiome Microbiome: All prokaryotic and eukaryotic microorganisms and their genetic material associated with a specific organism or environment. Human Microbiome Components: Resident Microbiota: Microorganisms that constantly live in or on our bodies. Transient Microbiota: Microorganisms temporarily found in the human body, potentially including pathogens. Influencing Factors: Hygiene and diet can alter both resident and transient microbiota.</vt:lpstr>
      <vt:lpstr>Diversity of the Human Microbiota Amazing Diversity: Not only in species variety but also in preference for different body areas. Oral Microbiota Example: Thousands of commensal or mutualistic bacterial species. Preferences for tongue surface, inner cheek, front/back teeth, or gums. Oxygen Exposure: Inner cheek has less diverse microbiota due to oxygen exposure. Tongue crypts and spaces between teeth have more diverse, anaerobic microbiota (Bacteroides, Fusobacterium). Individual Differences: Significant variations in prevalence of bacteria like Streptococcus, Haemophilus, Neisseria between individuals.</vt:lpstr>
      <vt:lpstr>Microbiota Variation by Body Site &amp; Over Time Differences by Body Site: Cheek: Predominance of Streptococcus. Throat, Palatine Tonsil, Saliva: Fewer Streptococcus, more Fusobacterium. Gums (Plaque): Predominantly Fusobacterium. Intestine: Streptococcus and Fusobacterium disappear; Bacteroides becomes predominant. Changes Over Time (Within an Individual): Initial Colonization: First acquired during natural birth and shortly after. Lactobacillus spp. in the vagina increase before natural birth, serving as first colonization. Additional microbes acquired from caregivers and environment post-birth. Evolution Throughout Life: Microbiome continues to evolve. Rapid Shifts: Small intestine microbiota can change significantly (e.g., half different within 9 hours). Birth Mode Impact: Vaginal birth leads to Lactobacillus colonization; C-section often leads to skin microbiota microbes (including hospital pathogens), linked to higher disease incidence.</vt:lpstr>
      <vt:lpstr>Importance of Resident Microbiota Niche Occupation: Resident microbiota are crucial for human health by occupying niches that might otherwise be taken by pathogenic microorganisms. Example: Vaginal Microbiota: Lactobacillus spp. are dominant. Produce lactic acid, contributing to vaginal acidity. Inhibits the growth of pathogenic yeasts (e.g., Candida albicans). Disruption by Antibiotics: Decreases resident microbiota population. Increases vaginal pH, favoring yeast growth. Can disrupt intestinal and respiratory tract microbiota, increasing risk for secondary infections and long-term pathogen carriage.</vt:lpstr>
      <vt:lpstr>Classification by Staining Patterns</vt:lpstr>
      <vt:lpstr>Proteobacteria Overview Diverse Group: Includes many bacteria that are part of the normal human microbiota, as well as numerous pathogens. Five Classes: Proteobacteria are further divided into: Alphaproteobacteria Betaproteobacteria Gammaproteobacteria Deltaproteobacteria Epsilonproteobacteria Alphaproteobacteria Intracellular Nature: Many are obligate or facultative intracellular bacteria (live inside host cells). Oligotrophs: Some species are oligotrophs, meaning they can thrive in low-nutrient environments such as: Deep oceanic sediments Glacial ice Deep undersurface soil</vt:lpstr>
      <vt:lpstr>Alphaproteobacteria: Rickettsia Obligate Intracellular Pathogens: Rickettsia are a notable group within Alphaproteobacteria. They require part of their life cycle to occur inside other cells (host cells). Outside a host cell, Rickettsia are metabolically inactive. Energy Dependency: They cannot synthesize their own ATP (adenosine triphosphate) and must rely on host cells for energy. Serious Human Pathogens: Rickettsia species cause several severe human diseases. Example: Rickettsia rickettsii Causes Rocky Mountain spotted fever, a life-threatening form of meningoencephalitis (inflammation of brain membranes). Infects ticks and can be transmitted to humans through the bite of an infected tick.</vt:lpstr>
      <vt:lpstr>Figure 3.1. Rickettsias require special staining methods to see them under a microscope. </vt:lpstr>
      <vt:lpstr>Rickettsia and Typhus Rickettsia prowazekii Spread by lice Causes epidemic typhus, a severe disease common in warfare and mass migrations Infects endothelial cells → inflammation of blood vessels Symptoms: High fever, abdominal pain, delirium Rickettsia typhi Causes murine (endemic) typhus Spread by fleas, less severe than epidemic typhus Still observed in the southwestern U.S. during warm seasons</vt:lpstr>
      <vt:lpstr>Alphaproteobacteria Highlights</vt:lpstr>
      <vt:lpstr>Figure 3.2. Neisseria meningitidis growing in colonies on a chocolate agar plate.</vt:lpstr>
      <vt:lpstr>Betaproteobacteria and Pertussis Bordetella pertussis Pathogen responsible for whooping cough (pertussis) Belongs to order Burkholderiales in Betaproteobacteria Produces toxins that: Paralyze cilia in the respiratory tract Damage respiratory cells Cause severe coughing fits</vt:lpstr>
      <vt:lpstr>Key Genera in Betaproteobacteria</vt:lpstr>
      <vt:lpstr>Gammaproteobacteria – Diverse and Pathogenic Pseudomonas aeruginosa Highly motile, strictly aerobic, and biofilm-forming Causes: Wound and burn infections UTIs Respiratory infections in CF and ventilated patients Resistant to many antibiotics Other Notables Pasteurella: animal-to-human infections, e.g., P. multocida via bites Haemophilus influenzae: causes respiratory infections, once a major cause of meningitis Vibrio cholerae: causes cholera (profuse diarrhea, dehydration) Aliivibrio fischeri: symbiotic bioluminescence in squid</vt:lpstr>
      <vt:lpstr>Figure 3.3. (a) Aliivibrio fischeri is a bioluminescent bacterium. (b) A. fischeri colonizes and lives in a mutualistic relationship with the Hawaiian bobtail squid (Euprymna scolopes). </vt:lpstr>
      <vt:lpstr>Gammaproteobacteria – Key Pathogens Legionella pneumophila Causes Legionnaires disease Found in warm aquatic environments (e.g., A/C units) Spreads via aerosols → building-wide outbreaks First identified in 1976, Philadelphia (American Legion convention) Enterobacteriaceae Family Enteric, facultative anaerobes, ferment carbohydrates Two groups: Coliforms (e.g., E. coli): ferment lactose completely (acid + gas) Noncoliforms (e.g., Salmonella, Shigella, Yersinia): incomplete/no lactose fermentation</vt:lpstr>
      <vt:lpstr>Figure 3.4. Legionella pneumophila, the causative agent of Legionnaires disease, thrives in warm water. (b) Outbreaks of Legionnaires disease often originate in the air conditioning units of large buildings when water in or near the system becomes contaminated with L. pneumophila. </vt:lpstr>
      <vt:lpstr>Enteric Pathogens – Focus on E. coli &amp; Salmonella Escherichia coli Usually mutualistic; produces vitamin K Pathogenic strains (e.g., E. coli O157:H7) produce Shiga toxin Inhibits protein synthesis → cell death, hemorrhagic colitis Can lead to hemolytic uremic syndrome Salmonella spp. Includes many serotypes (not species) Causes salmonellosis (vomiting, diarrhea, intestinal inflammation) S. enterica serovar Typhi → Typhoid fever Symptoms: fever, abdominal pain, skin rash</vt:lpstr>
      <vt:lpstr>Additional Gammaproteobacteria Highlights</vt:lpstr>
      <vt:lpstr>Deltaproteobacteria – Unique Behaviors Sulfate-Reducing Bacteria (SRBs) Use sulfate as electron acceptor Desulfovibrio orale linked to gum disease Bdellovibrio Parasite of gram-negative bacteria Invades periplasmic space, feeds on host Kills host from within Myxobacteria Social, soil-dwelling bacteria Form fruiting bodies and myxospores Still being studied for complex multicellular behavior</vt:lpstr>
      <vt:lpstr>FIGURE 3.5 Myxobacteria form fruiting bodies. </vt:lpstr>
      <vt:lpstr>Deltaproteobacteria – Unique Bacteria with Specialized Roles</vt:lpstr>
      <vt:lpstr>Epsilonproteobacteria – Microaerophilic Pathogens</vt:lpstr>
      <vt:lpstr>Chlamydia – Intracellular Specialists Chlamydia spp. are gram-negative, coccoid/ovoid, and obligate intracellular pathogens Spread via elementary bodies (inactive, infectious form) Inside host cells, they become active and replicate C. trachomatis causes: Trachoma (eye infection → blindness) Lymphogranuloma venereum (LGV) – a common, highly contagious STD</vt:lpstr>
      <vt:lpstr>Figure 3.6.Chlamydia begins infection of a host when the metabolically inactive elementary bodies enter an epithelial cell. </vt:lpstr>
      <vt:lpstr>Spirochetes – Motile, Spiral Bacteria</vt:lpstr>
      <vt:lpstr>Figure 3.7. Spirochetes are typically observed using darkfield microscopy (left). However, electron microscopy (top center, bottom center) provides a more detailed view of their cellular morphology. The flagella found between the inner and outer membranes of spirochetes wrap around the bacterium, causing a twisting motion used for locomotion. </vt:lpstr>
      <vt:lpstr>CFB Group – Anaerobic Fermenters of the Gut &amp; Environment</vt:lpstr>
      <vt:lpstr>Planctomycetes – Aquatic Budding Bacteria Habitat: Freshwater, saltwater, brackish environments Reproduction: Budding (asexual) rather than binary fission Lifecycle: Swarmer cells: Motile, free-living Sessile cells: Use a holdfast to attach to surfaces and reproduce Still being studied for their evolutionary uniqueness</vt:lpstr>
      <vt:lpstr>Figure 3.8. (a) Sessile Planctomycetes have a holdfast that allows them to adhere to surfaces in aquatic environments. (b) Swarmers are motile and lack a holdfast. </vt:lpstr>
      <vt:lpstr>Classification of Bacteria by Staining Patterns</vt:lpstr>
      <vt:lpstr>Classifying Gram-Positive Prokaryotes &amp; Actinobacteria Classification by G+C Ratio: Advances in nucleic acid biochemistry allow classification of Gram-positive prokaryotes based on the guanine to cytosine (G+C) ratios in their DNA. Two distinct groups are recognized: High G+C and Low G+C. Actinobacteria: High G+C Gram-Positive Bacteria Diverse Group: Name means "rays" and "small rod," but highly diverse in appearance (thin filamentous branching rods to coccobacilli). Range from very large and complex to among the smallest independently living organisms. Mostly live in soil, some aquatic; vast majority are aerobic. Distinctive Feature: Presence of several different peptidoglycans in the cell wall. Genus Actinomyces: Important role in soil ecology. Some species are human pathogens: Opportunistic pathogens in the human mouth, causing periodontitis (gum inflammation) and oral abscesses. A. israelii: An anaerobe causing endocarditis (inflammation of the inner lining of the heart).</vt:lpstr>
      <vt:lpstr>Actinobacteria: Mycobacterium Microscopic Appearance: Bacilli covered with a mycolic acid coat. Unique Characteristics: Waxy coat protects from some antibiotics, prevents drying, and blocks Gram stain penetration. Requires a special acid-fast staining procedure for visualization. Important Pathogens: Mycobacterium tuberculosis: Causative agent of tuberculosis (TB), primarily affecting the lungs but can infect other body parts. Estimated one-third of the world's population infected; millions of new infections annually. Treatment Challenge: Requires combination drug therapy for extended periods; complicated by multidrug-resistant strains. Mycobacterium leprae: Causes Hansen's disease (leprosy). Chronic disease impacting peripheral nerves, skin integrity, and respiratory tract mucosal surfaces. Leads to loss of pain sensation and skin lesions, increasing susceptibility to secondary injuries and infections.</vt:lpstr>
      <vt:lpstr>Other Actinobacteria: Corynebacterium, Bifidobacterium, Gardnerella Genus Corynebacterium: Cell Wall: Contains diaminopimelic acid. Microscopic Appearance: Often form palisades (pairs of rod-shaped cells resembling a 'V'). May contain metachromatic granules (intracellular inorganic phosphate storage, useful for identification). Pathogenic Species: Vast majority are nonpathogenic. C. diphtheriae: Causative agent of diphtheria, a potentially fatal disease (especially in children). Produces a toxin that forms a pseudomembrane in the throat, causing swelling and difficulty breathing. Genus Bifidobacterium: Filamentous anaerobes. Commonly found in the human gastrointestinal tract, vagina, and mouth. Substantial part of the human gut microbiota; frequently used as probiotics and in yogurt production. Genus Gardnerella: Only one species: G. vaginalis. Gram-Variable: Small coccobacilli do not show consistent Gram stain results. Classified as high G+C Gram-positive based on genome. Can cause bacterial vaginosis (mild or undetectable symptoms, but can lead to pregnancy complications).</vt:lpstr>
      <vt:lpstr>Low G+C Gram-Positive Bacteria: Overview &amp; Clostridium Low G+C Gram-Positive Bacteria: One large and diverse class is Clostridia. Genus Clostridium: Microscopic Morphology: Rod-shaped bacteria. Unique Characteristics: Generally obligate anaerobes. Produce endospores that can survive for many years. Found in anaerobic habitats like soil and aquatic sediments rich in organic nutrients. Highly Pathogenic: Produce more kinds of protein toxins than any other bacterial genus. C. perfringens: Third most common cause of food poisoning; causative agent of gas gangrene (endospores enter wound, germinate, produce tissue-killing toxin). C. tetani: Causes tetanus; produces a neurotoxin that blocks nerve impulse inhibition, leading to life-threatening spastic paralysis. C. botulinum: Produces botulinum neurotoxin (most lethal biological toxin known); causes botulism (blocks acetylcholine release, causing flaccid paralysis). Used cosmetically (Botox). Clostridioides difficile: Common source of hospital-acquired infections; can cause severe colitis, especially in immunosuppressed or antibiotic-treated patients.</vt:lpstr>
      <vt:lpstr>Other Low G+C Gram-Positive Bacteria Order Lactobacillales: Includes bacilli and cocci: Lactobacillus, Leuconostoc, Enterococcus, Streptococcus. Streptococcus (Streptococci): Spherical/ovoid, often form chains ("twisted chain"). Classified by Lancefield groups and hemolysis on blood agar. S. pyogenes (Group A, β-hemolytic): "Pyogenic" (pus-producing); causes strep throat, impetigo, necrotizing fasciitis. Nonpyogenic streptococci: Inhabit the human mouth (not a taxon/Lancefield group); mostly commensals, but S. mutans causes dental caries. S. pneumoniae (Pneumococcus): Diplococci (pairs); causes pneumonia, meningitis, septicemia, etc., especially in vulnerable populations. Class Bacilli: Morphologically diverse (bacillus and coccus shapes). Genus Bacillus: Bacillus-shaped, can produce endospores; aerobes/facultative anaerobes. Used in industry (antibiotics, enzymes, detergents). B. anthracis: Causes anthrax (severe disease in animals/humans, lethal if untreated). B. cereus: Causes food poisoning. B. thuringiensis: Produces insecticides. Genus Staphylococcus: Coccus-shaped, forms clusters ("bunches of grapes"); facultative anaerobic, halophilic, nonmotile. S. epidermidis: Main habitat is human skin; generally nonpathogenic but can cause infections in immunocompromised patients (wounds, prostheses, catheters). S. aureus: Causes wide variety of infections (boils, carbuncles, cellulitis, impetigo, staph food poisoning, toxic shock syndrome). Antibiotic Resistance: Many strains are resistant, including MRSA (methicillin-resistant S. aureus) and VRSA (vancomycin-resistant S. aureus) – highly difficult to treat, contagious, serious threat in healthcare settings. Genus Mycoplasma: Unique Characteristics: Do not possess a cell wall (not Gram-stained, but genetically low G+C Gram-positive). Very small cells (~0.2 μm), pleomorphic (variable shapes, resemble animal cells). Difficult to identify due to lack of characteristic shape. M. pneumoniae: Causes "walking pneumonia" (milder than other forms).</vt:lpstr>
      <vt:lpstr>Figure 3.9. (a) Actinomyces israelii (false-color scanning electron micrograph [SEM]) has a branched structure. (b) Corynebacterium diphtheria causes the deadly disease diphtheria. Note the distinctive palisades. (c) The gram-variable bacterium Gardnerella vaginalis causes bacterial vaginosis. </vt:lpstr>
      <vt:lpstr>Figure 3.10. (a) A gram-stained specimen of Streptococcus pyogenes shows the chains of cocci characteristic of this organism’s morphology. (b) S. pyogenes on blood agar shows characteristic lysis of red blood cells, indicated by the halo of clearing around colonies. </vt:lpstr>
      <vt:lpstr>Figure 3.11. (a) In this gram-stained specimen, the violet rod-shaped cells forming chains are the gram-positive bacteria Bacillus cereus. The small, pink cells are the gram-negative bacteria Escherichia coli. (b) In this culture, white colonies of B. cereus have been grown on sheep blood agar. </vt:lpstr>
      <vt:lpstr>Figure 3.12. This SEM of Staphylococcus aureus illustrates the typical “grape-like” clustering of cells.</vt:lpstr>
      <vt:lpstr>Archaea</vt:lpstr>
      <vt:lpstr>Archaea: Distinctive Features and Diversity Unicellular, but Structurally Unique from Bacteria: Cell Membranes: Ether linkages with branched isoprene chains (Bacteria have ester linkages with unbranched fatty acids). Cell Walls: Lack peptidoglycan (some have pseudopeptidoglycan). Genomes: Larger and more complex than bacterial genomes. Diverse Habitats and Metabolism: Includes mesophiles (moderate conditions) and extremophiles (thrive in extreme environments like high temperatures or salinity). Perform unique metabolic processes like methanogenesis (producing methane), which bacteria and eukaryotes cannot. Five Major Phyla: Crenarchaeota, Euryarchaeota, Korarchaeota, Nanoarchaeota, and Thaumarchaeota (many more likely unclassified).</vt:lpstr>
      <vt:lpstr>Key Phyla Examples: Crenarchaeota: Extremely diverse aquatic organisms, thought to be most abundant in oceans. Most are hyperthermophiles (e.g., Pyrolobus can grow up to 113∘C). Sulfolobus: Thermoacidophiles (prefer 70−80∘C and pH 2-3); oxidize sulfur to sulfuric acid in anaerobic conditions; used for producing thermostable, acid-resistant proteins (affitins). Thermoproteus: Strictly anaerobic, optimal growth at 85∘C; motile with flagella; unique monolayer cell membrane; autotrophic metabolism (reduces sulfur/hydrogen, uses CO2​/CO); considered a deep-branching, ancient life form. Euryarchaeota: Includes Methanogens (Classes Methanobacteria, Methanococci, Methanomicrobia): Unique ability to reduce carbon dioxide with hydrogen to produce methane. Live in extreme environments (below freezing to boiling); found in hot springs and deep under ice. Produce gases in ruminants and humans; hypothesized to inhabit Mars. Halobacteria (Class Halobacteria): Halophilic ("salt-loving") archaea; require very high NaCl concentrations (e.g., Dead Sea, 36% saturation). Perform photosynthesis using bacteriorhodopsin, giving them and their water bodies a purple color. Halobacterium salinarum: Potentially oldest living organism (DNA from 250-million-year-old fossils). Haloferax volcanii: Sophisticated ion exchange system for salt balance at high temperatures.</vt:lpstr>
      <vt:lpstr>Figure 3.13. Sulfolobus, an archaeon of the class Crenarchaeota, oxidizes sulfur and stores sulfuric acid in its granules.</vt:lpstr>
      <vt:lpstr>Prokaryotic genetics</vt:lpstr>
      <vt:lpstr>Functions of Genetic Materials (DNA) DNA's Dual Essential Functions: Inheritance: DNA is the genetic material passed from parent to offspring for all life on Earth, ensuring the continuity of genetic information. To preserve integrity, DNA must be replicated with high accuracy. Genome: Full complement of DNA in a cell, organized into genes on chromosomes and plasmids. Directing Protein Construction: DNA directs and regulates the synthesis of proteins essential for cell growth and reproduction. Gene Expression: The process of synthesizing a specific protein encoded by a gene. Transcription: DNA is "read" to produce an RNA molecule (e.g., messenger RNA (mRNA)). Translation: mRNA provides information for the ribosome to catalyze protein synthesis. Central Dogma: Describes the flow of genetic information: DNA → RNA → Protein. Cellular Characteristics: Genotype: The full collection of genes a cell contains (constant). Phenotype: Observable characteristics resulting from gene expression and environmental interactions (product of proteins produced). Gene Regulation: Cells carefully regulate gene expression, producing proteins only when needed.</vt:lpstr>
      <vt:lpstr>Figure 3.15 The central dogma states that DNA encodes messenger RNA, which, in turn, encodes protein.</vt:lpstr>
      <vt:lpstr>Horizontal Gene Transfer (HGT) in Prokaryotes Genetic Diversity in Asexual Organisms: For prokaryotes (dominant asexual reproduction), Horizontal Gene Transfer (HGT) is crucial for introducing genetic diversity. HGT: Introduction of genetic material from one organism to another within the same generation. Impact and Prevalence: Allows even distantly related species to share genes, influencing their phenotypes. Thought to be more prevalent in prokaryotes, though typically only a small fraction of the genome is transferred at once. Believed to be a significant source of genetic variation (raw material for natural selection) alongside mutation. Primary Mechanisms of HGT in Prokaryotes: Transformation: Uptake of naked DNA from the environment. Transduction: Gene transfer between cells via a virus (bacteriophage). Conjugation: Direct transfer of genes between cells using a hollow tube called a conjugation pilus.</vt:lpstr>
      <vt:lpstr>HGT Mechanisms: Transformation and Transduction Transformation: Discovery: First demonstrated by Frederick Griffith (1928) with Streptococcus pneumoniae ("transforming principle"). Identified as DNA by Avery, MacLeod, and McCarty (1944). Process: Prokaryote takes up "naked DNA" (released from lysed cells) from the environment. Many bacteria are naturally competent (actively bind, transport, and make environmental DNA single-stranded). Single-stranded DNA can recombine into the bacterial genome, forming recombinant DNA. Can confer new phenotypic properties (e.g., nonpathogenic bacterium gaining a toxin gene). Significance: Important mechanism for acquiring virulence factors and antibiotic resistance genes in nature and exploited in genetic engineering. Transduction: Mechanism: Viruses that infect bacteria (bacteriophages) transfer short pieces of chromosomal DNA. Generalized Transduction: Accidental packaging of any piece of chromosomal DNA into a phage head during assembly. Specialized Transduction: Imprecise excision of a lysogenic prophage carries adjacent bacterial chromosomal DNA to a new host cell. Results in lysogenic conversion, where the host acquires new properties (e.g., pathogenicity if a virulence gene is transferred). Medical Relevance: Explains virulence in pathogens like Corynebacterium diphtheriae and Clostridium botulinum due to toxin-encoding genes from bacteriophages. Archaea also have viruses for gene translocation.</vt:lpstr>
      <vt:lpstr>HGT Mechanisms: Conjugation and Transposition Conjugation: Mechanism: Direct DNA transfer from one prokaryote to another via a conjugation pilus (brings cells into contact). F Plasmid (Fertility Factor): In E. coli, genes for conjugation are on this plasmid. The pilus is the F pilus. Process (F Plasmid Transfer): F+ cells (donors, contain F plasmid) contact F- cells (recipients, lack F plasmid). A single-stranded copy of the F plasmid is transferred via rolling circle replication through a cytoplasmic bridge. F- cell synthesizes complementary strand, becoming an F+ cell. Chromosomal DNA Transfer: Hfr cells: F plasmid integrates into the bacterial chromosome, leading to high frequency of recombination. F' plasmid: Imprecise excision of integrated F plasmid can carry adjacent chromosomal DNA. Hfr cells can attempt to transfer the entire bacterial chromosome, but contact is transient, so genes closer to the F plasmid integration site are more likely to be transferred. Historically, used to map prokaryotic genes (distances measured in minutes). Transposition: Transposons ("Jumping Genes"): DNA molecules with inverted repeat sequences at ends and a gene for transposase. Process: Transposase allows the entire sequence to independently excise from one location and integrate elsewhere (transposition). Discovery: Barbara McClintock (maize, 1940s); found in all organisms (prokaryotes and eukaryotes) – not prokaryote-specific. Types: Most are nonreplicative ("cut-and-paste"); some are replicative ("copy-and-paste"). Impact: Introduces genetic diversity by moving within/between DNA molecules or cells. Can alter phenotype by inactivating/activating genes. Medical Significance: Bacterial transposons can relocate antibiotic resistance genes from chromosomes to plasmids (e.g., R plasmid in Shigella), which can then be easily transferred via conjugation.</vt:lpstr>
      <vt:lpstr>Figure 3.17. This flowchart illustrates the mechanism of specialized transduction. An integrated phage excises, bringing with it a piece of the DNA adjacent to its insertion point. On reinfection of a new bacterium, the phage DNA integrates along with the genetic material acquired from the previous host.</vt:lpstr>
      <vt:lpstr>Figure 3.18 Typical conjugation of the F plasmid from an F+ cell to an F− cell is brought about by the conjugation pilus bringing the two cells into contact. A single strand of the F plasmid is transferred to the F− cell, which is then made double stranded.</vt:lpstr>
      <vt:lpstr>Figure 3.19. (a) The F plasmid can occasionally integrate into the bacterial chromosome, producing an Hfr cell. (b) Imprecise excision of the F plasmid from the chromosome of an Hfr cell may lead to the production of an F’ plasmid that carries chromosomal DNA adjacent to the integration site. This F’ plasmid can be transferred to an F− cell by conjugation.</vt:lpstr>
      <vt:lpstr>Figure 3.20 (a) An Hfr cell may attempt to transfer the entire bacterial chromosome to an F− cell, treating the chromosome like an extremely large F plasmid. However, contact between cells during conjugation is temporary. Chromosomal genes closest to the integration site (gene 1) that are first displaced during rolling circle replication will be transferred more quickly than genes far away from the integration site (gene 4). Hence, they are more likely to be recombined into the recipient F− cell’s chromosome. (b) The time it takes for a gene to be transferred, as detected by recombination into the F− cell’s chromosome, can be used to generate a map of the bacterial genome, such as this genomic map of E. coli. Note that it takes approximately 100 minutes for the entire genome (4.6 Mbp) of an Hfr strain of E. coli to be transferred by conjugation.</vt:lpstr>
      <vt:lpstr>Figure 3.21 Transposons are segments of DNA that have the ability to move from one location to another because they code for the enzyme transposase. In this example, a [pb_glossary id="2055"]nonreplicative[/pb_glossary] transposon has disrupted gene B. The consequence of that the transcription of gene B may now have been interrupted.</vt:lpstr>
      <vt:lpstr>Chapter 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Li Ma</cp:lastModifiedBy>
  <cp:revision>31</cp:revision>
  <dcterms:created xsi:type="dcterms:W3CDTF">2013-01-27T09:14:16Z</dcterms:created>
  <dcterms:modified xsi:type="dcterms:W3CDTF">2025-12-05T21:00:12Z</dcterms:modified>
  <cp:category/>
</cp:coreProperties>
</file>