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handoutMasterIdLst>
    <p:handoutMasterId r:id="rId27"/>
  </p:handoutMasterIdLst>
  <p:sldIdLst>
    <p:sldId id="256" r:id="rId2"/>
    <p:sldId id="279" r:id="rId3"/>
    <p:sldId id="281" r:id="rId4"/>
    <p:sldId id="273" r:id="rId5"/>
    <p:sldId id="303" r:id="rId6"/>
    <p:sldId id="306" r:id="rId7"/>
    <p:sldId id="280" r:id="rId8"/>
    <p:sldId id="284" r:id="rId9"/>
    <p:sldId id="283" r:id="rId10"/>
    <p:sldId id="288" r:id="rId11"/>
    <p:sldId id="308" r:id="rId12"/>
    <p:sldId id="290" r:id="rId13"/>
    <p:sldId id="286" r:id="rId14"/>
    <p:sldId id="301" r:id="rId15"/>
    <p:sldId id="291" r:id="rId16"/>
    <p:sldId id="304" r:id="rId17"/>
    <p:sldId id="293" r:id="rId18"/>
    <p:sldId id="299" r:id="rId19"/>
    <p:sldId id="300" r:id="rId20"/>
    <p:sldId id="294" r:id="rId21"/>
    <p:sldId id="295" r:id="rId22"/>
    <p:sldId id="305" r:id="rId23"/>
    <p:sldId id="287" r:id="rId24"/>
    <p:sldId id="307" r:id="rId25"/>
    <p:sldId id="29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D419"/>
    <a:srgbClr val="6CB255"/>
    <a:srgbClr val="212F62"/>
    <a:srgbClr val="72A510"/>
    <a:srgbClr val="A4EC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7" autoAdjust="0"/>
    <p:restoredTop sz="91565" autoAdjust="0"/>
  </p:normalViewPr>
  <p:slideViewPr>
    <p:cSldViewPr snapToGrid="0" snapToObjects="1">
      <p:cViewPr varScale="1">
        <p:scale>
          <a:sx n="117" d="100"/>
          <a:sy n="117" d="100"/>
        </p:scale>
        <p:origin x="16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3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D041A-73BB-E643-A8C7-50D88C2F22F5}" type="datetimeFigureOut">
              <a:rPr lang="en-US" smtClean="0"/>
              <a:t>7/7/21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EFEC5-3018-A548-B247-453C6EC1E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57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July 7,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07618"/>
            <a:ext cx="4031619" cy="46076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606925" y="1107618"/>
            <a:ext cx="3913188" cy="4607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212F62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July 7,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 marL="788670" indent="-514350">
              <a:buFont typeface="+mj-lt"/>
              <a:buAutoNum type="alphaLcParenR"/>
              <a:defRPr sz="2800"/>
            </a:lvl2pPr>
            <a:lvl3pPr marL="1371600" indent="-457200">
              <a:buFont typeface="+mj-lt"/>
              <a:buAutoNum type="alphaLcParenR"/>
              <a:defRPr sz="2400"/>
            </a:lvl3pPr>
            <a:lvl4pPr marL="1828800" indent="-457200">
              <a:buFont typeface="+mj-lt"/>
              <a:buAutoNum type="alphaLcParenR"/>
              <a:defRPr sz="2000"/>
            </a:lvl4pPr>
            <a:lvl5pPr marL="2286000" indent="-457200">
              <a:buFont typeface="+mj-lt"/>
              <a:buAutoNum type="alphaLcParenR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July 7,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July 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0" y="789677"/>
            <a:ext cx="9144000" cy="70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dirty="0"/>
              <a:t>College Physics</a:t>
            </a:r>
          </a:p>
          <a:p>
            <a:pPr algn="ctr"/>
            <a:endParaRPr lang="en-US" sz="1800" cap="none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  <a:p>
            <a:pPr algn="ctr"/>
            <a:r>
              <a:rPr lang="en-US" sz="2000" b="1" cap="none" dirty="0">
                <a:solidFill>
                  <a:srgbClr val="212F62"/>
                </a:solidFill>
                <a:latin typeface="+mn-lt"/>
              </a:rPr>
              <a:t>Chapter # Chapter Title</a:t>
            </a:r>
          </a:p>
          <a:p>
            <a:pPr algn="ctr"/>
            <a:r>
              <a:rPr lang="en-US" sz="1600" cap="none" dirty="0">
                <a:solidFill>
                  <a:schemeClr val="tx1"/>
                </a:solidFill>
                <a:latin typeface="+mn-lt"/>
              </a:rPr>
              <a:t>PowerPoint Image Slideshow</a:t>
            </a:r>
          </a:p>
        </p:txBody>
      </p:sp>
      <p:pic>
        <p:nvPicPr>
          <p:cNvPr id="9" name="Picture 8" descr="medium_covers_Page_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58" y="2517424"/>
            <a:ext cx="2010682" cy="26038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bliqueTopLeft"/>
            <a:lightRig rig="threePt" dir="t"/>
          </a:scene3d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July 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044814" y="683895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FFFFFF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4" r:id="rId2"/>
    <p:sldLayoutId id="2147483920" r:id="rId3"/>
    <p:sldLayoutId id="2147483913" r:id="rId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 cap="all" spc="-60" baseline="0">
          <a:solidFill>
            <a:srgbClr val="6CB25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6CB255"/>
        </a:buClr>
        <a:buFont typeface="Arial" pitchFamily="34" charset="0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sa/4.0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hj_WKgnL6MI&amp;t=72s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z5L1GUaaXA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f-RFPaZeAM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00919"/>
            <a:ext cx="9144000" cy="70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BIOLOGY 2e</a:t>
            </a:r>
          </a:p>
          <a:p>
            <a:pPr algn="ctr"/>
            <a:endParaRPr lang="en-US" sz="1800" cap="none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  <a:p>
            <a:pPr algn="ctr"/>
            <a:r>
              <a:rPr lang="en-US" sz="2000" b="1" cap="none" dirty="0">
                <a:solidFill>
                  <a:srgbClr val="212F62"/>
                </a:solidFill>
                <a:latin typeface="+mn-lt"/>
              </a:rPr>
              <a:t>Chapter 8 PHOTOSYNTHESIS</a:t>
            </a:r>
          </a:p>
          <a:p>
            <a:pPr algn="ctr"/>
            <a:r>
              <a:rPr lang="en-US" sz="1600" cap="none" dirty="0">
                <a:solidFill>
                  <a:schemeClr val="tx1"/>
                </a:solidFill>
                <a:latin typeface="+mn-lt"/>
              </a:rPr>
              <a:t>PowerPoint Image Slideshow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414" y="2326105"/>
            <a:ext cx="2875172" cy="28635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174" y="5661919"/>
            <a:ext cx="195738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This work is licensed under a </a:t>
            </a:r>
            <a:r>
              <a:rPr lang="en-US" sz="1050" dirty="0">
                <a:hlinkClick r:id="rId3"/>
              </a:rPr>
              <a:t>Creative Commons Attribution-NonCommercial-ShareAlike 4.0 International License</a:t>
            </a:r>
            <a:r>
              <a:rPr lang="en-US" sz="105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6" y="5089207"/>
            <a:ext cx="1257300" cy="440055"/>
          </a:xfrm>
          <a:prstGeom prst="rect">
            <a:avLst/>
          </a:prstGeom>
        </p:spPr>
      </p:pic>
      <p:pic>
        <p:nvPicPr>
          <p:cNvPr id="7" name="Picture 6" descr="OSX-Horiz-TM-RGB-2015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878757"/>
            <a:ext cx="2034556" cy="4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43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85704"/>
            <a:ext cx="8062912" cy="659535"/>
          </a:xfrm>
        </p:spPr>
        <p:txBody>
          <a:bodyPr>
            <a:noAutofit/>
          </a:bodyPr>
          <a:lstStyle/>
          <a:p>
            <a:r>
              <a:rPr lang="en-US" dirty="0"/>
              <a:t>What is light energy?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Placeholder 1" descr="Figure_08_02_02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35" r="-26435"/>
          <a:stretch>
            <a:fillRect/>
          </a:stretch>
        </p:blipFill>
        <p:spPr>
          <a:xfrm>
            <a:off x="-593558" y="3896161"/>
            <a:ext cx="5786030" cy="2511687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199" y="993034"/>
            <a:ext cx="8442785" cy="3625325"/>
          </a:xfrm>
        </p:spPr>
        <p:txBody>
          <a:bodyPr>
            <a:noAutofit/>
          </a:bodyPr>
          <a:lstStyle/>
          <a:p>
            <a:r>
              <a:rPr lang="en-US" sz="2400" dirty="0"/>
              <a:t>Light energy is electromagnetic energy, composed of photon particles that travel as waves.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Longer wavelengths (crests farther apart) carry less energy than shorter wavelengths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We can see only a fraction of this energy (visible range)</a:t>
            </a:r>
          </a:p>
          <a:p>
            <a:pPr marL="1074420" lvl="1" indent="-342900">
              <a:buFont typeface="Arial"/>
              <a:buChar char="•"/>
            </a:pPr>
            <a:r>
              <a:rPr lang="en-US" dirty="0"/>
              <a:t>Plants use wavelengths in this range too</a:t>
            </a:r>
          </a:p>
        </p:txBody>
      </p:sp>
      <p:pic>
        <p:nvPicPr>
          <p:cNvPr id="6" name="Picture Placeholder 1" descr="Figure_08_02_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90" r="-5890"/>
          <a:stretch>
            <a:fillRect/>
          </a:stretch>
        </p:blipFill>
        <p:spPr>
          <a:xfrm>
            <a:off x="4261137" y="4092190"/>
            <a:ext cx="4882863" cy="211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08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FE66-1169-BB4B-9A68-4C4126A8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Absorption of Light</a:t>
            </a:r>
            <a:endParaRPr lang="en-US" dirty="0"/>
          </a:p>
        </p:txBody>
      </p:sp>
      <p:pic>
        <p:nvPicPr>
          <p:cNvPr id="8" name="Picture 7" descr="A ground state atom is depicted with an electron in an inner shell. A photon is pictured hitting the atom. The result is pictured as an excited state atom. The electron has moved to an outer shell. ">
            <a:extLst>
              <a:ext uri="{FF2B5EF4-FFF2-40B4-BE49-F238E27FC236}">
                <a16:creationId xmlns:a16="http://schemas.microsoft.com/office/drawing/2014/main" id="{46E31CA4-459D-8D46-A2B7-D1229BC9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0" y="996041"/>
            <a:ext cx="7358743" cy="55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0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61116"/>
            <a:ext cx="8062912" cy="659535"/>
          </a:xfrm>
        </p:spPr>
        <p:txBody>
          <a:bodyPr>
            <a:normAutofit/>
          </a:bodyPr>
          <a:lstStyle/>
          <a:p>
            <a:r>
              <a:rPr lang="en-US" dirty="0"/>
              <a:t>What is light energy?</a:t>
            </a:r>
          </a:p>
        </p:txBody>
      </p:sp>
      <p:pic>
        <p:nvPicPr>
          <p:cNvPr id="2" name="Picture Placeholder 1" descr="Figure_08_02_04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9" r="-2899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52249" y="4676045"/>
            <a:ext cx="8547735" cy="1821145"/>
          </a:xfrm>
        </p:spPr>
        <p:txBody>
          <a:bodyPr>
            <a:noAutofit/>
          </a:bodyPr>
          <a:lstStyle/>
          <a:p>
            <a:r>
              <a:rPr lang="en-US" sz="2400" dirty="0"/>
              <a:t>Wavelengths are measured in nm. </a:t>
            </a:r>
          </a:p>
          <a:p>
            <a:r>
              <a:rPr lang="en-US" sz="2400" dirty="0"/>
              <a:t>In the visible range (700-400nm), the violets have the shortest wavelengths (and most energy) and the reds have the longest.</a:t>
            </a:r>
          </a:p>
        </p:txBody>
      </p:sp>
    </p:spTree>
    <p:extLst>
      <p:ext uri="{BB962C8B-B14F-4D97-AF65-F5344CB8AC3E}">
        <p14:creationId xmlns:p14="http://schemas.microsoft.com/office/powerpoint/2010/main" val="4281824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3340" y="83886"/>
            <a:ext cx="8062912" cy="659535"/>
          </a:xfrm>
        </p:spPr>
        <p:txBody>
          <a:bodyPr>
            <a:normAutofit/>
          </a:bodyPr>
          <a:lstStyle/>
          <a:p>
            <a:r>
              <a:rPr lang="en-US" dirty="0"/>
              <a:t>absorption of light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63340" y="4620126"/>
            <a:ext cx="8831101" cy="2237874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800" dirty="0"/>
              <a:t>Chlorophyll </a:t>
            </a:r>
            <a:r>
              <a:rPr lang="en-US" sz="1800" i="1" dirty="0"/>
              <a:t>a </a:t>
            </a:r>
            <a:r>
              <a:rPr lang="en-US" sz="1800" dirty="0"/>
              <a:t>and </a:t>
            </a:r>
            <a:r>
              <a:rPr lang="en-US" sz="1800" i="1" dirty="0"/>
              <a:t>b</a:t>
            </a:r>
            <a:r>
              <a:rPr lang="en-US" sz="1800" dirty="0"/>
              <a:t> capture light for photosynthesis; reason leaves are green (green wavelengths are reflected). </a:t>
            </a:r>
          </a:p>
          <a:p>
            <a:pPr marL="342900" indent="-342900">
              <a:buFont typeface="Arial"/>
              <a:buChar char="•"/>
            </a:pPr>
            <a:r>
              <a:rPr lang="en-US" sz="1800" i="1" dirty="0"/>
              <a:t>β</a:t>
            </a:r>
            <a:r>
              <a:rPr lang="en-US" sz="1800" dirty="0"/>
              <a:t>-carotene helps to protect photosystems by dissipating excess energy; also found in cells of carrots &amp; oranges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Other carotenoids include lycopene (red color of tomato) and </a:t>
            </a:r>
            <a:r>
              <a:rPr lang="en-US" sz="1800" dirty="0" err="1"/>
              <a:t>zeaxanthin</a:t>
            </a:r>
            <a:r>
              <a:rPr lang="en-US" sz="1800" dirty="0"/>
              <a:t> (yellow of corn seeds)</a:t>
            </a:r>
          </a:p>
          <a:p>
            <a:pPr marL="1074420" lvl="1" indent="-342900">
              <a:buFont typeface="Arial"/>
              <a:buChar char="•"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6950" y="867083"/>
            <a:ext cx="384323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Pigments absorb specific wavelengths of light;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each  has a unique absorbance spectrum.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The main pigments of thylakoid membranes are: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chlorophyll </a:t>
            </a:r>
            <a:r>
              <a:rPr lang="en-US" i="1" dirty="0"/>
              <a:t>a (a)</a:t>
            </a:r>
            <a:endParaRPr lang="en-US" dirty="0"/>
          </a:p>
          <a:p>
            <a:pPr marL="800100" lvl="1" indent="-342900">
              <a:buFont typeface="Arial"/>
              <a:buChar char="•"/>
            </a:pPr>
            <a:r>
              <a:rPr lang="en-US" dirty="0"/>
              <a:t>chlorophyll </a:t>
            </a:r>
            <a:r>
              <a:rPr lang="en-US" i="1" dirty="0"/>
              <a:t>b (b)</a:t>
            </a:r>
            <a:endParaRPr lang="en-US" dirty="0"/>
          </a:p>
          <a:p>
            <a:pPr marL="800100" lvl="1" indent="-342900">
              <a:buFont typeface="Arial"/>
              <a:buChar char="•"/>
            </a:pPr>
            <a:r>
              <a:rPr lang="en-US" i="1" dirty="0"/>
              <a:t>β</a:t>
            </a:r>
            <a:r>
              <a:rPr lang="en-US" dirty="0"/>
              <a:t>-carotene (c), a type of </a:t>
            </a:r>
            <a:r>
              <a:rPr lang="en-US" dirty="0" err="1"/>
              <a:t>carotinoid</a:t>
            </a:r>
            <a:r>
              <a:rPr lang="en-US" dirty="0"/>
              <a:t>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C69509-DACA-A945-8675-58C2EC78F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181" y="743421"/>
            <a:ext cx="4544650" cy="332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92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863" y="626336"/>
            <a:ext cx="8062912" cy="659535"/>
          </a:xfrm>
        </p:spPr>
        <p:txBody>
          <a:bodyPr/>
          <a:lstStyle/>
          <a:p>
            <a:r>
              <a:rPr lang="en-US" dirty="0"/>
              <a:t>The light reaction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2526" y="5871410"/>
            <a:ext cx="5968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https://www.youtube.com/watch?v=hj_WKgnL6MI&amp;t=72s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22400"/>
            <a:ext cx="62357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46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components of thylakoid membranes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Placeholder 1" descr="Figure_08_02_09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31" r="-36331"/>
          <a:stretch>
            <a:fillRect/>
          </a:stretch>
        </p:blipFill>
        <p:spPr>
          <a:xfrm>
            <a:off x="761508" y="3179638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363" y="993035"/>
            <a:ext cx="8732059" cy="2136031"/>
          </a:xfrm>
        </p:spPr>
        <p:txBody>
          <a:bodyPr>
            <a:noAutofit/>
          </a:bodyPr>
          <a:lstStyle/>
          <a:p>
            <a:r>
              <a:rPr lang="en-US" sz="2400" dirty="0"/>
              <a:t>Components of the thylakoid membranes include: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Photosystems II and I; sites of light absorption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Molecules that make up an Electron Transport Chain (ETC)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Two enzyme complexes, NADP </a:t>
            </a:r>
            <a:r>
              <a:rPr lang="en-US" sz="2400" dirty="0" err="1"/>
              <a:t>reductase</a:t>
            </a:r>
            <a:r>
              <a:rPr lang="en-US" sz="2400" dirty="0"/>
              <a:t> and ATP synthase </a:t>
            </a:r>
          </a:p>
        </p:txBody>
      </p:sp>
    </p:spTree>
    <p:extLst>
      <p:ext uri="{BB962C8B-B14F-4D97-AF65-F5344CB8AC3E}">
        <p14:creationId xmlns:p14="http://schemas.microsoft.com/office/powerpoint/2010/main" val="1826484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components of thylakoid membranes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Placeholder 1" descr="Figure_08_02_09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31" r="-36331"/>
          <a:stretch>
            <a:fillRect/>
          </a:stretch>
        </p:blipFill>
        <p:spPr>
          <a:xfrm>
            <a:off x="-1323965" y="900861"/>
            <a:ext cx="11856879" cy="5147013"/>
          </a:xfrm>
        </p:spPr>
      </p:pic>
    </p:spTree>
    <p:extLst>
      <p:ext uri="{BB962C8B-B14F-4D97-AF65-F5344CB8AC3E}">
        <p14:creationId xmlns:p14="http://schemas.microsoft.com/office/powerpoint/2010/main" val="1053024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4484" y="217930"/>
            <a:ext cx="8062912" cy="65953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6CB255"/>
                </a:solidFill>
              </a:rPr>
              <a:t>8.2 The photosystems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641857" y="1107617"/>
            <a:ext cx="5405062" cy="5256973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Photosystem II and I consists of a light-harvesting complex and a reaction center.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Pigments in the light-harvesting complex pass light energy to two special chlorophyll </a:t>
            </a:r>
            <a:r>
              <a:rPr lang="en-US" i="1" dirty="0">
                <a:solidFill>
                  <a:schemeClr val="tx1"/>
                </a:solidFill>
              </a:rPr>
              <a:t>a </a:t>
            </a:r>
            <a:r>
              <a:rPr lang="en-US" dirty="0">
                <a:solidFill>
                  <a:schemeClr val="tx1"/>
                </a:solidFill>
              </a:rPr>
              <a:t>molecules in the reaction center.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In the reaction center, the light excites an e</a:t>
            </a:r>
            <a:r>
              <a:rPr lang="en-US" baseline="30000" dirty="0">
                <a:solidFill>
                  <a:schemeClr val="tx1"/>
                </a:solidFill>
              </a:rPr>
              <a:t>-</a:t>
            </a:r>
            <a:r>
              <a:rPr lang="en-US" dirty="0">
                <a:solidFill>
                  <a:schemeClr val="tx1"/>
                </a:solidFill>
              </a:rPr>
              <a:t> from the chlorophyll </a:t>
            </a:r>
            <a:r>
              <a:rPr lang="en-US" i="1" dirty="0">
                <a:solidFill>
                  <a:schemeClr val="tx1"/>
                </a:solidFill>
              </a:rPr>
              <a:t>a </a:t>
            </a:r>
            <a:r>
              <a:rPr lang="en-US" dirty="0">
                <a:solidFill>
                  <a:schemeClr val="tx1"/>
                </a:solidFill>
              </a:rPr>
              <a:t>pair, passing it to the first electron acceptor of the ETC.</a:t>
            </a:r>
          </a:p>
          <a:p>
            <a:pPr marL="1017270" lvl="1" indent="-285750">
              <a:buFont typeface="Arial"/>
              <a:buChar char="•"/>
            </a:pPr>
            <a:r>
              <a:rPr lang="en-US" dirty="0"/>
              <a:t>This is a light driven redox reaction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The lost electron is then replaced. </a:t>
            </a:r>
          </a:p>
          <a:p>
            <a:pPr marL="1017270" lvl="1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In photosystem II </a:t>
            </a:r>
            <a:r>
              <a:rPr lang="en-US" dirty="0">
                <a:solidFill>
                  <a:srgbClr val="6CB255"/>
                </a:solidFill>
              </a:rPr>
              <a:t>(a)</a:t>
            </a:r>
            <a:r>
              <a:rPr lang="en-US" dirty="0"/>
              <a:t>, </a:t>
            </a: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comes from the splitting of water, which releases oxygen as a waste product </a:t>
            </a:r>
          </a:p>
          <a:p>
            <a:pPr marL="1017270" lvl="1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In photosystem I </a:t>
            </a:r>
            <a:r>
              <a:rPr lang="en-US" dirty="0">
                <a:solidFill>
                  <a:srgbClr val="6CB255"/>
                </a:solidFill>
              </a:rPr>
              <a:t>(b)</a:t>
            </a:r>
            <a:r>
              <a:rPr lang="en-US" dirty="0"/>
              <a:t>, </a:t>
            </a: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comes from the ETC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70AA67-1608-F148-B4A0-0A5F582ED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84" y="1107617"/>
            <a:ext cx="3452473" cy="285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08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Electron transport chains </a:t>
            </a:r>
            <a:br>
              <a:rPr lang="en-US" dirty="0"/>
            </a:br>
            <a:r>
              <a:rPr lang="en-US" dirty="0"/>
              <a:t>(Figure 8.16)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199" y="2815381"/>
            <a:ext cx="8505757" cy="3967589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sz="2400" dirty="0"/>
              <a:t>There are two parts of the ETC in the light reaction: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The first, transports e- from PSII to PSI via</a:t>
            </a:r>
          </a:p>
          <a:p>
            <a:pPr marL="1074420" lvl="1" indent="-342900">
              <a:buFont typeface="Arial"/>
              <a:buChar char="•"/>
            </a:pPr>
            <a:r>
              <a:rPr lang="en-US" dirty="0" err="1"/>
              <a:t>Plastoquinone</a:t>
            </a:r>
            <a:r>
              <a:rPr lang="en-US" dirty="0"/>
              <a:t> </a:t>
            </a:r>
            <a:r>
              <a:rPr lang="en-US" dirty="0" err="1"/>
              <a:t>Qb</a:t>
            </a:r>
            <a:endParaRPr lang="en-US" dirty="0"/>
          </a:p>
          <a:p>
            <a:pPr marL="1074420" lvl="1" indent="-342900">
              <a:buFont typeface="Arial"/>
              <a:buChar char="•"/>
            </a:pPr>
            <a:r>
              <a:rPr lang="en-US" dirty="0"/>
              <a:t>Cytochrome b</a:t>
            </a:r>
            <a:r>
              <a:rPr lang="en-US" baseline="-25000" dirty="0"/>
              <a:t>6</a:t>
            </a:r>
            <a:r>
              <a:rPr lang="en-US" dirty="0"/>
              <a:t>f</a:t>
            </a:r>
          </a:p>
          <a:p>
            <a:pPr marL="1074420" lvl="1" indent="-342900">
              <a:buFont typeface="Arial"/>
              <a:buChar char="•"/>
            </a:pPr>
            <a:r>
              <a:rPr lang="en-US" dirty="0" err="1"/>
              <a:t>Plastocyanin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The second transports e- from PSI to NADP </a:t>
            </a:r>
            <a:r>
              <a:rPr lang="en-US" sz="2400" dirty="0" err="1"/>
              <a:t>reductase</a:t>
            </a:r>
            <a:r>
              <a:rPr lang="en-US" sz="2400" dirty="0"/>
              <a:t> via</a:t>
            </a:r>
          </a:p>
          <a:p>
            <a:pPr marL="1074420" lvl="1" indent="-342900">
              <a:buFont typeface="Arial"/>
              <a:buChar char="•"/>
            </a:pPr>
            <a:r>
              <a:rPr lang="en-US" dirty="0" err="1"/>
              <a:t>Ferredoxin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The final e- acceptor of the light reaction is NADP+ </a:t>
            </a:r>
            <a:r>
              <a:rPr lang="en-US" sz="2400" dirty="0">
                <a:sym typeface="Wingdings"/>
              </a:rPr>
              <a:t> yielding NADPH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3D979-9F12-FD4C-9709-D0A056C57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087" y="900861"/>
            <a:ext cx="5090983" cy="194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44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Electron transport chains </a:t>
            </a:r>
            <a:br>
              <a:rPr lang="en-US" dirty="0"/>
            </a:br>
            <a:r>
              <a:rPr lang="en-US" dirty="0"/>
              <a:t>(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993035"/>
            <a:ext cx="8505757" cy="2312900"/>
          </a:xfrm>
          <a:noFill/>
        </p:spPr>
        <p:txBody>
          <a:bodyPr>
            <a:noAutofit/>
          </a:bodyPr>
          <a:lstStyle/>
          <a:p>
            <a:r>
              <a:rPr lang="en-US" sz="2400" dirty="0"/>
              <a:t>Just like the ETC of cellular respiration: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 H+ gradient is created as e- fall down the chain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/>
              <a:t>pumped into the lumen space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ATP synthase uses the gradient to generate ATP (chemiosmosis)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371B4-1D68-554C-9785-70B9F0763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754" y="3350868"/>
            <a:ext cx="4450491" cy="334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03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AUTOTROPHS and HETEROTROPHS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Placeholder 1" descr="Figure_08_01_01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48" r="-12948"/>
          <a:stretch>
            <a:fillRect/>
          </a:stretch>
        </p:blipFill>
        <p:spPr>
          <a:xfrm>
            <a:off x="457199" y="900861"/>
            <a:ext cx="8062913" cy="3500071"/>
          </a:xfrm>
        </p:spPr>
      </p:pic>
      <p:sp>
        <p:nvSpPr>
          <p:cNvPr id="3" name="TextBox 2"/>
          <p:cNvSpPr txBox="1"/>
          <p:nvPr/>
        </p:nvSpPr>
        <p:spPr>
          <a:xfrm>
            <a:off x="230896" y="4565891"/>
            <a:ext cx="87740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two types of autotrophs: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Photoautotrophs use sunlight to make food.  They include plants (a), algae (b), and cyanobacteria (c). </a:t>
            </a:r>
            <a:r>
              <a:rPr lang="en-US" sz="2400" dirty="0" err="1"/>
              <a:t>Chemiautotrophs</a:t>
            </a:r>
            <a:r>
              <a:rPr lang="en-US" sz="2400" dirty="0"/>
              <a:t>, such as </a:t>
            </a:r>
            <a:r>
              <a:rPr lang="en-US" sz="2400" dirty="0" err="1"/>
              <a:t>thermophilic</a:t>
            </a:r>
            <a:r>
              <a:rPr lang="en-US" sz="2400" dirty="0"/>
              <a:t> bacteria (e), capture energy from inorganic compounds to make food.</a:t>
            </a:r>
          </a:p>
        </p:txBody>
      </p:sp>
    </p:spTree>
    <p:extLst>
      <p:ext uri="{BB962C8B-B14F-4D97-AF65-F5344CB8AC3E}">
        <p14:creationId xmlns:p14="http://schemas.microsoft.com/office/powerpoint/2010/main" val="2771261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ATP and NADPH from the Light-Dependent Reaction are made in the </a:t>
            </a:r>
            <a:r>
              <a:rPr lang="en-US" sz="2400" dirty="0" err="1"/>
              <a:t>stroma</a:t>
            </a:r>
            <a:r>
              <a:rPr lang="en-US" sz="2400" dirty="0"/>
              <a:t> for use in the Calvin Cycle.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to the CALVIN CYCLE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263796-6253-D449-82EE-206FBC2BC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586" y="967872"/>
            <a:ext cx="5154827" cy="387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11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LIGHT-INDEPENDENT REACTIONS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92563" y="1112603"/>
            <a:ext cx="477534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Three stages to the Calvin Cycle: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1" dirty="0"/>
              <a:t>Fixation: </a:t>
            </a:r>
            <a:r>
              <a:rPr lang="en-US" sz="2400" dirty="0"/>
              <a:t>CO2 added to </a:t>
            </a:r>
            <a:r>
              <a:rPr lang="en-US" sz="2400" dirty="0" err="1"/>
              <a:t>RuBP</a:t>
            </a:r>
            <a:r>
              <a:rPr lang="en-US" sz="2400" dirty="0"/>
              <a:t> by enzyme </a:t>
            </a:r>
            <a:r>
              <a:rPr lang="en-US" sz="2400" dirty="0" err="1"/>
              <a:t>Rubisco</a:t>
            </a:r>
            <a:r>
              <a:rPr lang="en-US" sz="2400" dirty="0"/>
              <a:t> to generate 2 3-PGA molecules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b="1" dirty="0"/>
              <a:t>Reduction: </a:t>
            </a:r>
            <a:r>
              <a:rPr lang="en-US" sz="2400" dirty="0"/>
              <a:t>ATP and NADPH used to add e</a:t>
            </a:r>
            <a:r>
              <a:rPr lang="en-US" sz="2400" baseline="30000" dirty="0"/>
              <a:t>- </a:t>
            </a:r>
            <a:r>
              <a:rPr lang="en-US" sz="2400" dirty="0"/>
              <a:t>and make sugar (GA3P)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/>
              <a:t>Note 2 GA3P </a:t>
            </a:r>
            <a:r>
              <a:rPr lang="en-US" sz="2400" dirty="0">
                <a:sym typeface="Wingdings"/>
              </a:rPr>
              <a:t> glucose</a:t>
            </a: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b="1" dirty="0"/>
              <a:t>Regeneration: </a:t>
            </a:r>
            <a:r>
              <a:rPr lang="en-US" sz="2400" dirty="0"/>
              <a:t>of </a:t>
            </a:r>
            <a:r>
              <a:rPr lang="en-US" sz="2400" dirty="0" err="1"/>
              <a:t>RuBP</a:t>
            </a:r>
            <a:r>
              <a:rPr lang="en-US" sz="2400" dirty="0"/>
              <a:t> from GA3P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398399" y="5846252"/>
            <a:ext cx="64082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Three cycles are required to make one GA3P.</a:t>
            </a:r>
          </a:p>
          <a:p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9DCB52-E66F-FB4D-8924-CF49586A6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90" y="1149998"/>
            <a:ext cx="4187452" cy="313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14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CALVIN CYCLE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055D8-32A1-4149-80CF-8871A405A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901" y="1028658"/>
            <a:ext cx="5850001" cy="438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9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57368"/>
            <a:ext cx="8062912" cy="659535"/>
          </a:xfrm>
        </p:spPr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rgbClr val="6CB255"/>
                </a:solidFill>
              </a:rPr>
              <a:t>THE CALVIN CYCLE</a:t>
            </a:r>
          </a:p>
        </p:txBody>
      </p:sp>
      <p:pic>
        <p:nvPicPr>
          <p:cNvPr id="2" name="Picture Placeholder 1" descr="Figure_08_03_04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" r="-324"/>
          <a:stretch>
            <a:fillRect/>
          </a:stretch>
        </p:blipFill>
        <p:spPr>
          <a:xfrm>
            <a:off x="5273119" y="1268037"/>
            <a:ext cx="3551794" cy="4631741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8915" y="1156455"/>
            <a:ext cx="4864348" cy="5256973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err="1"/>
              <a:t>RuBisCO</a:t>
            </a:r>
            <a:r>
              <a:rPr lang="en-US" dirty="0">
                <a:solidFill>
                  <a:schemeClr val="tx1"/>
                </a:solidFill>
              </a:rPr>
              <a:t>:  </a:t>
            </a:r>
            <a:r>
              <a:rPr lang="en-US" dirty="0" err="1">
                <a:solidFill>
                  <a:schemeClr val="tx1"/>
                </a:solidFill>
              </a:rPr>
              <a:t>ribulose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bisphosphate</a:t>
            </a:r>
            <a:r>
              <a:rPr lang="en-US" dirty="0">
                <a:solidFill>
                  <a:schemeClr val="tx1"/>
                </a:solidFill>
              </a:rPr>
              <a:t> carboxylase </a:t>
            </a:r>
            <a:r>
              <a:rPr lang="en-US" dirty="0" err="1">
                <a:solidFill>
                  <a:schemeClr val="tx1"/>
                </a:solidFill>
              </a:rPr>
              <a:t>oxygenase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RuBisCO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can function as a carboxylase (Calvin cycle) or an </a:t>
            </a:r>
            <a:r>
              <a:rPr lang="en-US" dirty="0" err="1">
                <a:solidFill>
                  <a:schemeClr val="tx1"/>
                </a:solidFill>
              </a:rPr>
              <a:t>oxygenase</a:t>
            </a:r>
            <a:r>
              <a:rPr lang="en-US" dirty="0">
                <a:solidFill>
                  <a:schemeClr val="tx1"/>
                </a:solidFill>
              </a:rPr>
              <a:t> (photorespiration – which does not result in sugar production).</a:t>
            </a:r>
          </a:p>
          <a:p>
            <a:pPr marL="1074420" lvl="1" indent="-34290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Some plants, like this cactus, have evolved mechanisms to reduce the chances of photorespiration.</a:t>
            </a:r>
          </a:p>
        </p:txBody>
      </p:sp>
    </p:spTree>
    <p:extLst>
      <p:ext uri="{BB962C8B-B14F-4D97-AF65-F5344CB8AC3E}">
        <p14:creationId xmlns:p14="http://schemas.microsoft.com/office/powerpoint/2010/main" val="2074284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OF WHOLE PROCESS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2" b="764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https://www.youtube.com/watch?v=gz5L1GUaaXA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42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7200" y="1042003"/>
            <a:ext cx="8062912" cy="116638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This PowerPoint file is copyright Rice University.</a:t>
            </a:r>
          </a:p>
          <a:p>
            <a:r>
              <a:rPr lang="en-US" dirty="0"/>
              <a:t>Modified and improved by E.G </a:t>
            </a:r>
            <a:r>
              <a:rPr lang="en-US" dirty="0" err="1"/>
              <a:t>Cantonwine</a:t>
            </a:r>
            <a:r>
              <a:rPr lang="en-US" dirty="0"/>
              <a:t>, Valdosta State University.  </a:t>
            </a:r>
          </a:p>
          <a:p>
            <a:endParaRPr lang="en-US" dirty="0"/>
          </a:p>
          <a:p>
            <a:r>
              <a:rPr lang="en-US" dirty="0"/>
              <a:t>Revised for OpenStax Biology 2e by OpenStax.  </a:t>
            </a:r>
          </a:p>
        </p:txBody>
      </p:sp>
    </p:spTree>
    <p:extLst>
      <p:ext uri="{BB962C8B-B14F-4D97-AF65-F5344CB8AC3E}">
        <p14:creationId xmlns:p14="http://schemas.microsoft.com/office/powerpoint/2010/main" val="3906670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Figure_08_01_02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59" r="-26859"/>
          <a:stretch>
            <a:fillRect/>
          </a:stretch>
        </p:blipFill>
        <p:spPr>
          <a:xfrm>
            <a:off x="914400" y="1122387"/>
            <a:ext cx="7605712" cy="3301602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1392" y="4553340"/>
            <a:ext cx="8583029" cy="2168301"/>
          </a:xfrm>
        </p:spPr>
        <p:txBody>
          <a:bodyPr>
            <a:noAutofit/>
          </a:bodyPr>
          <a:lstStyle/>
          <a:p>
            <a:r>
              <a:rPr lang="en-US" sz="2400" dirty="0"/>
              <a:t>Heterotrophs, including animals, fungi, and most bacteria, rely on the sugars produced by autotrophs for their energy needs. </a:t>
            </a:r>
          </a:p>
          <a:p>
            <a:r>
              <a:rPr lang="en-US" sz="2400" dirty="0"/>
              <a:t>The predator that eats the deer receives a </a:t>
            </a:r>
            <a:r>
              <a:rPr lang="en-US" sz="2400" i="1" dirty="0"/>
              <a:t>portion</a:t>
            </a:r>
            <a:r>
              <a:rPr lang="en-US" sz="2400" dirty="0"/>
              <a:t> of the energy that originated in the photosynthetic vegetation that the deer consumed.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609600" y="393726"/>
            <a:ext cx="8062912" cy="6595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AUTOTROPHS and HETEROTROPHS</a:t>
            </a:r>
            <a:br>
              <a:rPr lang="en-US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761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700337" y="1300124"/>
            <a:ext cx="4280358" cy="493823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Photosynthesis uses solar energy to produce sugar from carbon dioxide and water. Oxygen is a waste product.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8.1 Overview of photosynthesis </a:t>
            </a:r>
            <a:br>
              <a:rPr lang="en-US" dirty="0"/>
            </a:br>
            <a:endParaRPr lang="en-US" sz="2400" dirty="0">
              <a:solidFill>
                <a:srgbClr val="6CB255"/>
              </a:solidFill>
            </a:endParaRPr>
          </a:p>
        </p:txBody>
      </p:sp>
      <p:pic>
        <p:nvPicPr>
          <p:cNvPr id="2" name="Picture Placeholder 1" descr="Figure_08_01_03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9" r="-1119"/>
          <a:stretch>
            <a:fillRect/>
          </a:stretch>
        </p:blipFill>
        <p:spPr>
          <a:xfrm>
            <a:off x="257795" y="1108076"/>
            <a:ext cx="4073573" cy="5310080"/>
          </a:xfrm>
        </p:spPr>
      </p:pic>
    </p:spTree>
    <p:extLst>
      <p:ext uri="{BB962C8B-B14F-4D97-AF65-F5344CB8AC3E}">
        <p14:creationId xmlns:p14="http://schemas.microsoft.com/office/powerpoint/2010/main" val="3285096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04801" y="722958"/>
            <a:ext cx="8574790" cy="493823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Before exploring the chemical nature of photosynthesis, let’s establish the sources of its components: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H2O is absorbed by the roots from the soil.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CO2 is acquired from the air as a result of gas exchange through the stomata (small pores on the leaf underside). 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Likewise, the O2 waste product exits through the stomata.  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Sunlight.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PHOTOSYNTHETIC REACTANTS</a:t>
            </a:r>
            <a:br>
              <a:rPr lang="en-US" dirty="0"/>
            </a:br>
            <a:endParaRPr lang="en-US" sz="2400" dirty="0">
              <a:solidFill>
                <a:srgbClr val="6CB255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69600" y="4133992"/>
            <a:ext cx="7250512" cy="2411186"/>
            <a:chOff x="3368980" y="3236167"/>
            <a:chExt cx="5455441" cy="17289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8980" y="3236167"/>
              <a:ext cx="2160831" cy="162542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667444" y="3461089"/>
              <a:ext cx="1878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Stoma (singular)</a:t>
              </a:r>
            </a:p>
          </p:txBody>
        </p:sp>
        <p:cxnSp>
          <p:nvCxnSpPr>
            <p:cNvPr id="10" name="Straight Arrow Connector 9"/>
            <p:cNvCxnSpPr>
              <a:stCxn id="6" idx="1"/>
            </p:cNvCxnSpPr>
            <p:nvPr/>
          </p:nvCxnSpPr>
          <p:spPr>
            <a:xfrm flipH="1">
              <a:off x="5121690" y="3645755"/>
              <a:ext cx="545754" cy="699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4861" y="3830421"/>
              <a:ext cx="2205247" cy="113473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72293" y="3852658"/>
              <a:ext cx="135212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Guard cells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7063312" y="4100300"/>
              <a:ext cx="471952" cy="2661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7231238" y="4100300"/>
              <a:ext cx="304026" cy="3816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3376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 STRUCTURE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0" b="563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hlinkClick r:id="rId3"/>
              </a:rPr>
              <a:t>https://www.youtube.com/watch?v=Bf-RFPaZeAM</a:t>
            </a:r>
            <a:endParaRPr lang="en-US" dirty="0"/>
          </a:p>
          <a:p>
            <a:endParaRPr lang="en-US" dirty="0"/>
          </a:p>
          <a:p>
            <a:r>
              <a:rPr lang="en-US" dirty="0"/>
              <a:t>Animation from California Academy of Sciences</a:t>
            </a:r>
          </a:p>
        </p:txBody>
      </p:sp>
    </p:spTree>
    <p:extLst>
      <p:ext uri="{BB962C8B-B14F-4D97-AF65-F5344CB8AC3E}">
        <p14:creationId xmlns:p14="http://schemas.microsoft.com/office/powerpoint/2010/main" val="194267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PHOTOSYNTHESIS EQUATION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0274" y="3596554"/>
            <a:ext cx="8374147" cy="3967590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Just like </a:t>
            </a:r>
            <a:r>
              <a:rPr lang="en-US" sz="2400" dirty="0">
                <a:solidFill>
                  <a:schemeClr val="tx1"/>
                </a:solidFill>
              </a:rPr>
              <a:t>cellular respiration</a:t>
            </a:r>
            <a:r>
              <a:rPr lang="en-US" sz="2400" dirty="0"/>
              <a:t>, photosynthesis involves complex metabolic pathways.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The two metabolic pathways of photosynthesis are:</a:t>
            </a:r>
          </a:p>
          <a:p>
            <a:pPr marL="1074420" lvl="1" indent="-342900">
              <a:buFontTx/>
              <a:buChar char="-"/>
            </a:pPr>
            <a:r>
              <a:rPr lang="en-US" sz="2400" dirty="0"/>
              <a:t>The Light reaction</a:t>
            </a:r>
          </a:p>
          <a:p>
            <a:pPr marL="1074420" lvl="1" indent="-342900">
              <a:buFontTx/>
              <a:buChar char="-"/>
            </a:pPr>
            <a:r>
              <a:rPr lang="en-US" sz="2400" dirty="0"/>
              <a:t>The Calvin cycle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35" y="1256911"/>
            <a:ext cx="7659721" cy="198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69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REACTION OUTCOMES AND LOCATIONS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807111"/>
            <a:ext cx="8062912" cy="1894623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The light reaction converts light energy to chemical energy, making ATP and NADPH (an e</a:t>
            </a:r>
            <a:r>
              <a:rPr lang="en-US" sz="2400" baseline="30000" dirty="0"/>
              <a:t>-</a:t>
            </a:r>
            <a:r>
              <a:rPr lang="en-US" sz="2400" dirty="0"/>
              <a:t> carrier).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/>
              <a:t>It occurs in the </a:t>
            </a:r>
            <a:r>
              <a:rPr lang="en-US" sz="2400" b="1" dirty="0"/>
              <a:t>thylakoid</a:t>
            </a:r>
            <a:r>
              <a:rPr lang="en-US" sz="2400" dirty="0"/>
              <a:t> </a:t>
            </a:r>
            <a:r>
              <a:rPr lang="en-US" sz="2400" b="1" dirty="0"/>
              <a:t>membranes</a:t>
            </a:r>
            <a:r>
              <a:rPr lang="en-US" sz="2400" dirty="0"/>
              <a:t> of chloroplasts.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The Calvin cycle uses the ATP and NADPH to make sugar (food)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/>
              <a:t>It occurs in the </a:t>
            </a:r>
            <a:r>
              <a:rPr lang="en-US" sz="2400" b="1" dirty="0" err="1"/>
              <a:t>stroma</a:t>
            </a:r>
            <a:r>
              <a:rPr lang="en-US" sz="2400" dirty="0"/>
              <a:t> of chloroplasts.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730AB2-DB53-9B4D-AC8E-F5483F606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514" y="2832786"/>
            <a:ext cx="4674972" cy="350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58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CHLOROPLAST STRUCTURE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Placeholder 2" descr="Figure_08_01_09.pn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88" r="-3606"/>
          <a:stretch/>
        </p:blipFill>
        <p:spPr>
          <a:xfrm>
            <a:off x="2472774" y="2444900"/>
            <a:ext cx="6143589" cy="348977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6358" y="820651"/>
            <a:ext cx="8293754" cy="2593087"/>
          </a:xfrm>
        </p:spPr>
        <p:txBody>
          <a:bodyPr>
            <a:noAutofit/>
          </a:bodyPr>
          <a:lstStyle/>
          <a:p>
            <a:pPr marL="342900" indent="-342900">
              <a:spcAft>
                <a:spcPts val="0"/>
              </a:spcAft>
              <a:buFont typeface="Arial"/>
              <a:buChar char="•"/>
            </a:pPr>
            <a:r>
              <a:rPr lang="en-US" dirty="0"/>
              <a:t>Double membrane (outer &amp; inner)</a:t>
            </a:r>
          </a:p>
          <a:p>
            <a:pPr marL="342900" indent="-342900">
              <a:spcAft>
                <a:spcPts val="0"/>
              </a:spcAft>
              <a:buFont typeface="Arial"/>
              <a:buChar char="•"/>
            </a:pPr>
            <a:r>
              <a:rPr lang="en-US" dirty="0" err="1"/>
              <a:t>Stroma</a:t>
            </a:r>
            <a:r>
              <a:rPr lang="en-US" dirty="0"/>
              <a:t> (not to be confused with </a:t>
            </a:r>
            <a:r>
              <a:rPr lang="en-US" i="1" dirty="0"/>
              <a:t>stoma</a:t>
            </a:r>
            <a:r>
              <a:rPr lang="en-US" dirty="0"/>
              <a:t>)</a:t>
            </a:r>
            <a:endParaRPr lang="en-US" i="1" dirty="0"/>
          </a:p>
          <a:p>
            <a:pPr marL="342900" indent="-342900">
              <a:spcAft>
                <a:spcPts val="0"/>
              </a:spcAft>
              <a:buFont typeface="Arial"/>
              <a:buChar char="•"/>
            </a:pPr>
            <a:r>
              <a:rPr lang="en-US" dirty="0"/>
              <a:t>Grana (stacks of thylakoids)</a:t>
            </a:r>
          </a:p>
          <a:p>
            <a:pPr marL="342900" indent="-342900">
              <a:spcAft>
                <a:spcPts val="0"/>
              </a:spcAft>
              <a:buFont typeface="Arial"/>
              <a:buChar char="•"/>
            </a:pPr>
            <a:r>
              <a:rPr lang="en-US" dirty="0"/>
              <a:t>Lumen is inside the thylakoid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636115" y="5982796"/>
            <a:ext cx="73898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31520" lvl="1"/>
            <a:r>
              <a:rPr lang="en-US" sz="1400" dirty="0"/>
              <a:t>Notes:</a:t>
            </a:r>
          </a:p>
          <a:p>
            <a:pPr marL="1074420" lvl="1" indent="-342900">
              <a:buFont typeface="Arial"/>
              <a:buChar char="•"/>
            </a:pPr>
            <a:r>
              <a:rPr lang="en-US" sz="1400" dirty="0"/>
              <a:t>Only plant cells that conduct photosynthesis have chloroplasts.</a:t>
            </a:r>
          </a:p>
          <a:p>
            <a:pPr marL="1074420" lvl="1" indent="-342900">
              <a:buFont typeface="Arial"/>
              <a:buChar char="•"/>
            </a:pPr>
            <a:r>
              <a:rPr lang="en-US" sz="1400" dirty="0"/>
              <a:t>High densities of chloroplasts occur in mesophyll (middle leaf) cells of leaves.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677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772</TotalTime>
  <Words>1034</Words>
  <Application>Microsoft Macintosh PowerPoint</Application>
  <PresentationFormat>On-screen Show (4:3)</PresentationFormat>
  <Paragraphs>114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Arial Black</vt:lpstr>
      <vt:lpstr>Calibri</vt:lpstr>
      <vt:lpstr>Essential</vt:lpstr>
      <vt:lpstr>PowerPoint Presentation</vt:lpstr>
      <vt:lpstr>AUTOTROPHS and HETEROTROPHS </vt:lpstr>
      <vt:lpstr>PowerPoint Presentation</vt:lpstr>
      <vt:lpstr>8.1 Overview of photosynthesis  </vt:lpstr>
      <vt:lpstr>PHOTOSYNTHETIC REACTANTS </vt:lpstr>
      <vt:lpstr>LEAF STRUCTURE </vt:lpstr>
      <vt:lpstr>PHOTOSYNTHESIS EQUATION</vt:lpstr>
      <vt:lpstr>REACTION OUTCOMES AND LOCATIONS </vt:lpstr>
      <vt:lpstr>CHLOROPLAST STRUCTURE </vt:lpstr>
      <vt:lpstr>What is light energy? </vt:lpstr>
      <vt:lpstr>Absorption of Light</vt:lpstr>
      <vt:lpstr>What is light energy?</vt:lpstr>
      <vt:lpstr>absorption of light</vt:lpstr>
      <vt:lpstr>The light reaction</vt:lpstr>
      <vt:lpstr>components of thylakoid membranes </vt:lpstr>
      <vt:lpstr>components of thylakoid membranes </vt:lpstr>
      <vt:lpstr>8.2 The photosystems</vt:lpstr>
      <vt:lpstr>The Electron transport chains  (Figure 8.16)</vt:lpstr>
      <vt:lpstr>The Electron transport chains  (</vt:lpstr>
      <vt:lpstr>MOVING to the CALVIN CYCLE</vt:lpstr>
      <vt:lpstr>The LIGHT-INDEPENDENT REACTIONS</vt:lpstr>
      <vt:lpstr>The CALVIN CYCLE</vt:lpstr>
      <vt:lpstr>THE CALVIN CYCLE</vt:lpstr>
      <vt:lpstr>ANIMATION OF WHOLE PROCESS</vt:lpstr>
      <vt:lpstr>PowerPoint Presentation</vt:lpstr>
    </vt:vector>
  </TitlesOfParts>
  <Company>WNI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</dc:title>
  <dc:creator>Spuddy McSpare</dc:creator>
  <cp:lastModifiedBy>Marc Jeannott</cp:lastModifiedBy>
  <cp:revision>119</cp:revision>
  <dcterms:created xsi:type="dcterms:W3CDTF">2012-06-04T02:13:36Z</dcterms:created>
  <dcterms:modified xsi:type="dcterms:W3CDTF">2021-07-07T18:56:19Z</dcterms:modified>
</cp:coreProperties>
</file>