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4"/>
    <p:restoredTop sz="94610"/>
  </p:normalViewPr>
  <p:slideViewPr>
    <p:cSldViewPr snapToGrid="0" snapToObjects="1">
      <p:cViewPr varScale="1">
        <p:scale>
          <a:sx n="117" d="100"/>
          <a:sy n="117" d="100"/>
        </p:scale>
        <p:origin x="176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Storage Time (Months)</c:v>
                </c:pt>
              </c:strCache>
            </c:strRef>
          </c:tx>
          <c:spPr>
            <a:solidFill>
              <a:srgbClr val="16A085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i="0" u="none" strike="noStrike">
                    <a:solidFill>
                      <a:srgbClr val="2C3E50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Breads &amp; Pastries</c:v>
                </c:pt>
                <c:pt idx="1">
                  <c:v>Leftover (cooked)</c:v>
                </c:pt>
                <c:pt idx="2">
                  <c:v>Ice Cream</c:v>
                </c:pt>
                <c:pt idx="3">
                  <c:v>Raw Ground Beef</c:v>
                </c:pt>
                <c:pt idx="4">
                  <c:v>Raw Ground Pork</c:v>
                </c:pt>
                <c:pt idx="5">
                  <c:v>Whole Poultry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3.5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3B-8047-9922-72663F95A9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14"/>
          <c:min val="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title>
          <c:tx>
            <c:rich>
              <a:bodyPr/>
              <a:lstStyle/>
              <a:p>
                <a:pPr>
                  <a:defRPr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b="0" i="0" u="none" strike="noStrike">
                    <a:solidFill>
                      <a:srgbClr val="000000"/>
                    </a:solidFill>
                    <a:latin typeface="Arial"/>
                  </a:rPr>
                  <a:t>Months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697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16195" y="1365200"/>
            <a:ext cx="2911462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Chapter 7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693570" y="3334369"/>
            <a:ext cx="3756711" cy="507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36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Safely Storing Food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228600"/>
            <a:ext cx="5382387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spcAft>
                <a:spcPts val="750"/>
              </a:spcAft>
              <a:buNone/>
            </a:pPr>
            <a:r>
              <a:rPr lang="en-US" sz="2400" b="1" dirty="0">
                <a:solidFill>
                  <a:srgbClr val="16A08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Best Practices for Freezing Food</a:t>
            </a:r>
            <a:endParaRPr lang="en-US" sz="2400" dirty="0"/>
          </a:p>
        </p:txBody>
      </p:sp>
      <p:pic>
        <p:nvPicPr>
          <p:cNvPr id="3" name="Image 0" descr="/tmp/rasterized-gradient-bd751f2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57250"/>
            <a:ext cx="4095750" cy="15430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52450" y="1028700"/>
            <a:ext cx="213741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spcAft>
                <a:spcPts val="750"/>
              </a:spcAft>
              <a:buNone/>
            </a:pPr>
            <a:r>
              <a:rPr lang="en-US" sz="13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1. Date and Label Each Item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552450" y="1638300"/>
            <a:ext cx="681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552450" y="1962150"/>
            <a:ext cx="681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381000" y="2533650"/>
            <a:ext cx="4095750" cy="2242096"/>
          </a:xfrm>
          <a:prstGeom prst="roundRect">
            <a:avLst>
              <a:gd name="adj" fmla="val 4248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Shape 6"/>
          <p:cNvSpPr/>
          <p:nvPr/>
        </p:nvSpPr>
        <p:spPr>
          <a:xfrm>
            <a:off x="400050" y="2533650"/>
            <a:ext cx="0" cy="2242096"/>
          </a:xfrm>
          <a:prstGeom prst="line">
            <a:avLst/>
          </a:prstGeom>
          <a:noFill/>
          <a:ln w="38100">
            <a:solidFill>
              <a:srgbClr val="3498DB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09601" y="2619449"/>
            <a:ext cx="201110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spcAft>
                <a:spcPts val="750"/>
              </a:spcAft>
              <a:buNone/>
            </a:pPr>
            <a:r>
              <a:rPr lang="en-US" sz="1350" b="1" dirty="0">
                <a:solidFill>
                  <a:srgbClr val="2C3E5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2. Use the Right Packaging</a:t>
            </a:r>
            <a:endParaRPr lang="en-US" sz="1350" dirty="0"/>
          </a:p>
        </p:txBody>
      </p:sp>
      <p:sp>
        <p:nvSpPr>
          <p:cNvPr id="11" name="Text 8"/>
          <p:cNvSpPr/>
          <p:nvPr/>
        </p:nvSpPr>
        <p:spPr>
          <a:xfrm>
            <a:off x="590550" y="3060799"/>
            <a:ext cx="378904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 Vacuum-sealed bags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586530" y="3343275"/>
            <a:ext cx="378904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 Freezer-safe zip-lock bags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590550" y="3638550"/>
            <a:ext cx="378904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 Airtight plastic containers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590550" y="3962400"/>
            <a:ext cx="378904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 Heavy-duty freezer paper or foil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590550" y="4305300"/>
            <a:ext cx="3714750" cy="298996"/>
          </a:xfrm>
          <a:prstGeom prst="roundRect">
            <a:avLst>
              <a:gd name="adj" fmla="val 12743"/>
            </a:avLst>
          </a:prstGeom>
          <a:solidFill>
            <a:srgbClr val="FFF3CD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3"/>
          <p:cNvSpPr/>
          <p:nvPr/>
        </p:nvSpPr>
        <p:spPr>
          <a:xfrm>
            <a:off x="666750" y="4381500"/>
            <a:ext cx="3633597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buNone/>
            </a:pPr>
            <a:r>
              <a:rPr lang="en-US" sz="825" b="1" dirty="0">
                <a:solidFill>
                  <a:srgbClr val="856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Prevents freezer burn</a:t>
            </a:r>
            <a:endParaRPr lang="en-US" sz="825" dirty="0"/>
          </a:p>
        </p:txBody>
      </p:sp>
      <p:sp>
        <p:nvSpPr>
          <p:cNvPr id="17" name="Text 14"/>
          <p:cNvSpPr/>
          <p:nvPr/>
        </p:nvSpPr>
        <p:spPr>
          <a:xfrm>
            <a:off x="4667250" y="857250"/>
            <a:ext cx="4095750" cy="1426815"/>
          </a:xfrm>
          <a:prstGeom prst="roundRect">
            <a:avLst>
              <a:gd name="adj" fmla="val 6676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8" name="Shape 15"/>
          <p:cNvSpPr/>
          <p:nvPr/>
        </p:nvSpPr>
        <p:spPr>
          <a:xfrm>
            <a:off x="4686300" y="857250"/>
            <a:ext cx="0" cy="1426815"/>
          </a:xfrm>
          <a:prstGeom prst="line">
            <a:avLst/>
          </a:prstGeom>
          <a:noFill/>
          <a:ln w="38100">
            <a:solidFill>
              <a:srgbClr val="FF6B9D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4876800" y="1028700"/>
            <a:ext cx="2312289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spcAft>
                <a:spcPts val="750"/>
              </a:spcAft>
              <a:buNone/>
            </a:pPr>
            <a:r>
              <a:rPr lang="en-US" sz="1350" b="1" dirty="0">
                <a:solidFill>
                  <a:srgbClr val="2C3E5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3. Implement the FIFO System</a:t>
            </a:r>
            <a:endParaRPr lang="en-US" sz="1350" dirty="0"/>
          </a:p>
        </p:txBody>
      </p:sp>
      <p:sp>
        <p:nvSpPr>
          <p:cNvPr id="20" name="Text 17"/>
          <p:cNvSpPr/>
          <p:nvPr/>
        </p:nvSpPr>
        <p:spPr>
          <a:xfrm>
            <a:off x="4886515" y="1411258"/>
            <a:ext cx="378904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63"/>
              </a:lnSpc>
              <a:spcAft>
                <a:spcPts val="600"/>
              </a:spcAft>
              <a:buNone/>
            </a:pPr>
            <a:r>
              <a:rPr lang="en-US" sz="975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Old food consumed before new food. Arrange freezer with old food at front, new food at back.</a:t>
            </a:r>
            <a:endParaRPr lang="en-US" sz="975" dirty="0"/>
          </a:p>
        </p:txBody>
      </p:sp>
      <p:sp>
        <p:nvSpPr>
          <p:cNvPr id="21" name="Text 18"/>
          <p:cNvSpPr/>
          <p:nvPr/>
        </p:nvSpPr>
        <p:spPr>
          <a:xfrm>
            <a:off x="4876800" y="1762125"/>
            <a:ext cx="3714750" cy="350490"/>
          </a:xfrm>
          <a:prstGeom prst="roundRect">
            <a:avLst>
              <a:gd name="adj" fmla="val 10870"/>
            </a:avLst>
          </a:prstGeom>
          <a:solidFill>
            <a:srgbClr val="E8F8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2" name="Text 19"/>
          <p:cNvSpPr/>
          <p:nvPr/>
        </p:nvSpPr>
        <p:spPr>
          <a:xfrm>
            <a:off x="4972050" y="1857375"/>
            <a:ext cx="3594735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900" b="1" dirty="0">
                <a:solidFill>
                  <a:srgbClr val="0E66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Minimizes waste and ensures optimal quality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4667250" y="2417415"/>
            <a:ext cx="4095750" cy="1627584"/>
          </a:xfrm>
          <a:prstGeom prst="roundRect">
            <a:avLst>
              <a:gd name="adj" fmla="val 5852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4" name="Shape 21"/>
          <p:cNvSpPr/>
          <p:nvPr/>
        </p:nvSpPr>
        <p:spPr>
          <a:xfrm>
            <a:off x="4686300" y="2417415"/>
            <a:ext cx="0" cy="1627584"/>
          </a:xfrm>
          <a:prstGeom prst="line">
            <a:avLst/>
          </a:prstGeom>
          <a:noFill/>
          <a:ln w="38100">
            <a:solidFill>
              <a:srgbClr val="F39C12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4876800" y="2588865"/>
            <a:ext cx="19042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spcAft>
                <a:spcPts val="750"/>
              </a:spcAft>
              <a:buNone/>
            </a:pPr>
            <a:r>
              <a:rPr lang="en-US" sz="1350" b="1" dirty="0">
                <a:solidFill>
                  <a:srgbClr val="2C3E5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 Plan for Safety</a:t>
            </a:r>
            <a:endParaRPr lang="en-US" sz="1350" dirty="0"/>
          </a:p>
        </p:txBody>
      </p:sp>
      <p:sp>
        <p:nvSpPr>
          <p:cNvPr id="26" name="Text 23"/>
          <p:cNvSpPr/>
          <p:nvPr/>
        </p:nvSpPr>
        <p:spPr>
          <a:xfrm>
            <a:off x="4876800" y="2874615"/>
            <a:ext cx="3714750" cy="998934"/>
          </a:xfrm>
          <a:prstGeom prst="rect">
            <a:avLst/>
          </a:prstGeom>
          <a:noFill/>
          <a:ln/>
        </p:spPr>
        <p:txBody>
          <a:bodyPr wrap="square" lIns="95250" tIns="0" rIns="0" bIns="0" rtlCol="0" anchor="t"/>
          <a:lstStyle/>
          <a:p>
            <a:pPr marL="95250" indent="-95250" algn="l">
              <a:lnSpc>
                <a:spcPts val="1517"/>
              </a:lnSpc>
              <a:spcAft>
                <a:spcPts val="300"/>
              </a:spcAft>
              <a:buSzPct val="100000"/>
              <a:buChar char="•"/>
            </a:pPr>
            <a:r>
              <a:rPr lang="en-US" sz="975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Raw meats/seafood on lower shelves</a:t>
            </a:r>
            <a:endParaRPr lang="en-US" sz="975" dirty="0"/>
          </a:p>
          <a:p>
            <a:pPr marL="95250" indent="-95250" algn="l">
              <a:lnSpc>
                <a:spcPts val="1517"/>
              </a:lnSpc>
              <a:spcAft>
                <a:spcPts val="300"/>
              </a:spcAft>
              <a:buSzPct val="100000"/>
              <a:buChar char="•"/>
            </a:pPr>
            <a:r>
              <a:rPr lang="en-US" sz="975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Ready-to-eat foods on top</a:t>
            </a:r>
            <a:endParaRPr lang="en-US" sz="975" dirty="0"/>
          </a:p>
          <a:p>
            <a:pPr marL="95250" indent="-95250" algn="l">
              <a:lnSpc>
                <a:spcPts val="1517"/>
              </a:lnSpc>
              <a:spcAft>
                <a:spcPts val="300"/>
              </a:spcAft>
              <a:buSzPct val="100000"/>
              <a:buChar char="•"/>
            </a:pPr>
            <a:r>
              <a:rPr lang="en-US" sz="975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Separate sections for different types</a:t>
            </a:r>
            <a:endParaRPr lang="en-US" sz="975" dirty="0"/>
          </a:p>
          <a:p>
            <a:pPr marL="95250" indent="-95250" algn="l">
              <a:lnSpc>
                <a:spcPts val="1517"/>
              </a:lnSpc>
              <a:spcAft>
                <a:spcPts val="300"/>
              </a:spcAft>
              <a:buSzPct val="100000"/>
              <a:buChar char="•"/>
            </a:pPr>
            <a:r>
              <a:rPr lang="en-US" sz="975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Don't overload—allow air flow</a:t>
            </a:r>
            <a:endParaRPr lang="en-US" sz="975" dirty="0"/>
          </a:p>
        </p:txBody>
      </p:sp>
      <p:sp>
        <p:nvSpPr>
          <p:cNvPr id="27" name="Text 24"/>
          <p:cNvSpPr/>
          <p:nvPr/>
        </p:nvSpPr>
        <p:spPr>
          <a:xfrm>
            <a:off x="4667250" y="4178350"/>
            <a:ext cx="4095750" cy="575072"/>
          </a:xfrm>
          <a:prstGeom prst="roundRect">
            <a:avLst>
              <a:gd name="adj" fmla="val 13251"/>
            </a:avLst>
          </a:prstGeom>
          <a:solidFill>
            <a:srgbClr val="E74C3C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8" name="Text 25"/>
          <p:cNvSpPr/>
          <p:nvPr/>
        </p:nvSpPr>
        <p:spPr>
          <a:xfrm>
            <a:off x="4781550" y="4292650"/>
            <a:ext cx="3944493" cy="346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⚠️ Never refreeze thawed food unless it was kept at 41°F (5°C) or below at all times</a:t>
            </a:r>
            <a:endParaRPr lang="en-US" sz="975" dirty="0"/>
          </a:p>
        </p:txBody>
      </p:sp>
      <p:sp>
        <p:nvSpPr>
          <p:cNvPr id="29" name="Text 26"/>
          <p:cNvSpPr/>
          <p:nvPr/>
        </p:nvSpPr>
        <p:spPr>
          <a:xfrm>
            <a:off x="381000" y="4737199"/>
            <a:ext cx="8549640" cy="177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00" dirty="0">
                <a:solidFill>
                  <a:srgbClr val="7F8C8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Food Safety OER Textbook - Chapter 7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228600"/>
            <a:ext cx="8109857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spcAft>
                <a:spcPts val="750"/>
              </a:spcAft>
              <a:buNone/>
            </a:pPr>
            <a:r>
              <a:rPr lang="en-US" sz="2400" b="1" dirty="0">
                <a:solidFill>
                  <a:srgbClr val="16A08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Recommended Freezer Storage Times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3698379" y="2390775"/>
            <a:ext cx="178203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7F8C8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Storage Times Chart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381000" y="4105275"/>
            <a:ext cx="2717750" cy="323850"/>
          </a:xfrm>
          <a:prstGeom prst="roundRect">
            <a:avLst>
              <a:gd name="adj" fmla="val 17647"/>
            </a:avLst>
          </a:prstGeom>
          <a:solidFill>
            <a:srgbClr val="E8F8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450977" y="4200525"/>
            <a:ext cx="257779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050"/>
              </a:lnSpc>
              <a:buNone/>
            </a:pPr>
            <a:r>
              <a:rPr lang="en-US" sz="750" b="1" dirty="0">
                <a:solidFill>
                  <a:srgbClr val="0E66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Follow times for best quality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3213050" y="4105275"/>
            <a:ext cx="2717750" cy="323850"/>
          </a:xfrm>
          <a:prstGeom prst="roundRect">
            <a:avLst>
              <a:gd name="adj" fmla="val 17647"/>
            </a:avLst>
          </a:prstGeom>
          <a:solidFill>
            <a:srgbClr val="FFF3CD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283028" y="4200525"/>
            <a:ext cx="257779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050"/>
              </a:lnSpc>
              <a:buNone/>
            </a:pPr>
            <a:r>
              <a:rPr lang="en-US" sz="750" b="1" dirty="0">
                <a:solidFill>
                  <a:srgbClr val="856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Air causes freezer burn</a:t>
            </a:r>
            <a:endParaRPr lang="en-US" sz="750" dirty="0"/>
          </a:p>
        </p:txBody>
      </p:sp>
      <p:sp>
        <p:nvSpPr>
          <p:cNvPr id="8" name="Text 6"/>
          <p:cNvSpPr/>
          <p:nvPr/>
        </p:nvSpPr>
        <p:spPr>
          <a:xfrm>
            <a:off x="6045101" y="4105275"/>
            <a:ext cx="2717899" cy="323850"/>
          </a:xfrm>
          <a:prstGeom prst="roundRect">
            <a:avLst>
              <a:gd name="adj" fmla="val 17647"/>
            </a:avLst>
          </a:prstGeom>
          <a:solidFill>
            <a:srgbClr val="FF6B9D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6115077" y="4200525"/>
            <a:ext cx="2577947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050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Cool foods before freezing</a:t>
            </a:r>
            <a:endParaRPr lang="en-US" sz="750" dirty="0"/>
          </a:p>
        </p:txBody>
      </p:sp>
      <p:sp>
        <p:nvSpPr>
          <p:cNvPr id="10" name="Text 8"/>
          <p:cNvSpPr/>
          <p:nvPr/>
        </p:nvSpPr>
        <p:spPr>
          <a:xfrm>
            <a:off x="381000" y="4737199"/>
            <a:ext cx="8549640" cy="177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00" dirty="0">
                <a:solidFill>
                  <a:srgbClr val="7F8C8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Food Safety OER Textbook - Chapter 7</a:t>
            </a:r>
            <a:endParaRPr lang="en-US" sz="1000" dirty="0"/>
          </a:p>
        </p:txBody>
      </p:sp>
      <p:graphicFrame>
        <p:nvGraphicFramePr>
          <p:cNvPr id="11" name="Chart 0"/>
          <p:cNvGraphicFramePr/>
          <p:nvPr/>
        </p:nvGraphicFramePr>
        <p:xfrm>
          <a:off x="381000" y="1095375"/>
          <a:ext cx="838200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228600"/>
            <a:ext cx="4352544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spcAft>
                <a:spcPts val="750"/>
              </a:spcAft>
              <a:buNone/>
            </a:pPr>
            <a:r>
              <a:rPr lang="en-US" sz="3000" b="1" dirty="0">
                <a:solidFill>
                  <a:srgbClr val="16A08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Waste &amp; Garbage Storage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352888" y="1468487"/>
            <a:ext cx="4076700" cy="1107430"/>
          </a:xfrm>
          <a:prstGeom prst="roundRect">
            <a:avLst>
              <a:gd name="adj" fmla="val 6881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hape 2"/>
          <p:cNvSpPr/>
          <p:nvPr/>
        </p:nvSpPr>
        <p:spPr>
          <a:xfrm>
            <a:off x="400050" y="857250"/>
            <a:ext cx="0" cy="1107430"/>
          </a:xfrm>
          <a:prstGeom prst="line">
            <a:avLst/>
          </a:prstGeom>
          <a:noFill/>
          <a:ln w="38100">
            <a:solidFill>
              <a:srgbClr val="E74C3C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71500" y="1009650"/>
            <a:ext cx="2244281" cy="169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33"/>
              </a:lnSpc>
              <a:spcAft>
                <a:spcPts val="600"/>
              </a:spcAft>
              <a:buNone/>
            </a:pPr>
            <a:r>
              <a:rPr lang="en-US" sz="1200" b="1" dirty="0">
                <a:solidFill>
                  <a:srgbClr val="2C3E5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Waste Management Matters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71500" y="1255068"/>
            <a:ext cx="3808476" cy="557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63"/>
              </a:lnSpc>
              <a:buNone/>
            </a:pPr>
            <a:r>
              <a:rPr lang="en-US" sz="975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Proper waste handling prevents pest infestations, unpleasant odors, food contamination, and health code violations. Clean kitchens keep waste out of sight and away from food.</a:t>
            </a:r>
            <a:endParaRPr lang="en-US" sz="975" dirty="0"/>
          </a:p>
        </p:txBody>
      </p:sp>
      <p:pic>
        <p:nvPicPr>
          <p:cNvPr id="7" name="Image 0" descr="/tmp/rasterized-gradient-4b8b347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65" y="2808014"/>
            <a:ext cx="4076700" cy="1521768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533400" y="2231380"/>
            <a:ext cx="1933385" cy="169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33"/>
              </a:lnSpc>
              <a:spcAft>
                <a:spcPts val="750"/>
              </a:spcAft>
              <a:buNone/>
            </a:pPr>
            <a:r>
              <a:rPr lang="en-US" sz="1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Key Requirements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4686300" y="857250"/>
            <a:ext cx="4076700" cy="1559868"/>
          </a:xfrm>
          <a:prstGeom prst="roundRect">
            <a:avLst>
              <a:gd name="adj" fmla="val 4885"/>
            </a:avLst>
          </a:prstGeom>
          <a:solidFill>
            <a:srgbClr val="FFE8EE"/>
          </a:solidFill>
          <a:ln w="19050">
            <a:solidFill>
              <a:srgbClr val="E74C3C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7"/>
          <p:cNvSpPr/>
          <p:nvPr/>
        </p:nvSpPr>
        <p:spPr>
          <a:xfrm>
            <a:off x="4857750" y="1028700"/>
            <a:ext cx="1913954" cy="169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33"/>
              </a:lnSpc>
              <a:spcAft>
                <a:spcPts val="750"/>
              </a:spcAft>
              <a:buNone/>
            </a:pPr>
            <a:r>
              <a:rPr lang="en-US" sz="1200" b="1" dirty="0">
                <a:solidFill>
                  <a:srgbClr val="C039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Never, Ever...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4686300" y="2531418"/>
            <a:ext cx="4076700" cy="1107430"/>
          </a:xfrm>
          <a:prstGeom prst="roundRect">
            <a:avLst>
              <a:gd name="adj" fmla="val 6881"/>
            </a:avLst>
          </a:prstGeom>
          <a:solidFill>
            <a:srgbClr val="E8F8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Shape 9"/>
          <p:cNvSpPr/>
          <p:nvPr/>
        </p:nvSpPr>
        <p:spPr>
          <a:xfrm>
            <a:off x="4705350" y="2531418"/>
            <a:ext cx="0" cy="1107430"/>
          </a:xfrm>
          <a:prstGeom prst="line">
            <a:avLst/>
          </a:prstGeom>
          <a:noFill/>
          <a:ln w="38100">
            <a:solidFill>
              <a:srgbClr val="16A085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876800" y="2683818"/>
            <a:ext cx="1913954" cy="169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33"/>
              </a:lnSpc>
              <a:spcAft>
                <a:spcPts val="600"/>
              </a:spcAft>
              <a:buNone/>
            </a:pPr>
            <a:r>
              <a:rPr lang="en-US" sz="1200" b="1" dirty="0">
                <a:solidFill>
                  <a:srgbClr val="16A08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Outdoor Storage Areas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4876800" y="2929235"/>
            <a:ext cx="3808476" cy="557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63"/>
              </a:lnSpc>
              <a:buNone/>
            </a:pPr>
            <a:r>
              <a:rPr lang="en-US" sz="975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Place dumpsters on smooth, non-absorbent surfaces (asphalt/concrete). Keep areas free of debris and secure from animals and unauthorized access.</a:t>
            </a:r>
            <a:endParaRPr lang="en-US" sz="975" dirty="0"/>
          </a:p>
        </p:txBody>
      </p:sp>
      <p:sp>
        <p:nvSpPr>
          <p:cNvPr id="15" name="Text 12"/>
          <p:cNvSpPr/>
          <p:nvPr/>
        </p:nvSpPr>
        <p:spPr>
          <a:xfrm>
            <a:off x="4686300" y="3753148"/>
            <a:ext cx="4076700" cy="613172"/>
          </a:xfrm>
          <a:prstGeom prst="roundRect">
            <a:avLst>
              <a:gd name="adj" fmla="val 12427"/>
            </a:avLst>
          </a:prstGeom>
          <a:solidFill>
            <a:srgbClr val="F39C1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3"/>
          <p:cNvSpPr/>
          <p:nvPr/>
        </p:nvSpPr>
        <p:spPr>
          <a:xfrm>
            <a:off x="4819650" y="3886498"/>
            <a:ext cx="3886200" cy="346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🌱 Consider composting to reduce environmental impact and create nutrient-rich soil</a:t>
            </a:r>
            <a:endParaRPr lang="en-US" sz="975" dirty="0"/>
          </a:p>
        </p:txBody>
      </p:sp>
      <p:sp>
        <p:nvSpPr>
          <p:cNvPr id="17" name="Text 14"/>
          <p:cNvSpPr/>
          <p:nvPr/>
        </p:nvSpPr>
        <p:spPr>
          <a:xfrm>
            <a:off x="381000" y="4737199"/>
            <a:ext cx="8549640" cy="177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00" dirty="0">
                <a:solidFill>
                  <a:srgbClr val="7F8C8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Food Safety OER Textbook - Chapter 7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228600"/>
            <a:ext cx="7620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spcAft>
                <a:spcPts val="750"/>
              </a:spcAft>
              <a:buNone/>
            </a:pPr>
            <a:r>
              <a:rPr lang="en-US" sz="2400" b="1" dirty="0">
                <a:solidFill>
                  <a:srgbClr val="16A08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Key Takeaways: Safe Food Storage</a:t>
            </a:r>
            <a:endParaRPr lang="en-US" sz="2400" dirty="0"/>
          </a:p>
        </p:txBody>
      </p:sp>
      <p:pic>
        <p:nvPicPr>
          <p:cNvPr id="3" name="Image 0" descr="/tmp/rasterized-gradient-22fc98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26157"/>
            <a:ext cx="4114800" cy="102646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14350" y="1059507"/>
            <a:ext cx="392506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📦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808264" y="1057381"/>
            <a:ext cx="1972247" cy="169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33"/>
              </a:lnSpc>
              <a:spcAft>
                <a:spcPts val="600"/>
              </a:spcAft>
              <a:buNone/>
            </a:pPr>
            <a:r>
              <a:rPr lang="en-US" sz="1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Dry Storage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514350" y="1411932"/>
            <a:ext cx="3925062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Keep clean, dry, and away from contaminants. Use FIFO rotation.</a:t>
            </a:r>
            <a:endParaRPr lang="en-US" sz="900" dirty="0"/>
          </a:p>
        </p:txBody>
      </p:sp>
      <p:pic>
        <p:nvPicPr>
          <p:cNvPr id="7" name="Image 1" descr="/tmp/rasterized-gradient-940a268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926157"/>
            <a:ext cx="4114800" cy="102646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781550" y="1059507"/>
            <a:ext cx="392506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❄️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5042807" y="1056020"/>
            <a:ext cx="1972247" cy="169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33"/>
              </a:lnSpc>
              <a:spcAft>
                <a:spcPts val="600"/>
              </a:spcAft>
              <a:buNone/>
            </a:pPr>
            <a:r>
              <a:rPr lang="en-US" sz="1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Refrigerated: 41°F or below</a:t>
            </a:r>
            <a:endParaRPr lang="en-US" sz="1200" dirty="0"/>
          </a:p>
        </p:txBody>
      </p:sp>
      <p:sp>
        <p:nvSpPr>
          <p:cNvPr id="10" name="Text 6"/>
          <p:cNvSpPr/>
          <p:nvPr/>
        </p:nvSpPr>
        <p:spPr>
          <a:xfrm>
            <a:off x="4791266" y="1440018"/>
            <a:ext cx="3925062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Label, date, wrap foods. Raw below ready-to-eat. Check temps daily.</a:t>
            </a:r>
            <a:endParaRPr lang="en-US" sz="900" dirty="0"/>
          </a:p>
        </p:txBody>
      </p:sp>
      <p:pic>
        <p:nvPicPr>
          <p:cNvPr id="11" name="Image 2" descr="/tmp/rasterized-gradient-aa546e1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105025"/>
            <a:ext cx="4114800" cy="102646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514350" y="2238375"/>
            <a:ext cx="392506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🧊</a:t>
            </a:r>
            <a:endParaRPr lang="en-US" sz="1500" dirty="0"/>
          </a:p>
        </p:txBody>
      </p:sp>
      <p:sp>
        <p:nvSpPr>
          <p:cNvPr id="13" name="Text 8"/>
          <p:cNvSpPr/>
          <p:nvPr/>
        </p:nvSpPr>
        <p:spPr>
          <a:xfrm>
            <a:off x="808263" y="2255638"/>
            <a:ext cx="1972247" cy="169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33"/>
              </a:lnSpc>
              <a:spcAft>
                <a:spcPts val="600"/>
              </a:spcAft>
              <a:buNone/>
            </a:pPr>
            <a:r>
              <a:rPr lang="en-US" sz="1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Frozen: 0°F or below</a:t>
            </a:r>
            <a:endParaRPr lang="en-US" sz="1200" dirty="0"/>
          </a:p>
        </p:txBody>
      </p:sp>
      <p:sp>
        <p:nvSpPr>
          <p:cNvPr id="14" name="Text 9"/>
          <p:cNvSpPr/>
          <p:nvPr/>
        </p:nvSpPr>
        <p:spPr>
          <a:xfrm>
            <a:off x="514350" y="2597222"/>
            <a:ext cx="3925062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proper packaging to prevent freezer burn. Don't refreeze thawed food.</a:t>
            </a:r>
            <a:endParaRPr lang="en-US" sz="900" dirty="0"/>
          </a:p>
        </p:txBody>
      </p:sp>
      <p:pic>
        <p:nvPicPr>
          <p:cNvPr id="15" name="Image 3" descr="/tmp/rasterized-gradient-1dff0dc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2105025"/>
            <a:ext cx="4114800" cy="1026468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4781550" y="2238375"/>
            <a:ext cx="392506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🗑️</a:t>
            </a:r>
            <a:endParaRPr lang="en-US" sz="1500" dirty="0"/>
          </a:p>
        </p:txBody>
      </p:sp>
      <p:sp>
        <p:nvSpPr>
          <p:cNvPr id="17" name="Text 11"/>
          <p:cNvSpPr/>
          <p:nvPr/>
        </p:nvSpPr>
        <p:spPr>
          <a:xfrm>
            <a:off x="5042807" y="2240670"/>
            <a:ext cx="1972247" cy="169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33"/>
              </a:lnSpc>
              <a:spcAft>
                <a:spcPts val="600"/>
              </a:spcAft>
              <a:buNone/>
            </a:pPr>
            <a:r>
              <a:rPr lang="en-US" sz="1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Waste Management</a:t>
            </a:r>
            <a:endParaRPr lang="en-US" sz="1200" dirty="0"/>
          </a:p>
        </p:txBody>
      </p:sp>
      <p:sp>
        <p:nvSpPr>
          <p:cNvPr id="18" name="Text 12"/>
          <p:cNvSpPr/>
          <p:nvPr/>
        </p:nvSpPr>
        <p:spPr>
          <a:xfrm>
            <a:off x="4781550" y="2597222"/>
            <a:ext cx="3925062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Leak-proof containers. Remove frequently. Clean weekly. Keep lids closed.</a:t>
            </a:r>
            <a:endParaRPr lang="en-US" sz="900" dirty="0"/>
          </a:p>
        </p:txBody>
      </p:sp>
      <p:sp>
        <p:nvSpPr>
          <p:cNvPr id="19" name="Text 13"/>
          <p:cNvSpPr/>
          <p:nvPr/>
        </p:nvSpPr>
        <p:spPr>
          <a:xfrm>
            <a:off x="381000" y="3283893"/>
            <a:ext cx="8382000" cy="523875"/>
          </a:xfrm>
          <a:prstGeom prst="roundRect">
            <a:avLst>
              <a:gd name="adj" fmla="val 21818"/>
            </a:avLst>
          </a:prstGeom>
          <a:solidFill>
            <a:srgbClr val="FF6B9D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0" name="Text 14"/>
          <p:cNvSpPr/>
          <p:nvPr/>
        </p:nvSpPr>
        <p:spPr>
          <a:xfrm>
            <a:off x="530352" y="3417243"/>
            <a:ext cx="8083296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25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🔄 Always use FIFO: First In, First Out for all storage types</a:t>
            </a:r>
            <a:endParaRPr lang="en-US" sz="1350" dirty="0"/>
          </a:p>
        </p:txBody>
      </p:sp>
      <p:sp>
        <p:nvSpPr>
          <p:cNvPr id="21" name="Text 15"/>
          <p:cNvSpPr/>
          <p:nvPr/>
        </p:nvSpPr>
        <p:spPr>
          <a:xfrm>
            <a:off x="381000" y="3960168"/>
            <a:ext cx="8382000" cy="542925"/>
          </a:xfrm>
          <a:prstGeom prst="roundRect">
            <a:avLst>
              <a:gd name="adj" fmla="val 14035"/>
            </a:avLst>
          </a:prstGeom>
          <a:solidFill>
            <a:srgbClr val="FFF3CD"/>
          </a:solidFill>
          <a:ln w="19050">
            <a:solidFill>
              <a:srgbClr val="F39C12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2" name="Text 16"/>
          <p:cNvSpPr/>
          <p:nvPr/>
        </p:nvSpPr>
        <p:spPr>
          <a:xfrm>
            <a:off x="549783" y="4131618"/>
            <a:ext cx="8044434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75"/>
              </a:lnSpc>
              <a:buNone/>
            </a:pPr>
            <a:r>
              <a:rPr lang="en-US" sz="1050" b="1" dirty="0">
                <a:solidFill>
                  <a:srgbClr val="856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⚠️ Temperature Danger Zone: 41°F to 135°F—bacteria multiply rapidly!</a:t>
            </a:r>
            <a:endParaRPr lang="en-US" sz="1050" dirty="0"/>
          </a:p>
        </p:txBody>
      </p:sp>
      <p:sp>
        <p:nvSpPr>
          <p:cNvPr id="23" name="Text 17"/>
          <p:cNvSpPr/>
          <p:nvPr/>
        </p:nvSpPr>
        <p:spPr>
          <a:xfrm>
            <a:off x="381000" y="4737199"/>
            <a:ext cx="8549640" cy="177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00" dirty="0">
                <a:solidFill>
                  <a:srgbClr val="7F8C8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Food Safety OER Textbook - Chapter 7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228600"/>
            <a:ext cx="428453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spcAft>
                <a:spcPts val="750"/>
              </a:spcAft>
              <a:buNone/>
            </a:pPr>
            <a:r>
              <a:rPr lang="en-US" sz="3000" b="1" dirty="0">
                <a:solidFill>
                  <a:srgbClr val="16A08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Learning Outcomes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381000" y="2190750"/>
            <a:ext cx="304800" cy="304800"/>
          </a:xfrm>
          <a:prstGeom prst="roundRect">
            <a:avLst>
              <a:gd name="adj" fmla="val 300000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480417" y="2209800"/>
            <a:ext cx="10808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800100" y="2190750"/>
            <a:ext cx="5557418" cy="271463"/>
          </a:xfrm>
          <a:prstGeom prst="rect">
            <a:avLst/>
          </a:prstGeom>
          <a:noFill/>
          <a:ln/>
        </p:spPr>
        <p:txBody>
          <a:bodyPr wrap="square" lIns="0" tIns="57150" rIns="0" bIns="0" rtlCol="0" anchor="t"/>
          <a:lstStyle/>
          <a:p>
            <a:pPr marL="0" indent="0" algn="l">
              <a:lnSpc>
                <a:spcPts val="1688"/>
              </a:lnSpc>
              <a:buNone/>
            </a:pPr>
            <a:r>
              <a:rPr lang="en-US" sz="1125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Identify proper procedures for receiving and storing both prepared and raw ingredients</a:t>
            </a:r>
            <a:endParaRPr lang="en-US" sz="1125" dirty="0"/>
          </a:p>
        </p:txBody>
      </p:sp>
      <p:sp>
        <p:nvSpPr>
          <p:cNvPr id="6" name="Text 4"/>
          <p:cNvSpPr/>
          <p:nvPr/>
        </p:nvSpPr>
        <p:spPr>
          <a:xfrm>
            <a:off x="381000" y="2628900"/>
            <a:ext cx="304800" cy="304800"/>
          </a:xfrm>
          <a:prstGeom prst="roundRect">
            <a:avLst>
              <a:gd name="adj" fmla="val 300000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80417" y="2647950"/>
            <a:ext cx="10808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800100" y="2628900"/>
            <a:ext cx="3758532" cy="271463"/>
          </a:xfrm>
          <a:prstGeom prst="rect">
            <a:avLst/>
          </a:prstGeom>
          <a:noFill/>
          <a:ln/>
        </p:spPr>
        <p:txBody>
          <a:bodyPr wrap="square" lIns="0" tIns="57150" rIns="0" bIns="0" rtlCol="0" anchor="t"/>
          <a:lstStyle/>
          <a:p>
            <a:pPr marL="0" indent="0" algn="l">
              <a:lnSpc>
                <a:spcPts val="1688"/>
              </a:lnSpc>
              <a:buNone/>
            </a:pPr>
            <a:r>
              <a:rPr lang="en-US" sz="1125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Outline correct cold and dry storage criteria to protect food</a:t>
            </a:r>
            <a:endParaRPr lang="en-US" sz="1125" dirty="0"/>
          </a:p>
        </p:txBody>
      </p:sp>
      <p:sp>
        <p:nvSpPr>
          <p:cNvPr id="9" name="Text 7"/>
          <p:cNvSpPr/>
          <p:nvPr/>
        </p:nvSpPr>
        <p:spPr>
          <a:xfrm>
            <a:off x="381000" y="3067050"/>
            <a:ext cx="304800" cy="304800"/>
          </a:xfrm>
          <a:prstGeom prst="roundRect">
            <a:avLst>
              <a:gd name="adj" fmla="val 300000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480417" y="3086100"/>
            <a:ext cx="10808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800100" y="3067050"/>
            <a:ext cx="5038398" cy="271463"/>
          </a:xfrm>
          <a:prstGeom prst="rect">
            <a:avLst/>
          </a:prstGeom>
          <a:noFill/>
          <a:ln/>
        </p:spPr>
        <p:txBody>
          <a:bodyPr wrap="square" lIns="0" tIns="57150" rIns="0" bIns="0" rtlCol="0" anchor="t"/>
          <a:lstStyle/>
          <a:p>
            <a:pPr marL="0" indent="0" algn="l">
              <a:lnSpc>
                <a:spcPts val="1688"/>
              </a:lnSpc>
              <a:buNone/>
            </a:pPr>
            <a:r>
              <a:rPr lang="en-US" sz="1125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List at least five guidelines for safely storing food in a commercial environment</a:t>
            </a:r>
            <a:endParaRPr lang="en-US" sz="1125" dirty="0"/>
          </a:p>
        </p:txBody>
      </p:sp>
      <p:sp>
        <p:nvSpPr>
          <p:cNvPr id="12" name="Text 10"/>
          <p:cNvSpPr/>
          <p:nvPr/>
        </p:nvSpPr>
        <p:spPr>
          <a:xfrm>
            <a:off x="381000" y="3505200"/>
            <a:ext cx="304800" cy="304800"/>
          </a:xfrm>
          <a:prstGeom prst="roundRect">
            <a:avLst>
              <a:gd name="adj" fmla="val 300000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480417" y="3524250"/>
            <a:ext cx="10808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800100" y="3505200"/>
            <a:ext cx="6829389" cy="271463"/>
          </a:xfrm>
          <a:prstGeom prst="rect">
            <a:avLst/>
          </a:prstGeom>
          <a:noFill/>
          <a:ln/>
        </p:spPr>
        <p:txBody>
          <a:bodyPr wrap="square" lIns="0" tIns="57150" rIns="0" bIns="0" rtlCol="0" anchor="t"/>
          <a:lstStyle/>
          <a:p>
            <a:pPr marL="0" indent="0" algn="l">
              <a:lnSpc>
                <a:spcPts val="1688"/>
              </a:lnSpc>
              <a:buNone/>
            </a:pPr>
            <a:r>
              <a:rPr lang="en-US" sz="1125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 the role of temperatures, handling, facilities/equipment, labeling, and logs in safe food storage</a:t>
            </a:r>
            <a:endParaRPr lang="en-US" sz="1125" dirty="0"/>
          </a:p>
        </p:txBody>
      </p:sp>
      <p:sp>
        <p:nvSpPr>
          <p:cNvPr id="15" name="Text 13"/>
          <p:cNvSpPr/>
          <p:nvPr/>
        </p:nvSpPr>
        <p:spPr>
          <a:xfrm>
            <a:off x="381000" y="4737199"/>
            <a:ext cx="8549640" cy="177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00" dirty="0">
                <a:solidFill>
                  <a:srgbClr val="7F8C8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Food Safety OER Textbook - Chapter 7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228600"/>
            <a:ext cx="478002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spcAft>
                <a:spcPts val="750"/>
              </a:spcAft>
              <a:buNone/>
            </a:pPr>
            <a:r>
              <a:rPr lang="en-US" sz="3000" b="1" dirty="0">
                <a:solidFill>
                  <a:srgbClr val="16A08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Three Types of Food Storage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381000" y="1644700"/>
            <a:ext cx="2667000" cy="1577876"/>
          </a:xfrm>
          <a:prstGeom prst="roundRect">
            <a:avLst>
              <a:gd name="adj" fmla="val 4829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hape 2"/>
          <p:cNvSpPr/>
          <p:nvPr/>
        </p:nvSpPr>
        <p:spPr>
          <a:xfrm>
            <a:off x="381000" y="1663750"/>
            <a:ext cx="2667000" cy="0"/>
          </a:xfrm>
          <a:prstGeom prst="line">
            <a:avLst/>
          </a:prstGeom>
          <a:noFill/>
          <a:ln w="38100">
            <a:solidFill>
              <a:srgbClr val="F39C12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87502" y="1911400"/>
            <a:ext cx="225399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📦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1107281" y="2292400"/>
            <a:ext cx="1214438" cy="253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2C3E5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Dry Storage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587502" y="2829000"/>
            <a:ext cx="2253996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63"/>
              </a:lnSpc>
              <a:buNone/>
            </a:pPr>
            <a:r>
              <a:rPr lang="en-US" sz="975" dirty="0">
                <a:solidFill>
                  <a:srgbClr val="7F8C8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Shelf-stable items, canned goods, grains, spices</a:t>
            </a:r>
            <a:endParaRPr lang="en-US" sz="975" dirty="0"/>
          </a:p>
        </p:txBody>
      </p:sp>
      <p:sp>
        <p:nvSpPr>
          <p:cNvPr id="8" name="Text 6"/>
          <p:cNvSpPr/>
          <p:nvPr/>
        </p:nvSpPr>
        <p:spPr>
          <a:xfrm>
            <a:off x="3238500" y="1737568"/>
            <a:ext cx="2667000" cy="1485008"/>
          </a:xfrm>
          <a:prstGeom prst="roundRect">
            <a:avLst>
              <a:gd name="adj" fmla="val 5474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Shape 7"/>
          <p:cNvSpPr/>
          <p:nvPr/>
        </p:nvSpPr>
        <p:spPr>
          <a:xfrm>
            <a:off x="3238500" y="1668771"/>
            <a:ext cx="2667000" cy="0"/>
          </a:xfrm>
          <a:prstGeom prst="line">
            <a:avLst/>
          </a:prstGeom>
          <a:noFill/>
          <a:ln w="38100">
            <a:solidFill>
              <a:srgbClr val="3498D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445002" y="2004268"/>
            <a:ext cx="225399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❄️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3738041" y="2359819"/>
            <a:ext cx="1667918" cy="253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2C3E5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Refrigerated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3445002" y="2715369"/>
            <a:ext cx="2253996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63"/>
              </a:lnSpc>
              <a:buNone/>
            </a:pPr>
            <a:r>
              <a:rPr lang="en-US" sz="975" dirty="0">
                <a:solidFill>
                  <a:srgbClr val="7F8C8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TCS foods at 41°F (5°C) or below</a:t>
            </a:r>
            <a:endParaRPr lang="en-US" sz="975" dirty="0"/>
          </a:p>
        </p:txBody>
      </p:sp>
      <p:sp>
        <p:nvSpPr>
          <p:cNvPr id="13" name="Text 11"/>
          <p:cNvSpPr/>
          <p:nvPr/>
        </p:nvSpPr>
        <p:spPr>
          <a:xfrm>
            <a:off x="6096000" y="1644700"/>
            <a:ext cx="2667000" cy="1577876"/>
          </a:xfrm>
          <a:prstGeom prst="roundRect">
            <a:avLst>
              <a:gd name="adj" fmla="val 4829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Shape 12"/>
          <p:cNvSpPr/>
          <p:nvPr/>
        </p:nvSpPr>
        <p:spPr>
          <a:xfrm>
            <a:off x="6096000" y="1663750"/>
            <a:ext cx="2667000" cy="0"/>
          </a:xfrm>
          <a:prstGeom prst="line">
            <a:avLst/>
          </a:prstGeom>
          <a:noFill/>
          <a:ln w="38100">
            <a:solidFill>
              <a:srgbClr val="16A085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302502" y="1911400"/>
            <a:ext cx="225399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🧊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6861143" y="2292400"/>
            <a:ext cx="1136714" cy="253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2C3E5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Frozen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6302502" y="2622500"/>
            <a:ext cx="2253996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63"/>
              </a:lnSpc>
              <a:buNone/>
            </a:pPr>
            <a:r>
              <a:rPr lang="en-US" sz="975" dirty="0">
                <a:solidFill>
                  <a:srgbClr val="7F8C8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Long-term storage at 0°F (-18°C) or below</a:t>
            </a:r>
            <a:endParaRPr lang="en-US" sz="975" dirty="0"/>
          </a:p>
        </p:txBody>
      </p:sp>
      <p:sp>
        <p:nvSpPr>
          <p:cNvPr id="18" name="Text 16"/>
          <p:cNvSpPr/>
          <p:nvPr/>
        </p:nvSpPr>
        <p:spPr>
          <a:xfrm>
            <a:off x="381000" y="3875929"/>
            <a:ext cx="8382000" cy="504825"/>
          </a:xfrm>
          <a:prstGeom prst="roundRect">
            <a:avLst>
              <a:gd name="adj" fmla="val 15094"/>
            </a:avLst>
          </a:prstGeom>
          <a:solidFill>
            <a:srgbClr val="FF6B9D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685800" y="4028330"/>
            <a:ext cx="777240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75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 All storage types use FIFO: First In, First Out</a:t>
            </a:r>
            <a:endParaRPr lang="en-US" sz="1125" dirty="0"/>
          </a:p>
        </p:txBody>
      </p:sp>
      <p:sp>
        <p:nvSpPr>
          <p:cNvPr id="20" name="Text 18"/>
          <p:cNvSpPr/>
          <p:nvPr/>
        </p:nvSpPr>
        <p:spPr>
          <a:xfrm>
            <a:off x="381000" y="4737199"/>
            <a:ext cx="8549640" cy="177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00" dirty="0">
                <a:solidFill>
                  <a:srgbClr val="7F8C8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Food Safety OER Textbook - Chapter 7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228600"/>
            <a:ext cx="555726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spcAft>
                <a:spcPts val="750"/>
              </a:spcAft>
              <a:buNone/>
            </a:pPr>
            <a:r>
              <a:rPr lang="en-US" sz="3000" b="1" dirty="0">
                <a:solidFill>
                  <a:srgbClr val="16A08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FIFO Method: First In, First Out</a:t>
            </a:r>
            <a:endParaRPr lang="en-US" sz="3000" dirty="0"/>
          </a:p>
        </p:txBody>
      </p:sp>
      <p:pic>
        <p:nvPicPr>
          <p:cNvPr id="3" name="Image 0" descr="/tmp/rasterized-gradient-0de0847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11685"/>
            <a:ext cx="1905000" cy="16383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56260" y="2192685"/>
            <a:ext cx="155448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FIFO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556260" y="2535585"/>
            <a:ext cx="155448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Inventory Rotation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2571750" y="1925985"/>
            <a:ext cx="266700" cy="266700"/>
          </a:xfrm>
          <a:prstGeom prst="roundRect">
            <a:avLst>
              <a:gd name="adj" fmla="val 342857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2652117" y="1925985"/>
            <a:ext cx="10808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2933700" y="1959322"/>
            <a:ext cx="3065847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125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Locate the food item's expiration or use-by date</a:t>
            </a:r>
            <a:endParaRPr lang="en-US" sz="1125" dirty="0"/>
          </a:p>
        </p:txBody>
      </p:sp>
      <p:sp>
        <p:nvSpPr>
          <p:cNvPr id="9" name="Text 6"/>
          <p:cNvSpPr/>
          <p:nvPr/>
        </p:nvSpPr>
        <p:spPr>
          <a:xfrm>
            <a:off x="2571750" y="2306985"/>
            <a:ext cx="266700" cy="266700"/>
          </a:xfrm>
          <a:prstGeom prst="roundRect">
            <a:avLst>
              <a:gd name="adj" fmla="val 342857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7"/>
          <p:cNvSpPr/>
          <p:nvPr/>
        </p:nvSpPr>
        <p:spPr>
          <a:xfrm>
            <a:off x="2652117" y="2306985"/>
            <a:ext cx="10808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2933700" y="2340322"/>
            <a:ext cx="4017511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125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Place items with earliest dates in front of items with later dates</a:t>
            </a:r>
            <a:endParaRPr lang="en-US" sz="1125" dirty="0"/>
          </a:p>
        </p:txBody>
      </p:sp>
      <p:sp>
        <p:nvSpPr>
          <p:cNvPr id="12" name="Text 9"/>
          <p:cNvSpPr/>
          <p:nvPr/>
        </p:nvSpPr>
        <p:spPr>
          <a:xfrm>
            <a:off x="2571750" y="2687985"/>
            <a:ext cx="266700" cy="266700"/>
          </a:xfrm>
          <a:prstGeom prst="roundRect">
            <a:avLst>
              <a:gd name="adj" fmla="val 342857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0"/>
          <p:cNvSpPr/>
          <p:nvPr/>
        </p:nvSpPr>
        <p:spPr>
          <a:xfrm>
            <a:off x="2652117" y="2687985"/>
            <a:ext cx="10808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2933700" y="2721322"/>
            <a:ext cx="3085886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125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items in front first (earliest expiration dates)</a:t>
            </a:r>
            <a:endParaRPr lang="en-US" sz="1125" dirty="0"/>
          </a:p>
        </p:txBody>
      </p:sp>
      <p:sp>
        <p:nvSpPr>
          <p:cNvPr id="15" name="Text 12"/>
          <p:cNvSpPr/>
          <p:nvPr/>
        </p:nvSpPr>
        <p:spPr>
          <a:xfrm>
            <a:off x="2571750" y="3068985"/>
            <a:ext cx="266700" cy="266700"/>
          </a:xfrm>
          <a:prstGeom prst="roundRect">
            <a:avLst>
              <a:gd name="adj" fmla="val 342857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3"/>
          <p:cNvSpPr/>
          <p:nvPr/>
        </p:nvSpPr>
        <p:spPr>
          <a:xfrm>
            <a:off x="2652117" y="3068985"/>
            <a:ext cx="10808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2933700" y="3102322"/>
            <a:ext cx="365363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125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Discard any food that has expired or passed use-by date</a:t>
            </a:r>
            <a:endParaRPr lang="en-US" sz="1125" dirty="0"/>
          </a:p>
        </p:txBody>
      </p:sp>
      <p:sp>
        <p:nvSpPr>
          <p:cNvPr id="18" name="Text 15"/>
          <p:cNvSpPr/>
          <p:nvPr/>
        </p:nvSpPr>
        <p:spPr>
          <a:xfrm>
            <a:off x="381000" y="3735735"/>
            <a:ext cx="8382000" cy="453330"/>
          </a:xfrm>
          <a:prstGeom prst="roundRect">
            <a:avLst>
              <a:gd name="adj" fmla="val 8404"/>
            </a:avLst>
          </a:prstGeom>
          <a:solidFill>
            <a:srgbClr val="FFF3CD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Shape 16"/>
          <p:cNvSpPr/>
          <p:nvPr/>
        </p:nvSpPr>
        <p:spPr>
          <a:xfrm>
            <a:off x="400050" y="3735735"/>
            <a:ext cx="0" cy="453330"/>
          </a:xfrm>
          <a:prstGeom prst="line">
            <a:avLst/>
          </a:prstGeom>
          <a:noFill/>
          <a:ln w="38100">
            <a:solidFill>
              <a:srgbClr val="F39C12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590550" y="3869085"/>
            <a:ext cx="8161020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856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💡 Why FIFO Matters: Prevents food waste and ensures food safety by using older products before they expire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381000" y="4737199"/>
            <a:ext cx="8549640" cy="177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00" dirty="0">
                <a:solidFill>
                  <a:srgbClr val="7F8C8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Food Safety OER Textbook - Chapter 7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228600"/>
            <a:ext cx="428453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spcAft>
                <a:spcPts val="750"/>
              </a:spcAft>
              <a:buNone/>
            </a:pPr>
            <a:r>
              <a:rPr lang="en-US" sz="3000" b="1" dirty="0">
                <a:solidFill>
                  <a:srgbClr val="16A08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Dry Storage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381000" y="857250"/>
            <a:ext cx="4076700" cy="1047750"/>
          </a:xfrm>
          <a:prstGeom prst="roundRect">
            <a:avLst>
              <a:gd name="adj" fmla="val 7273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552450" y="1028700"/>
            <a:ext cx="1913954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spcAft>
                <a:spcPts val="900"/>
              </a:spcAft>
              <a:buNone/>
            </a:pPr>
            <a:r>
              <a:rPr lang="en-US" sz="1350" b="1" dirty="0">
                <a:solidFill>
                  <a:srgbClr val="16A08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is Dry Storage?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552450" y="1333500"/>
            <a:ext cx="3808476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0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Non-time/temperature controlled rooms where shelf-stable, non-perishable, packaged food is kept safely for long-term use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381000" y="2133599"/>
            <a:ext cx="4076700" cy="2013049"/>
          </a:xfrm>
          <a:prstGeom prst="roundRect">
            <a:avLst>
              <a:gd name="adj" fmla="val 4628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552450" y="2305050"/>
            <a:ext cx="233172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spcAft>
                <a:spcPts val="900"/>
              </a:spcAft>
              <a:buNone/>
            </a:pPr>
            <a:r>
              <a:rPr lang="en-US" sz="1350" b="1" dirty="0">
                <a:solidFill>
                  <a:srgbClr val="16A08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Examples of Dry Storage Items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552450" y="2609850"/>
            <a:ext cx="3733800" cy="998934"/>
          </a:xfrm>
          <a:prstGeom prst="rect">
            <a:avLst/>
          </a:prstGeom>
          <a:noFill/>
          <a:ln/>
        </p:spPr>
        <p:txBody>
          <a:bodyPr wrap="square" lIns="95250" tIns="0" rIns="0" bIns="0" rtlCol="0" anchor="t"/>
          <a:lstStyle/>
          <a:p>
            <a:pPr marL="95250" indent="-95250" algn="l">
              <a:lnSpc>
                <a:spcPts val="1517"/>
              </a:lnSpc>
              <a:buSzPct val="100000"/>
              <a:buChar char="•"/>
            </a:pPr>
            <a:r>
              <a:rPr lang="en-US" sz="975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Canned goods</a:t>
            </a:r>
            <a:endParaRPr lang="en-US" sz="975" dirty="0"/>
          </a:p>
          <a:p>
            <a:pPr marL="95250" indent="-95250" algn="l">
              <a:lnSpc>
                <a:spcPts val="1517"/>
              </a:lnSpc>
              <a:buSzPct val="100000"/>
              <a:buChar char="•"/>
            </a:pPr>
            <a:r>
              <a:rPr lang="en-US" sz="975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Oils</a:t>
            </a:r>
            <a:endParaRPr lang="en-US" sz="975" dirty="0"/>
          </a:p>
          <a:p>
            <a:pPr marL="95250" indent="-95250" algn="l">
              <a:lnSpc>
                <a:spcPts val="1517"/>
              </a:lnSpc>
              <a:buSzPct val="100000"/>
              <a:buChar char="•"/>
            </a:pPr>
            <a:r>
              <a:rPr lang="en-US" sz="975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Flour &amp; rice</a:t>
            </a:r>
            <a:endParaRPr lang="en-US" sz="975" dirty="0"/>
          </a:p>
          <a:p>
            <a:pPr marL="95250" indent="-95250" algn="l">
              <a:lnSpc>
                <a:spcPts val="1517"/>
              </a:lnSpc>
              <a:buSzPct val="100000"/>
              <a:buChar char="•"/>
            </a:pPr>
            <a:r>
              <a:rPr lang="en-US" sz="975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Spices</a:t>
            </a:r>
            <a:endParaRPr lang="en-US" sz="975" dirty="0"/>
          </a:p>
          <a:p>
            <a:pPr marL="95250" indent="-95250" algn="l">
              <a:lnSpc>
                <a:spcPts val="1517"/>
              </a:lnSpc>
              <a:buSzPct val="100000"/>
              <a:buChar char="•"/>
            </a:pPr>
            <a:r>
              <a:rPr lang="en-US" sz="975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Grains</a:t>
            </a:r>
            <a:endParaRPr lang="en-US" sz="975" dirty="0"/>
          </a:p>
          <a:p>
            <a:pPr marL="95250" indent="-95250" algn="l">
              <a:lnSpc>
                <a:spcPts val="1517"/>
              </a:lnSpc>
              <a:buSzPct val="100000"/>
              <a:buChar char="•"/>
            </a:pPr>
            <a:r>
              <a:rPr lang="en-US" sz="975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Dried fruits</a:t>
            </a:r>
            <a:endParaRPr lang="en-US" sz="975" dirty="0"/>
          </a:p>
          <a:p>
            <a:pPr marL="95250" indent="-95250" algn="l">
              <a:lnSpc>
                <a:spcPts val="1517"/>
              </a:lnSpc>
              <a:buSzPct val="100000"/>
              <a:buChar char="•"/>
            </a:pPr>
            <a:r>
              <a:rPr lang="en-US" sz="975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Single-service items</a:t>
            </a:r>
            <a:endParaRPr lang="en-US" sz="975" dirty="0"/>
          </a:p>
          <a:p>
            <a:pPr marL="95250" indent="-95250" algn="l">
              <a:lnSpc>
                <a:spcPts val="1517"/>
              </a:lnSpc>
              <a:buSzPct val="100000"/>
              <a:buChar char="•"/>
            </a:pPr>
            <a:r>
              <a:rPr lang="en-US" sz="975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Disposable items</a:t>
            </a:r>
            <a:endParaRPr lang="en-US" sz="975" dirty="0"/>
          </a:p>
        </p:txBody>
      </p:sp>
      <p:sp>
        <p:nvSpPr>
          <p:cNvPr id="10" name="Text 8"/>
          <p:cNvSpPr/>
          <p:nvPr/>
        </p:nvSpPr>
        <p:spPr>
          <a:xfrm>
            <a:off x="4857750" y="1028700"/>
            <a:ext cx="3427997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spcAft>
                <a:spcPts val="900"/>
              </a:spcAft>
              <a:buNone/>
            </a:pPr>
            <a:r>
              <a:rPr lang="en-US" sz="13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Dry Storage Protects Food From:</a:t>
            </a:r>
            <a:endParaRPr lang="en-US" sz="1350" dirty="0"/>
          </a:p>
        </p:txBody>
      </p:sp>
      <p:sp>
        <p:nvSpPr>
          <p:cNvPr id="11" name="Text 9"/>
          <p:cNvSpPr/>
          <p:nvPr/>
        </p:nvSpPr>
        <p:spPr>
          <a:xfrm>
            <a:off x="4857750" y="1333500"/>
            <a:ext cx="24258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4724019" y="1969293"/>
            <a:ext cx="4076700" cy="862013"/>
          </a:xfrm>
          <a:prstGeom prst="roundRect">
            <a:avLst>
              <a:gd name="adj" fmla="val 8840"/>
            </a:avLst>
          </a:prstGeom>
          <a:solidFill>
            <a:srgbClr val="FFF3CD"/>
          </a:solidFill>
          <a:ln w="19050">
            <a:solidFill>
              <a:srgbClr val="F39C12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4838700" y="2052637"/>
            <a:ext cx="3847338" cy="557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63"/>
              </a:lnSpc>
              <a:buNone/>
            </a:pPr>
            <a:r>
              <a:rPr lang="en-US" sz="975" b="1" dirty="0">
                <a:solidFill>
                  <a:srgbClr val="856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Requirements:</a:t>
            </a:r>
            <a:r>
              <a:rPr lang="en-US" sz="975" dirty="0">
                <a:solidFill>
                  <a:srgbClr val="856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Dry storage must be dry, clean, and located away from contaminants, dust, and liquids. Often surrounded by four walls with a locking door for controlled access.</a:t>
            </a:r>
            <a:endParaRPr lang="en-US" sz="975" dirty="0"/>
          </a:p>
        </p:txBody>
      </p:sp>
      <p:sp>
        <p:nvSpPr>
          <p:cNvPr id="17" name="Text 15"/>
          <p:cNvSpPr/>
          <p:nvPr/>
        </p:nvSpPr>
        <p:spPr>
          <a:xfrm>
            <a:off x="381000" y="4737199"/>
            <a:ext cx="8549640" cy="177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00" dirty="0">
                <a:solidFill>
                  <a:srgbClr val="7F8C8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Food Safety OER Textbook - Chapter 7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228600"/>
            <a:ext cx="428453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spcAft>
                <a:spcPts val="750"/>
              </a:spcAft>
              <a:buNone/>
            </a:pPr>
            <a:r>
              <a:rPr lang="en-US" sz="3000" b="1" dirty="0">
                <a:solidFill>
                  <a:srgbClr val="16A08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Refrigerated Storage</a:t>
            </a:r>
            <a:endParaRPr lang="en-US" sz="3000" dirty="0"/>
          </a:p>
        </p:txBody>
      </p:sp>
      <p:pic>
        <p:nvPicPr>
          <p:cNvPr id="3" name="Image 0" descr="/tmp/rasterized-gradient-3a12b2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57250"/>
            <a:ext cx="2667000" cy="2457450"/>
          </a:xfrm>
          <a:prstGeom prst="rect">
            <a:avLst/>
          </a:prstGeom>
          <a:effectLst>
            <a:outerShdw blurRad="114300" dist="38100" dir="5400000" algn="bl" rotWithShape="0">
              <a:srgbClr val="000000">
                <a:alpha val="10000"/>
              </a:srgbClr>
            </a:outerShdw>
          </a:effectLst>
        </p:spPr>
      </p:pic>
      <p:sp>
        <p:nvSpPr>
          <p:cNvPr id="4" name="Text 1"/>
          <p:cNvSpPr/>
          <p:nvPr/>
        </p:nvSpPr>
        <p:spPr>
          <a:xfrm>
            <a:off x="605028" y="2100709"/>
            <a:ext cx="217627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41°F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605028" y="2401714"/>
            <a:ext cx="217627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5°C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647700" y="1962150"/>
            <a:ext cx="2133600" cy="19050"/>
          </a:xfrm>
          <a:prstGeom prst="rect">
            <a:avLst/>
          </a:prstGeom>
          <a:solidFill>
            <a:srgbClr val="FFFFFF">
              <a:alpha val="30000"/>
            </a:srgb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626364" y="2707704"/>
            <a:ext cx="217627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 below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647700" y="1285205"/>
            <a:ext cx="2176272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Required temperature for TCS foods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3276600" y="857250"/>
            <a:ext cx="5486400" cy="950268"/>
          </a:xfrm>
          <a:prstGeom prst="roundRect">
            <a:avLst>
              <a:gd name="adj" fmla="val 8019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Shape 7"/>
          <p:cNvSpPr/>
          <p:nvPr/>
        </p:nvSpPr>
        <p:spPr>
          <a:xfrm>
            <a:off x="3295650" y="857250"/>
            <a:ext cx="0" cy="950268"/>
          </a:xfrm>
          <a:prstGeom prst="line">
            <a:avLst/>
          </a:prstGeom>
          <a:noFill/>
          <a:ln w="38100">
            <a:solidFill>
              <a:srgbClr val="16A08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3467100" y="1009650"/>
            <a:ext cx="2632901" cy="169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33"/>
              </a:lnSpc>
              <a:spcAft>
                <a:spcPts val="600"/>
              </a:spcAft>
              <a:buNone/>
            </a:pPr>
            <a:r>
              <a:rPr lang="en-US" sz="1200" b="1" dirty="0">
                <a:solidFill>
                  <a:srgbClr val="16A08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is Refrigerated Storage?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3467100" y="1255068"/>
            <a:ext cx="524637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0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Storage of food at low temperatures to suppress growth of pathogenic microorganisms. Prevents food poisoning and extends shelf life.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3276600" y="1940868"/>
            <a:ext cx="5486400" cy="921693"/>
          </a:xfrm>
          <a:prstGeom prst="roundRect">
            <a:avLst>
              <a:gd name="adj" fmla="val 8267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Shape 11"/>
          <p:cNvSpPr/>
          <p:nvPr/>
        </p:nvSpPr>
        <p:spPr>
          <a:xfrm>
            <a:off x="3295650" y="1940868"/>
            <a:ext cx="0" cy="921693"/>
          </a:xfrm>
          <a:prstGeom prst="line">
            <a:avLst/>
          </a:prstGeom>
          <a:noFill/>
          <a:ln w="38100">
            <a:solidFill>
              <a:srgbClr val="3498DB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3467100" y="2093268"/>
            <a:ext cx="2632901" cy="169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33"/>
              </a:lnSpc>
              <a:spcAft>
                <a:spcPts val="600"/>
              </a:spcAft>
              <a:buNone/>
            </a:pPr>
            <a:r>
              <a:rPr lang="en-US" sz="1200" b="1" dirty="0">
                <a:solidFill>
                  <a:srgbClr val="3498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Walk-In Coolers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3467100" y="2338685"/>
            <a:ext cx="524637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63"/>
              </a:lnSpc>
              <a:buNone/>
            </a:pPr>
            <a:r>
              <a:rPr lang="en-US" sz="975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Large enclosed areas with thick insulated walls, powerful cooling units, and temperature monitoring systems. Must be accurate within ±3°F (±1.5°C).</a:t>
            </a:r>
            <a:endParaRPr lang="en-US" sz="975" dirty="0"/>
          </a:p>
        </p:txBody>
      </p:sp>
      <p:sp>
        <p:nvSpPr>
          <p:cNvPr id="17" name="Text 14"/>
          <p:cNvSpPr/>
          <p:nvPr/>
        </p:nvSpPr>
        <p:spPr>
          <a:xfrm>
            <a:off x="3276600" y="2995910"/>
            <a:ext cx="5486400" cy="1107430"/>
          </a:xfrm>
          <a:prstGeom prst="roundRect">
            <a:avLst>
              <a:gd name="adj" fmla="val 6881"/>
            </a:avLst>
          </a:prstGeom>
          <a:solidFill>
            <a:srgbClr val="FF6B9D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8" name="Text 15"/>
          <p:cNvSpPr/>
          <p:nvPr/>
        </p:nvSpPr>
        <p:spPr>
          <a:xfrm>
            <a:off x="3429000" y="3148310"/>
            <a:ext cx="2652332" cy="169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33"/>
              </a:lnSpc>
              <a:spcAft>
                <a:spcPts val="600"/>
              </a:spcAft>
              <a:buNone/>
            </a:pPr>
            <a:r>
              <a:rPr lang="en-US" sz="1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Temperature Matters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3429000" y="3393728"/>
            <a:ext cx="5285232" cy="557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63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Keeps food outside the Temperature Danger Zone (41°F to 135°F). TCS foods—dairy, meats, cooked vegetables, cut fruits, prepared salads—are susceptible to unsafe bacteria at improper temperatures.</a:t>
            </a:r>
            <a:endParaRPr lang="en-US" sz="975" dirty="0"/>
          </a:p>
        </p:txBody>
      </p:sp>
      <p:sp>
        <p:nvSpPr>
          <p:cNvPr id="20" name="Text 17"/>
          <p:cNvSpPr/>
          <p:nvPr/>
        </p:nvSpPr>
        <p:spPr>
          <a:xfrm>
            <a:off x="3276600" y="4236690"/>
            <a:ext cx="5486400" cy="426690"/>
          </a:xfrm>
          <a:prstGeom prst="roundRect">
            <a:avLst>
              <a:gd name="adj" fmla="val 17858"/>
            </a:avLst>
          </a:prstGeom>
          <a:solidFill>
            <a:srgbClr val="FFF3CD"/>
          </a:solidFill>
          <a:ln w="19050">
            <a:solidFill>
              <a:srgbClr val="F39C12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1" name="Text 18"/>
          <p:cNvSpPr/>
          <p:nvPr/>
        </p:nvSpPr>
        <p:spPr>
          <a:xfrm>
            <a:off x="3409950" y="4370040"/>
            <a:ext cx="5324094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900" b="1" dirty="0">
                <a:solidFill>
                  <a:srgbClr val="856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 Record temperature at least once every shift | ✓ Keep TCS foods away from cooler door</a:t>
            </a:r>
            <a:endParaRPr lang="en-US" sz="900" dirty="0"/>
          </a:p>
        </p:txBody>
      </p:sp>
      <p:sp>
        <p:nvSpPr>
          <p:cNvPr id="22" name="Text 19"/>
          <p:cNvSpPr/>
          <p:nvPr/>
        </p:nvSpPr>
        <p:spPr>
          <a:xfrm>
            <a:off x="381000" y="4737199"/>
            <a:ext cx="8549640" cy="177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00" dirty="0">
                <a:solidFill>
                  <a:srgbClr val="7F8C8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Food Safety OER Textbook - Chapter 7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228600"/>
            <a:ext cx="7937563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spcAft>
                <a:spcPts val="750"/>
              </a:spcAft>
              <a:buNone/>
            </a:pPr>
            <a:r>
              <a:rPr lang="en-US" sz="2400" b="1" dirty="0">
                <a:solidFill>
                  <a:srgbClr val="16A08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General Requirements for Refrigerated Storage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381000" y="857250"/>
            <a:ext cx="4095750" cy="624780"/>
          </a:xfrm>
          <a:prstGeom prst="roundRect">
            <a:avLst>
              <a:gd name="adj" fmla="val 12196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514350" y="990600"/>
            <a:ext cx="342900" cy="342900"/>
          </a:xfrm>
          <a:prstGeom prst="roundRect">
            <a:avLst>
              <a:gd name="adj" fmla="val 22222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566886" y="1028700"/>
            <a:ext cx="24258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🏷️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71550" y="990600"/>
            <a:ext cx="3439287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spcAft>
                <a:spcPts val="300"/>
              </a:spcAft>
              <a:buNone/>
            </a:pPr>
            <a:r>
              <a:rPr lang="en-US" sz="1050" b="1" dirty="0">
                <a:solidFill>
                  <a:srgbClr val="2C3E5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Label and Date All Foods</a:t>
            </a:r>
            <a:endParaRPr lang="en-US" sz="1050" dirty="0"/>
          </a:p>
        </p:txBody>
      </p:sp>
      <p:sp>
        <p:nvSpPr>
          <p:cNvPr id="7" name="Text 5"/>
          <p:cNvSpPr/>
          <p:nvPr/>
        </p:nvSpPr>
        <p:spPr>
          <a:xfrm>
            <a:off x="971550" y="1188690"/>
            <a:ext cx="3439287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900" dirty="0">
                <a:solidFill>
                  <a:srgbClr val="7F8C8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Mark with name and storage date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381000" y="1596330"/>
            <a:ext cx="4095750" cy="624780"/>
          </a:xfrm>
          <a:prstGeom prst="roundRect">
            <a:avLst>
              <a:gd name="adj" fmla="val 12196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514350" y="1729680"/>
            <a:ext cx="342900" cy="342900"/>
          </a:xfrm>
          <a:prstGeom prst="roundRect">
            <a:avLst>
              <a:gd name="adj" fmla="val 22222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566886" y="1767780"/>
            <a:ext cx="24258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🔄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971550" y="1729680"/>
            <a:ext cx="3439287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spcAft>
                <a:spcPts val="300"/>
              </a:spcAft>
              <a:buNone/>
            </a:pPr>
            <a:r>
              <a:rPr lang="en-US" sz="1050" b="1" dirty="0">
                <a:solidFill>
                  <a:srgbClr val="2C3E5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Always Use FIFO</a:t>
            </a:r>
            <a:endParaRPr lang="en-US" sz="1050" dirty="0"/>
          </a:p>
        </p:txBody>
      </p:sp>
      <p:sp>
        <p:nvSpPr>
          <p:cNvPr id="12" name="Text 10"/>
          <p:cNvSpPr/>
          <p:nvPr/>
        </p:nvSpPr>
        <p:spPr>
          <a:xfrm>
            <a:off x="971550" y="1927771"/>
            <a:ext cx="3439287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900" dirty="0">
                <a:solidFill>
                  <a:srgbClr val="7F8C8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Put new items behind older items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81000" y="2335411"/>
            <a:ext cx="4095750" cy="624780"/>
          </a:xfrm>
          <a:prstGeom prst="roundRect">
            <a:avLst>
              <a:gd name="adj" fmla="val 12196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514350" y="2468761"/>
            <a:ext cx="342900" cy="342900"/>
          </a:xfrm>
          <a:prstGeom prst="roundRect">
            <a:avLst>
              <a:gd name="adj" fmla="val 22222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566886" y="2506861"/>
            <a:ext cx="24258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📦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971550" y="2468761"/>
            <a:ext cx="3439287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spcAft>
                <a:spcPts val="300"/>
              </a:spcAft>
              <a:buNone/>
            </a:pPr>
            <a:r>
              <a:rPr lang="en-US" sz="1050" b="1" dirty="0">
                <a:solidFill>
                  <a:srgbClr val="2C3E5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Wrap and Cover Foods Properly</a:t>
            </a:r>
            <a:endParaRPr lang="en-US" sz="1050" dirty="0"/>
          </a:p>
        </p:txBody>
      </p:sp>
      <p:sp>
        <p:nvSpPr>
          <p:cNvPr id="17" name="Text 15"/>
          <p:cNvSpPr/>
          <p:nvPr/>
        </p:nvSpPr>
        <p:spPr>
          <a:xfrm>
            <a:off x="971550" y="2666851"/>
            <a:ext cx="3439287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900" dirty="0">
                <a:solidFill>
                  <a:srgbClr val="7F8C8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covered containers or wrap tightly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381000" y="3074491"/>
            <a:ext cx="4095750" cy="624780"/>
          </a:xfrm>
          <a:prstGeom prst="roundRect">
            <a:avLst>
              <a:gd name="adj" fmla="val 12196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514350" y="3207841"/>
            <a:ext cx="342900" cy="342900"/>
          </a:xfrm>
          <a:prstGeom prst="roundRect">
            <a:avLst>
              <a:gd name="adj" fmla="val 22222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566886" y="3245941"/>
            <a:ext cx="24258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⬇️</a:t>
            </a:r>
            <a:endParaRPr lang="en-US" sz="1500" dirty="0"/>
          </a:p>
        </p:txBody>
      </p:sp>
      <p:sp>
        <p:nvSpPr>
          <p:cNvPr id="21" name="Text 19"/>
          <p:cNvSpPr/>
          <p:nvPr/>
        </p:nvSpPr>
        <p:spPr>
          <a:xfrm>
            <a:off x="971550" y="3207841"/>
            <a:ext cx="3439287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spcAft>
                <a:spcPts val="300"/>
              </a:spcAft>
              <a:buNone/>
            </a:pPr>
            <a:r>
              <a:rPr lang="en-US" sz="1050" b="1" dirty="0">
                <a:solidFill>
                  <a:srgbClr val="2C3E5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Keep Raw Foods Below Ready-to-Eat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971550" y="3405932"/>
            <a:ext cx="3439287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900" dirty="0">
                <a:solidFill>
                  <a:srgbClr val="7F8C8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Prevents cross-contamination from drips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4667250" y="857250"/>
            <a:ext cx="4095750" cy="624780"/>
          </a:xfrm>
          <a:prstGeom prst="roundRect">
            <a:avLst>
              <a:gd name="adj" fmla="val 12196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4800600" y="990600"/>
            <a:ext cx="342900" cy="342900"/>
          </a:xfrm>
          <a:prstGeom prst="roundRect">
            <a:avLst>
              <a:gd name="adj" fmla="val 22222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4853136" y="1028700"/>
            <a:ext cx="24258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🌡️</a:t>
            </a:r>
            <a:endParaRPr lang="en-US" sz="1500" dirty="0"/>
          </a:p>
        </p:txBody>
      </p:sp>
      <p:sp>
        <p:nvSpPr>
          <p:cNvPr id="26" name="Text 24"/>
          <p:cNvSpPr/>
          <p:nvPr/>
        </p:nvSpPr>
        <p:spPr>
          <a:xfrm>
            <a:off x="5257800" y="990600"/>
            <a:ext cx="3439287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spcAft>
                <a:spcPts val="300"/>
              </a:spcAft>
              <a:buNone/>
            </a:pPr>
            <a:r>
              <a:rPr lang="en-US" sz="1050" b="1" dirty="0">
                <a:solidFill>
                  <a:srgbClr val="2C3E5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Monitor Temperature</a:t>
            </a:r>
            <a:endParaRPr lang="en-US" sz="1050" dirty="0"/>
          </a:p>
        </p:txBody>
      </p:sp>
      <p:sp>
        <p:nvSpPr>
          <p:cNvPr id="27" name="Text 25"/>
          <p:cNvSpPr/>
          <p:nvPr/>
        </p:nvSpPr>
        <p:spPr>
          <a:xfrm>
            <a:off x="5257800" y="1188690"/>
            <a:ext cx="3439287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900" dirty="0">
                <a:solidFill>
                  <a:srgbClr val="7F8C8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thermometer and record daily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4667250" y="1596330"/>
            <a:ext cx="4095750" cy="624780"/>
          </a:xfrm>
          <a:prstGeom prst="roundRect">
            <a:avLst>
              <a:gd name="adj" fmla="val 12196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9" name="Text 27"/>
          <p:cNvSpPr/>
          <p:nvPr/>
        </p:nvSpPr>
        <p:spPr>
          <a:xfrm>
            <a:off x="4800600" y="1729680"/>
            <a:ext cx="342900" cy="342900"/>
          </a:xfrm>
          <a:prstGeom prst="roundRect">
            <a:avLst>
              <a:gd name="adj" fmla="val 22222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0" name="Text 28"/>
          <p:cNvSpPr/>
          <p:nvPr/>
        </p:nvSpPr>
        <p:spPr>
          <a:xfrm>
            <a:off x="4853136" y="1767780"/>
            <a:ext cx="24258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❌</a:t>
            </a:r>
            <a:endParaRPr lang="en-US" sz="1500" dirty="0"/>
          </a:p>
        </p:txBody>
      </p:sp>
      <p:sp>
        <p:nvSpPr>
          <p:cNvPr id="31" name="Text 29"/>
          <p:cNvSpPr/>
          <p:nvPr/>
        </p:nvSpPr>
        <p:spPr>
          <a:xfrm>
            <a:off x="5257800" y="1729680"/>
            <a:ext cx="3439287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spcAft>
                <a:spcPts val="300"/>
              </a:spcAft>
              <a:buNone/>
            </a:pPr>
            <a:r>
              <a:rPr lang="en-US" sz="1050" b="1" dirty="0">
                <a:solidFill>
                  <a:srgbClr val="2C3E5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 Not Overstock</a:t>
            </a:r>
            <a:endParaRPr lang="en-US" sz="1050" dirty="0"/>
          </a:p>
        </p:txBody>
      </p:sp>
      <p:sp>
        <p:nvSpPr>
          <p:cNvPr id="32" name="Text 30"/>
          <p:cNvSpPr/>
          <p:nvPr/>
        </p:nvSpPr>
        <p:spPr>
          <a:xfrm>
            <a:off x="5257800" y="1927771"/>
            <a:ext cx="3439287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900" dirty="0">
                <a:solidFill>
                  <a:srgbClr val="7F8C8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Air must circulate for proper cooling</a:t>
            </a:r>
            <a:endParaRPr lang="en-US" sz="900" dirty="0"/>
          </a:p>
        </p:txBody>
      </p:sp>
      <p:sp>
        <p:nvSpPr>
          <p:cNvPr id="33" name="Text 31"/>
          <p:cNvSpPr/>
          <p:nvPr/>
        </p:nvSpPr>
        <p:spPr>
          <a:xfrm>
            <a:off x="4667250" y="2335411"/>
            <a:ext cx="4095750" cy="624780"/>
          </a:xfrm>
          <a:prstGeom prst="roundRect">
            <a:avLst>
              <a:gd name="adj" fmla="val 12196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4" name="Text 32"/>
          <p:cNvSpPr/>
          <p:nvPr/>
        </p:nvSpPr>
        <p:spPr>
          <a:xfrm>
            <a:off x="4800600" y="2468761"/>
            <a:ext cx="342900" cy="342900"/>
          </a:xfrm>
          <a:prstGeom prst="roundRect">
            <a:avLst>
              <a:gd name="adj" fmla="val 22222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5" name="Text 33"/>
          <p:cNvSpPr/>
          <p:nvPr/>
        </p:nvSpPr>
        <p:spPr>
          <a:xfrm>
            <a:off x="4853136" y="2506861"/>
            <a:ext cx="24258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🧹</a:t>
            </a:r>
            <a:endParaRPr lang="en-US" sz="1500" dirty="0"/>
          </a:p>
        </p:txBody>
      </p:sp>
      <p:sp>
        <p:nvSpPr>
          <p:cNvPr id="36" name="Text 34"/>
          <p:cNvSpPr/>
          <p:nvPr/>
        </p:nvSpPr>
        <p:spPr>
          <a:xfrm>
            <a:off x="5257800" y="2468761"/>
            <a:ext cx="3439287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spcAft>
                <a:spcPts val="300"/>
              </a:spcAft>
              <a:buNone/>
            </a:pPr>
            <a:r>
              <a:rPr lang="en-US" sz="1050" b="1" dirty="0">
                <a:solidFill>
                  <a:srgbClr val="2C3E5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Clean Regularly</a:t>
            </a:r>
            <a:endParaRPr lang="en-US" sz="1050" dirty="0"/>
          </a:p>
        </p:txBody>
      </p:sp>
      <p:sp>
        <p:nvSpPr>
          <p:cNvPr id="37" name="Text 35"/>
          <p:cNvSpPr/>
          <p:nvPr/>
        </p:nvSpPr>
        <p:spPr>
          <a:xfrm>
            <a:off x="5257800" y="2666851"/>
            <a:ext cx="3439287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900" dirty="0">
                <a:solidFill>
                  <a:srgbClr val="7F8C8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Prevents spills, mold, and contamination</a:t>
            </a:r>
            <a:endParaRPr lang="en-US" sz="900" dirty="0"/>
          </a:p>
        </p:txBody>
      </p:sp>
      <p:sp>
        <p:nvSpPr>
          <p:cNvPr id="38" name="Text 36"/>
          <p:cNvSpPr/>
          <p:nvPr/>
        </p:nvSpPr>
        <p:spPr>
          <a:xfrm>
            <a:off x="4667250" y="3074491"/>
            <a:ext cx="4095750" cy="533400"/>
          </a:xfrm>
          <a:prstGeom prst="roundRect">
            <a:avLst>
              <a:gd name="adj" fmla="val 14286"/>
            </a:avLst>
          </a:prstGeom>
          <a:solidFill>
            <a:srgbClr val="FF6B9D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9" name="Text 37"/>
          <p:cNvSpPr/>
          <p:nvPr/>
        </p:nvSpPr>
        <p:spPr>
          <a:xfrm>
            <a:off x="4800600" y="3207841"/>
            <a:ext cx="24258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⚠️</a:t>
            </a:r>
            <a:endParaRPr lang="en-US" sz="1500" dirty="0"/>
          </a:p>
        </p:txBody>
      </p:sp>
      <p:sp>
        <p:nvSpPr>
          <p:cNvPr id="40" name="Text 38"/>
          <p:cNvSpPr/>
          <p:nvPr/>
        </p:nvSpPr>
        <p:spPr>
          <a:xfrm>
            <a:off x="5152727" y="3254573"/>
            <a:ext cx="3546461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Danger Zone: 41°F to 135°F—bacteria multiply rapidly!</a:t>
            </a:r>
            <a:endParaRPr lang="en-US" sz="975" dirty="0"/>
          </a:p>
        </p:txBody>
      </p:sp>
      <p:sp>
        <p:nvSpPr>
          <p:cNvPr id="41" name="Text 39"/>
          <p:cNvSpPr/>
          <p:nvPr/>
        </p:nvSpPr>
        <p:spPr>
          <a:xfrm>
            <a:off x="381000" y="4737199"/>
            <a:ext cx="8549640" cy="177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00" dirty="0">
                <a:solidFill>
                  <a:srgbClr val="7F8C8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Food Safety OER Textbook - Chapter 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228600"/>
            <a:ext cx="7704392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spcAft>
                <a:spcPts val="750"/>
              </a:spcAft>
              <a:buNone/>
            </a:pPr>
            <a:r>
              <a:rPr lang="en-US" sz="2400" b="1" dirty="0">
                <a:solidFill>
                  <a:srgbClr val="16A08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Recommended Storage Order (Top to Bottom)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381000" y="1377404"/>
            <a:ext cx="5048250" cy="708571"/>
          </a:xfrm>
          <a:prstGeom prst="roundRect">
            <a:avLst>
              <a:gd name="adj" fmla="val 10754"/>
            </a:avLst>
          </a:prstGeom>
          <a:solidFill>
            <a:srgbClr val="D5F4E6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hape 2"/>
          <p:cNvSpPr/>
          <p:nvPr/>
        </p:nvSpPr>
        <p:spPr>
          <a:xfrm>
            <a:off x="381000" y="1391692"/>
            <a:ext cx="5048250" cy="0"/>
          </a:xfrm>
          <a:prstGeom prst="line">
            <a:avLst/>
          </a:prstGeom>
          <a:noFill/>
          <a:ln w="28575">
            <a:solidFill>
              <a:srgbClr val="16A085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14963" y="1377404"/>
            <a:ext cx="0" cy="708571"/>
          </a:xfrm>
          <a:prstGeom prst="line">
            <a:avLst/>
          </a:prstGeom>
          <a:noFill/>
          <a:ln w="28575">
            <a:solidFill>
              <a:srgbClr val="16A085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395288" y="1377404"/>
            <a:ext cx="0" cy="708571"/>
          </a:xfrm>
          <a:prstGeom prst="line">
            <a:avLst/>
          </a:prstGeom>
          <a:noFill/>
          <a:ln w="28575">
            <a:solidFill>
              <a:srgbClr val="16A085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61975" y="1786979"/>
            <a:ext cx="4780026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spcBef>
                <a:spcPts val="300"/>
              </a:spcBef>
              <a:buNone/>
            </a:pPr>
            <a:r>
              <a:rPr lang="en-US" sz="825" dirty="0">
                <a:solidFill>
                  <a:srgbClr val="7F8C8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further cooking required</a:t>
            </a:r>
            <a:endParaRPr lang="en-US" sz="825" dirty="0"/>
          </a:p>
        </p:txBody>
      </p:sp>
      <p:sp>
        <p:nvSpPr>
          <p:cNvPr id="8" name="Text 6"/>
          <p:cNvSpPr/>
          <p:nvPr/>
        </p:nvSpPr>
        <p:spPr>
          <a:xfrm>
            <a:off x="381000" y="2085975"/>
            <a:ext cx="5048250" cy="609600"/>
          </a:xfrm>
          <a:prstGeom prst="rect">
            <a:avLst/>
          </a:prstGeom>
          <a:solidFill>
            <a:srgbClr val="E3F2FD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Shape 7"/>
          <p:cNvSpPr/>
          <p:nvPr/>
        </p:nvSpPr>
        <p:spPr>
          <a:xfrm>
            <a:off x="5414963" y="2085975"/>
            <a:ext cx="0" cy="609600"/>
          </a:xfrm>
          <a:prstGeom prst="line">
            <a:avLst/>
          </a:prstGeom>
          <a:noFill/>
          <a:ln w="28575">
            <a:solidFill>
              <a:srgbClr val="3498DB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395288" y="2085975"/>
            <a:ext cx="0" cy="609600"/>
          </a:xfrm>
          <a:prstGeom prst="line">
            <a:avLst/>
          </a:prstGeom>
          <a:noFill/>
          <a:ln w="28575">
            <a:solidFill>
              <a:srgbClr val="3498DB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542925" y="2428875"/>
            <a:ext cx="481888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Bef>
                <a:spcPts val="300"/>
              </a:spcBef>
              <a:buNone/>
            </a:pPr>
            <a:r>
              <a:rPr lang="en-US" sz="750" dirty="0">
                <a:solidFill>
                  <a:srgbClr val="7F8C8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145°F (63°C) minimum internal temp</a:t>
            </a:r>
            <a:endParaRPr lang="en-US" sz="750" dirty="0"/>
          </a:p>
        </p:txBody>
      </p:sp>
      <p:sp>
        <p:nvSpPr>
          <p:cNvPr id="12" name="Text 10"/>
          <p:cNvSpPr/>
          <p:nvPr/>
        </p:nvSpPr>
        <p:spPr>
          <a:xfrm>
            <a:off x="381000" y="2695575"/>
            <a:ext cx="5048250" cy="609600"/>
          </a:xfrm>
          <a:prstGeom prst="rect">
            <a:avLst/>
          </a:prstGeom>
          <a:solidFill>
            <a:srgbClr val="FFF9E6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Shape 11"/>
          <p:cNvSpPr/>
          <p:nvPr/>
        </p:nvSpPr>
        <p:spPr>
          <a:xfrm>
            <a:off x="5414963" y="2695575"/>
            <a:ext cx="0" cy="609600"/>
          </a:xfrm>
          <a:prstGeom prst="line">
            <a:avLst/>
          </a:prstGeom>
          <a:noFill/>
          <a:ln w="28575">
            <a:solidFill>
              <a:srgbClr val="F39C12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395288" y="2695575"/>
            <a:ext cx="0" cy="609600"/>
          </a:xfrm>
          <a:prstGeom prst="line">
            <a:avLst/>
          </a:prstGeom>
          <a:noFill/>
          <a:ln w="28575">
            <a:solidFill>
              <a:srgbClr val="F39C12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42925" y="3038475"/>
            <a:ext cx="481888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Bef>
                <a:spcPts val="300"/>
              </a:spcBef>
              <a:buNone/>
            </a:pPr>
            <a:r>
              <a:rPr lang="en-US" sz="750" dirty="0">
                <a:solidFill>
                  <a:srgbClr val="7F8C8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145°F (63°C) minimum internal temp</a:t>
            </a:r>
            <a:endParaRPr lang="en-US" sz="750" dirty="0"/>
          </a:p>
        </p:txBody>
      </p:sp>
      <p:sp>
        <p:nvSpPr>
          <p:cNvPr id="16" name="Text 14"/>
          <p:cNvSpPr/>
          <p:nvPr/>
        </p:nvSpPr>
        <p:spPr>
          <a:xfrm>
            <a:off x="381000" y="3305175"/>
            <a:ext cx="5048250" cy="609600"/>
          </a:xfrm>
          <a:prstGeom prst="rect">
            <a:avLst/>
          </a:prstGeom>
          <a:solidFill>
            <a:srgbClr val="FFE8EE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Shape 15"/>
          <p:cNvSpPr/>
          <p:nvPr/>
        </p:nvSpPr>
        <p:spPr>
          <a:xfrm>
            <a:off x="5414963" y="3305175"/>
            <a:ext cx="0" cy="609600"/>
          </a:xfrm>
          <a:prstGeom prst="line">
            <a:avLst/>
          </a:prstGeom>
          <a:noFill/>
          <a:ln w="28575">
            <a:solidFill>
              <a:srgbClr val="E74C3C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395288" y="3305175"/>
            <a:ext cx="0" cy="609600"/>
          </a:xfrm>
          <a:prstGeom prst="line">
            <a:avLst/>
          </a:prstGeom>
          <a:noFill/>
          <a:ln w="28575">
            <a:solidFill>
              <a:srgbClr val="E74C3C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42925" y="3648075"/>
            <a:ext cx="481888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0"/>
              </a:lnSpc>
              <a:spcBef>
                <a:spcPts val="300"/>
              </a:spcBef>
              <a:buNone/>
            </a:pPr>
            <a:r>
              <a:rPr lang="en-US" sz="750" dirty="0">
                <a:solidFill>
                  <a:srgbClr val="7F8C8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155°F (68°C) minimum internal temp</a:t>
            </a:r>
            <a:endParaRPr lang="en-US" sz="750" dirty="0"/>
          </a:p>
        </p:txBody>
      </p:sp>
      <p:sp>
        <p:nvSpPr>
          <p:cNvPr id="20" name="Text 18"/>
          <p:cNvSpPr/>
          <p:nvPr/>
        </p:nvSpPr>
        <p:spPr>
          <a:xfrm>
            <a:off x="381000" y="3914775"/>
            <a:ext cx="5048250" cy="708571"/>
          </a:xfrm>
          <a:prstGeom prst="rect">
            <a:avLst/>
          </a:prstGeom>
          <a:solidFill>
            <a:srgbClr val="F3E5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1" name="Shape 19"/>
          <p:cNvSpPr/>
          <p:nvPr/>
        </p:nvSpPr>
        <p:spPr>
          <a:xfrm>
            <a:off x="5414963" y="3914775"/>
            <a:ext cx="0" cy="708571"/>
          </a:xfrm>
          <a:prstGeom prst="line">
            <a:avLst/>
          </a:prstGeom>
          <a:noFill/>
          <a:ln w="28575">
            <a:solidFill>
              <a:srgbClr val="9B59B6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381000" y="4609058"/>
            <a:ext cx="5048250" cy="0"/>
          </a:xfrm>
          <a:prstGeom prst="line">
            <a:avLst/>
          </a:prstGeom>
          <a:noFill/>
          <a:ln w="28575">
            <a:solidFill>
              <a:srgbClr val="9B59B6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395288" y="3914775"/>
            <a:ext cx="0" cy="708571"/>
          </a:xfrm>
          <a:prstGeom prst="line">
            <a:avLst/>
          </a:prstGeom>
          <a:noFill/>
          <a:ln w="28575">
            <a:solidFill>
              <a:srgbClr val="9B59B6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561975" y="4295775"/>
            <a:ext cx="4780026" cy="146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spcBef>
                <a:spcPts val="300"/>
              </a:spcBef>
              <a:buNone/>
            </a:pPr>
            <a:r>
              <a:rPr lang="en-US" sz="825" dirty="0">
                <a:solidFill>
                  <a:srgbClr val="7F8C8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165°F (74°C) minimum internal temp</a:t>
            </a:r>
            <a:endParaRPr lang="en-US" sz="825" dirty="0"/>
          </a:p>
        </p:txBody>
      </p:sp>
      <p:sp>
        <p:nvSpPr>
          <p:cNvPr id="25" name="Text 23"/>
          <p:cNvSpPr/>
          <p:nvPr/>
        </p:nvSpPr>
        <p:spPr>
          <a:xfrm>
            <a:off x="5715000" y="1666577"/>
            <a:ext cx="3048000" cy="1538883"/>
          </a:xfrm>
          <a:prstGeom prst="roundRect">
            <a:avLst>
              <a:gd name="adj" fmla="val 7427"/>
            </a:avLst>
          </a:prstGeom>
          <a:solidFill>
            <a:srgbClr val="FF6B9D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6" name="Text 24"/>
          <p:cNvSpPr/>
          <p:nvPr/>
        </p:nvSpPr>
        <p:spPr>
          <a:xfrm>
            <a:off x="5905500" y="1857077"/>
            <a:ext cx="1369886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spcAft>
                <a:spcPts val="900"/>
              </a:spcAft>
              <a:buNone/>
            </a:pPr>
            <a:r>
              <a:rPr lang="en-US" sz="13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This Order?</a:t>
            </a:r>
            <a:endParaRPr lang="en-US" sz="1350" dirty="0"/>
          </a:p>
        </p:txBody>
      </p:sp>
      <p:sp>
        <p:nvSpPr>
          <p:cNvPr id="27" name="Text 25"/>
          <p:cNvSpPr/>
          <p:nvPr/>
        </p:nvSpPr>
        <p:spPr>
          <a:xfrm>
            <a:off x="5905500" y="2161877"/>
            <a:ext cx="2720340" cy="85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8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Based on minimum internal cooking temperatures. Items requiring higher cooking temps go on bottom to prevent drips from contaminating ready-to-eat foods.</a:t>
            </a:r>
            <a:endParaRPr lang="en-US" sz="1050" dirty="0"/>
          </a:p>
        </p:txBody>
      </p:sp>
      <p:sp>
        <p:nvSpPr>
          <p:cNvPr id="28" name="Text 26"/>
          <p:cNvSpPr/>
          <p:nvPr/>
        </p:nvSpPr>
        <p:spPr>
          <a:xfrm>
            <a:off x="5715000" y="3434060"/>
            <a:ext cx="3048000" cy="900113"/>
          </a:xfrm>
          <a:prstGeom prst="roundRect">
            <a:avLst>
              <a:gd name="adj" fmla="val 8466"/>
            </a:avLst>
          </a:prstGeom>
          <a:solidFill>
            <a:srgbClr val="FFF3CD"/>
          </a:solidFill>
          <a:ln w="19050">
            <a:solidFill>
              <a:srgbClr val="F39C12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9" name="Text 27"/>
          <p:cNvSpPr/>
          <p:nvPr/>
        </p:nvSpPr>
        <p:spPr>
          <a:xfrm>
            <a:off x="5886450" y="3605510"/>
            <a:ext cx="24258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⚠️</a:t>
            </a:r>
            <a:endParaRPr lang="en-US" sz="1500" dirty="0"/>
          </a:p>
        </p:txBody>
      </p:sp>
      <p:sp>
        <p:nvSpPr>
          <p:cNvPr id="30" name="Text 28"/>
          <p:cNvSpPr/>
          <p:nvPr/>
        </p:nvSpPr>
        <p:spPr>
          <a:xfrm>
            <a:off x="6200477" y="3605510"/>
            <a:ext cx="2438894" cy="557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63"/>
              </a:lnSpc>
              <a:buNone/>
            </a:pPr>
            <a:r>
              <a:rPr lang="en-US" sz="975" b="1" dirty="0">
                <a:solidFill>
                  <a:srgbClr val="856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Cross-contamination risk is highest when raw meat juices drip onto foods below. Proper storage order is critical!</a:t>
            </a:r>
            <a:endParaRPr lang="en-US" sz="975" dirty="0"/>
          </a:p>
        </p:txBody>
      </p:sp>
      <p:sp>
        <p:nvSpPr>
          <p:cNvPr id="31" name="Text 29"/>
          <p:cNvSpPr/>
          <p:nvPr/>
        </p:nvSpPr>
        <p:spPr>
          <a:xfrm>
            <a:off x="381000" y="4737199"/>
            <a:ext cx="8549640" cy="177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00" dirty="0">
                <a:solidFill>
                  <a:srgbClr val="7F8C8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Food Safety OER Textbook - Chapter 7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0999" y="228600"/>
            <a:ext cx="7957457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spcAft>
                <a:spcPts val="750"/>
              </a:spcAft>
              <a:buNone/>
            </a:pPr>
            <a:r>
              <a:rPr lang="en-US" sz="2400" b="1" dirty="0">
                <a:solidFill>
                  <a:srgbClr val="16A08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Frozen Storage</a:t>
            </a:r>
            <a:endParaRPr lang="en-US" sz="2400" dirty="0"/>
          </a:p>
        </p:txBody>
      </p:sp>
      <p:pic>
        <p:nvPicPr>
          <p:cNvPr id="3" name="Image 0" descr="/tmp/rasterized-gradient-b6d0d0e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57250"/>
            <a:ext cx="2476500" cy="2457450"/>
          </a:xfrm>
          <a:prstGeom prst="rect">
            <a:avLst/>
          </a:prstGeom>
          <a:effectLst>
            <a:outerShdw blurRad="114300" dist="38100" dir="5400000" algn="bl" rotWithShape="0">
              <a:srgbClr val="000000">
                <a:alpha val="15000"/>
              </a:srgbClr>
            </a:outerShdw>
          </a:effectLst>
        </p:spPr>
      </p:pic>
      <p:sp>
        <p:nvSpPr>
          <p:cNvPr id="4" name="Text 1"/>
          <p:cNvSpPr/>
          <p:nvPr/>
        </p:nvSpPr>
        <p:spPr>
          <a:xfrm>
            <a:off x="628269" y="1123950"/>
            <a:ext cx="198196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0°F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628269" y="1466850"/>
            <a:ext cx="198196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-18°C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647700" y="1962150"/>
            <a:ext cx="1943100" cy="19050"/>
          </a:xfrm>
          <a:prstGeom prst="rect">
            <a:avLst/>
          </a:prstGeom>
          <a:solidFill>
            <a:srgbClr val="FFFFFF">
              <a:alpha val="30000"/>
            </a:srgb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628269" y="2133600"/>
            <a:ext cx="198196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 below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628269" y="2514600"/>
            <a:ext cx="1981962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Bacteria go into resting phase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381000" y="3467100"/>
            <a:ext cx="2476500" cy="744587"/>
          </a:xfrm>
          <a:prstGeom prst="roundRect">
            <a:avLst>
              <a:gd name="adj" fmla="val 10234"/>
            </a:avLst>
          </a:prstGeom>
          <a:solidFill>
            <a:srgbClr val="FFF3CD"/>
          </a:solidFill>
          <a:ln w="19050">
            <a:solidFill>
              <a:srgbClr val="F39C12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7"/>
          <p:cNvSpPr/>
          <p:nvPr/>
        </p:nvSpPr>
        <p:spPr>
          <a:xfrm>
            <a:off x="533400" y="3619500"/>
            <a:ext cx="2215134" cy="4397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5"/>
              </a:lnSpc>
              <a:buNone/>
            </a:pPr>
            <a:r>
              <a:rPr lang="en-US" sz="825" b="1" dirty="0">
                <a:solidFill>
                  <a:srgbClr val="856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⚠️ Freezing doesn't kill bacteria—it only inhibits multiplication and ability to cause disease</a:t>
            </a:r>
            <a:endParaRPr lang="en-US" sz="825" dirty="0"/>
          </a:p>
        </p:txBody>
      </p:sp>
      <p:sp>
        <p:nvSpPr>
          <p:cNvPr id="11" name="Text 8"/>
          <p:cNvSpPr/>
          <p:nvPr/>
        </p:nvSpPr>
        <p:spPr>
          <a:xfrm>
            <a:off x="3086100" y="857250"/>
            <a:ext cx="5676900" cy="950268"/>
          </a:xfrm>
          <a:prstGeom prst="roundRect">
            <a:avLst>
              <a:gd name="adj" fmla="val 8019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Shape 9"/>
          <p:cNvSpPr/>
          <p:nvPr/>
        </p:nvSpPr>
        <p:spPr>
          <a:xfrm>
            <a:off x="3105150" y="857250"/>
            <a:ext cx="0" cy="950268"/>
          </a:xfrm>
          <a:prstGeom prst="line">
            <a:avLst/>
          </a:prstGeom>
          <a:noFill/>
          <a:ln w="38100">
            <a:solidFill>
              <a:srgbClr val="16A085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3276600" y="1009650"/>
            <a:ext cx="2730056" cy="169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33"/>
              </a:lnSpc>
              <a:spcAft>
                <a:spcPts val="600"/>
              </a:spcAft>
              <a:buNone/>
            </a:pPr>
            <a:r>
              <a:rPr lang="en-US" sz="1200" b="1" dirty="0">
                <a:solidFill>
                  <a:srgbClr val="16A08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is Frozen Storage?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3276600" y="1255068"/>
            <a:ext cx="544068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10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Keeps food at temperatures low enough to inhibit bacteria, molds, and yeasts. Disease-causing microorganisms enter a resting phase, and spoilage occurs much more slowly.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3086100" y="1921818"/>
            <a:ext cx="2781300" cy="822871"/>
          </a:xfrm>
          <a:prstGeom prst="roundRect">
            <a:avLst>
              <a:gd name="adj" fmla="val 9260"/>
            </a:avLst>
          </a:prstGeom>
          <a:solidFill>
            <a:srgbClr val="FF6B9D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3"/>
          <p:cNvSpPr/>
          <p:nvPr/>
        </p:nvSpPr>
        <p:spPr>
          <a:xfrm>
            <a:off x="3219450" y="2055168"/>
            <a:ext cx="2564892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spcAft>
                <a:spcPts val="600"/>
              </a:spcAft>
              <a:buNone/>
            </a:pPr>
            <a:r>
              <a:rPr lang="en-US" sz="10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✓ Prevents Bacterial Growth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3219450" y="2291358"/>
            <a:ext cx="2564892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Properly frozen food stays safe much longer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5981700" y="1921818"/>
            <a:ext cx="2781300" cy="822871"/>
          </a:xfrm>
          <a:prstGeom prst="roundRect">
            <a:avLst>
              <a:gd name="adj" fmla="val 9260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6"/>
          <p:cNvSpPr/>
          <p:nvPr/>
        </p:nvSpPr>
        <p:spPr>
          <a:xfrm>
            <a:off x="6115050" y="2055168"/>
            <a:ext cx="2564892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spcAft>
                <a:spcPts val="600"/>
              </a:spcAft>
              <a:buNone/>
            </a:pPr>
            <a:r>
              <a:rPr lang="en-US" sz="10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✓ Extended Shelf Life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6115050" y="2291358"/>
            <a:ext cx="2564892" cy="319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Food kept for weeks or months with minimal quality loss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3086100" y="2858988"/>
            <a:ext cx="2781300" cy="662880"/>
          </a:xfrm>
          <a:prstGeom prst="roundRect">
            <a:avLst>
              <a:gd name="adj" fmla="val 11495"/>
            </a:avLst>
          </a:prstGeom>
          <a:solidFill>
            <a:srgbClr val="3498DB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2" name="Text 19"/>
          <p:cNvSpPr/>
          <p:nvPr/>
        </p:nvSpPr>
        <p:spPr>
          <a:xfrm>
            <a:off x="3219450" y="2992338"/>
            <a:ext cx="2564892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spcAft>
                <a:spcPts val="600"/>
              </a:spcAft>
              <a:buNone/>
            </a:pPr>
            <a:r>
              <a:rPr lang="en-US" sz="10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✓ Reduces Waste</a:t>
            </a:r>
            <a:endParaRPr lang="en-US" sz="1050" dirty="0"/>
          </a:p>
        </p:txBody>
      </p:sp>
      <p:sp>
        <p:nvSpPr>
          <p:cNvPr id="23" name="Text 20"/>
          <p:cNvSpPr/>
          <p:nvPr/>
        </p:nvSpPr>
        <p:spPr>
          <a:xfrm>
            <a:off x="3219450" y="3228529"/>
            <a:ext cx="2564892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Freeze leftovers before expiration to cut costs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5981700" y="2858988"/>
            <a:ext cx="2781300" cy="662880"/>
          </a:xfrm>
          <a:prstGeom prst="roundRect">
            <a:avLst>
              <a:gd name="adj" fmla="val 11495"/>
            </a:avLst>
          </a:prstGeom>
          <a:solidFill>
            <a:srgbClr val="F39C1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5" name="Text 22"/>
          <p:cNvSpPr/>
          <p:nvPr/>
        </p:nvSpPr>
        <p:spPr>
          <a:xfrm>
            <a:off x="6115050" y="2992338"/>
            <a:ext cx="2564892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spcAft>
                <a:spcPts val="600"/>
              </a:spcAft>
              <a:buNone/>
            </a:pPr>
            <a:r>
              <a:rPr lang="en-US" sz="10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✓ Safe Transport</a:t>
            </a:r>
            <a:endParaRPr lang="en-US" sz="1050" dirty="0"/>
          </a:p>
        </p:txBody>
      </p:sp>
      <p:sp>
        <p:nvSpPr>
          <p:cNvPr id="26" name="Text 23"/>
          <p:cNvSpPr/>
          <p:nvPr/>
        </p:nvSpPr>
        <p:spPr>
          <a:xfrm>
            <a:off x="6115050" y="3228529"/>
            <a:ext cx="2564892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Keeps perishables safe during shipping</a:t>
            </a:r>
            <a:endParaRPr lang="en-US" sz="900" dirty="0"/>
          </a:p>
        </p:txBody>
      </p:sp>
      <p:sp>
        <p:nvSpPr>
          <p:cNvPr id="27" name="Text 24"/>
          <p:cNvSpPr/>
          <p:nvPr/>
        </p:nvSpPr>
        <p:spPr>
          <a:xfrm>
            <a:off x="3086100" y="3636169"/>
            <a:ext cx="5676900" cy="651272"/>
          </a:xfrm>
          <a:prstGeom prst="roundRect">
            <a:avLst>
              <a:gd name="adj" fmla="val 11700"/>
            </a:avLst>
          </a:prstGeom>
          <a:solidFill>
            <a:srgbClr val="E8F8F5"/>
          </a:solidFill>
          <a:ln w="19050">
            <a:solidFill>
              <a:srgbClr val="16A085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8" name="Text 25"/>
          <p:cNvSpPr/>
          <p:nvPr/>
        </p:nvSpPr>
        <p:spPr>
          <a:xfrm>
            <a:off x="3238500" y="3788569"/>
            <a:ext cx="5479542" cy="346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65"/>
              </a:lnSpc>
              <a:buNone/>
            </a:pPr>
            <a:r>
              <a:rPr lang="en-US" sz="975" b="1" dirty="0">
                <a:solidFill>
                  <a:srgbClr val="0E66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📊 Test temperatures twice daily in foodservice kitchens to satisfy health code requirements</a:t>
            </a:r>
            <a:endParaRPr lang="en-US" sz="975" dirty="0"/>
          </a:p>
        </p:txBody>
      </p:sp>
      <p:sp>
        <p:nvSpPr>
          <p:cNvPr id="29" name="Text 26"/>
          <p:cNvSpPr/>
          <p:nvPr/>
        </p:nvSpPr>
        <p:spPr>
          <a:xfrm>
            <a:off x="381000" y="4737199"/>
            <a:ext cx="8549640" cy="177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00" dirty="0">
                <a:solidFill>
                  <a:srgbClr val="7F8C8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Food Safety OER Textbook - Chapter 7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1170</Words>
  <Application>Microsoft Macintosh PowerPoint</Application>
  <PresentationFormat>On-screen Show (16:9)</PresentationFormat>
  <Paragraphs>182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Safely Storing Food</dc:title>
  <dc:subject>Food Safety Education</dc:subject>
  <dc:creator>Food Safety OER</dc:creator>
  <cp:lastModifiedBy>Valerie Salter</cp:lastModifiedBy>
  <cp:revision>2</cp:revision>
  <dcterms:created xsi:type="dcterms:W3CDTF">2025-12-16T03:16:46Z</dcterms:created>
  <dcterms:modified xsi:type="dcterms:W3CDTF">2025-12-16T03:40:19Z</dcterms:modified>
</cp:coreProperties>
</file>