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176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Storage Time (Months)</c:v>
                </c:pt>
              </c:strCache>
            </c:strRef>
          </c:tx>
          <c:spPr>
            <a:solidFill>
              <a:srgbClr val="16A08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C3E5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Breads &amp; Pastries</c:v>
                </c:pt>
                <c:pt idx="1">
                  <c:v>Leftover (cooked)</c:v>
                </c:pt>
                <c:pt idx="2">
                  <c:v>Ice Cream</c:v>
                </c:pt>
                <c:pt idx="3">
                  <c:v>Raw Ground Beef</c:v>
                </c:pt>
                <c:pt idx="4">
                  <c:v>Raw Ground Pork</c:v>
                </c:pt>
                <c:pt idx="5">
                  <c:v>Whole Poultry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3.5</c:v>
                </c:pt>
                <c:pt idx="4">
                  <c:v>3.5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3B-8047-9922-72663F95A9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4"/>
          <c:min val="0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US" b="0" i="0" u="none" strike="noStrike">
                    <a:solidFill>
                      <a:srgbClr val="000000"/>
                    </a:solidFill>
                    <a:latin typeface="Arial"/>
                  </a:rPr>
                  <a:t>Months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69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16195" y="1365200"/>
            <a:ext cx="291146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Chapter 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2693570" y="3334369"/>
            <a:ext cx="3756711" cy="507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Safely Storing Food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538238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Best Practices for Freezing Food</a:t>
            </a:r>
            <a:endParaRPr lang="en-US" sz="2400" dirty="0"/>
          </a:p>
        </p:txBody>
      </p:sp>
      <p:pic>
        <p:nvPicPr>
          <p:cNvPr id="3" name="Image 0" descr="/tmp/rasterized-gradient-bd751f2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57250"/>
            <a:ext cx="4095750" cy="1543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2450" y="1028700"/>
            <a:ext cx="213741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750"/>
              </a:spcAft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Date and Label Each Item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52450" y="1638300"/>
            <a:ext cx="6816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52450" y="1962150"/>
            <a:ext cx="6816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381000" y="2533650"/>
            <a:ext cx="4095750" cy="2242096"/>
          </a:xfrm>
          <a:prstGeom prst="roundRect">
            <a:avLst>
              <a:gd name="adj" fmla="val 4248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400050" y="2533650"/>
            <a:ext cx="0" cy="2242096"/>
          </a:xfrm>
          <a:prstGeom prst="line">
            <a:avLst/>
          </a:prstGeom>
          <a:noFill/>
          <a:ln w="38100">
            <a:solidFill>
              <a:srgbClr val="3498D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09601" y="2619449"/>
            <a:ext cx="201110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750"/>
              </a:spcAft>
              <a:buNone/>
            </a:pPr>
            <a:r>
              <a:rPr lang="en-US" sz="13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Use the Right Packaging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90550" y="3060799"/>
            <a:ext cx="378904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Vacuum-sealed bags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86530" y="3343275"/>
            <a:ext cx="378904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Freezer-safe zip-lock bags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90550" y="3638550"/>
            <a:ext cx="378904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Airtight plastic containers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90550" y="3962400"/>
            <a:ext cx="378904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Heavy-duty freezer paper or foil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90550" y="4305300"/>
            <a:ext cx="3714750" cy="298996"/>
          </a:xfrm>
          <a:prstGeom prst="roundRect">
            <a:avLst>
              <a:gd name="adj" fmla="val 12743"/>
            </a:avLst>
          </a:prstGeom>
          <a:solidFill>
            <a:srgbClr val="FFF3C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666750" y="4381500"/>
            <a:ext cx="3633597" cy="146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825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freezer burn</a:t>
            </a:r>
            <a:endParaRPr lang="en-US" sz="825" dirty="0"/>
          </a:p>
        </p:txBody>
      </p:sp>
      <p:sp>
        <p:nvSpPr>
          <p:cNvPr id="17" name="Text 14"/>
          <p:cNvSpPr/>
          <p:nvPr/>
        </p:nvSpPr>
        <p:spPr>
          <a:xfrm>
            <a:off x="4667250" y="857250"/>
            <a:ext cx="4095750" cy="1426815"/>
          </a:xfrm>
          <a:prstGeom prst="roundRect">
            <a:avLst>
              <a:gd name="adj" fmla="val 667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4686300" y="857250"/>
            <a:ext cx="0" cy="1426815"/>
          </a:xfrm>
          <a:prstGeom prst="line">
            <a:avLst/>
          </a:prstGeom>
          <a:noFill/>
          <a:ln w="38100">
            <a:solidFill>
              <a:srgbClr val="FF6B9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76800" y="1028700"/>
            <a:ext cx="231228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750"/>
              </a:spcAft>
              <a:buNone/>
            </a:pPr>
            <a:r>
              <a:rPr lang="en-US" sz="13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Implement the FIFO System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4886515" y="1411258"/>
            <a:ext cx="378904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spcAft>
                <a:spcPts val="600"/>
              </a:spcAft>
              <a:buNone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food consumed before new food. Arrange freezer with old food at front, new food at back.</a:t>
            </a:r>
            <a:endParaRPr lang="en-US" sz="975" dirty="0"/>
          </a:p>
        </p:txBody>
      </p:sp>
      <p:sp>
        <p:nvSpPr>
          <p:cNvPr id="21" name="Text 18"/>
          <p:cNvSpPr/>
          <p:nvPr/>
        </p:nvSpPr>
        <p:spPr>
          <a:xfrm>
            <a:off x="4876800" y="1762125"/>
            <a:ext cx="3714750" cy="350490"/>
          </a:xfrm>
          <a:prstGeom prst="roundRect">
            <a:avLst>
              <a:gd name="adj" fmla="val 10870"/>
            </a:avLst>
          </a:prstGeom>
          <a:solidFill>
            <a:srgbClr val="E8F8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4972050" y="1857375"/>
            <a:ext cx="3594735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66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Minimizes waste and ensures optimal quality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667250" y="2417415"/>
            <a:ext cx="4095750" cy="1627584"/>
          </a:xfrm>
          <a:prstGeom prst="roundRect">
            <a:avLst>
              <a:gd name="adj" fmla="val 5852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4686300" y="2417415"/>
            <a:ext cx="0" cy="1627584"/>
          </a:xfrm>
          <a:prstGeom prst="line">
            <a:avLst/>
          </a:prstGeom>
          <a:noFill/>
          <a:ln w="38100">
            <a:solidFill>
              <a:srgbClr val="F39C1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876800" y="2588865"/>
            <a:ext cx="19042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750"/>
              </a:spcAft>
              <a:buNone/>
            </a:pPr>
            <a:r>
              <a:rPr lang="en-US" sz="13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Plan for Safety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4876800" y="2874615"/>
            <a:ext cx="3714750" cy="998934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lnSpc>
                <a:spcPts val="1517"/>
              </a:lnSpc>
              <a:spcAft>
                <a:spcPts val="300"/>
              </a:spcAft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meats/seafood on lower shelves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spcAft>
                <a:spcPts val="300"/>
              </a:spcAft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Ready-to-eat foods on top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spcAft>
                <a:spcPts val="300"/>
              </a:spcAft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sections for different types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spcAft>
                <a:spcPts val="300"/>
              </a:spcAft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overload—allow air flow</a:t>
            </a:r>
            <a:endParaRPr lang="en-US" sz="975" dirty="0"/>
          </a:p>
        </p:txBody>
      </p:sp>
      <p:sp>
        <p:nvSpPr>
          <p:cNvPr id="27" name="Text 24"/>
          <p:cNvSpPr/>
          <p:nvPr/>
        </p:nvSpPr>
        <p:spPr>
          <a:xfrm>
            <a:off x="4667250" y="4178350"/>
            <a:ext cx="4095750" cy="575072"/>
          </a:xfrm>
          <a:prstGeom prst="roundRect">
            <a:avLst>
              <a:gd name="adj" fmla="val 13251"/>
            </a:avLst>
          </a:prstGeom>
          <a:solidFill>
            <a:srgbClr val="E74C3C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4781550" y="4292650"/>
            <a:ext cx="394449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Never refreeze thawed food unless it was kept at 41°F (5°C) or below at all times</a:t>
            </a:r>
            <a:endParaRPr lang="en-US" sz="975" dirty="0"/>
          </a:p>
        </p:txBody>
      </p:sp>
      <p:sp>
        <p:nvSpPr>
          <p:cNvPr id="29" name="Text 26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810985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Recommended Freezer Storage Times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98379" y="2390775"/>
            <a:ext cx="178203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Times Chart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81000" y="4105275"/>
            <a:ext cx="2717750" cy="323850"/>
          </a:xfrm>
          <a:prstGeom prst="roundRect">
            <a:avLst>
              <a:gd name="adj" fmla="val 17647"/>
            </a:avLst>
          </a:prstGeom>
          <a:solidFill>
            <a:srgbClr val="E8F8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0977" y="4200525"/>
            <a:ext cx="257779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0E66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times for best quality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3213050" y="4105275"/>
            <a:ext cx="2717750" cy="323850"/>
          </a:xfrm>
          <a:prstGeom prst="roundRect">
            <a:avLst>
              <a:gd name="adj" fmla="val 17647"/>
            </a:avLst>
          </a:prstGeom>
          <a:solidFill>
            <a:srgbClr val="FFF3C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283028" y="4200525"/>
            <a:ext cx="257779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causes freezer burn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045101" y="4105275"/>
            <a:ext cx="2717899" cy="323850"/>
          </a:xfrm>
          <a:prstGeom prst="roundRect">
            <a:avLst>
              <a:gd name="adj" fmla="val 17647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115077" y="4200525"/>
            <a:ext cx="2577947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 foods before freezing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  <p:graphicFrame>
        <p:nvGraphicFramePr>
          <p:cNvPr id="11" name="Chart 0"/>
          <p:cNvGraphicFramePr/>
          <p:nvPr/>
        </p:nvGraphicFramePr>
        <p:xfrm>
          <a:off x="381000" y="1095375"/>
          <a:ext cx="838200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4352544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Waste &amp; Garbage Storage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52888" y="1468487"/>
            <a:ext cx="4076700" cy="1107430"/>
          </a:xfrm>
          <a:prstGeom prst="roundRect">
            <a:avLst>
              <a:gd name="adj" fmla="val 6881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00050" y="857250"/>
            <a:ext cx="0" cy="1107430"/>
          </a:xfrm>
          <a:prstGeom prst="line">
            <a:avLst/>
          </a:prstGeom>
          <a:noFill/>
          <a:ln w="38100">
            <a:solidFill>
              <a:srgbClr val="E74C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1500" y="1009650"/>
            <a:ext cx="2244281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Waste Management Matters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71500" y="1255068"/>
            <a:ext cx="3808476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 waste handling prevents pest infestations, unpleasant odors, food contamination, and health code violations. Clean kitchens keep waste out of sight and away from food.</a:t>
            </a:r>
            <a:endParaRPr lang="en-US" sz="975" dirty="0"/>
          </a:p>
        </p:txBody>
      </p:sp>
      <p:pic>
        <p:nvPicPr>
          <p:cNvPr id="7" name="Image 0" descr="/tmp/rasterized-gradient-4b8b347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565" y="2808014"/>
            <a:ext cx="4076700" cy="15217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33400" y="2231380"/>
            <a:ext cx="1933385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75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Requirements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686300" y="857250"/>
            <a:ext cx="4076700" cy="1559868"/>
          </a:xfrm>
          <a:prstGeom prst="roundRect">
            <a:avLst>
              <a:gd name="adj" fmla="val 4885"/>
            </a:avLst>
          </a:prstGeom>
          <a:solidFill>
            <a:srgbClr val="FFE8EE"/>
          </a:solidFill>
          <a:ln w="19050">
            <a:solidFill>
              <a:srgbClr val="E74C3C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857750" y="1028700"/>
            <a:ext cx="1913954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750"/>
              </a:spcAft>
              <a:buNone/>
            </a:pPr>
            <a:r>
              <a:rPr lang="en-US" sz="12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Never, Ever...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686300" y="2531418"/>
            <a:ext cx="4076700" cy="1107430"/>
          </a:xfrm>
          <a:prstGeom prst="roundRect">
            <a:avLst>
              <a:gd name="adj" fmla="val 6881"/>
            </a:avLst>
          </a:prstGeom>
          <a:solidFill>
            <a:srgbClr val="E8F8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705350" y="2531418"/>
            <a:ext cx="0" cy="1107430"/>
          </a:xfrm>
          <a:prstGeom prst="line">
            <a:avLst/>
          </a:prstGeom>
          <a:noFill/>
          <a:ln w="38100">
            <a:solidFill>
              <a:srgbClr val="16A08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876800" y="2683818"/>
            <a:ext cx="1913954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Outdoor Storage Areas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876800" y="2929235"/>
            <a:ext cx="3808476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dumpsters on smooth, non-absorbent surfaces (asphalt/concrete). Keep areas free of debris and secure from animals and unauthorized access.</a:t>
            </a:r>
            <a:endParaRPr lang="en-US" sz="975" dirty="0"/>
          </a:p>
        </p:txBody>
      </p:sp>
      <p:sp>
        <p:nvSpPr>
          <p:cNvPr id="15" name="Text 12"/>
          <p:cNvSpPr/>
          <p:nvPr/>
        </p:nvSpPr>
        <p:spPr>
          <a:xfrm>
            <a:off x="4686300" y="3753148"/>
            <a:ext cx="4076700" cy="613172"/>
          </a:xfrm>
          <a:prstGeom prst="roundRect">
            <a:avLst>
              <a:gd name="adj" fmla="val 12427"/>
            </a:avLst>
          </a:prstGeom>
          <a:solidFill>
            <a:srgbClr val="F39C1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4819650" y="3886498"/>
            <a:ext cx="388620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🌱 Consider composting to reduce environmental impact and create nutrient-rich soil</a:t>
            </a:r>
            <a:endParaRPr lang="en-US" sz="975" dirty="0"/>
          </a:p>
        </p:txBody>
      </p:sp>
      <p:sp>
        <p:nvSpPr>
          <p:cNvPr id="17" name="Text 14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Takeaways: Safe Food Storage</a:t>
            </a:r>
            <a:endParaRPr lang="en-US" sz="2400" dirty="0"/>
          </a:p>
        </p:txBody>
      </p:sp>
      <p:pic>
        <p:nvPicPr>
          <p:cNvPr id="3" name="Image 0" descr="/tmp/rasterized-gradient-22fc98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26157"/>
            <a:ext cx="4114800" cy="10264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4350" y="1059507"/>
            <a:ext cx="39250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808264" y="1057381"/>
            <a:ext cx="1972247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Dry Storage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14350" y="1411932"/>
            <a:ext cx="392506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clean, dry, and away from contaminants. Use FIFO rotation.</a:t>
            </a:r>
            <a:endParaRPr lang="en-US" sz="900" dirty="0"/>
          </a:p>
        </p:txBody>
      </p:sp>
      <p:pic>
        <p:nvPicPr>
          <p:cNvPr id="7" name="Image 1" descr="/tmp/rasterized-gradient-940a268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926157"/>
            <a:ext cx="4114800" cy="10264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781550" y="1059507"/>
            <a:ext cx="39250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❄️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042807" y="1056020"/>
            <a:ext cx="1972247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Refrigerated: 41°F or below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791266" y="1440018"/>
            <a:ext cx="392506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Label, date, wrap foods. Raw below ready-to-eat. Check temps daily.</a:t>
            </a:r>
            <a:endParaRPr lang="en-US" sz="900" dirty="0"/>
          </a:p>
        </p:txBody>
      </p:sp>
      <p:pic>
        <p:nvPicPr>
          <p:cNvPr id="11" name="Image 2" descr="/tmp/rasterized-gradient-aa546e1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105025"/>
            <a:ext cx="4114800" cy="102646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4350" y="2238375"/>
            <a:ext cx="39250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🧊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808263" y="2255638"/>
            <a:ext cx="1972247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Frozen: 0°F or below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514350" y="2597222"/>
            <a:ext cx="392506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proper packaging to prevent freezer burn. Don't refreeze thawed food.</a:t>
            </a:r>
            <a:endParaRPr lang="en-US" sz="900" dirty="0"/>
          </a:p>
        </p:txBody>
      </p:sp>
      <p:pic>
        <p:nvPicPr>
          <p:cNvPr id="15" name="Image 3" descr="/tmp/rasterized-gradient-1dff0dc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2105025"/>
            <a:ext cx="4114800" cy="10264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781550" y="2238375"/>
            <a:ext cx="39250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🗑️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5042807" y="2240670"/>
            <a:ext cx="1972247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Waste Management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4781550" y="2597222"/>
            <a:ext cx="392506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Leak-proof containers. Remove frequently. Clean weekly. Keep lids closed.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381000" y="3283893"/>
            <a:ext cx="8382000" cy="523875"/>
          </a:xfrm>
          <a:prstGeom prst="roundRect">
            <a:avLst>
              <a:gd name="adj" fmla="val 21818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4"/>
          <p:cNvSpPr/>
          <p:nvPr/>
        </p:nvSpPr>
        <p:spPr>
          <a:xfrm>
            <a:off x="530352" y="3417243"/>
            <a:ext cx="8083296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🔄 Always use FIFO: First In, First Out for all storage types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381000" y="3960168"/>
            <a:ext cx="8382000" cy="542925"/>
          </a:xfrm>
          <a:prstGeom prst="roundRect">
            <a:avLst>
              <a:gd name="adj" fmla="val 14035"/>
            </a:avLst>
          </a:prstGeom>
          <a:solidFill>
            <a:srgbClr val="FFF3CD"/>
          </a:solidFill>
          <a:ln w="19050">
            <a:solidFill>
              <a:srgbClr val="F39C12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549783" y="4131618"/>
            <a:ext cx="804443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Temperature Danger Zone: 41°F to 135°F—bacteria multiply rapidly!</a:t>
            </a:r>
            <a:endParaRPr lang="en-US" sz="1050" dirty="0"/>
          </a:p>
        </p:txBody>
      </p:sp>
      <p:sp>
        <p:nvSpPr>
          <p:cNvPr id="23" name="Text 17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4284536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Outcomes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81000" y="2190750"/>
            <a:ext cx="304800" cy="304800"/>
          </a:xfrm>
          <a:prstGeom prst="roundRect">
            <a:avLst>
              <a:gd name="adj" fmla="val 300000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80417" y="2209800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00100" y="2190750"/>
            <a:ext cx="5557418" cy="271463"/>
          </a:xfrm>
          <a:prstGeom prst="rect">
            <a:avLst/>
          </a:prstGeom>
          <a:noFill/>
          <a:ln/>
        </p:spPr>
        <p:txBody>
          <a:bodyPr wrap="square" lIns="0" tIns="5715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proper procedures for receiving and storing both prepared and raw ingredients</a:t>
            </a:r>
            <a:endParaRPr lang="en-US" sz="1125" dirty="0"/>
          </a:p>
        </p:txBody>
      </p:sp>
      <p:sp>
        <p:nvSpPr>
          <p:cNvPr id="6" name="Text 4"/>
          <p:cNvSpPr/>
          <p:nvPr/>
        </p:nvSpPr>
        <p:spPr>
          <a:xfrm>
            <a:off x="381000" y="2628900"/>
            <a:ext cx="304800" cy="304800"/>
          </a:xfrm>
          <a:prstGeom prst="roundRect">
            <a:avLst>
              <a:gd name="adj" fmla="val 300000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80417" y="2647950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00100" y="2628900"/>
            <a:ext cx="3758532" cy="271463"/>
          </a:xfrm>
          <a:prstGeom prst="rect">
            <a:avLst/>
          </a:prstGeom>
          <a:noFill/>
          <a:ln/>
        </p:spPr>
        <p:txBody>
          <a:bodyPr wrap="square" lIns="0" tIns="5715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 correct cold and dry storage criteria to protect food</a:t>
            </a:r>
            <a:endParaRPr lang="en-US" sz="1125" dirty="0"/>
          </a:p>
        </p:txBody>
      </p:sp>
      <p:sp>
        <p:nvSpPr>
          <p:cNvPr id="9" name="Text 7"/>
          <p:cNvSpPr/>
          <p:nvPr/>
        </p:nvSpPr>
        <p:spPr>
          <a:xfrm>
            <a:off x="381000" y="3067050"/>
            <a:ext cx="304800" cy="304800"/>
          </a:xfrm>
          <a:prstGeom prst="roundRect">
            <a:avLst>
              <a:gd name="adj" fmla="val 300000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80417" y="3086100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00100" y="3067050"/>
            <a:ext cx="5038398" cy="271463"/>
          </a:xfrm>
          <a:prstGeom prst="rect">
            <a:avLst/>
          </a:prstGeom>
          <a:noFill/>
          <a:ln/>
        </p:spPr>
        <p:txBody>
          <a:bodyPr wrap="square" lIns="0" tIns="5715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at least five guidelines for safely storing food in a commercial environment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381000" y="3505200"/>
            <a:ext cx="304800" cy="304800"/>
          </a:xfrm>
          <a:prstGeom prst="roundRect">
            <a:avLst>
              <a:gd name="adj" fmla="val 300000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80417" y="3524250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00100" y="3505200"/>
            <a:ext cx="6829389" cy="271463"/>
          </a:xfrm>
          <a:prstGeom prst="rect">
            <a:avLst/>
          </a:prstGeom>
          <a:noFill/>
          <a:ln/>
        </p:spPr>
        <p:txBody>
          <a:bodyPr wrap="square" lIns="0" tIns="5715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the role of temperatures, handling, facilities/equipment, labeling, and logs in safe food storage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4780026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Types of Food Storage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81000" y="1644700"/>
            <a:ext cx="2667000" cy="1577876"/>
          </a:xfrm>
          <a:prstGeom prst="roundRect">
            <a:avLst>
              <a:gd name="adj" fmla="val 4829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381000" y="1663750"/>
            <a:ext cx="2667000" cy="0"/>
          </a:xfrm>
          <a:prstGeom prst="line">
            <a:avLst/>
          </a:prstGeom>
          <a:noFill/>
          <a:ln w="38100">
            <a:solidFill>
              <a:srgbClr val="F39C1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87502" y="1911400"/>
            <a:ext cx="22539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07281" y="2292400"/>
            <a:ext cx="1214438" cy="253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Dry Storage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87502" y="2829000"/>
            <a:ext cx="2253996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Shelf-stable items, canned goods, grains, spices</a:t>
            </a:r>
            <a:endParaRPr lang="en-US" sz="975" dirty="0"/>
          </a:p>
        </p:txBody>
      </p:sp>
      <p:sp>
        <p:nvSpPr>
          <p:cNvPr id="8" name="Text 6"/>
          <p:cNvSpPr/>
          <p:nvPr/>
        </p:nvSpPr>
        <p:spPr>
          <a:xfrm>
            <a:off x="3238500" y="1737568"/>
            <a:ext cx="2667000" cy="1485008"/>
          </a:xfrm>
          <a:prstGeom prst="roundRect">
            <a:avLst>
              <a:gd name="adj" fmla="val 5474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238500" y="1668771"/>
            <a:ext cx="2667000" cy="0"/>
          </a:xfrm>
          <a:prstGeom prst="line">
            <a:avLst/>
          </a:prstGeom>
          <a:noFill/>
          <a:ln w="38100">
            <a:solidFill>
              <a:srgbClr val="3498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45002" y="2004268"/>
            <a:ext cx="22539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❄️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738041" y="2359819"/>
            <a:ext cx="1667918" cy="253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Refrigerated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445002" y="2715369"/>
            <a:ext cx="225399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TCS foods at 41°F (5°C) or below</a:t>
            </a:r>
            <a:endParaRPr lang="en-US" sz="975" dirty="0"/>
          </a:p>
        </p:txBody>
      </p:sp>
      <p:sp>
        <p:nvSpPr>
          <p:cNvPr id="13" name="Text 11"/>
          <p:cNvSpPr/>
          <p:nvPr/>
        </p:nvSpPr>
        <p:spPr>
          <a:xfrm>
            <a:off x="6096000" y="1644700"/>
            <a:ext cx="2667000" cy="1577876"/>
          </a:xfrm>
          <a:prstGeom prst="roundRect">
            <a:avLst>
              <a:gd name="adj" fmla="val 4829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6096000" y="1663750"/>
            <a:ext cx="2667000" cy="0"/>
          </a:xfrm>
          <a:prstGeom prst="line">
            <a:avLst/>
          </a:prstGeom>
          <a:noFill/>
          <a:ln w="38100">
            <a:solidFill>
              <a:srgbClr val="16A08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2502" y="1911400"/>
            <a:ext cx="22539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🧊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861143" y="2292400"/>
            <a:ext cx="1136714" cy="253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Frozen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302502" y="2622500"/>
            <a:ext cx="2253996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storage at 0°F (-18°C) or below</a:t>
            </a:r>
            <a:endParaRPr lang="en-US" sz="975" dirty="0"/>
          </a:p>
        </p:txBody>
      </p:sp>
      <p:sp>
        <p:nvSpPr>
          <p:cNvPr id="18" name="Text 16"/>
          <p:cNvSpPr/>
          <p:nvPr/>
        </p:nvSpPr>
        <p:spPr>
          <a:xfrm>
            <a:off x="381000" y="3875929"/>
            <a:ext cx="8382000" cy="504825"/>
          </a:xfrm>
          <a:prstGeom prst="roundRect">
            <a:avLst>
              <a:gd name="adj" fmla="val 15094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85800" y="4028330"/>
            <a:ext cx="77724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All storage types use FIFO: First In, First Out</a:t>
            </a:r>
            <a:endParaRPr lang="en-US" sz="1125" dirty="0"/>
          </a:p>
        </p:txBody>
      </p:sp>
      <p:sp>
        <p:nvSpPr>
          <p:cNvPr id="20" name="Text 18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5557266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FIFO Method: First In, First Out</a:t>
            </a:r>
            <a:endParaRPr lang="en-US" sz="3000" dirty="0"/>
          </a:p>
        </p:txBody>
      </p:sp>
      <p:pic>
        <p:nvPicPr>
          <p:cNvPr id="3" name="Image 0" descr="/tmp/rasterized-gradient-0de0847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811685"/>
            <a:ext cx="1905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6260" y="2192685"/>
            <a:ext cx="155448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56260" y="2535585"/>
            <a:ext cx="155448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Rotation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571750" y="1925985"/>
            <a:ext cx="266700" cy="266700"/>
          </a:xfrm>
          <a:prstGeom prst="roundRect">
            <a:avLst>
              <a:gd name="adj" fmla="val 342857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652117" y="1925985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2933700" y="1959322"/>
            <a:ext cx="3065847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Locate the food item's expiration or use-by date</a:t>
            </a:r>
            <a:endParaRPr lang="en-US" sz="1125" dirty="0"/>
          </a:p>
        </p:txBody>
      </p:sp>
      <p:sp>
        <p:nvSpPr>
          <p:cNvPr id="9" name="Text 6"/>
          <p:cNvSpPr/>
          <p:nvPr/>
        </p:nvSpPr>
        <p:spPr>
          <a:xfrm>
            <a:off x="2571750" y="2306985"/>
            <a:ext cx="266700" cy="266700"/>
          </a:xfrm>
          <a:prstGeom prst="roundRect">
            <a:avLst>
              <a:gd name="adj" fmla="val 342857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2652117" y="2306985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2933700" y="2340322"/>
            <a:ext cx="40175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items with earliest dates in front of items with later dates</a:t>
            </a:r>
            <a:endParaRPr lang="en-US" sz="1125" dirty="0"/>
          </a:p>
        </p:txBody>
      </p:sp>
      <p:sp>
        <p:nvSpPr>
          <p:cNvPr id="12" name="Text 9"/>
          <p:cNvSpPr/>
          <p:nvPr/>
        </p:nvSpPr>
        <p:spPr>
          <a:xfrm>
            <a:off x="2571750" y="2687985"/>
            <a:ext cx="266700" cy="266700"/>
          </a:xfrm>
          <a:prstGeom prst="roundRect">
            <a:avLst>
              <a:gd name="adj" fmla="val 342857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2652117" y="2687985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2933700" y="2721322"/>
            <a:ext cx="308588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items in front first (earliest expiration dates)</a:t>
            </a:r>
            <a:endParaRPr lang="en-US" sz="1125" dirty="0"/>
          </a:p>
        </p:txBody>
      </p:sp>
      <p:sp>
        <p:nvSpPr>
          <p:cNvPr id="15" name="Text 12"/>
          <p:cNvSpPr/>
          <p:nvPr/>
        </p:nvSpPr>
        <p:spPr>
          <a:xfrm>
            <a:off x="2571750" y="3068985"/>
            <a:ext cx="266700" cy="266700"/>
          </a:xfrm>
          <a:prstGeom prst="roundRect">
            <a:avLst>
              <a:gd name="adj" fmla="val 342857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2652117" y="3068985"/>
            <a:ext cx="10808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2933700" y="3102322"/>
            <a:ext cx="365363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Discard any food that has expired or passed use-by date</a:t>
            </a:r>
            <a:endParaRPr lang="en-US" sz="1125" dirty="0"/>
          </a:p>
        </p:txBody>
      </p:sp>
      <p:sp>
        <p:nvSpPr>
          <p:cNvPr id="18" name="Text 15"/>
          <p:cNvSpPr/>
          <p:nvPr/>
        </p:nvSpPr>
        <p:spPr>
          <a:xfrm>
            <a:off x="381000" y="3735735"/>
            <a:ext cx="8382000" cy="453330"/>
          </a:xfrm>
          <a:prstGeom prst="roundRect">
            <a:avLst>
              <a:gd name="adj" fmla="val 8404"/>
            </a:avLst>
          </a:prstGeom>
          <a:solidFill>
            <a:srgbClr val="FFF3C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400050" y="3735735"/>
            <a:ext cx="0" cy="453330"/>
          </a:xfrm>
          <a:prstGeom prst="line">
            <a:avLst/>
          </a:prstGeom>
          <a:noFill/>
          <a:ln w="38100">
            <a:solidFill>
              <a:srgbClr val="F39C1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90550" y="3869085"/>
            <a:ext cx="816102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Why FIFO Matters: Prevents food waste and ensures food safety by using older products before they expire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4284536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Dry Storage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81000" y="857250"/>
            <a:ext cx="4076700" cy="1047750"/>
          </a:xfrm>
          <a:prstGeom prst="roundRect">
            <a:avLst>
              <a:gd name="adj" fmla="val 7273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52450" y="1028700"/>
            <a:ext cx="1913954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900"/>
              </a:spcAft>
              <a:buNone/>
            </a:pPr>
            <a:r>
              <a:rPr lang="en-US" sz="135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Dry Storage?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52450" y="1333500"/>
            <a:ext cx="3808476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Non-time/temperature controlled rooms where shelf-stable, non-perishable, packaged food is kept safely for long-term use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81000" y="2133599"/>
            <a:ext cx="4076700" cy="2013049"/>
          </a:xfrm>
          <a:prstGeom prst="roundRect">
            <a:avLst>
              <a:gd name="adj" fmla="val 4628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52450" y="2305050"/>
            <a:ext cx="233172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900"/>
              </a:spcAft>
              <a:buNone/>
            </a:pPr>
            <a:r>
              <a:rPr lang="en-US" sz="135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Examples of Dry Storage Items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52450" y="2609850"/>
            <a:ext cx="3733800" cy="998934"/>
          </a:xfrm>
          <a:prstGeom prst="rect">
            <a:avLst/>
          </a:prstGeom>
          <a:noFill/>
          <a:ln/>
        </p:spPr>
        <p:txBody>
          <a:bodyPr wrap="square" lIns="95250" tIns="0" rIns="0" bIns="0" rtlCol="0" anchor="t"/>
          <a:lstStyle/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Canned goods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Oils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Flour &amp; rice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Spices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Grains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Dried fruits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Single-service items</a:t>
            </a:r>
            <a:endParaRPr lang="en-US" sz="975" dirty="0"/>
          </a:p>
          <a:p>
            <a:pPr marL="95250" indent="-95250" algn="l">
              <a:lnSpc>
                <a:spcPts val="1517"/>
              </a:lnSpc>
              <a:buSzPct val="100000"/>
              <a:buChar char="•"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Disposable items</a:t>
            </a:r>
            <a:endParaRPr lang="en-US" sz="975" dirty="0"/>
          </a:p>
        </p:txBody>
      </p:sp>
      <p:sp>
        <p:nvSpPr>
          <p:cNvPr id="10" name="Text 8"/>
          <p:cNvSpPr/>
          <p:nvPr/>
        </p:nvSpPr>
        <p:spPr>
          <a:xfrm>
            <a:off x="4857750" y="1028700"/>
            <a:ext cx="342799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900"/>
              </a:spcAft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Dry Storage Protects Food From: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857750" y="133350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24019" y="1969293"/>
            <a:ext cx="4076700" cy="862013"/>
          </a:xfrm>
          <a:prstGeom prst="roundRect">
            <a:avLst>
              <a:gd name="adj" fmla="val 8840"/>
            </a:avLst>
          </a:prstGeom>
          <a:solidFill>
            <a:srgbClr val="FFF3CD"/>
          </a:solidFill>
          <a:ln w="19050">
            <a:solidFill>
              <a:srgbClr val="F39C12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838700" y="2052637"/>
            <a:ext cx="3847338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Requirements:</a:t>
            </a:r>
            <a:r>
              <a:rPr lang="en-US" sz="975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Dry storage must be dry, clean, and located away from contaminants, dust, and liquids. Often surrounded by four walls with a locking door for controlled access.</a:t>
            </a:r>
            <a:endParaRPr lang="en-US" sz="975" dirty="0"/>
          </a:p>
        </p:txBody>
      </p:sp>
      <p:sp>
        <p:nvSpPr>
          <p:cNvPr id="17" name="Text 15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4284536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30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Refrigerated Storage</a:t>
            </a:r>
            <a:endParaRPr lang="en-US" sz="3000" dirty="0"/>
          </a:p>
        </p:txBody>
      </p:sp>
      <p:pic>
        <p:nvPicPr>
          <p:cNvPr id="3" name="Image 0" descr="/tmp/rasterized-gradient-3a12b2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57250"/>
            <a:ext cx="2667000" cy="2457450"/>
          </a:xfrm>
          <a:prstGeom prst="rect">
            <a:avLst/>
          </a:prstGeom>
          <a:effectLst>
            <a:outerShdw blurRad="114300" dist="38100" dir="5400000" algn="bl" rotWithShape="0">
              <a:srgbClr val="000000">
                <a:alpha val="10000"/>
              </a:srgbClr>
            </a:outerShdw>
          </a:effectLst>
        </p:spPr>
      </p:pic>
      <p:sp>
        <p:nvSpPr>
          <p:cNvPr id="4" name="Text 1"/>
          <p:cNvSpPr/>
          <p:nvPr/>
        </p:nvSpPr>
        <p:spPr>
          <a:xfrm>
            <a:off x="605028" y="2100709"/>
            <a:ext cx="217627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41°F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05028" y="2401714"/>
            <a:ext cx="217627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5°C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7700" y="1962150"/>
            <a:ext cx="2133600" cy="19050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26364" y="2707704"/>
            <a:ext cx="217627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below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7700" y="1285205"/>
            <a:ext cx="217627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temperature for TCS foods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3276600" y="857250"/>
            <a:ext cx="5486400" cy="950268"/>
          </a:xfrm>
          <a:prstGeom prst="roundRect">
            <a:avLst>
              <a:gd name="adj" fmla="val 8019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3295650" y="857250"/>
            <a:ext cx="0" cy="950268"/>
          </a:xfrm>
          <a:prstGeom prst="line">
            <a:avLst/>
          </a:prstGeom>
          <a:noFill/>
          <a:ln w="38100">
            <a:solidFill>
              <a:srgbClr val="16A08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467100" y="1009650"/>
            <a:ext cx="2632901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Refrigerated Storage?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467100" y="1255068"/>
            <a:ext cx="524637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of food at low temperatures to suppress growth of pathogenic microorganisms. Prevents food poisoning and extends shelf life.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276600" y="1940868"/>
            <a:ext cx="5486400" cy="921693"/>
          </a:xfrm>
          <a:prstGeom prst="roundRect">
            <a:avLst>
              <a:gd name="adj" fmla="val 8267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3295650" y="1940868"/>
            <a:ext cx="0" cy="921693"/>
          </a:xfrm>
          <a:prstGeom prst="line">
            <a:avLst/>
          </a:prstGeom>
          <a:noFill/>
          <a:ln w="38100">
            <a:solidFill>
              <a:srgbClr val="3498D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467100" y="2093268"/>
            <a:ext cx="2632901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3498D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Walk-In Coolers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467100" y="2338685"/>
            <a:ext cx="524637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enclosed areas with thick insulated walls, powerful cooling units, and temperature monitoring systems. Must be accurate within ±3°F (±1.5°C).</a:t>
            </a:r>
            <a:endParaRPr lang="en-US" sz="975" dirty="0"/>
          </a:p>
        </p:txBody>
      </p:sp>
      <p:sp>
        <p:nvSpPr>
          <p:cNvPr id="17" name="Text 14"/>
          <p:cNvSpPr/>
          <p:nvPr/>
        </p:nvSpPr>
        <p:spPr>
          <a:xfrm>
            <a:off x="3276600" y="2995910"/>
            <a:ext cx="5486400" cy="1107430"/>
          </a:xfrm>
          <a:prstGeom prst="roundRect">
            <a:avLst>
              <a:gd name="adj" fmla="val 6881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3429000" y="3148310"/>
            <a:ext cx="2652332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Temperature Matters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3429000" y="3393728"/>
            <a:ext cx="5285232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food outside the Temperature Danger Zone (41°F to 135°F). TCS foods—dairy, meats, cooked vegetables, cut fruits, prepared salads—are susceptible to unsafe bacteria at improper temperatures.</a:t>
            </a:r>
            <a:endParaRPr lang="en-US" sz="975" dirty="0"/>
          </a:p>
        </p:txBody>
      </p:sp>
      <p:sp>
        <p:nvSpPr>
          <p:cNvPr id="20" name="Text 17"/>
          <p:cNvSpPr/>
          <p:nvPr/>
        </p:nvSpPr>
        <p:spPr>
          <a:xfrm>
            <a:off x="3276600" y="4236690"/>
            <a:ext cx="5486400" cy="426690"/>
          </a:xfrm>
          <a:prstGeom prst="roundRect">
            <a:avLst>
              <a:gd name="adj" fmla="val 17858"/>
            </a:avLst>
          </a:prstGeom>
          <a:solidFill>
            <a:srgbClr val="FFF3CD"/>
          </a:solidFill>
          <a:ln w="19050">
            <a:solidFill>
              <a:srgbClr val="F39C12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3409950" y="4370040"/>
            <a:ext cx="5324094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Record temperature at least once every shift | ✓ Keep TCS foods away from cooler door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7937563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General Requirements for Refrigerated Storage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81000" y="857250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14350" y="990600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66886" y="102870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🏷️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71550" y="99060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Label and Date All Foods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71550" y="118869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with name and storage date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81000" y="1596330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14350" y="1729680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66886" y="176778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🔄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71550" y="172968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Always Use FIFO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71550" y="192777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new items behind older items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81000" y="2335411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14350" y="2468761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66886" y="2506861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71550" y="246876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Wrap and Cover Foods Properly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71550" y="266685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covered containers or wrap tightly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81000" y="3074491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14350" y="3207841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66886" y="3245941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⬇️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71550" y="320784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Keep Raw Foods Below Ready-to-Eat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71550" y="3405932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cross-contamination from drips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667250" y="857250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800600" y="990600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853136" y="102870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🌡️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257800" y="99060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Monitor Temperature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257800" y="118869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thermometer and record daily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667250" y="1596330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4800600" y="1729680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853136" y="176778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257800" y="1729680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Not Overstock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257800" y="192777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must circulate for proper cooling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667250" y="2335411"/>
            <a:ext cx="4095750" cy="624780"/>
          </a:xfrm>
          <a:prstGeom prst="roundRect">
            <a:avLst>
              <a:gd name="adj" fmla="val 12196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4800600" y="2468761"/>
            <a:ext cx="342900" cy="342900"/>
          </a:xfrm>
          <a:prstGeom prst="roundRect">
            <a:avLst>
              <a:gd name="adj" fmla="val 22222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4853136" y="2506861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🧹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5257800" y="246876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2C3E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Clean Regularly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257800" y="2666851"/>
            <a:ext cx="3439287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spills, mold, and contamination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667250" y="3074491"/>
            <a:ext cx="4095750" cy="533400"/>
          </a:xfrm>
          <a:prstGeom prst="roundRect">
            <a:avLst>
              <a:gd name="adj" fmla="val 14286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4800600" y="3207841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5152727" y="3254573"/>
            <a:ext cx="3546461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Danger Zone: 41°F to 135°F—bacteria multiply rapidly!</a:t>
            </a:r>
            <a:endParaRPr lang="en-US" sz="975" dirty="0"/>
          </a:p>
        </p:txBody>
      </p:sp>
      <p:sp>
        <p:nvSpPr>
          <p:cNvPr id="41" name="Text 39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228600"/>
            <a:ext cx="770439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Recommended Storage Order (Top to Bottom)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81000" y="1377404"/>
            <a:ext cx="5048250" cy="708571"/>
          </a:xfrm>
          <a:prstGeom prst="roundRect">
            <a:avLst>
              <a:gd name="adj" fmla="val 10754"/>
            </a:avLst>
          </a:prstGeom>
          <a:solidFill>
            <a:srgbClr val="D5F4E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381000" y="1391692"/>
            <a:ext cx="5048250" cy="0"/>
          </a:xfrm>
          <a:prstGeom prst="line">
            <a:avLst/>
          </a:prstGeom>
          <a:noFill/>
          <a:ln w="28575">
            <a:solidFill>
              <a:srgbClr val="16A08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14963" y="1377404"/>
            <a:ext cx="0" cy="708571"/>
          </a:xfrm>
          <a:prstGeom prst="line">
            <a:avLst/>
          </a:prstGeom>
          <a:noFill/>
          <a:ln w="28575">
            <a:solidFill>
              <a:srgbClr val="16A08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95288" y="1377404"/>
            <a:ext cx="0" cy="708571"/>
          </a:xfrm>
          <a:prstGeom prst="line">
            <a:avLst/>
          </a:prstGeom>
          <a:noFill/>
          <a:ln w="28575">
            <a:solidFill>
              <a:srgbClr val="16A0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1975" y="1786979"/>
            <a:ext cx="4780026" cy="146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5"/>
              </a:lnSpc>
              <a:spcBef>
                <a:spcPts val="300"/>
              </a:spcBef>
              <a:buNone/>
            </a:pPr>
            <a:r>
              <a:rPr lang="en-US" sz="825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further cooking required</a:t>
            </a:r>
            <a:endParaRPr lang="en-US" sz="825" dirty="0"/>
          </a:p>
        </p:txBody>
      </p:sp>
      <p:sp>
        <p:nvSpPr>
          <p:cNvPr id="8" name="Text 6"/>
          <p:cNvSpPr/>
          <p:nvPr/>
        </p:nvSpPr>
        <p:spPr>
          <a:xfrm>
            <a:off x="381000" y="2085975"/>
            <a:ext cx="5048250" cy="609600"/>
          </a:xfrm>
          <a:prstGeom prst="rect">
            <a:avLst/>
          </a:prstGeom>
          <a:solidFill>
            <a:srgbClr val="E3F2F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14963" y="2085975"/>
            <a:ext cx="0" cy="609600"/>
          </a:xfrm>
          <a:prstGeom prst="line">
            <a:avLst/>
          </a:prstGeom>
          <a:noFill/>
          <a:ln w="28575">
            <a:solidFill>
              <a:srgbClr val="3498D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5288" y="2085975"/>
            <a:ext cx="0" cy="609600"/>
          </a:xfrm>
          <a:prstGeom prst="line">
            <a:avLst/>
          </a:prstGeom>
          <a:noFill/>
          <a:ln w="28575">
            <a:solidFill>
              <a:srgbClr val="3498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2925" y="2428875"/>
            <a:ext cx="4818888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spcBef>
                <a:spcPts val="300"/>
              </a:spcBef>
              <a:buNone/>
            </a:pPr>
            <a:r>
              <a:rPr lang="en-US" sz="75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145°F (63°C) minimum internal temp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381000" y="2695575"/>
            <a:ext cx="5048250" cy="609600"/>
          </a:xfrm>
          <a:prstGeom prst="rect">
            <a:avLst/>
          </a:prstGeom>
          <a:solidFill>
            <a:srgbClr val="FFF9E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14963" y="2695575"/>
            <a:ext cx="0" cy="609600"/>
          </a:xfrm>
          <a:prstGeom prst="line">
            <a:avLst/>
          </a:prstGeom>
          <a:noFill/>
          <a:ln w="28575">
            <a:solidFill>
              <a:srgbClr val="F39C1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5288" y="2695575"/>
            <a:ext cx="0" cy="609600"/>
          </a:xfrm>
          <a:prstGeom prst="line">
            <a:avLst/>
          </a:prstGeom>
          <a:noFill/>
          <a:ln w="28575">
            <a:solidFill>
              <a:srgbClr val="F39C1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2925" y="3038475"/>
            <a:ext cx="4818888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spcBef>
                <a:spcPts val="300"/>
              </a:spcBef>
              <a:buNone/>
            </a:pPr>
            <a:r>
              <a:rPr lang="en-US" sz="75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145°F (63°C) minimum internal temp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381000" y="3305175"/>
            <a:ext cx="5048250" cy="609600"/>
          </a:xfrm>
          <a:prstGeom prst="rect">
            <a:avLst/>
          </a:prstGeom>
          <a:solidFill>
            <a:srgbClr val="FFE8EE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5414963" y="3305175"/>
            <a:ext cx="0" cy="609600"/>
          </a:xfrm>
          <a:prstGeom prst="line">
            <a:avLst/>
          </a:prstGeom>
          <a:noFill/>
          <a:ln w="28575">
            <a:solidFill>
              <a:srgbClr val="E74C3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95288" y="3305175"/>
            <a:ext cx="0" cy="609600"/>
          </a:xfrm>
          <a:prstGeom prst="line">
            <a:avLst/>
          </a:prstGeom>
          <a:noFill/>
          <a:ln w="28575">
            <a:solidFill>
              <a:srgbClr val="E74C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2925" y="3648075"/>
            <a:ext cx="4818888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spcBef>
                <a:spcPts val="300"/>
              </a:spcBef>
              <a:buNone/>
            </a:pPr>
            <a:r>
              <a:rPr lang="en-US" sz="75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155°F (68°C) minimum internal temp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381000" y="3914775"/>
            <a:ext cx="5048250" cy="708571"/>
          </a:xfrm>
          <a:prstGeom prst="rect">
            <a:avLst/>
          </a:prstGeom>
          <a:solidFill>
            <a:srgbClr val="F3E5F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5414963" y="3914775"/>
            <a:ext cx="0" cy="708571"/>
          </a:xfrm>
          <a:prstGeom prst="line">
            <a:avLst/>
          </a:prstGeom>
          <a:noFill/>
          <a:ln w="28575">
            <a:solidFill>
              <a:srgbClr val="9B59B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81000" y="4609058"/>
            <a:ext cx="5048250" cy="0"/>
          </a:xfrm>
          <a:prstGeom prst="line">
            <a:avLst/>
          </a:prstGeom>
          <a:noFill/>
          <a:ln w="28575">
            <a:solidFill>
              <a:srgbClr val="9B59B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95288" y="3914775"/>
            <a:ext cx="0" cy="708571"/>
          </a:xfrm>
          <a:prstGeom prst="line">
            <a:avLst/>
          </a:prstGeom>
          <a:noFill/>
          <a:ln w="28575">
            <a:solidFill>
              <a:srgbClr val="9B59B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1975" y="4295775"/>
            <a:ext cx="4780026" cy="146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5"/>
              </a:lnSpc>
              <a:spcBef>
                <a:spcPts val="300"/>
              </a:spcBef>
              <a:buNone/>
            </a:pPr>
            <a:r>
              <a:rPr lang="en-US" sz="825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165°F (74°C) minimum internal temp</a:t>
            </a:r>
            <a:endParaRPr lang="en-US" sz="825" dirty="0"/>
          </a:p>
        </p:txBody>
      </p:sp>
      <p:sp>
        <p:nvSpPr>
          <p:cNvPr id="25" name="Text 23"/>
          <p:cNvSpPr/>
          <p:nvPr/>
        </p:nvSpPr>
        <p:spPr>
          <a:xfrm>
            <a:off x="5715000" y="1666577"/>
            <a:ext cx="3048000" cy="1538883"/>
          </a:xfrm>
          <a:prstGeom prst="roundRect">
            <a:avLst>
              <a:gd name="adj" fmla="val 7427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5905500" y="1857077"/>
            <a:ext cx="136988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spcAft>
                <a:spcPts val="900"/>
              </a:spcAft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Order?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905500" y="2161877"/>
            <a:ext cx="2720340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Based on minimum internal cooking temperatures. Items requiring higher cooking temps go on bottom to prevent drips from contaminating ready-to-eat foods.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715000" y="3434060"/>
            <a:ext cx="3048000" cy="900113"/>
          </a:xfrm>
          <a:prstGeom prst="roundRect">
            <a:avLst>
              <a:gd name="adj" fmla="val 8466"/>
            </a:avLst>
          </a:prstGeom>
          <a:solidFill>
            <a:srgbClr val="FFF3CD"/>
          </a:solidFill>
          <a:ln w="19050">
            <a:solidFill>
              <a:srgbClr val="F39C12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5886450" y="3605510"/>
            <a:ext cx="24258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200477" y="3605510"/>
            <a:ext cx="2438894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Cross-contamination risk is highest when raw meat juices drip onto foods below. Proper storage order is critical!</a:t>
            </a:r>
            <a:endParaRPr lang="en-US" sz="975" dirty="0"/>
          </a:p>
        </p:txBody>
      </p:sp>
      <p:sp>
        <p:nvSpPr>
          <p:cNvPr id="31" name="Text 29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0999" y="228600"/>
            <a:ext cx="7957457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spcAft>
                <a:spcPts val="750"/>
              </a:spcAft>
              <a:buNone/>
            </a:pPr>
            <a:r>
              <a:rPr lang="en-US" sz="24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Frozen Storage</a:t>
            </a:r>
            <a:endParaRPr lang="en-US" sz="2400" dirty="0"/>
          </a:p>
        </p:txBody>
      </p:sp>
      <p:pic>
        <p:nvPicPr>
          <p:cNvPr id="3" name="Image 0" descr="/tmp/rasterized-gradient-b6d0d0e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57250"/>
            <a:ext cx="2476500" cy="2457450"/>
          </a:xfrm>
          <a:prstGeom prst="rect">
            <a:avLst/>
          </a:prstGeom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</p:pic>
      <p:sp>
        <p:nvSpPr>
          <p:cNvPr id="4" name="Text 1"/>
          <p:cNvSpPr/>
          <p:nvPr/>
        </p:nvSpPr>
        <p:spPr>
          <a:xfrm>
            <a:off x="628269" y="1123950"/>
            <a:ext cx="19819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0°F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28269" y="1466850"/>
            <a:ext cx="19819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-18°C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47700" y="1962150"/>
            <a:ext cx="1943100" cy="19050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28269" y="2133600"/>
            <a:ext cx="1981962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below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8269" y="2514600"/>
            <a:ext cx="1981962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Bacteria go into resting phase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381000" y="3467100"/>
            <a:ext cx="2476500" cy="744587"/>
          </a:xfrm>
          <a:prstGeom prst="roundRect">
            <a:avLst>
              <a:gd name="adj" fmla="val 10234"/>
            </a:avLst>
          </a:prstGeom>
          <a:solidFill>
            <a:srgbClr val="FFF3CD"/>
          </a:solidFill>
          <a:ln w="19050">
            <a:solidFill>
              <a:srgbClr val="F39C12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533400" y="3619500"/>
            <a:ext cx="2215134" cy="439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825" b="1" dirty="0">
                <a:solidFill>
                  <a:srgbClr val="8564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Freezing doesn't kill bacteria—it only inhibits multiplication and ability to cause disease</a:t>
            </a:r>
            <a:endParaRPr lang="en-US" sz="825" dirty="0"/>
          </a:p>
        </p:txBody>
      </p:sp>
      <p:sp>
        <p:nvSpPr>
          <p:cNvPr id="11" name="Text 8"/>
          <p:cNvSpPr/>
          <p:nvPr/>
        </p:nvSpPr>
        <p:spPr>
          <a:xfrm>
            <a:off x="3086100" y="857250"/>
            <a:ext cx="5676900" cy="950268"/>
          </a:xfrm>
          <a:prstGeom prst="roundRect">
            <a:avLst>
              <a:gd name="adj" fmla="val 8019"/>
            </a:avLst>
          </a:prstGeom>
          <a:solidFill>
            <a:srgbClr val="F8F9FA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3105150" y="857250"/>
            <a:ext cx="0" cy="950268"/>
          </a:xfrm>
          <a:prstGeom prst="line">
            <a:avLst/>
          </a:prstGeom>
          <a:noFill/>
          <a:ln w="38100">
            <a:solidFill>
              <a:srgbClr val="16A08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76600" y="1009650"/>
            <a:ext cx="2730056" cy="1692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33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16A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Frozen Storage?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276600" y="1255068"/>
            <a:ext cx="544068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food at temperatures low enough to inhibit bacteria, molds, and yeasts. Disease-causing microorganisms enter a resting phase, and spoilage occurs much more slowly.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086100" y="1921818"/>
            <a:ext cx="2781300" cy="822871"/>
          </a:xfrm>
          <a:prstGeom prst="roundRect">
            <a:avLst>
              <a:gd name="adj" fmla="val 9260"/>
            </a:avLst>
          </a:prstGeom>
          <a:solidFill>
            <a:srgbClr val="FF6B9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3219450" y="2055168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Prevents Bacterial Growth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219450" y="2291358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Properly frozen food stays safe much longer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5981700" y="1921818"/>
            <a:ext cx="2781300" cy="822871"/>
          </a:xfrm>
          <a:prstGeom prst="roundRect">
            <a:avLst>
              <a:gd name="adj" fmla="val 9260"/>
            </a:avLst>
          </a:prstGeom>
          <a:solidFill>
            <a:srgbClr val="16A08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6115050" y="2055168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Extended Shelf Life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115050" y="2291358"/>
            <a:ext cx="2564892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kept for weeks or months with minimal quality loss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3086100" y="2858988"/>
            <a:ext cx="2781300" cy="662880"/>
          </a:xfrm>
          <a:prstGeom prst="roundRect">
            <a:avLst>
              <a:gd name="adj" fmla="val 11495"/>
            </a:avLst>
          </a:prstGeom>
          <a:solidFill>
            <a:srgbClr val="3498DB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3219450" y="2992338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Reduces Waste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3219450" y="3228529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Freeze leftovers before expiration to cut costs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5981700" y="2858988"/>
            <a:ext cx="2781300" cy="662880"/>
          </a:xfrm>
          <a:prstGeom prst="roundRect">
            <a:avLst>
              <a:gd name="adj" fmla="val 11495"/>
            </a:avLst>
          </a:prstGeom>
          <a:solidFill>
            <a:srgbClr val="F39C12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6115050" y="2992338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Safe Transport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6115050" y="3228529"/>
            <a:ext cx="2564892" cy="159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perishables safe during shipping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3086100" y="3636169"/>
            <a:ext cx="5676900" cy="651272"/>
          </a:xfrm>
          <a:prstGeom prst="roundRect">
            <a:avLst>
              <a:gd name="adj" fmla="val 11700"/>
            </a:avLst>
          </a:prstGeom>
          <a:solidFill>
            <a:srgbClr val="E8F8F5"/>
          </a:solidFill>
          <a:ln w="19050">
            <a:solidFill>
              <a:srgbClr val="16A085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3238500" y="3788569"/>
            <a:ext cx="5479542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0E66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 Test temperatures twice daily in foodservice kitchens to satisfy health code requirements</a:t>
            </a:r>
            <a:endParaRPr lang="en-US" sz="975" dirty="0"/>
          </a:p>
        </p:txBody>
      </p:sp>
      <p:sp>
        <p:nvSpPr>
          <p:cNvPr id="29" name="Text 26"/>
          <p:cNvSpPr/>
          <p:nvPr/>
        </p:nvSpPr>
        <p:spPr>
          <a:xfrm>
            <a:off x="381000" y="4737199"/>
            <a:ext cx="8549640" cy="177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Safety OER Textbook - Chapter 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1170</Words>
  <Application>Microsoft Macintosh PowerPoint</Application>
  <PresentationFormat>On-screen Show (16:9)</PresentationFormat>
  <Paragraphs>182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7: Safely Storing Food</dc:title>
  <dc:subject>Food Safety Education</dc:subject>
  <dc:creator>Food Safety OER</dc:creator>
  <cp:lastModifiedBy>Valerie Salter</cp:lastModifiedBy>
  <cp:revision>2</cp:revision>
  <dcterms:created xsi:type="dcterms:W3CDTF">2025-12-16T03:16:46Z</dcterms:created>
  <dcterms:modified xsi:type="dcterms:W3CDTF">2025-12-16T03:40:19Z</dcterms:modified>
</cp:coreProperties>
</file>