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9"/>
  </p:handoutMasterIdLst>
  <p:sldIdLst>
    <p:sldId id="256" r:id="rId2"/>
    <p:sldId id="277" r:id="rId3"/>
    <p:sldId id="300" r:id="rId4"/>
    <p:sldId id="280" r:id="rId5"/>
    <p:sldId id="281" r:id="rId6"/>
    <p:sldId id="282" r:id="rId7"/>
    <p:sldId id="283" r:id="rId8"/>
    <p:sldId id="284" r:id="rId9"/>
    <p:sldId id="285" r:id="rId10"/>
    <p:sldId id="287" r:id="rId11"/>
    <p:sldId id="288" r:id="rId12"/>
    <p:sldId id="286" r:id="rId13"/>
    <p:sldId id="290" r:id="rId14"/>
    <p:sldId id="298" r:id="rId15"/>
    <p:sldId id="289" r:id="rId16"/>
    <p:sldId id="293" r:id="rId17"/>
    <p:sldId id="299" r:id="rId18"/>
    <p:sldId id="292" r:id="rId19"/>
    <p:sldId id="295" r:id="rId20"/>
    <p:sldId id="296" r:id="rId21"/>
    <p:sldId id="301" r:id="rId22"/>
    <p:sldId id="302" r:id="rId23"/>
    <p:sldId id="303" r:id="rId24"/>
    <p:sldId id="304" r:id="rId25"/>
    <p:sldId id="305" r:id="rId26"/>
    <p:sldId id="297"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67" d="100"/>
          <a:sy n="67" d="100"/>
        </p:scale>
        <p:origin x="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December 28,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December 28,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December 28,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December 28,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December 28, 2025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microbiology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19 </a:t>
            </a:r>
            <a:r>
              <a:rPr lang="en-US" sz="2000" b="1" dirty="0">
                <a:solidFill>
                  <a:srgbClr val="212F62"/>
                </a:solidFill>
                <a:latin typeface="+mn-lt"/>
              </a:rPr>
              <a:t>DISEASES OF THE IMMUNE SYSTEM</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7984"/>
            <a:ext cx="2010682" cy="2602716"/>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19.8</a:t>
            </a:r>
          </a:p>
        </p:txBody>
      </p:sp>
      <p:pic>
        <p:nvPicPr>
          <p:cNvPr id="2" name="Picture Placeholder 1" descr="a) Sensitization. Antigens from poison ivy enter dendritic cells in skin. The dendritic cell activates a T-cell which becomes a memory helper T cell. b) Immune response. Macrophages, memory helper T cells, and cytotoxic T cells produce a large lesion on the skin due to dytikine activ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236" r="-21236"/>
          <a:stretch>
            <a:fillRect/>
          </a:stretch>
        </p:blipFill>
        <p:spPr/>
      </p:pic>
      <p:sp>
        <p:nvSpPr>
          <p:cNvPr id="7" name="Text Placeholder 6"/>
          <p:cNvSpPr>
            <a:spLocks noGrp="1"/>
          </p:cNvSpPr>
          <p:nvPr>
            <p:ph type="body" sz="quarter" idx="14"/>
          </p:nvPr>
        </p:nvSpPr>
        <p:spPr/>
        <p:txBody>
          <a:bodyPr>
            <a:noAutofit/>
          </a:bodyPr>
          <a:lstStyle/>
          <a:p>
            <a:r>
              <a:rPr lang="en-US" sz="1100" dirty="0"/>
              <a:t>Exposure to hapten antigens in poison ivy can cause contact dermatitis, a type IV hypersensitivity.</a:t>
            </a:r>
          </a:p>
          <a:p>
            <a:pPr marL="342900" indent="-342900">
              <a:buFontTx/>
              <a:buAutoNum type="alphaLcParenBoth"/>
            </a:pPr>
            <a:r>
              <a:rPr lang="en-US" sz="1100" dirty="0">
                <a:solidFill>
                  <a:schemeClr val="tx1"/>
                </a:solidFill>
              </a:rPr>
              <a:t>The </a:t>
            </a:r>
            <a:r>
              <a:rPr lang="en-US" sz="1100" dirty="0"/>
              <a:t>first exposure to poison ivy does not result in a reaction. However, sensitization stimulates helper T cells, leading to production of memory helper T cells that can become reactivated on future exposures. </a:t>
            </a:r>
          </a:p>
          <a:p>
            <a:pPr marL="342900" indent="-342900">
              <a:buFontTx/>
              <a:buAutoNum type="alphaLcParenBoth"/>
            </a:pPr>
            <a:r>
              <a:rPr lang="en-US" sz="1100" dirty="0"/>
              <a:t>Upon secondary exposure, the memory helper T cells become reactivated, producing inflammatory cytokines that stimulate macrophages and cytotoxic T cells to induce an inflammatory lesion at the exposed site. This lesion, which will persist until the allergen is removed, can inflict significant tissue damage if it continues long enough.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1558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19.9</a:t>
            </a:r>
          </a:p>
        </p:txBody>
      </p:sp>
      <p:pic>
        <p:nvPicPr>
          <p:cNvPr id="2" name="Picture Placeholder 1" descr="Photo of an object shaped like a bike handle with sharp projections on one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915" r="-41915"/>
          <a:stretch>
            <a:fillRect/>
          </a:stretch>
        </p:blipFill>
        <p:spPr/>
      </p:pic>
      <p:sp>
        <p:nvSpPr>
          <p:cNvPr id="7" name="Text Placeholder 6"/>
          <p:cNvSpPr>
            <a:spLocks noGrp="1"/>
          </p:cNvSpPr>
          <p:nvPr>
            <p:ph type="body" sz="quarter" idx="14"/>
          </p:nvPr>
        </p:nvSpPr>
        <p:spPr/>
        <p:txBody>
          <a:bodyPr>
            <a:normAutofit/>
          </a:bodyPr>
          <a:lstStyle/>
          <a:p>
            <a:r>
              <a:rPr lang="en-US" sz="1600" dirty="0"/>
              <a:t>The modern version of Pirquet’s scarification is the tine test, which uses devices like this to administer tuberculin antigen into the skin, usually on the inside of the forearm. The tine test is considered less reliable than the Mantoux test. (credit: modification of work by the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0806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19.10</a:t>
            </a:r>
          </a:p>
        </p:txBody>
      </p:sp>
      <p:pic>
        <p:nvPicPr>
          <p:cNvPr id="2" name="Picture Placeholder 1" descr="A) Photo of chickens in a coop. b) Photo of a worker in a warehou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653" b="-5653"/>
          <a:stretch>
            <a:fillRect/>
          </a:stretch>
        </p:blipFill>
        <p:spPr/>
      </p:pic>
      <p:sp>
        <p:nvSpPr>
          <p:cNvPr id="7" name="Text Placeholder 6"/>
          <p:cNvSpPr>
            <a:spLocks noGrp="1"/>
          </p:cNvSpPr>
          <p:nvPr>
            <p:ph type="body" sz="quarter" idx="14"/>
          </p:nvPr>
        </p:nvSpPr>
        <p:spPr/>
        <p:txBody>
          <a:bodyPr>
            <a:noAutofit/>
          </a:bodyPr>
          <a:lstStyle/>
          <a:p>
            <a:r>
              <a:rPr lang="en-US" sz="1390" dirty="0"/>
              <a:t>Occupational exposure to dust, mold, and other allergens can result in hypersensitivity pneumonitis.</a:t>
            </a:r>
          </a:p>
          <a:p>
            <a:pPr marL="342900" indent="-342900">
              <a:buFontTx/>
              <a:buAutoNum type="alphaLcParenBoth"/>
            </a:pPr>
            <a:r>
              <a:rPr lang="en-US" sz="1390" dirty="0">
                <a:solidFill>
                  <a:schemeClr val="tx1"/>
                </a:solidFill>
              </a:rPr>
              <a:t>The </a:t>
            </a:r>
            <a:r>
              <a:rPr lang="en-US" sz="1390" dirty="0"/>
              <a:t>People exposed daily to large numbers of birds may be susceptible to poultry worker’s lung. </a:t>
            </a:r>
          </a:p>
          <a:p>
            <a:pPr marL="342900" indent="-342900">
              <a:buFontTx/>
              <a:buAutoNum type="alphaLcParenBoth"/>
            </a:pPr>
            <a:r>
              <a:rPr lang="en-US" sz="1390" dirty="0"/>
              <a:t>Workers in a cheese factory may become sensitized to different types of molds and develop cheese handler’s disease. (credit a: modification of work by The Global Orphan Project) Project)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6610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19.11</a:t>
            </a:r>
          </a:p>
        </p:txBody>
      </p:sp>
      <p:pic>
        <p:nvPicPr>
          <p:cNvPr id="2" name="Picture Placeholder 1" descr="Table summarizing four types of hypersensitivities. Type I uses immune reactant IgE and a soluble antigen. The mechanism of activation is: Allergen-specific IgE antibodies bind to mast cells via their Fc receptor. When the specific allergen binds to the IgE, cross-linking of IgE induces degranulation of mast cells. Examples of hypersensitive reactions include: Local and systemic anaphylaxis, seasonal hay fever, food allergies, and drug allergies. Type II uses immune reactant IgG or IgM and a cell-bound antigen. The mechanism of activation is: IgG or IgM antibody binds to cellular antigen, leading to complement activation and cell lysis. IgG can also mediate ADCC with cytotoxic T cells, natural killer cells, macrophages, and neutrophils. Examples of hypersensitive reactions include: Red blood cell destruction after transfusion with mismatched blood types or during hemolytic disease of the newborn. Type III uses immune reactant IgG or IgM and a soluble antigen. The mechanism of activation is: Antigen-antibody complexes are deposited in tissues. Complement activation provides inflammatory mediators and recruits neutrophils. Enzymes released from neutrophils damage tissue. Examples of hypersensitive reactions include: Local and systemic Post-streptococcal glomerulonephritis, rheumatoid arthritis, and systemic lupus erythematosus. Type IV uses immune reactant T cells and a soluble or cell-bound antigen. The mechanism of activation is: TH1 cells secreete cytokines, which activate macrophages and cytotoxic T cells.. Examples of hypersensitive reactions include: Contact dermatitis, type I diabetes mellitus, and multiple sclero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982" r="-30982"/>
          <a:stretch>
            <a:fillRect/>
          </a:stretch>
        </p:blipFill>
        <p:spPr/>
      </p:pic>
      <p:sp>
        <p:nvSpPr>
          <p:cNvPr id="7" name="Text Placeholder 6"/>
          <p:cNvSpPr>
            <a:spLocks noGrp="1"/>
          </p:cNvSpPr>
          <p:nvPr>
            <p:ph type="body" sz="quarter" idx="14"/>
          </p:nvPr>
        </p:nvSpPr>
        <p:spPr/>
        <p:txBody>
          <a:bodyPr>
            <a:normAutofit/>
          </a:bodyPr>
          <a:lstStyle/>
          <a:p>
            <a:r>
              <a:rPr lang="en-US" sz="1600" dirty="0"/>
              <a:t>Components of the immune system cause four types of hypersensitivities. Notice that types I–III are B-cell/antibody-mediated hypersensitivities, whereas type IV hypersensitivity is exclusively a T-cell phenomenon.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9732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19.12</a:t>
            </a:r>
          </a:p>
        </p:txBody>
      </p:sp>
      <p:pic>
        <p:nvPicPr>
          <p:cNvPr id="2" name="Picture Placeholder 1" descr="Photo of a person with many dots in a row on their skin. The dots are numbered and marks are next to those that are swo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752" r="-59752"/>
          <a:stretch>
            <a:fillRect/>
          </a:stretch>
        </p:blipFill>
        <p:spPr/>
      </p:pic>
      <p:sp>
        <p:nvSpPr>
          <p:cNvPr id="7" name="Text Placeholder 6"/>
          <p:cNvSpPr>
            <a:spLocks noGrp="1"/>
          </p:cNvSpPr>
          <p:nvPr>
            <p:ph type="body" sz="quarter" idx="14"/>
          </p:nvPr>
        </p:nvSpPr>
        <p:spPr/>
        <p:txBody>
          <a:bodyPr>
            <a:normAutofit/>
          </a:bodyPr>
          <a:lstStyle/>
          <a:p>
            <a:r>
              <a:rPr lang="en-US" sz="1600" dirty="0">
                <a:solidFill>
                  <a:schemeClr val="tx1"/>
                </a:solidFill>
              </a:rPr>
              <a:t>Results of an allergy skin-prick test to test for type I hypersensitivity to a group of potential allergens. A positive result is indicated by a raised area (wheal) and surrounding redness (flare). (credit: modification of work by “</a:t>
            </a:r>
            <a:r>
              <a:rPr lang="en-US" sz="1600" dirty="0" err="1">
                <a:solidFill>
                  <a:schemeClr val="tx1"/>
                </a:solidFill>
              </a:rPr>
              <a:t>OakleyOriginals</a:t>
            </a:r>
            <a:r>
              <a:rPr lang="en-US" sz="1600" dirty="0">
                <a:solidFill>
                  <a:schemeClr val="tx1"/>
                </a:solidFill>
              </a:rPr>
              <a:t>”/Flickr)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596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19.13</a:t>
            </a:r>
          </a:p>
        </p:txBody>
      </p:sp>
      <p:pic>
        <p:nvPicPr>
          <p:cNvPr id="2" name="Picture Placeholder 1" descr="A person with a large swollen ne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Text Placeholder 6"/>
          <p:cNvSpPr>
            <a:spLocks noGrp="1"/>
          </p:cNvSpPr>
          <p:nvPr>
            <p:ph type="body" sz="quarter" idx="14"/>
          </p:nvPr>
        </p:nvSpPr>
        <p:spPr/>
        <p:txBody>
          <a:bodyPr>
            <a:normAutofit/>
          </a:bodyPr>
          <a:lstStyle/>
          <a:p>
            <a:r>
              <a:rPr lang="en-US" sz="1600" dirty="0"/>
              <a:t>Goiter, a hypertrophy of the thyroid, is a symptom of Graves disease and Hashimoto thyroiditis.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9810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19.14</a:t>
            </a:r>
          </a:p>
        </p:txBody>
      </p:sp>
      <p:pic>
        <p:nvPicPr>
          <p:cNvPr id="2" name="Picture Placeholder 1" descr="Photo of a person with large bulging ey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97" r="-25197"/>
          <a:stretch>
            <a:fillRect/>
          </a:stretch>
        </p:blipFill>
        <p:spPr/>
      </p:pic>
      <p:sp>
        <p:nvSpPr>
          <p:cNvPr id="7" name="Text Placeholder 6"/>
          <p:cNvSpPr>
            <a:spLocks noGrp="1"/>
          </p:cNvSpPr>
          <p:nvPr>
            <p:ph type="body" sz="quarter" idx="14"/>
          </p:nvPr>
        </p:nvSpPr>
        <p:spPr/>
        <p:txBody>
          <a:bodyPr>
            <a:normAutofit/>
          </a:bodyPr>
          <a:lstStyle/>
          <a:p>
            <a:r>
              <a:rPr lang="en-US" sz="1600" dirty="0"/>
              <a:t>Exophthalmia, or Graves ophthalmopathy, is a sign of Graves disease. (credit: modification of work by Jonathan Trobe, University of Michigan Kellogg Eye Center)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1408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19.15</a:t>
            </a:r>
          </a:p>
        </p:txBody>
      </p:sp>
      <p:pic>
        <p:nvPicPr>
          <p:cNvPr id="2" name="Picture Placeholder 1" descr="Two hands, palm up are shown. They appear to be redder than is norm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894" r="-53894"/>
          <a:stretch>
            <a:fillRect/>
          </a:stretch>
        </p:blipFill>
        <p:spPr/>
      </p:pic>
      <p:sp>
        <p:nvSpPr>
          <p:cNvPr id="7" name="Text Placeholder 6"/>
          <p:cNvSpPr>
            <a:spLocks noGrp="1"/>
          </p:cNvSpPr>
          <p:nvPr>
            <p:ph type="body" sz="quarter" idx="14"/>
          </p:nvPr>
        </p:nvSpPr>
        <p:spPr/>
        <p:txBody>
          <a:bodyPr>
            <a:normAutofit/>
          </a:bodyPr>
          <a:lstStyle/>
          <a:p>
            <a:r>
              <a:rPr lang="en-US" sz="1600" dirty="0"/>
              <a:t>Hyperpigmentation is a sign of Addison disease. (credit: modification of work by Petros Perros)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7644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19.16</a:t>
            </a:r>
          </a:p>
        </p:txBody>
      </p:sp>
      <p:pic>
        <p:nvPicPr>
          <p:cNvPr id="2" name="Picture Placeholder 1" descr="a) Diagram of a normal nerve cell releasing acetylcholine which binds to receptors on the muscle cell. This signal is processed and the muscle cell contracts. B) Diagram of myasthenia gravis. The nerve cell releases acetylcholine but anti-AChR antibodies bind to the acetylcholine so it cannot bind to the receptors on the muscle cells. Because the signal is blocked the muscle is paralyzed and does not contra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272" r="-40272"/>
          <a:stretch>
            <a:fillRect/>
          </a:stretch>
        </p:blipFill>
        <p:spPr/>
      </p:pic>
      <p:sp>
        <p:nvSpPr>
          <p:cNvPr id="7" name="Text Placeholder 6"/>
          <p:cNvSpPr>
            <a:spLocks noGrp="1"/>
          </p:cNvSpPr>
          <p:nvPr>
            <p:ph type="body" sz="quarter" idx="14"/>
          </p:nvPr>
        </p:nvSpPr>
        <p:spPr/>
        <p:txBody>
          <a:bodyPr>
            <a:noAutofit/>
          </a:bodyPr>
          <a:lstStyle/>
          <a:p>
            <a:r>
              <a:rPr lang="en-US" sz="1500" dirty="0"/>
              <a:t>Myasthenia gravis and impaired muscle contraction.</a:t>
            </a:r>
          </a:p>
          <a:p>
            <a:pPr marL="342900" indent="-342900">
              <a:buAutoNum type="alphaLcParenBoth"/>
            </a:pPr>
            <a:r>
              <a:rPr lang="en-US" sz="1500" dirty="0"/>
              <a:t>Normal release of the neurotransmitter acetylcholine stimulates muscle contraction.</a:t>
            </a:r>
          </a:p>
          <a:p>
            <a:pPr marL="342900" indent="-342900">
              <a:buAutoNum type="alphaLcParenBoth"/>
            </a:pPr>
            <a:r>
              <a:rPr lang="en-US" sz="1500" dirty="0"/>
              <a:t>In myasthenia gravis, autoantibodies block the receptors for acetylcholine (AChr) on muscle cells, resulting in paralysis.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9004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19.17</a:t>
            </a:r>
          </a:p>
        </p:txBody>
      </p:sp>
      <p:pic>
        <p:nvPicPr>
          <p:cNvPr id="2" name="Picture Placeholder 1" descr="X-ray and photo of hands with joints bent at unusual ang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480" b="-33480"/>
          <a:stretch>
            <a:fillRect/>
          </a:stretch>
        </p:blipFill>
        <p:spPr/>
      </p:pic>
      <p:sp>
        <p:nvSpPr>
          <p:cNvPr id="7" name="Text Placeholder 6"/>
          <p:cNvSpPr>
            <a:spLocks noGrp="1"/>
          </p:cNvSpPr>
          <p:nvPr>
            <p:ph type="body" sz="quarter" idx="14"/>
          </p:nvPr>
        </p:nvSpPr>
        <p:spPr/>
        <p:txBody>
          <a:bodyPr>
            <a:normAutofit/>
          </a:bodyPr>
          <a:lstStyle/>
          <a:p>
            <a:r>
              <a:rPr lang="en-US" sz="1600" dirty="0"/>
              <a:t>The radiograph (left) and photograph (right) show damage to the hands typical of rheumatoid arthritis. (credit right: modification of work by “handarmdoc”/Flickr)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122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a:t>
            </a:r>
          </a:p>
        </p:txBody>
      </p:sp>
      <p:pic>
        <p:nvPicPr>
          <p:cNvPr id="2" name="Picture Placeholder 1" descr="Photo of a bee on a flower. Photo of an EpiP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Autofit/>
          </a:bodyPr>
          <a:lstStyle/>
          <a:p>
            <a:r>
              <a:rPr lang="en-US" sz="1550" dirty="0"/>
              <a:t>Bee stings and other allergens can cause life-threatening, systemic allergic reactions. Sensitive individuals may need to carry an epinephrine auto-injector (e.g., EpiPen) in case of a sting. A bee-sting allergy is an example of an immune response that is harmful to the host rather than protective; epinephrine counteracts the severe drop in blood pressure that can result from the immune response. (credit right: modification of work by Carol Bleistine)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19.18</a:t>
            </a:r>
          </a:p>
        </p:txBody>
      </p:sp>
      <p:pic>
        <p:nvPicPr>
          <p:cNvPr id="2" name="Picture Placeholder 1" descr="a) Diagram of symptoms include: a rash on the phase, ulcers of the nose and mouth, muscle aches, inflammation of the pericardium (heart region), poor circulation in the fingers and toes. B) photo of a butterfly rash on the 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400" dirty="0"/>
              <a:t>Systemic lupus erythematosus is characterized by autoimmunity to the individual’s own DNA and/or proteins. </a:t>
            </a:r>
          </a:p>
          <a:p>
            <a:pPr marL="342900" indent="-342900">
              <a:buFontTx/>
              <a:buAutoNum type="alphaLcParenBoth"/>
            </a:pPr>
            <a:r>
              <a:rPr lang="en-US" sz="1400" dirty="0"/>
              <a:t>This patient is presenting with a butterfly rash, one of the characteristic signs of lupus. (credit a: modification of work by Mikael Häggström; credit b: modification of work by Shrestha D, Dhakal AK, Shiva RK, Shakya A, Shah SC, Shakya 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83731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8867-B3E8-AA47-A45D-903DEF7014DD}"/>
              </a:ext>
            </a:extLst>
          </p:cNvPr>
          <p:cNvSpPr>
            <a:spLocks noGrp="1"/>
          </p:cNvSpPr>
          <p:nvPr>
            <p:ph type="title"/>
          </p:nvPr>
        </p:nvSpPr>
        <p:spPr/>
        <p:txBody>
          <a:bodyPr/>
          <a:lstStyle/>
          <a:p>
            <a:r>
              <a:rPr lang="en-US" dirty="0"/>
              <a:t>Select Autoimmune Diseases – Part 1</a:t>
            </a:r>
          </a:p>
        </p:txBody>
      </p:sp>
      <p:sp>
        <p:nvSpPr>
          <p:cNvPr id="4" name="Text Placeholder 3">
            <a:extLst>
              <a:ext uri="{FF2B5EF4-FFF2-40B4-BE49-F238E27FC236}">
                <a16:creationId xmlns:a16="http://schemas.microsoft.com/office/drawing/2014/main" id="{82FD2720-BC5D-557A-2E5A-4564B24BF9E2}"/>
              </a:ext>
            </a:extLst>
          </p:cNvPr>
          <p:cNvSpPr>
            <a:spLocks noGrp="1"/>
          </p:cNvSpPr>
          <p:nvPr>
            <p:ph type="body" sz="quarter" idx="14"/>
          </p:nvPr>
        </p:nvSpPr>
        <p:spPr/>
        <p:txBody>
          <a:bodyPr/>
          <a:lstStyle/>
          <a:p>
            <a:endParaRPr lang="en-US"/>
          </a:p>
        </p:txBody>
      </p:sp>
      <p:graphicFrame>
        <p:nvGraphicFramePr>
          <p:cNvPr id="5" name="Table 4">
            <a:extLst>
              <a:ext uri="{FF2B5EF4-FFF2-40B4-BE49-F238E27FC236}">
                <a16:creationId xmlns:a16="http://schemas.microsoft.com/office/drawing/2014/main" id="{68687ADC-239E-0FA3-CEE7-BFFACD533D67}"/>
              </a:ext>
            </a:extLst>
          </p:cNvPr>
          <p:cNvGraphicFramePr>
            <a:graphicFrameLocks noGrp="1"/>
          </p:cNvGraphicFramePr>
          <p:nvPr>
            <p:extLst>
              <p:ext uri="{D42A27DB-BD31-4B8C-83A1-F6EECF244321}">
                <p14:modId xmlns:p14="http://schemas.microsoft.com/office/powerpoint/2010/main" val="193980610"/>
              </p:ext>
            </p:extLst>
          </p:nvPr>
        </p:nvGraphicFramePr>
        <p:xfrm>
          <a:off x="448056" y="865632"/>
          <a:ext cx="8062911" cy="5935810"/>
        </p:xfrm>
        <a:graphic>
          <a:graphicData uri="http://schemas.openxmlformats.org/drawingml/2006/table">
            <a:tbl>
              <a:tblPr/>
              <a:tblGrid>
                <a:gridCol w="2687637">
                  <a:extLst>
                    <a:ext uri="{9D8B030D-6E8A-4147-A177-3AD203B41FA5}">
                      <a16:colId xmlns:a16="http://schemas.microsoft.com/office/drawing/2014/main" val="1113422804"/>
                    </a:ext>
                  </a:extLst>
                </a:gridCol>
                <a:gridCol w="2687637">
                  <a:extLst>
                    <a:ext uri="{9D8B030D-6E8A-4147-A177-3AD203B41FA5}">
                      <a16:colId xmlns:a16="http://schemas.microsoft.com/office/drawing/2014/main" val="148040753"/>
                    </a:ext>
                  </a:extLst>
                </a:gridCol>
                <a:gridCol w="2687637">
                  <a:extLst>
                    <a:ext uri="{9D8B030D-6E8A-4147-A177-3AD203B41FA5}">
                      <a16:colId xmlns:a16="http://schemas.microsoft.com/office/drawing/2014/main" val="65481095"/>
                    </a:ext>
                  </a:extLst>
                </a:gridCol>
              </a:tblGrid>
              <a:tr h="47799">
                <a:tc gridSpan="3">
                  <a:txBody>
                    <a:bodyPr/>
                    <a:lstStyle/>
                    <a:p>
                      <a:pPr algn="l" fontAlgn="t">
                        <a:buNone/>
                      </a:pPr>
                      <a:r>
                        <a:rPr lang="en-US" sz="1600" b="1" dirty="0">
                          <a:effectLst/>
                        </a:rPr>
                        <a:t>Select Autoimmune Diseases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7336764"/>
                  </a:ext>
                </a:extLst>
              </a:tr>
              <a:tr h="83647">
                <a:tc>
                  <a:txBody>
                    <a:bodyPr/>
                    <a:lstStyle/>
                    <a:p>
                      <a:pPr algn="l" fontAlgn="t">
                        <a:buNone/>
                      </a:pPr>
                      <a:r>
                        <a:rPr lang="en-US" sz="1600" b="1">
                          <a:effectLst/>
                        </a:rPr>
                        <a:t>Disease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600" b="1">
                          <a:effectLst/>
                        </a:rPr>
                        <a:t>Cause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600" b="1">
                          <a:effectLst/>
                        </a:rPr>
                        <a:t>Signs and Symptoms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31242602"/>
                  </a:ext>
                </a:extLst>
              </a:tr>
              <a:tr h="513834">
                <a:tc>
                  <a:txBody>
                    <a:bodyPr/>
                    <a:lstStyle/>
                    <a:p>
                      <a:pPr fontAlgn="t">
                        <a:buNone/>
                      </a:pPr>
                      <a:r>
                        <a:rPr lang="en-US" sz="1600">
                          <a:effectLst/>
                        </a:rPr>
                        <a:t>Addison disease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Destruction of adrenal gland cells by cytotoxic T cells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Weakness, nausea, hypotension, fatigue; adrenal crisis with severe pain in abdomen, lower back, and legs; circulatory system collapse, kidney failure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66048998"/>
                  </a:ext>
                </a:extLst>
              </a:tr>
              <a:tr h="298741">
                <a:tc>
                  <a:txBody>
                    <a:bodyPr/>
                    <a:lstStyle/>
                    <a:p>
                      <a:pPr fontAlgn="t">
                        <a:buNone/>
                      </a:pPr>
                      <a:r>
                        <a:rPr lang="en-US" sz="1600">
                          <a:effectLst/>
                        </a:rPr>
                        <a:t>Celiac disease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Antibodies to gluten become autoantibodies that target cells of the small intestine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Severe diarrhea, abdominal pain, anemia, malnutrition</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4815668"/>
                  </a:ext>
                </a:extLst>
              </a:tr>
              <a:tr h="298741">
                <a:tc>
                  <a:txBody>
                    <a:bodyPr/>
                    <a:lstStyle/>
                    <a:p>
                      <a:pPr fontAlgn="t">
                        <a:buNone/>
                      </a:pPr>
                      <a:r>
                        <a:rPr lang="en-US" sz="1600">
                          <a:effectLst/>
                        </a:rPr>
                        <a:t>Diabetes mellitus (type I)</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Cytotoxic T-cell destruction of the insulin-producing β cells of the pancreas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Hyperglycemia, extreme increase in thirst and urination, weight loss, extreme fatigue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47718786"/>
                  </a:ext>
                </a:extLst>
              </a:tr>
              <a:tr h="370438">
                <a:tc>
                  <a:txBody>
                    <a:bodyPr/>
                    <a:lstStyle/>
                    <a:p>
                      <a:pPr fontAlgn="t">
                        <a:buNone/>
                      </a:pPr>
                      <a:r>
                        <a:rPr lang="en-US" sz="1600">
                          <a:effectLst/>
                        </a:rPr>
                        <a:t>Graves disease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Autoantibodies target thyroid-stimulating hormone receptors, resulting in overstimulation of the thyroid</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Hyperthyroidism with rapid and irregular heartbeat, heat intolerance, weight loss, goiter, exophthalmia</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457209"/>
                  </a:ext>
                </a:extLst>
              </a:tr>
              <a:tr h="370438">
                <a:tc>
                  <a:txBody>
                    <a:bodyPr/>
                    <a:lstStyle/>
                    <a:p>
                      <a:pPr fontAlgn="t">
                        <a:buNone/>
                      </a:pPr>
                      <a:r>
                        <a:rPr lang="en-US" sz="1600" dirty="0">
                          <a:effectLst/>
                        </a:rPr>
                        <a:t>Hashimoto thyroiditis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Thyroid gland is attacked by cytotoxic T cells, lymphocytes, macrophages, and autoantibodies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Thyroiditis with goiter, cold intolerance, muscle weakness, painful and stiff joints, depression, memory loss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60805269"/>
                  </a:ext>
                </a:extLst>
              </a:tr>
            </a:tbl>
          </a:graphicData>
        </a:graphic>
      </p:graphicFrame>
      <p:sp>
        <p:nvSpPr>
          <p:cNvPr id="6" name="Rectangle 1">
            <a:extLst>
              <a:ext uri="{FF2B5EF4-FFF2-40B4-BE49-F238E27FC236}">
                <a16:creationId xmlns:a16="http://schemas.microsoft.com/office/drawing/2014/main" id="{36B3C853-87A1-0F32-6C71-C7A835410AC7}"/>
              </a:ext>
            </a:extLst>
          </p:cNvPr>
          <p:cNvSpPr>
            <a:spLocks noChangeArrowheads="1"/>
          </p:cNvSpPr>
          <p:nvPr/>
        </p:nvSpPr>
        <p:spPr bwMode="auto">
          <a:xfrm>
            <a:off x="3957638"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217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D813-D396-70A5-F0E3-903653279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E2092-F9A8-DDBC-0F33-E9CE5B708FF1}"/>
              </a:ext>
            </a:extLst>
          </p:cNvPr>
          <p:cNvSpPr>
            <a:spLocks noGrp="1"/>
          </p:cNvSpPr>
          <p:nvPr>
            <p:ph type="title"/>
          </p:nvPr>
        </p:nvSpPr>
        <p:spPr/>
        <p:txBody>
          <a:bodyPr/>
          <a:lstStyle/>
          <a:p>
            <a:r>
              <a:rPr lang="en-US" dirty="0"/>
              <a:t>Select Autoimmune Diseases – Part 2</a:t>
            </a:r>
          </a:p>
        </p:txBody>
      </p:sp>
      <p:sp>
        <p:nvSpPr>
          <p:cNvPr id="4" name="Text Placeholder 3">
            <a:extLst>
              <a:ext uri="{FF2B5EF4-FFF2-40B4-BE49-F238E27FC236}">
                <a16:creationId xmlns:a16="http://schemas.microsoft.com/office/drawing/2014/main" id="{B5EE3390-5680-FE7B-033D-3D5766B281AB}"/>
              </a:ext>
            </a:extLst>
          </p:cNvPr>
          <p:cNvSpPr>
            <a:spLocks noGrp="1"/>
          </p:cNvSpPr>
          <p:nvPr>
            <p:ph type="body" sz="quarter" idx="14"/>
          </p:nvPr>
        </p:nvSpPr>
        <p:spPr/>
        <p:txBody>
          <a:bodyPr/>
          <a:lstStyle/>
          <a:p>
            <a:endParaRPr lang="en-US"/>
          </a:p>
        </p:txBody>
      </p:sp>
      <p:graphicFrame>
        <p:nvGraphicFramePr>
          <p:cNvPr id="5" name="Table 4">
            <a:extLst>
              <a:ext uri="{FF2B5EF4-FFF2-40B4-BE49-F238E27FC236}">
                <a16:creationId xmlns:a16="http://schemas.microsoft.com/office/drawing/2014/main" id="{FB2D1005-E5CE-1481-51CF-0B85190820B2}"/>
              </a:ext>
            </a:extLst>
          </p:cNvPr>
          <p:cNvGraphicFramePr>
            <a:graphicFrameLocks noGrp="1"/>
          </p:cNvGraphicFramePr>
          <p:nvPr>
            <p:extLst>
              <p:ext uri="{D42A27DB-BD31-4B8C-83A1-F6EECF244321}">
                <p14:modId xmlns:p14="http://schemas.microsoft.com/office/powerpoint/2010/main" val="554653812"/>
              </p:ext>
            </p:extLst>
          </p:nvPr>
        </p:nvGraphicFramePr>
        <p:xfrm>
          <a:off x="457200" y="1039368"/>
          <a:ext cx="8062911" cy="5680020"/>
        </p:xfrm>
        <a:graphic>
          <a:graphicData uri="http://schemas.openxmlformats.org/drawingml/2006/table">
            <a:tbl>
              <a:tblPr/>
              <a:tblGrid>
                <a:gridCol w="2687637">
                  <a:extLst>
                    <a:ext uri="{9D8B030D-6E8A-4147-A177-3AD203B41FA5}">
                      <a16:colId xmlns:a16="http://schemas.microsoft.com/office/drawing/2014/main" val="1113422804"/>
                    </a:ext>
                  </a:extLst>
                </a:gridCol>
                <a:gridCol w="2687637">
                  <a:extLst>
                    <a:ext uri="{9D8B030D-6E8A-4147-A177-3AD203B41FA5}">
                      <a16:colId xmlns:a16="http://schemas.microsoft.com/office/drawing/2014/main" val="148040753"/>
                    </a:ext>
                  </a:extLst>
                </a:gridCol>
                <a:gridCol w="2687637">
                  <a:extLst>
                    <a:ext uri="{9D8B030D-6E8A-4147-A177-3AD203B41FA5}">
                      <a16:colId xmlns:a16="http://schemas.microsoft.com/office/drawing/2014/main" val="65481095"/>
                    </a:ext>
                  </a:extLst>
                </a:gridCol>
              </a:tblGrid>
              <a:tr h="47799">
                <a:tc gridSpan="3">
                  <a:txBody>
                    <a:bodyPr/>
                    <a:lstStyle/>
                    <a:p>
                      <a:pPr algn="l" fontAlgn="t">
                        <a:buNone/>
                      </a:pPr>
                      <a:r>
                        <a:rPr lang="en-US" sz="1600" b="1" dirty="0">
                          <a:effectLst/>
                        </a:rPr>
                        <a:t>Select Autoimmune Diseases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7336764"/>
                  </a:ext>
                </a:extLst>
              </a:tr>
              <a:tr h="83647">
                <a:tc>
                  <a:txBody>
                    <a:bodyPr/>
                    <a:lstStyle/>
                    <a:p>
                      <a:pPr algn="l" fontAlgn="t">
                        <a:buNone/>
                      </a:pPr>
                      <a:r>
                        <a:rPr lang="en-US" sz="1600" b="1">
                          <a:effectLst/>
                        </a:rPr>
                        <a:t>Disease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600" b="1">
                          <a:effectLst/>
                        </a:rPr>
                        <a:t>Cause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600" b="1">
                          <a:effectLst/>
                        </a:rPr>
                        <a:t>Signs and Symptoms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31242602"/>
                  </a:ext>
                </a:extLst>
              </a:tr>
              <a:tr h="585532">
                <a:tc>
                  <a:txBody>
                    <a:bodyPr/>
                    <a:lstStyle/>
                    <a:p>
                      <a:pPr fontAlgn="t">
                        <a:buNone/>
                      </a:pPr>
                      <a:r>
                        <a:rPr lang="en-US" sz="1600">
                          <a:effectLst/>
                        </a:rPr>
                        <a:t>Multiple sclerosis (MS)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Cytotoxic T-cell destruction of the myelin sheath surrounding nerve axons in the central nervous system</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Visual disturbances, muscle weakness, impaired coordination and balance, numbness, prickling or “pins and needles” sensations, impaired cognitive function and memory</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30267411"/>
                  </a:ext>
                </a:extLst>
              </a:tr>
              <a:tr h="298741">
                <a:tc>
                  <a:txBody>
                    <a:bodyPr/>
                    <a:lstStyle/>
                    <a:p>
                      <a:pPr fontAlgn="t">
                        <a:buNone/>
                      </a:pPr>
                      <a:r>
                        <a:rPr lang="en-US" sz="1600">
                          <a:effectLst/>
                        </a:rPr>
                        <a:t>Myasthenia gravis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Autoantibodies directed against acetylcholine receptors within the neuromuscular junction</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Extreme muscle weakness eventually leading to fatal respiratory arrest</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56953069"/>
                  </a:ext>
                </a:extLst>
              </a:tr>
              <a:tr h="442136">
                <a:tc>
                  <a:txBody>
                    <a:bodyPr/>
                    <a:lstStyle/>
                    <a:p>
                      <a:pPr fontAlgn="t">
                        <a:buNone/>
                      </a:pPr>
                      <a:r>
                        <a:rPr lang="en-US" sz="1600">
                          <a:effectLst/>
                        </a:rPr>
                        <a:t>Psoriasis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Cytokine activation of keratinocytes causes rapid and excessive epidermal cell turnover</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Itchy or sore patches of thick, red skin with silvery scales; commonly affects elbows, knees, scalp, back, face, palms, feet</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98433347"/>
                  </a:ext>
                </a:extLst>
              </a:tr>
              <a:tr h="406287">
                <a:tc>
                  <a:txBody>
                    <a:bodyPr/>
                    <a:lstStyle/>
                    <a:p>
                      <a:pPr fontAlgn="t">
                        <a:buNone/>
                      </a:pPr>
                      <a:r>
                        <a:rPr lang="en-US" sz="1600">
                          <a:effectLst/>
                        </a:rPr>
                        <a:t>Rheumatoid arthritis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Autoantibodies, immune complexes, complement activation, phagocytes, and T cells damage membranes and bone in joints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Joint inflammation, pain and disfigurement, chronic systemic inflammation</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43184493"/>
                  </a:ext>
                </a:extLst>
              </a:tr>
            </a:tbl>
          </a:graphicData>
        </a:graphic>
      </p:graphicFrame>
      <p:sp>
        <p:nvSpPr>
          <p:cNvPr id="6" name="Rectangle 1">
            <a:extLst>
              <a:ext uri="{FF2B5EF4-FFF2-40B4-BE49-F238E27FC236}">
                <a16:creationId xmlns:a16="http://schemas.microsoft.com/office/drawing/2014/main" id="{1AB492F0-3F96-3F9A-3A0D-3D8883F39026}"/>
              </a:ext>
            </a:extLst>
          </p:cNvPr>
          <p:cNvSpPr>
            <a:spLocks noChangeArrowheads="1"/>
          </p:cNvSpPr>
          <p:nvPr/>
        </p:nvSpPr>
        <p:spPr bwMode="auto">
          <a:xfrm>
            <a:off x="3957638"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150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C4FE9-B98F-F80B-A0A6-6ABAFB9DC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15FE4-657D-8382-B17D-A4EDC594C293}"/>
              </a:ext>
            </a:extLst>
          </p:cNvPr>
          <p:cNvSpPr>
            <a:spLocks noGrp="1"/>
          </p:cNvSpPr>
          <p:nvPr>
            <p:ph type="title"/>
          </p:nvPr>
        </p:nvSpPr>
        <p:spPr/>
        <p:txBody>
          <a:bodyPr/>
          <a:lstStyle/>
          <a:p>
            <a:r>
              <a:rPr lang="en-US" dirty="0"/>
              <a:t>Select Autoimmune Diseases – Part 3</a:t>
            </a:r>
          </a:p>
        </p:txBody>
      </p:sp>
      <p:graphicFrame>
        <p:nvGraphicFramePr>
          <p:cNvPr id="5" name="Table 4">
            <a:extLst>
              <a:ext uri="{FF2B5EF4-FFF2-40B4-BE49-F238E27FC236}">
                <a16:creationId xmlns:a16="http://schemas.microsoft.com/office/drawing/2014/main" id="{06B449FC-D8D4-38E4-C371-0EBE2483EE17}"/>
              </a:ext>
            </a:extLst>
          </p:cNvPr>
          <p:cNvGraphicFramePr>
            <a:graphicFrameLocks noGrp="1"/>
          </p:cNvGraphicFramePr>
          <p:nvPr>
            <p:extLst>
              <p:ext uri="{D42A27DB-BD31-4B8C-83A1-F6EECF244321}">
                <p14:modId xmlns:p14="http://schemas.microsoft.com/office/powerpoint/2010/main" val="399066833"/>
              </p:ext>
            </p:extLst>
          </p:nvPr>
        </p:nvGraphicFramePr>
        <p:xfrm>
          <a:off x="457200" y="1039368"/>
          <a:ext cx="8062911" cy="2718090"/>
        </p:xfrm>
        <a:graphic>
          <a:graphicData uri="http://schemas.openxmlformats.org/drawingml/2006/table">
            <a:tbl>
              <a:tblPr/>
              <a:tblGrid>
                <a:gridCol w="2687637">
                  <a:extLst>
                    <a:ext uri="{9D8B030D-6E8A-4147-A177-3AD203B41FA5}">
                      <a16:colId xmlns:a16="http://schemas.microsoft.com/office/drawing/2014/main" val="1113422804"/>
                    </a:ext>
                  </a:extLst>
                </a:gridCol>
                <a:gridCol w="2687637">
                  <a:extLst>
                    <a:ext uri="{9D8B030D-6E8A-4147-A177-3AD203B41FA5}">
                      <a16:colId xmlns:a16="http://schemas.microsoft.com/office/drawing/2014/main" val="148040753"/>
                    </a:ext>
                  </a:extLst>
                </a:gridCol>
                <a:gridCol w="2687637">
                  <a:extLst>
                    <a:ext uri="{9D8B030D-6E8A-4147-A177-3AD203B41FA5}">
                      <a16:colId xmlns:a16="http://schemas.microsoft.com/office/drawing/2014/main" val="65481095"/>
                    </a:ext>
                  </a:extLst>
                </a:gridCol>
              </a:tblGrid>
              <a:tr h="0">
                <a:tc gridSpan="3">
                  <a:txBody>
                    <a:bodyPr/>
                    <a:lstStyle/>
                    <a:p>
                      <a:pPr algn="l" fontAlgn="t">
                        <a:buNone/>
                      </a:pPr>
                      <a:r>
                        <a:rPr lang="en-US" sz="1600" b="1" dirty="0">
                          <a:effectLst/>
                        </a:rPr>
                        <a:t>Select Autoimmune Diseases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7336764"/>
                  </a:ext>
                </a:extLst>
              </a:tr>
              <a:tr h="83647">
                <a:tc>
                  <a:txBody>
                    <a:bodyPr/>
                    <a:lstStyle/>
                    <a:p>
                      <a:pPr algn="l" fontAlgn="t">
                        <a:buNone/>
                      </a:pPr>
                      <a:r>
                        <a:rPr lang="en-US" sz="1600" b="1">
                          <a:effectLst/>
                        </a:rPr>
                        <a:t>Disease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600" b="1">
                          <a:effectLst/>
                        </a:rPr>
                        <a:t>Cause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600" b="1">
                          <a:effectLst/>
                        </a:rPr>
                        <a:t>Signs and Symptoms</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31242602"/>
                  </a:ext>
                </a:extLst>
              </a:tr>
              <a:tr h="657229">
                <a:tc>
                  <a:txBody>
                    <a:bodyPr/>
                    <a:lstStyle/>
                    <a:p>
                      <a:pPr fontAlgn="t">
                        <a:buNone/>
                      </a:pPr>
                      <a:r>
                        <a:rPr lang="en-US" sz="1600">
                          <a:effectLst/>
                        </a:rPr>
                        <a:t>Systemic lupus erythematosus (SLE)</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a:effectLst/>
                        </a:rPr>
                        <a:t>Autoantibodies directed against nuclear and cytoplasmic molecules form immune complexes that deposit in tissues. Phagocytic cells and complement activation cause tissue damage and inflammation</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600" dirty="0">
                          <a:effectLst/>
                        </a:rPr>
                        <a:t>Fatigue, fever, joint pain and swelling, hair loss, anemia, clotting, a sunlight-sensitive "butterfly" rash, skin lesions, photosensitivity, decreased kidney function, memory loss, confusion, depression</a:t>
                      </a:r>
                    </a:p>
                  </a:txBody>
                  <a:tcPr marL="11950" marR="11950" marT="5975" marB="5975">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4439890"/>
                  </a:ext>
                </a:extLst>
              </a:tr>
            </a:tbl>
          </a:graphicData>
        </a:graphic>
      </p:graphicFrame>
      <p:sp>
        <p:nvSpPr>
          <p:cNvPr id="6" name="Rectangle 1">
            <a:extLst>
              <a:ext uri="{FF2B5EF4-FFF2-40B4-BE49-F238E27FC236}">
                <a16:creationId xmlns:a16="http://schemas.microsoft.com/office/drawing/2014/main" id="{C9F865AF-3312-48F1-7BD4-FE92169162C9}"/>
              </a:ext>
            </a:extLst>
          </p:cNvPr>
          <p:cNvSpPr>
            <a:spLocks noChangeArrowheads="1"/>
          </p:cNvSpPr>
          <p:nvPr/>
        </p:nvSpPr>
        <p:spPr bwMode="auto">
          <a:xfrm>
            <a:off x="3957638"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6210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2015-8E9C-5D00-CAF3-70ED1F1C0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D2D72-E44D-7B8C-4F2B-EA2EE6660764}"/>
              </a:ext>
            </a:extLst>
          </p:cNvPr>
          <p:cNvSpPr>
            <a:spLocks noGrp="1"/>
          </p:cNvSpPr>
          <p:nvPr>
            <p:ph type="title"/>
          </p:nvPr>
        </p:nvSpPr>
        <p:spPr/>
        <p:txBody>
          <a:bodyPr>
            <a:normAutofit fontScale="90000"/>
          </a:bodyPr>
          <a:lstStyle/>
          <a:p>
            <a:r>
              <a:rPr lang="en-US" b="1" dirty="0"/>
              <a:t>Types of Tissue and Organ Grafts and Their Complications</a:t>
            </a:r>
            <a:endParaRPr lang="en-US" dirty="0"/>
          </a:p>
        </p:txBody>
      </p:sp>
      <p:sp>
        <p:nvSpPr>
          <p:cNvPr id="6" name="Rectangle 1">
            <a:extLst>
              <a:ext uri="{FF2B5EF4-FFF2-40B4-BE49-F238E27FC236}">
                <a16:creationId xmlns:a16="http://schemas.microsoft.com/office/drawing/2014/main" id="{A16F28BC-8E68-C740-AF59-E8DCB3AA6533}"/>
              </a:ext>
            </a:extLst>
          </p:cNvPr>
          <p:cNvSpPr>
            <a:spLocks noChangeArrowheads="1"/>
          </p:cNvSpPr>
          <p:nvPr/>
        </p:nvSpPr>
        <p:spPr bwMode="auto">
          <a:xfrm>
            <a:off x="3957638"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54920CE4-F9B9-ED71-F78A-DCFF2DBF33EB}"/>
              </a:ext>
            </a:extLst>
          </p:cNvPr>
          <p:cNvGraphicFramePr>
            <a:graphicFrameLocks noGrp="1"/>
          </p:cNvGraphicFramePr>
          <p:nvPr>
            <p:extLst>
              <p:ext uri="{D42A27DB-BD31-4B8C-83A1-F6EECF244321}">
                <p14:modId xmlns:p14="http://schemas.microsoft.com/office/powerpoint/2010/main" val="2267118326"/>
              </p:ext>
            </p:extLst>
          </p:nvPr>
        </p:nvGraphicFramePr>
        <p:xfrm>
          <a:off x="371476" y="1235412"/>
          <a:ext cx="8267700" cy="4373562"/>
        </p:xfrm>
        <a:graphic>
          <a:graphicData uri="http://schemas.openxmlformats.org/drawingml/2006/table">
            <a:tbl>
              <a:tblPr/>
              <a:tblGrid>
                <a:gridCol w="2755900">
                  <a:extLst>
                    <a:ext uri="{9D8B030D-6E8A-4147-A177-3AD203B41FA5}">
                      <a16:colId xmlns:a16="http://schemas.microsoft.com/office/drawing/2014/main" val="1536551156"/>
                    </a:ext>
                  </a:extLst>
                </a:gridCol>
                <a:gridCol w="2755900">
                  <a:extLst>
                    <a:ext uri="{9D8B030D-6E8A-4147-A177-3AD203B41FA5}">
                      <a16:colId xmlns:a16="http://schemas.microsoft.com/office/drawing/2014/main" val="722095491"/>
                    </a:ext>
                  </a:extLst>
                </a:gridCol>
                <a:gridCol w="2755900">
                  <a:extLst>
                    <a:ext uri="{9D8B030D-6E8A-4147-A177-3AD203B41FA5}">
                      <a16:colId xmlns:a16="http://schemas.microsoft.com/office/drawing/2014/main" val="708774275"/>
                    </a:ext>
                  </a:extLst>
                </a:gridCol>
              </a:tblGrid>
              <a:tr h="637811">
                <a:tc gridSpan="3">
                  <a:txBody>
                    <a:bodyPr/>
                    <a:lstStyle/>
                    <a:p>
                      <a:pPr algn="l" fontAlgn="t">
                        <a:buNone/>
                      </a:pPr>
                      <a:r>
                        <a:rPr lang="en-US" sz="1800" b="1">
                          <a:effectLst/>
                        </a:rPr>
                        <a:t>Types of Tissue and Organ Grafts and Their Complications</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2035965"/>
                  </a:ext>
                </a:extLst>
              </a:tr>
              <a:tr h="637811">
                <a:tc>
                  <a:txBody>
                    <a:bodyPr/>
                    <a:lstStyle/>
                    <a:p>
                      <a:pPr algn="l" fontAlgn="t">
                        <a:buNone/>
                      </a:pPr>
                      <a:r>
                        <a:rPr lang="en-US" sz="1800" b="1">
                          <a:effectLst/>
                        </a:rPr>
                        <a:t>Graft</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800" b="1">
                          <a:effectLst/>
                        </a:rPr>
                        <a:t>Procedure</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800" b="1">
                          <a:effectLst/>
                        </a:rPr>
                        <a:t>Complications</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67946416"/>
                  </a:ext>
                </a:extLst>
              </a:tr>
              <a:tr h="637811">
                <a:tc>
                  <a:txBody>
                    <a:bodyPr/>
                    <a:lstStyle/>
                    <a:p>
                      <a:pPr fontAlgn="t">
                        <a:buNone/>
                      </a:pPr>
                      <a:r>
                        <a:rPr lang="en-US" sz="1800">
                          <a:effectLst/>
                        </a:rPr>
                        <a:t>Autograft</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a:effectLst/>
                        </a:rPr>
                        <a:t>From self to self</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a:effectLst/>
                        </a:rPr>
                        <a:t>No rejection concerns</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83756375"/>
                  </a:ext>
                </a:extLst>
              </a:tr>
              <a:tr h="911159">
                <a:tc>
                  <a:txBody>
                    <a:bodyPr/>
                    <a:lstStyle/>
                    <a:p>
                      <a:pPr fontAlgn="t">
                        <a:buNone/>
                      </a:pPr>
                      <a:r>
                        <a:rPr lang="en-US" sz="1800">
                          <a:effectLst/>
                        </a:rPr>
                        <a:t>Isograft</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a:effectLst/>
                        </a:rPr>
                        <a:t>From identical twin to twin</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a:effectLst/>
                        </a:rPr>
                        <a:t>Little concern of rejection</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74186250"/>
                  </a:ext>
                </a:extLst>
              </a:tr>
              <a:tr h="911159">
                <a:tc>
                  <a:txBody>
                    <a:bodyPr/>
                    <a:lstStyle/>
                    <a:p>
                      <a:pPr fontAlgn="t">
                        <a:buNone/>
                      </a:pPr>
                      <a:r>
                        <a:rPr lang="en-US" sz="1800">
                          <a:effectLst/>
                        </a:rPr>
                        <a:t>Allograft</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a:effectLst/>
                        </a:rPr>
                        <a:t>From relative or nonrelative to individual</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a:effectLst/>
                        </a:rPr>
                        <a:t>Rejection possible</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39126101"/>
                  </a:ext>
                </a:extLst>
              </a:tr>
              <a:tr h="637811">
                <a:tc>
                  <a:txBody>
                    <a:bodyPr/>
                    <a:lstStyle/>
                    <a:p>
                      <a:pPr fontAlgn="t">
                        <a:buNone/>
                      </a:pPr>
                      <a:r>
                        <a:rPr lang="en-US" sz="1800">
                          <a:effectLst/>
                        </a:rPr>
                        <a:t>Xenograft</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a:effectLst/>
                        </a:rPr>
                        <a:t>From animal to human</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800" dirty="0">
                          <a:effectLst/>
                        </a:rPr>
                        <a:t>Rejection possible</a:t>
                      </a:r>
                    </a:p>
                  </a:txBody>
                  <a:tcPr marL="91116" marR="91116" marT="45558" marB="4555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20119966"/>
                  </a:ext>
                </a:extLst>
              </a:tr>
            </a:tbl>
          </a:graphicData>
        </a:graphic>
      </p:graphicFrame>
      <p:sp>
        <p:nvSpPr>
          <p:cNvPr id="4" name="Rectangle 1">
            <a:extLst>
              <a:ext uri="{FF2B5EF4-FFF2-40B4-BE49-F238E27FC236}">
                <a16:creationId xmlns:a16="http://schemas.microsoft.com/office/drawing/2014/main" id="{F48ABD34-7199-E67E-EB2C-84F9F95838D0}"/>
              </a:ext>
            </a:extLst>
          </p:cNvPr>
          <p:cNvSpPr>
            <a:spLocks noChangeArrowheads="1"/>
          </p:cNvSpPr>
          <p:nvPr/>
        </p:nvSpPr>
        <p:spPr bwMode="auto">
          <a:xfrm>
            <a:off x="938910" y="912703"/>
            <a:ext cx="130486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26133089-D891-1984-1732-611A738FA8D3}"/>
              </a:ext>
            </a:extLst>
          </p:cNvPr>
          <p:cNvSpPr txBox="1"/>
          <p:nvPr/>
        </p:nvSpPr>
        <p:spPr>
          <a:xfrm>
            <a:off x="457200" y="6240544"/>
            <a:ext cx="1283236" cy="369332"/>
          </a:xfrm>
          <a:prstGeom prst="rect">
            <a:avLst/>
          </a:prstGeom>
          <a:noFill/>
        </p:spPr>
        <p:txBody>
          <a:bodyPr wrap="none" rtlCol="0">
            <a:spAutoFit/>
          </a:bodyPr>
          <a:lstStyle/>
          <a:p>
            <a:r>
              <a:rPr lang="en-US" b="1" dirty="0"/>
              <a:t>Table</a:t>
            </a:r>
            <a:r>
              <a:rPr lang="en-US" dirty="0"/>
              <a:t> </a:t>
            </a:r>
            <a:r>
              <a:rPr lang="en-US" b="1" dirty="0"/>
              <a:t>19.7</a:t>
            </a:r>
            <a:endParaRPr lang="en-US" dirty="0"/>
          </a:p>
        </p:txBody>
      </p:sp>
    </p:spTree>
    <p:extLst>
      <p:ext uri="{BB962C8B-B14F-4D97-AF65-F5344CB8AC3E}">
        <p14:creationId xmlns:p14="http://schemas.microsoft.com/office/powerpoint/2010/main" val="301673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92638-B19A-49B2-38AB-36C4DF1B1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FA9B8-3C74-CC4E-745D-5A913AE07FEE}"/>
              </a:ext>
            </a:extLst>
          </p:cNvPr>
          <p:cNvSpPr>
            <a:spLocks noGrp="1"/>
          </p:cNvSpPr>
          <p:nvPr>
            <p:ph type="title"/>
          </p:nvPr>
        </p:nvSpPr>
        <p:spPr/>
        <p:txBody>
          <a:bodyPr>
            <a:normAutofit fontScale="90000"/>
          </a:bodyPr>
          <a:lstStyle/>
          <a:p>
            <a:r>
              <a:rPr lang="en-US" b="1" dirty="0"/>
              <a:t>Types of Tissue and Organ Grafts and Their Complications</a:t>
            </a:r>
            <a:endParaRPr lang="en-US" dirty="0"/>
          </a:p>
        </p:txBody>
      </p:sp>
      <p:sp>
        <p:nvSpPr>
          <p:cNvPr id="6" name="Rectangle 1">
            <a:extLst>
              <a:ext uri="{FF2B5EF4-FFF2-40B4-BE49-F238E27FC236}">
                <a16:creationId xmlns:a16="http://schemas.microsoft.com/office/drawing/2014/main" id="{B568EC85-52EB-72E1-E5FA-6C2EF3E25270}"/>
              </a:ext>
            </a:extLst>
          </p:cNvPr>
          <p:cNvSpPr>
            <a:spLocks noChangeArrowheads="1"/>
          </p:cNvSpPr>
          <p:nvPr/>
        </p:nvSpPr>
        <p:spPr bwMode="auto">
          <a:xfrm>
            <a:off x="3957638"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50B7B2BD-B17E-44EA-2049-D188E3A892D9}"/>
              </a:ext>
            </a:extLst>
          </p:cNvPr>
          <p:cNvSpPr>
            <a:spLocks noChangeArrowheads="1"/>
          </p:cNvSpPr>
          <p:nvPr/>
        </p:nvSpPr>
        <p:spPr bwMode="auto">
          <a:xfrm>
            <a:off x="938910" y="912703"/>
            <a:ext cx="130486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74733BA-1661-165D-6F7D-ED425C5C82EA}"/>
              </a:ext>
            </a:extLst>
          </p:cNvPr>
          <p:cNvSpPr txBox="1"/>
          <p:nvPr/>
        </p:nvSpPr>
        <p:spPr>
          <a:xfrm>
            <a:off x="457200" y="6497719"/>
            <a:ext cx="1161665" cy="338554"/>
          </a:xfrm>
          <a:prstGeom prst="rect">
            <a:avLst/>
          </a:prstGeom>
          <a:noFill/>
        </p:spPr>
        <p:txBody>
          <a:bodyPr wrap="none" rtlCol="0">
            <a:spAutoFit/>
          </a:bodyPr>
          <a:lstStyle/>
          <a:p>
            <a:r>
              <a:rPr lang="en-US" sz="1600" b="1" dirty="0"/>
              <a:t>Table</a:t>
            </a:r>
            <a:r>
              <a:rPr lang="en-US" sz="1600" dirty="0"/>
              <a:t> </a:t>
            </a:r>
            <a:r>
              <a:rPr lang="en-US" sz="1600" b="1" dirty="0"/>
              <a:t>19.8</a:t>
            </a:r>
            <a:endParaRPr lang="en-US" sz="1600" dirty="0"/>
          </a:p>
        </p:txBody>
      </p:sp>
      <p:graphicFrame>
        <p:nvGraphicFramePr>
          <p:cNvPr id="5" name="Table 4">
            <a:extLst>
              <a:ext uri="{FF2B5EF4-FFF2-40B4-BE49-F238E27FC236}">
                <a16:creationId xmlns:a16="http://schemas.microsoft.com/office/drawing/2014/main" id="{1413ACF6-22E5-CBE3-2887-5205F0B7C56D}"/>
              </a:ext>
            </a:extLst>
          </p:cNvPr>
          <p:cNvGraphicFramePr>
            <a:graphicFrameLocks noGrp="1"/>
          </p:cNvGraphicFramePr>
          <p:nvPr>
            <p:extLst>
              <p:ext uri="{D42A27DB-BD31-4B8C-83A1-F6EECF244321}">
                <p14:modId xmlns:p14="http://schemas.microsoft.com/office/powerpoint/2010/main" val="1490096654"/>
              </p:ext>
            </p:extLst>
          </p:nvPr>
        </p:nvGraphicFramePr>
        <p:xfrm>
          <a:off x="200025" y="828676"/>
          <a:ext cx="8763000" cy="5626522"/>
        </p:xfrm>
        <a:graphic>
          <a:graphicData uri="http://schemas.openxmlformats.org/drawingml/2006/table">
            <a:tbl>
              <a:tblPr/>
              <a:tblGrid>
                <a:gridCol w="1466850">
                  <a:extLst>
                    <a:ext uri="{9D8B030D-6E8A-4147-A177-3AD203B41FA5}">
                      <a16:colId xmlns:a16="http://schemas.microsoft.com/office/drawing/2014/main" val="3651068819"/>
                    </a:ext>
                  </a:extLst>
                </a:gridCol>
                <a:gridCol w="2914650">
                  <a:extLst>
                    <a:ext uri="{9D8B030D-6E8A-4147-A177-3AD203B41FA5}">
                      <a16:colId xmlns:a16="http://schemas.microsoft.com/office/drawing/2014/main" val="2881918259"/>
                    </a:ext>
                  </a:extLst>
                </a:gridCol>
                <a:gridCol w="2190750">
                  <a:extLst>
                    <a:ext uri="{9D8B030D-6E8A-4147-A177-3AD203B41FA5}">
                      <a16:colId xmlns:a16="http://schemas.microsoft.com/office/drawing/2014/main" val="3439938582"/>
                    </a:ext>
                  </a:extLst>
                </a:gridCol>
                <a:gridCol w="2190750">
                  <a:extLst>
                    <a:ext uri="{9D8B030D-6E8A-4147-A177-3AD203B41FA5}">
                      <a16:colId xmlns:a16="http://schemas.microsoft.com/office/drawing/2014/main" val="3532874432"/>
                    </a:ext>
                  </a:extLst>
                </a:gridCol>
              </a:tblGrid>
              <a:tr h="161559">
                <a:tc gridSpan="4">
                  <a:txBody>
                    <a:bodyPr/>
                    <a:lstStyle/>
                    <a:p>
                      <a:pPr algn="l" fontAlgn="t">
                        <a:buNone/>
                      </a:pPr>
                      <a:r>
                        <a:rPr lang="en-US" sz="1400" b="1">
                          <a:effectLst/>
                        </a:rPr>
                        <a:t>Primary and Secondary Immunodeficiencies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4005873"/>
                  </a:ext>
                </a:extLst>
              </a:tr>
              <a:tr h="230798">
                <a:tc gridSpan="2">
                  <a:txBody>
                    <a:bodyPr/>
                    <a:lstStyle/>
                    <a:p>
                      <a:pPr algn="l" fontAlgn="t">
                        <a:buNone/>
                      </a:pPr>
                      <a:r>
                        <a:rPr lang="en-US" sz="1400" b="1">
                          <a:effectLst/>
                        </a:rPr>
                        <a:t>Disease</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buNone/>
                      </a:pPr>
                      <a:r>
                        <a:rPr lang="en-US" sz="1400" b="1">
                          <a:effectLst/>
                        </a:rPr>
                        <a:t>Effect on Immune Function</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t">
                        <a:buNone/>
                      </a:pPr>
                      <a:r>
                        <a:rPr lang="en-US" sz="1400" b="1">
                          <a:effectLst/>
                        </a:rPr>
                        <a:t>Outcomes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90942736"/>
                  </a:ext>
                </a:extLst>
              </a:tr>
              <a:tr h="715473">
                <a:tc rowSpan="4">
                  <a:txBody>
                    <a:bodyPr/>
                    <a:lstStyle/>
                    <a:p>
                      <a:pPr fontAlgn="t">
                        <a:buNone/>
                      </a:pPr>
                      <a:r>
                        <a:rPr lang="en-US" sz="1400" dirty="0">
                          <a:effectLst/>
                        </a:rPr>
                        <a:t>Primary immunodeficiencies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dirty="0">
                          <a:effectLst/>
                        </a:rPr>
                        <a:t>Chronic granulomatous disease</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Impaired killing of bacteria within the phagolysosome of neutrophils and macrophages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Chronic infections and granulomas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85044287"/>
                  </a:ext>
                </a:extLst>
              </a:tr>
              <a:tr h="438516">
                <a:tc vMerge="1">
                  <a:txBody>
                    <a:bodyPr/>
                    <a:lstStyle/>
                    <a:p>
                      <a:endParaRPr lang="en-US"/>
                    </a:p>
                  </a:txBody>
                  <a:tcPr/>
                </a:tc>
                <a:tc>
                  <a:txBody>
                    <a:bodyPr/>
                    <a:lstStyle/>
                    <a:p>
                      <a:pPr fontAlgn="t">
                        <a:buNone/>
                      </a:pPr>
                      <a:r>
                        <a:rPr lang="en-US" sz="1400">
                          <a:effectLst/>
                        </a:rPr>
                        <a:t>Selective IgA deficiency</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Inability to produce secretory IgA</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Predisposition to lung and gastrointestinal infections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96731733"/>
                  </a:ext>
                </a:extLst>
              </a:tr>
              <a:tr h="715473">
                <a:tc vMerge="1">
                  <a:txBody>
                    <a:bodyPr/>
                    <a:lstStyle/>
                    <a:p>
                      <a:endParaRPr lang="en-US"/>
                    </a:p>
                  </a:txBody>
                  <a:tcPr/>
                </a:tc>
                <a:tc>
                  <a:txBody>
                    <a:bodyPr/>
                    <a:lstStyle/>
                    <a:p>
                      <a:pPr fontAlgn="t">
                        <a:buNone/>
                      </a:pPr>
                      <a:r>
                        <a:rPr lang="en-US" sz="1400">
                          <a:effectLst/>
                        </a:rPr>
                        <a:t>Severe combined immunodeficiency disease (SCID)</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Deficient humoral and cell-mediated immune responses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Early development of severe and life-threatening opportunistic infections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83681274"/>
                  </a:ext>
                </a:extLst>
              </a:tr>
              <a:tr h="784712">
                <a:tc vMerge="1">
                  <a:txBody>
                    <a:bodyPr/>
                    <a:lstStyle/>
                    <a:p>
                      <a:endParaRPr lang="en-US"/>
                    </a:p>
                  </a:txBody>
                  <a:tcPr/>
                </a:tc>
                <a:tc>
                  <a:txBody>
                    <a:bodyPr/>
                    <a:lstStyle/>
                    <a:p>
                      <a:pPr fontAlgn="t">
                        <a:buNone/>
                      </a:pPr>
                      <a:r>
                        <a:rPr lang="en-US" sz="1400">
                          <a:effectLst/>
                        </a:rPr>
                        <a:t>X-linked agammaglobulinemia</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Flawed differentiation of B cells and absence of specific antibodies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Recurrent infections almost exclusively due to pathogens that cause pyogenic infections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80631985"/>
                  </a:ext>
                </a:extLst>
              </a:tr>
              <a:tr h="646234">
                <a:tc rowSpan="3">
                  <a:txBody>
                    <a:bodyPr/>
                    <a:lstStyle/>
                    <a:p>
                      <a:pPr fontAlgn="t">
                        <a:buNone/>
                      </a:pPr>
                      <a:r>
                        <a:rPr lang="en-US" sz="1400" dirty="0">
                          <a:effectLst/>
                        </a:rPr>
                        <a:t>Secondary immunodeficiencies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Immunosuppressive therapies (e.g., chemotherapy, radiotherapy)</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Impaired humoral and/or cell-mediated immune responses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Opportunistic infections, rare cancers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89374849"/>
                  </a:ext>
                </a:extLst>
              </a:tr>
              <a:tr h="576994">
                <a:tc vMerge="1">
                  <a:txBody>
                    <a:bodyPr/>
                    <a:lstStyle/>
                    <a:p>
                      <a:endParaRPr lang="en-US"/>
                    </a:p>
                  </a:txBody>
                  <a:tcPr/>
                </a:tc>
                <a:tc>
                  <a:txBody>
                    <a:bodyPr/>
                    <a:lstStyle/>
                    <a:p>
                      <a:pPr fontAlgn="t">
                        <a:buNone/>
                      </a:pPr>
                      <a:r>
                        <a:rPr lang="en-US" sz="1400">
                          <a:effectLst/>
                        </a:rPr>
                        <a:t>Malnutrition</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Impaired humoral and/or cell-mediated immune responses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Opportunistic infections, rare cancers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01923088"/>
                  </a:ext>
                </a:extLst>
              </a:tr>
              <a:tr h="715473">
                <a:tc vMerge="1">
                  <a:txBody>
                    <a:bodyPr/>
                    <a:lstStyle/>
                    <a:p>
                      <a:endParaRPr lang="en-US"/>
                    </a:p>
                  </a:txBody>
                  <a:tcPr/>
                </a:tc>
                <a:tc>
                  <a:txBody>
                    <a:bodyPr/>
                    <a:lstStyle/>
                    <a:p>
                      <a:pPr fontAlgn="t">
                        <a:buNone/>
                      </a:pPr>
                      <a:r>
                        <a:rPr lang="en-US" sz="1400" dirty="0">
                          <a:effectLst/>
                        </a:rPr>
                        <a:t>Viral infection (e.g., HIV)</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a:effectLst/>
                        </a:rPr>
                        <a:t>Impaired cell-mediated immune responses due to CD4 T-cell lymphopenia</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en-US" sz="1400" dirty="0">
                          <a:effectLst/>
                        </a:rPr>
                        <a:t>Opportunistic infections, rare cancers</a:t>
                      </a:r>
                    </a:p>
                  </a:txBody>
                  <a:tcPr marL="20248" marR="20248" marT="10124" marB="10124">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87988746"/>
                  </a:ext>
                </a:extLst>
              </a:tr>
            </a:tbl>
          </a:graphicData>
        </a:graphic>
      </p:graphicFrame>
    </p:spTree>
    <p:extLst>
      <p:ext uri="{BB962C8B-B14F-4D97-AF65-F5344CB8AC3E}">
        <p14:creationId xmlns:p14="http://schemas.microsoft.com/office/powerpoint/2010/main" val="1859893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19.19</a:t>
            </a:r>
          </a:p>
        </p:txBody>
      </p:sp>
      <p:pic>
        <p:nvPicPr>
          <p:cNvPr id="2" name="Picture Placeholder 1" descr="Photo of a boy in a suit similar to a space su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703" r="-37703"/>
          <a:stretch>
            <a:fillRect/>
          </a:stretch>
        </p:blipFill>
        <p:spPr/>
      </p:pic>
      <p:sp>
        <p:nvSpPr>
          <p:cNvPr id="7" name="Text Placeholder 6"/>
          <p:cNvSpPr>
            <a:spLocks noGrp="1"/>
          </p:cNvSpPr>
          <p:nvPr>
            <p:ph type="body" sz="quarter" idx="14"/>
          </p:nvPr>
        </p:nvSpPr>
        <p:spPr/>
        <p:txBody>
          <a:bodyPr>
            <a:normAutofit/>
          </a:bodyPr>
          <a:lstStyle/>
          <a:p>
            <a:r>
              <a:rPr lang="en-US" sz="1600" dirty="0"/>
              <a:t>David Vetter, popularly known as “The Bubble Boy,” was born with SCID and lived most of his life isolated inside a plastic bubble. Here he is shown outside the bubble in a suit specially built for him by NASA. (credit: NASA Johnson Space Center)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621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r>
              <a:rPr lang="en-US"/>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19944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C121-DAB3-F4AE-D241-8799C57FB2BC}"/>
              </a:ext>
            </a:extLst>
          </p:cNvPr>
          <p:cNvSpPr>
            <a:spLocks noGrp="1"/>
          </p:cNvSpPr>
          <p:nvPr>
            <p:ph type="title"/>
          </p:nvPr>
        </p:nvSpPr>
        <p:spPr/>
        <p:txBody>
          <a:bodyPr>
            <a:normAutofit fontScale="90000"/>
          </a:bodyPr>
          <a:lstStyle/>
          <a:p>
            <a:r>
              <a:rPr lang="en-US" dirty="0"/>
              <a:t>Concept map of the chapter about immune diseases</a:t>
            </a:r>
          </a:p>
        </p:txBody>
      </p:sp>
      <p:sp>
        <p:nvSpPr>
          <p:cNvPr id="4" name="Text Placeholder 3">
            <a:extLst>
              <a:ext uri="{FF2B5EF4-FFF2-40B4-BE49-F238E27FC236}">
                <a16:creationId xmlns:a16="http://schemas.microsoft.com/office/drawing/2014/main" id="{3CEF379E-170F-D9DD-B21B-F302833138D0}"/>
              </a:ext>
            </a:extLst>
          </p:cNvPr>
          <p:cNvSpPr>
            <a:spLocks noGrp="1"/>
          </p:cNvSpPr>
          <p:nvPr>
            <p:ph type="body" sz="quarter" idx="14"/>
          </p:nvPr>
        </p:nvSpPr>
        <p:spPr/>
        <p:txBody>
          <a:bodyPr/>
          <a:lstStyle/>
          <a:p>
            <a:endParaRPr lang="en-US"/>
          </a:p>
        </p:txBody>
      </p:sp>
      <p:pic>
        <p:nvPicPr>
          <p:cNvPr id="6" name="Picture 5" descr="Immune diseases include type 1 to type 4 hypersensitivities, systemic and organ-specific autoimmune disorders, transplant rejection and graft versus host disease, primary and secondary immunodeficiency, cancer immunobiology along with immunotherapy.">
            <a:extLst>
              <a:ext uri="{FF2B5EF4-FFF2-40B4-BE49-F238E27FC236}">
                <a16:creationId xmlns:a16="http://schemas.microsoft.com/office/drawing/2014/main" id="{341B85D0-D485-0D33-6276-8637212C6E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8" name="TextBox 7">
            <a:extLst>
              <a:ext uri="{FF2B5EF4-FFF2-40B4-BE49-F238E27FC236}">
                <a16:creationId xmlns:a16="http://schemas.microsoft.com/office/drawing/2014/main" id="{B1700C79-1978-ACE1-FD31-8399FBF22755}"/>
              </a:ext>
            </a:extLst>
          </p:cNvPr>
          <p:cNvSpPr txBox="1"/>
          <p:nvPr/>
        </p:nvSpPr>
        <p:spPr>
          <a:xfrm>
            <a:off x="0" y="6211669"/>
            <a:ext cx="9144000" cy="369332"/>
          </a:xfrm>
          <a:prstGeom prst="rect">
            <a:avLst/>
          </a:prstGeom>
          <a:noFill/>
        </p:spPr>
        <p:txBody>
          <a:bodyPr wrap="square">
            <a:spAutoFit/>
          </a:bodyPr>
          <a:lstStyle/>
          <a:p>
            <a:pPr algn="ctr"/>
            <a:r>
              <a:rPr lang="en-US" sz="1800" dirty="0">
                <a:effectLst/>
                <a:latin typeface="Aptos" panose="020B0004020202020204" pitchFamily="34" charset="0"/>
                <a:ea typeface="Aptos" panose="020B0004020202020204" pitchFamily="34" charset="0"/>
                <a:cs typeface="Times New Roman" panose="02020603050405020304" pitchFamily="18" charset="0"/>
              </a:rPr>
              <a:t>FIGURE 19.1b Concept map of the chapter about immune diseases </a:t>
            </a:r>
            <a:r>
              <a:rPr lang="en-US" sz="1200" dirty="0">
                <a:effectLst/>
                <a:latin typeface="Aptos" panose="020B0004020202020204" pitchFamily="34" charset="0"/>
                <a:ea typeface="Aptos" panose="020B0004020202020204" pitchFamily="34" charset="0"/>
                <a:cs typeface="Times New Roman" panose="02020603050405020304" pitchFamily="18" charset="0"/>
              </a:rPr>
              <a:t>(by Illya Tietzel CC 4.0 BY)</a:t>
            </a:r>
            <a:endParaRPr lang="en-US" dirty="0"/>
          </a:p>
        </p:txBody>
      </p:sp>
    </p:spTree>
    <p:extLst>
      <p:ext uri="{BB962C8B-B14F-4D97-AF65-F5344CB8AC3E}">
        <p14:creationId xmlns:p14="http://schemas.microsoft.com/office/powerpoint/2010/main" val="329212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19.2</a:t>
            </a:r>
          </a:p>
        </p:txBody>
      </p:sp>
      <p:pic>
        <p:nvPicPr>
          <p:cNvPr id="2" name="Picture Placeholder 1" descr="A) micrograph of pollen granules in different shapes and with different surface features. B) photo of a rash on a person’s back. C) Photo of peanu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878" b="-14878"/>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350" dirty="0"/>
              <a:t>Allergens in plant pollen, shown here in a colorized electron micrograph, may trigger allergic rhinitis or hay fever in sensitive individuals. </a:t>
            </a:r>
          </a:p>
          <a:p>
            <a:pPr marL="342900" indent="-342900">
              <a:buFontTx/>
              <a:buAutoNum type="alphaLcParenBoth"/>
            </a:pPr>
            <a:r>
              <a:rPr lang="en-US" sz="1350" dirty="0"/>
              <a:t>Skin rashes are often associated with allergic reactions.</a:t>
            </a:r>
          </a:p>
          <a:p>
            <a:pPr marL="342900" indent="-342900">
              <a:buFontTx/>
              <a:buAutoNum type="alphaLcParenBoth"/>
            </a:pPr>
            <a:r>
              <a:rPr lang="en-US" sz="1350" dirty="0"/>
              <a:t>Peanuts can be eaten safely by most people but can provoke severe allergic reactions in sensitive individuals.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4393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19.3</a:t>
            </a:r>
          </a:p>
        </p:txBody>
      </p:sp>
      <p:pic>
        <p:nvPicPr>
          <p:cNvPr id="2" name="Picture Placeholder 1" descr="Drawing of TH2 cell response. 1: Upon first exposure to allergen, antigen presenting cell processes antigen and presents it to TH2 Cell. A large antigen presenting cell is shown engulfing an antigen which is attached to a Class II MHC inside the cell. This class II MHC is then placed on the surface with the antigen on the end of the MHC. The TH2 cell has a receptor that binds to the antigen on the MHC. 2: TH2 cell releases IL-2 and IL-4 which activates B cell. The TH2 cell has unbound from the Antigen presenting cell and binds to a B cell with the antigen on it’s MHC and antibodies. The TH2 cell then releases small dots. 3: B cells proliferate and differentiate into plasma cells that synthesize and secrete IgE antibody. B cell is shown dividing. These cells tehn become plasma cells which are larger and are producing many IgE 4: IgE binds to mast cells by Fc region, sensitizing the mast cells. Mast cell is shown with IgE bound to it. 5: Upon subsequent exposure to allergen, mast cells with IgE bind to antigen and release inflammatory molecules, resulting in allergy symptoms. Antigen is shown bound to mast cell and the mast cell is releasing little dots labeled inflammatory molecu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564" r="-29564"/>
          <a:stretch>
            <a:fillRect/>
          </a:stretch>
        </p:blipFill>
        <p:spPr/>
      </p:pic>
      <p:sp>
        <p:nvSpPr>
          <p:cNvPr id="7" name="Text Placeholder 6"/>
          <p:cNvSpPr>
            <a:spLocks noGrp="1"/>
          </p:cNvSpPr>
          <p:nvPr>
            <p:ph type="body" sz="quarter" idx="14"/>
          </p:nvPr>
        </p:nvSpPr>
        <p:spPr/>
        <p:txBody>
          <a:bodyPr>
            <a:noAutofit/>
          </a:bodyPr>
          <a:lstStyle/>
          <a:p>
            <a:r>
              <a:rPr lang="en-US" sz="1130" dirty="0"/>
              <a:t>On first exposure to an allergen in a susceptible individual, antigen-presenting cells process and present allergen epitopes with major histocompatibility complex (MHC) II to T helper cells. B cells also process and present the same allergen epitope to T</a:t>
            </a:r>
            <a:r>
              <a:rPr lang="en-US" sz="1130" baseline="-25000" dirty="0"/>
              <a:t>H</a:t>
            </a:r>
            <a:r>
              <a:rPr lang="en-US" sz="1130" dirty="0"/>
              <a:t>2 cells, which release cytokines IL-4 and IL-13 to stimulate proliferation and differentiation into IgE-secreting plasma cells. The IgE molecules bind to mast cells with their Fc region, sensitizing the mast cells for activation with subsequent exposure to the allergen. With each subsequent exposure, the allergen cross-links IgE molecules on the mast cells, activating the mast cells and causing the release of preformed chemical mediators from granules (degranulation), as well as newly formed chemical mediators that collectively cause the signs and symptoms of type I hypersensitivity reactions.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944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19.4</a:t>
            </a:r>
          </a:p>
        </p:txBody>
      </p:sp>
      <p:pic>
        <p:nvPicPr>
          <p:cNvPr id="2" name="Picture Placeholder 1" descr="Table of Blood Types. Type A blood has red blood cells with A antigens as surface markers. It produces anti-B isohemagglutinins. Type B blood has red blood cells with B antigens as surface markers. It produces anti-A isohemagglutinins. Type AB blood has red blood cells with both A and B antigens as surface markers. It produces neither isohemagglutinins. Type O blood has red blood cells with neither A nor B antigens as surface markers. It produces both anti-A and anti-B isohemagglutin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088" r="-2308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1926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19.5</a:t>
            </a:r>
          </a:p>
        </p:txBody>
      </p:sp>
      <p:pic>
        <p:nvPicPr>
          <p:cNvPr id="2" name="Picture Placeholder 1" descr="Diagram of a Type A donor giving blood to a Type B recipient. 1: Donated type A blook with type A antigens enters bloodstream of type B recipient. Red blood cells with Type A antigens and red blood cells with Type B antigens are shown; anti-A antibody is also present. 2: Anti-A antibodies in plasma of Type B recipient bind to donated type A red blood cells. 3: Bound anti-A antibodies activate complement cascade, releasing hemoglobulin and destroying red blood cells. Small dots are shown destroying type A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21" b="-2921"/>
          <a:stretch>
            <a:fillRect/>
          </a:stretch>
        </p:blipFill>
        <p:spPr/>
      </p:pic>
      <p:sp>
        <p:nvSpPr>
          <p:cNvPr id="7" name="Text Placeholder 6"/>
          <p:cNvSpPr>
            <a:spLocks noGrp="1"/>
          </p:cNvSpPr>
          <p:nvPr>
            <p:ph type="body" sz="quarter" idx="14"/>
          </p:nvPr>
        </p:nvSpPr>
        <p:spPr/>
        <p:txBody>
          <a:bodyPr>
            <a:noAutofit/>
          </a:bodyPr>
          <a:lstStyle/>
          <a:p>
            <a:r>
              <a:rPr lang="en-US" sz="1500" dirty="0"/>
              <a:t>A type II hypersensitivity hemolytic transfusion reaction (HTR) leading to hemolytic anemia. Blood from a type A donor is administered to a patient with type B blood. The anti-A isohemagglutinin IgM antibodies in the recipient bind to and agglutinate the incoming donor type A red blood cells. The bound anti-A antibodies activate the classical complement cascade, resulting in destruction of the donor red blood cells.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067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19.6</a:t>
            </a:r>
          </a:p>
        </p:txBody>
      </p:sp>
      <p:pic>
        <p:nvPicPr>
          <p:cNvPr id="2" name="Picture Placeholder 1" descr="a) First pregnancy with Rh+ fetus resulting in healthy newborn. The diagram shows an Rh- mother and an Rh+ fetus. Rh+ red blood cells cross the placenta into mother’s circulation. This causes anti-Rh antibodies to be produced in the mother upon exposure to fetal Rh antigens. The second pregnancy with Rh+ fetus results in hemolytic newborn. The diagram shows an Rh- mother with an Rh+ fetus. Anti-Rh antibodies remain in mother’s circulation from the first pregnancy and cross the placenta. Maternal anti-Rh antibodies attack and destroy fetal Rh+ red blood cells. B) First pregnancy with Rh+ fetus and anti-Rh antibody treatment resulting in healthy newborn The diagram shows an Rh- mother and an Rh+ fetus. Rh+ red blood cells fromt eh fetus clross placenta into mother’s circulation. Anti-Rh antibodies (Rhogam) bind and inactivate fetal Rh antigens before they stimulate immune response in m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562" r="-10562"/>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100" dirty="0"/>
              <a:t>When an Rh− mother has an Rh+ fetus, fetal erythrocytes are introduced into the mother’s circulatory system before or during birth, leading to production of anti-Rh IgG antibodies. These antibodies remain in the mother and, if she becomes pregnant with a second Rh+ baby, they can cross the placenta and attach to fetal Rh+ erythrocytes. Complement-mediated hemolysis of fetal erythrocytes results in a lack of sufficient cells for proper oxygenation of the fetus. </a:t>
            </a:r>
          </a:p>
          <a:p>
            <a:pPr marL="342900" indent="-342900">
              <a:buFontTx/>
              <a:buAutoNum type="alphaLcParenBoth"/>
            </a:pPr>
            <a:r>
              <a:rPr lang="en-US" sz="1100" dirty="0"/>
              <a:t>HDN can be prevented by administering Rho(D) immune globulin during and after each pregnancy with an Rh+ fetus. The immune globulin binds fetal Rh+ RBCs that gain access to the mother’s bloodstream, preventing activation of her primary immune response.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5341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19.7</a:t>
            </a:r>
          </a:p>
        </p:txBody>
      </p:sp>
      <p:sp>
        <p:nvSpPr>
          <p:cNvPr id="7" name="Text Placeholder 6"/>
          <p:cNvSpPr>
            <a:spLocks noGrp="1"/>
          </p:cNvSpPr>
          <p:nvPr>
            <p:ph type="body" sz="quarter" idx="14"/>
          </p:nvPr>
        </p:nvSpPr>
        <p:spPr/>
        <p:txBody>
          <a:bodyPr>
            <a:noAutofit/>
          </a:bodyPr>
          <a:lstStyle/>
          <a:p>
            <a:r>
              <a:rPr lang="en-US" sz="1200" dirty="0"/>
              <a:t>Type III hypersensitivities and the systems they affect.</a:t>
            </a:r>
          </a:p>
          <a:p>
            <a:pPr marL="342900" indent="-342900">
              <a:buAutoNum type="alphaLcParenBoth"/>
            </a:pPr>
            <a:r>
              <a:rPr lang="en-US" sz="1200" dirty="0"/>
              <a:t>Immune complexes form and deposit in tissue. Complement activation, stimulation of an inflammatory response, and recruitment and activation of neutrophils result in damage to blood vessels, heart tissue, joints, skin, and/or kidneys.</a:t>
            </a:r>
          </a:p>
          <a:p>
            <a:pPr marL="342900" indent="-342900">
              <a:buAutoNum type="alphaLcParenBoth"/>
            </a:pPr>
            <a:r>
              <a:rPr lang="en-US" sz="1200" dirty="0"/>
              <a:t>If the kidneys are damaged by a type III hypersensitivity reaction, dialysis may be required.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C81F638-F39E-E242-8E36-76F8248B98C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340" y="1373428"/>
            <a:ext cx="8337320" cy="3420439"/>
          </a:xfrm>
          <a:prstGeom prst="rect">
            <a:avLst/>
          </a:prstGeom>
        </p:spPr>
      </p:pic>
    </p:spTree>
    <p:extLst>
      <p:ext uri="{BB962C8B-B14F-4D97-AF65-F5344CB8AC3E}">
        <p14:creationId xmlns:p14="http://schemas.microsoft.com/office/powerpoint/2010/main" val="3969085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873</TotalTime>
  <Words>1864</Words>
  <Application>Microsoft Office PowerPoint</Application>
  <PresentationFormat>On-screen Show (4:3)</PresentationFormat>
  <Paragraphs>155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Arial Black</vt:lpstr>
      <vt:lpstr>Calibri</vt:lpstr>
      <vt:lpstr>Essential</vt:lpstr>
      <vt:lpstr>PowerPoint Presentation</vt:lpstr>
      <vt:lpstr>Figure 19.1</vt:lpstr>
      <vt:lpstr>Concept map of the chapter about immune diseases</vt:lpstr>
      <vt:lpstr>Figure 19.2</vt:lpstr>
      <vt:lpstr>Figure 19.3</vt:lpstr>
      <vt:lpstr>Figure 19.4</vt:lpstr>
      <vt:lpstr>Figure 19.5</vt:lpstr>
      <vt:lpstr>Figure 19.6</vt:lpstr>
      <vt:lpstr>Figure 19.7</vt:lpstr>
      <vt:lpstr>Figure 19.8</vt:lpstr>
      <vt:lpstr>Figure 19.9</vt:lpstr>
      <vt:lpstr>Figure 19.10</vt:lpstr>
      <vt:lpstr>Figure 19.11</vt:lpstr>
      <vt:lpstr>Figure 19.12</vt:lpstr>
      <vt:lpstr>Figure 19.13</vt:lpstr>
      <vt:lpstr>Figure 19.14</vt:lpstr>
      <vt:lpstr>Figure 19.15</vt:lpstr>
      <vt:lpstr>Figure 19.16</vt:lpstr>
      <vt:lpstr>Figure 19.17</vt:lpstr>
      <vt:lpstr>Figure 19.18</vt:lpstr>
      <vt:lpstr>Select Autoimmune Diseases – Part 1</vt:lpstr>
      <vt:lpstr>Select Autoimmune Diseases – Part 2</vt:lpstr>
      <vt:lpstr>Select Autoimmune Diseases – Part 3</vt:lpstr>
      <vt:lpstr>Types of Tissue and Organ Grafts and Their Complications</vt:lpstr>
      <vt:lpstr>Types of Tissue and Organ Grafts and Their Complications</vt:lpstr>
      <vt:lpstr>Figure 19.19</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Illya Tietzel</cp:lastModifiedBy>
  <cp:revision>57</cp:revision>
  <dcterms:created xsi:type="dcterms:W3CDTF">2012-06-04T02:13:36Z</dcterms:created>
  <dcterms:modified xsi:type="dcterms:W3CDTF">2025-12-29T05:12:21Z</dcterms:modified>
</cp:coreProperties>
</file>