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73" r:id="rId3"/>
    <p:sldId id="302" r:id="rId4"/>
    <p:sldId id="278" r:id="rId5"/>
    <p:sldId id="303" r:id="rId6"/>
    <p:sldId id="279" r:id="rId7"/>
    <p:sldId id="282" r:id="rId8"/>
    <p:sldId id="305" r:id="rId9"/>
    <p:sldId id="284" r:id="rId10"/>
    <p:sldId id="320" r:id="rId11"/>
    <p:sldId id="285" r:id="rId12"/>
    <p:sldId id="306" r:id="rId13"/>
    <p:sldId id="286" r:id="rId14"/>
    <p:sldId id="318" r:id="rId15"/>
    <p:sldId id="310" r:id="rId16"/>
    <p:sldId id="280" r:id="rId17"/>
    <p:sldId id="311" r:id="rId18"/>
    <p:sldId id="312" r:id="rId19"/>
    <p:sldId id="313" r:id="rId20"/>
    <p:sldId id="289" r:id="rId21"/>
    <p:sldId id="291" r:id="rId22"/>
    <p:sldId id="314" r:id="rId23"/>
    <p:sldId id="288" r:id="rId24"/>
    <p:sldId id="315" r:id="rId25"/>
    <p:sldId id="293" r:id="rId26"/>
    <p:sldId id="319" r:id="rId27"/>
    <p:sldId id="321"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4" autoAdjust="0"/>
    <p:restoredTop sz="94085" autoAdjust="0"/>
  </p:normalViewPr>
  <p:slideViewPr>
    <p:cSldViewPr snapToGrid="0" snapToObjects="1">
      <p:cViewPr varScale="1">
        <p:scale>
          <a:sx n="106" d="100"/>
          <a:sy n="106" d="100"/>
        </p:scale>
        <p:origin x="200"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7/7/21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7,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7,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7,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7,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7, 2021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ehi.edu.au/wehi-tv/dna-central-dogma-part-1-transcrip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WsofH466lq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GENES AND PROTEINS</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7720" t="27325" r="-702" b="8101"/>
          <a:stretch/>
        </p:blipFill>
        <p:spPr>
          <a:xfrm>
            <a:off x="3064042" y="2502569"/>
            <a:ext cx="3015916" cy="3609474"/>
          </a:xfrm>
          <a:prstGeom prst="rect">
            <a:avLst/>
          </a:prstGeom>
        </p:spPr>
      </p:pic>
      <p:pic>
        <p:nvPicPr>
          <p:cNvPr id="7" name="Picture 6" descr="OSX-Horiz-TM-RGB-201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part of Transcription</a:t>
            </a:r>
          </a:p>
        </p:txBody>
      </p:sp>
      <p:pic>
        <p:nvPicPr>
          <p:cNvPr id="7" name="Picture Placeholder 6">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19" b="6319"/>
          <a:stretch>
            <a:fillRect/>
          </a:stretch>
        </p:blipFill>
        <p:spPr/>
      </p:pic>
      <p:sp>
        <p:nvSpPr>
          <p:cNvPr id="4" name="Text Placeholder 3"/>
          <p:cNvSpPr>
            <a:spLocks noGrp="1"/>
          </p:cNvSpPr>
          <p:nvPr>
            <p:ph type="body" sz="quarter" idx="14"/>
          </p:nvPr>
        </p:nvSpPr>
        <p:spPr/>
        <p:txBody>
          <a:bodyPr/>
          <a:lstStyle/>
          <a:p>
            <a:r>
              <a:rPr lang="en-US" dirty="0">
                <a:hlinkClick r:id="rId2"/>
              </a:rPr>
              <a:t>https://www.wehi.edu.au/wehi-tv/dna-central-dogma-part-1-transcription</a:t>
            </a:r>
            <a:endParaRPr lang="en-US" dirty="0"/>
          </a:p>
          <a:p>
            <a:endParaRPr lang="en-US" dirty="0"/>
          </a:p>
        </p:txBody>
      </p:sp>
    </p:spTree>
    <p:extLst>
      <p:ext uri="{BB962C8B-B14F-4D97-AF65-F5344CB8AC3E}">
        <p14:creationId xmlns:p14="http://schemas.microsoft.com/office/powerpoint/2010/main" val="109526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062912" cy="659535"/>
          </a:xfrm>
        </p:spPr>
        <p:txBody>
          <a:bodyPr/>
          <a:lstStyle/>
          <a:p>
            <a:r>
              <a:rPr lang="en-US" dirty="0"/>
              <a:t>Elongation</a:t>
            </a:r>
          </a:p>
        </p:txBody>
      </p:sp>
      <p:pic>
        <p:nvPicPr>
          <p:cNvPr id="2" name="Picture Placeholder 1" descr="Figure_15_03_02.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4022" b="-4022"/>
          <a:stretch>
            <a:fillRect/>
          </a:stretch>
        </p:blipFill>
        <p:spPr>
          <a:xfrm>
            <a:off x="457200" y="947058"/>
            <a:ext cx="8165886" cy="3544771"/>
          </a:xfrm>
        </p:spPr>
      </p:pic>
      <p:sp>
        <p:nvSpPr>
          <p:cNvPr id="7" name="Text Placeholder 6"/>
          <p:cNvSpPr>
            <a:spLocks noGrp="1"/>
          </p:cNvSpPr>
          <p:nvPr>
            <p:ph type="body" sz="quarter" idx="14"/>
          </p:nvPr>
        </p:nvSpPr>
        <p:spPr/>
        <p:txBody>
          <a:bodyPr>
            <a:noAutofit/>
          </a:bodyPr>
          <a:lstStyle/>
          <a:p>
            <a:pPr marL="285750" indent="-285750">
              <a:buFont typeface="Arial" charset="0"/>
              <a:buChar char="•"/>
            </a:pPr>
            <a:r>
              <a:rPr lang="en-US" sz="1800" dirty="0"/>
              <a:t>During elongation, the prokaryotic RNA polymerase tracks along the DNA template.</a:t>
            </a:r>
          </a:p>
          <a:p>
            <a:pPr marL="285750" indent="-285750">
              <a:buFont typeface="Arial" charset="0"/>
              <a:buChar char="•"/>
            </a:pPr>
            <a:r>
              <a:rPr lang="en-US" sz="1800" dirty="0"/>
              <a:t>Then it synthesizes mRNA in the 5' to 3' direction, and unwinds and rewinds the DNA as it is read. </a:t>
            </a:r>
          </a:p>
          <a:p>
            <a:pPr marL="285750" indent="-285750">
              <a:buFont typeface="Arial" charset="0"/>
              <a:buChar char="•"/>
            </a:pPr>
            <a:r>
              <a:rPr lang="en-US" sz="1800" dirty="0"/>
              <a:t>Elongation occurs at a rate of 40 nucleotides per second.</a:t>
            </a:r>
          </a:p>
        </p:txBody>
      </p:sp>
    </p:spTree>
    <p:extLst>
      <p:ext uri="{BB962C8B-B14F-4D97-AF65-F5344CB8AC3E}">
        <p14:creationId xmlns:p14="http://schemas.microsoft.com/office/powerpoint/2010/main" val="72018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4" name="Text Placeholder 3"/>
          <p:cNvSpPr>
            <a:spLocks noGrp="1"/>
          </p:cNvSpPr>
          <p:nvPr>
            <p:ph type="body" sz="quarter" idx="14"/>
          </p:nvPr>
        </p:nvSpPr>
        <p:spPr>
          <a:xfrm>
            <a:off x="457200" y="1238865"/>
            <a:ext cx="8062912" cy="4771499"/>
          </a:xfrm>
        </p:spPr>
        <p:txBody>
          <a:bodyPr>
            <a:normAutofit/>
          </a:bodyPr>
          <a:lstStyle/>
          <a:p>
            <a:pPr marL="236538" indent="-236538">
              <a:buFont typeface="Arial" pitchFamily="34" charset="0"/>
              <a:buChar char="•"/>
            </a:pPr>
            <a:r>
              <a:rPr lang="en-US" sz="2800" dirty="0"/>
              <a:t>Liberates the mRNA strand</a:t>
            </a:r>
          </a:p>
          <a:p>
            <a:pPr marL="236538" indent="-236538">
              <a:buFont typeface="Arial" pitchFamily="34" charset="0"/>
              <a:buChar char="•"/>
            </a:pPr>
            <a:r>
              <a:rPr lang="en-US" sz="2800" dirty="0"/>
              <a:t>Occurs by:</a:t>
            </a:r>
          </a:p>
          <a:p>
            <a:pPr marL="968058" lvl="1" indent="-236538">
              <a:buFont typeface="Arial" pitchFamily="34" charset="0"/>
              <a:buChar char="•"/>
            </a:pPr>
            <a:r>
              <a:rPr lang="en-US" sz="2400" dirty="0"/>
              <a:t>Rho protein interaction</a:t>
            </a:r>
          </a:p>
          <a:p>
            <a:pPr marL="968058" lvl="1" indent="-236538">
              <a:buFont typeface="Arial" pitchFamily="34" charset="0"/>
              <a:buChar char="•"/>
            </a:pPr>
            <a:r>
              <a:rPr lang="en-US" sz="2400" dirty="0"/>
              <a:t>Formation of an mRNA hairpin</a:t>
            </a:r>
          </a:p>
          <a:p>
            <a:pPr marL="236538" indent="-236538">
              <a:buFont typeface="Arial" pitchFamily="34" charset="0"/>
              <a:buChar char="•"/>
            </a:pPr>
            <a:r>
              <a:rPr lang="en-US" sz="2800" dirty="0"/>
              <a:t>Two types of termination signals:</a:t>
            </a:r>
          </a:p>
          <a:p>
            <a:pPr marL="968058" lvl="1" indent="-236538">
              <a:buFont typeface="Arial" pitchFamily="34" charset="0"/>
              <a:buChar char="•"/>
            </a:pPr>
            <a:r>
              <a:rPr lang="en-US" sz="2400" dirty="0"/>
              <a:t>Rho-dependent (controlled by the Rho protein)</a:t>
            </a:r>
          </a:p>
          <a:p>
            <a:pPr marL="968058" lvl="1" indent="-236538">
              <a:buFont typeface="Arial" pitchFamily="34" charset="0"/>
              <a:buChar char="•"/>
            </a:pPr>
            <a:r>
              <a:rPr lang="en-US" sz="2400" dirty="0"/>
              <a:t>Rho-independent (controlled by sequences in the DNA strand)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15_03_03.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473" b="-12473"/>
          <a:stretch>
            <a:fillRect/>
          </a:stretch>
        </p:blipFill>
        <p:spPr/>
      </p:pic>
      <p:sp>
        <p:nvSpPr>
          <p:cNvPr id="7" name="Text Placeholder 6"/>
          <p:cNvSpPr>
            <a:spLocks noGrp="1"/>
          </p:cNvSpPr>
          <p:nvPr>
            <p:ph type="body" sz="quarter" idx="14"/>
          </p:nvPr>
        </p:nvSpPr>
        <p:spPr/>
        <p:txBody>
          <a:bodyPr>
            <a:normAutofit/>
          </a:bodyPr>
          <a:lstStyle/>
          <a:p>
            <a:r>
              <a:rPr lang="en-US" sz="1600" dirty="0"/>
              <a:t>Multiple polymerases can transcribe a single bacterial gene while numerous ribosomes concurrently translate the mRNA transcripts into polypeptides. In this way, a specific protein can rapidly reach a high concentration in the bacterial cell.</a:t>
            </a:r>
          </a:p>
        </p:txBody>
      </p:sp>
    </p:spTree>
    <p:extLst>
      <p:ext uri="{BB962C8B-B14F-4D97-AF65-F5344CB8AC3E}">
        <p14:creationId xmlns:p14="http://schemas.microsoft.com/office/powerpoint/2010/main" val="180303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a:t>
            </a:r>
          </a:p>
        </p:txBody>
      </p:sp>
      <p:pic>
        <p:nvPicPr>
          <p:cNvPr id="5" name="Picture Placeholder 4">
            <a:hlinkClick r:id="rId2"/>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13714" y="1057011"/>
            <a:ext cx="6749881" cy="4251306"/>
          </a:xfrm>
        </p:spPr>
      </p:pic>
      <p:sp>
        <p:nvSpPr>
          <p:cNvPr id="4" name="Text Placeholder 3"/>
          <p:cNvSpPr>
            <a:spLocks noGrp="1"/>
          </p:cNvSpPr>
          <p:nvPr>
            <p:ph type="body" sz="quarter" idx="14"/>
          </p:nvPr>
        </p:nvSpPr>
        <p:spPr>
          <a:xfrm>
            <a:off x="457199" y="5464468"/>
            <a:ext cx="8062912" cy="1166382"/>
          </a:xfrm>
        </p:spPr>
        <p:txBody>
          <a:bodyPr/>
          <a:lstStyle/>
          <a:p>
            <a:r>
              <a:rPr lang="en-US" dirty="0">
                <a:hlinkClick r:id="rId2"/>
              </a:rPr>
              <a:t>https://www.youtube.com/watch?v=WsofH466lqk</a:t>
            </a:r>
            <a:endParaRPr lang="en-US" dirty="0"/>
          </a:p>
          <a:p>
            <a:endParaRPr lang="en-US" dirty="0"/>
          </a:p>
        </p:txBody>
      </p:sp>
    </p:spTree>
    <p:extLst>
      <p:ext uri="{BB962C8B-B14F-4D97-AF65-F5344CB8AC3E}">
        <p14:creationId xmlns:p14="http://schemas.microsoft.com/office/powerpoint/2010/main" val="89201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eukaryotic polymerases</a:t>
            </a:r>
          </a:p>
        </p:txBody>
      </p:sp>
      <p:sp>
        <p:nvSpPr>
          <p:cNvPr id="4" name="Text Placeholder 3"/>
          <p:cNvSpPr>
            <a:spLocks noGrp="1"/>
          </p:cNvSpPr>
          <p:nvPr>
            <p:ph type="body" sz="quarter" idx="14"/>
          </p:nvPr>
        </p:nvSpPr>
        <p:spPr>
          <a:xfrm>
            <a:off x="457200" y="1253613"/>
            <a:ext cx="8062912" cy="4756751"/>
          </a:xfrm>
        </p:spPr>
        <p:txBody>
          <a:bodyPr>
            <a:normAutofit/>
          </a:bodyPr>
          <a:lstStyle/>
          <a:p>
            <a:pPr marL="236538" indent="-236538">
              <a:buFont typeface="Arial" pitchFamily="34" charset="0"/>
              <a:buChar char="•"/>
            </a:pPr>
            <a:r>
              <a:rPr lang="en-US" sz="2800" dirty="0"/>
              <a:t>RNA polymerase I</a:t>
            </a:r>
          </a:p>
          <a:p>
            <a:pPr marL="968058" lvl="1" indent="-236538">
              <a:buFont typeface="Arial" pitchFamily="34" charset="0"/>
              <a:buChar char="•"/>
            </a:pPr>
            <a:r>
              <a:rPr lang="en-US" sz="2800" dirty="0"/>
              <a:t>Transcribes </a:t>
            </a:r>
            <a:r>
              <a:rPr lang="en-US" sz="2800" dirty="0" err="1"/>
              <a:t>rRNA</a:t>
            </a:r>
            <a:r>
              <a:rPr lang="en-US" sz="2800" dirty="0"/>
              <a:t> genes</a:t>
            </a:r>
          </a:p>
          <a:p>
            <a:pPr marL="236538" indent="-236538">
              <a:buFont typeface="Arial" pitchFamily="34" charset="0"/>
              <a:buChar char="•"/>
            </a:pPr>
            <a:r>
              <a:rPr lang="en-US" sz="2800" dirty="0"/>
              <a:t>RNA polymerase II</a:t>
            </a:r>
          </a:p>
          <a:p>
            <a:pPr marL="968058" lvl="1" indent="-236538">
              <a:buFont typeface="Arial" pitchFamily="34" charset="0"/>
              <a:buChar char="•"/>
            </a:pPr>
            <a:r>
              <a:rPr lang="en-US" sz="2800" dirty="0"/>
              <a:t>Transcribes protein-coding genes</a:t>
            </a:r>
          </a:p>
          <a:p>
            <a:pPr marL="236538" indent="-236538">
              <a:buFont typeface="Arial" pitchFamily="34" charset="0"/>
              <a:buChar char="•"/>
            </a:pPr>
            <a:r>
              <a:rPr lang="en-US" sz="2800" dirty="0"/>
              <a:t>RNA polymerase III</a:t>
            </a:r>
          </a:p>
          <a:p>
            <a:pPr marL="968058" lvl="1" indent="-236538">
              <a:buFont typeface="Arial" pitchFamily="34" charset="0"/>
              <a:buChar char="•"/>
            </a:pPr>
            <a:r>
              <a:rPr lang="en-US" sz="2800" dirty="0"/>
              <a:t>Transcribes </a:t>
            </a:r>
            <a:r>
              <a:rPr lang="en-US" sz="2800" dirty="0" err="1"/>
              <a:t>rRNA</a:t>
            </a:r>
            <a:r>
              <a:rPr lang="en-US" sz="2800" dirty="0"/>
              <a:t>, </a:t>
            </a:r>
            <a:r>
              <a:rPr lang="en-US" sz="2800" dirty="0" err="1"/>
              <a:t>tRNA</a:t>
            </a:r>
            <a:r>
              <a:rPr lang="en-US" sz="2800" dirty="0"/>
              <a:t>, and small nuclear RNA genes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Initiation</a:t>
            </a:r>
          </a:p>
        </p:txBody>
      </p:sp>
      <p:pic>
        <p:nvPicPr>
          <p:cNvPr id="2" name="Picture Placeholder 1" descr="Figure_15_04_0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049" r="-1049"/>
          <a:stretch>
            <a:fillRect/>
          </a:stretch>
        </p:blipFill>
        <p:spPr>
          <a:xfrm>
            <a:off x="457200" y="1108075"/>
            <a:ext cx="4032250" cy="5256213"/>
          </a:xfrm>
        </p:spPr>
      </p:pic>
      <p:sp>
        <p:nvSpPr>
          <p:cNvPr id="14" name="Text Placeholder 13"/>
          <p:cNvSpPr>
            <a:spLocks noGrp="1"/>
          </p:cNvSpPr>
          <p:nvPr>
            <p:ph type="body" sz="quarter" idx="14"/>
          </p:nvPr>
        </p:nvSpPr>
        <p:spPr>
          <a:xfrm>
            <a:off x="5176157" y="1107617"/>
            <a:ext cx="3343956" cy="5256973"/>
          </a:xfrm>
        </p:spPr>
        <p:txBody>
          <a:bodyPr>
            <a:noAutofit/>
          </a:bodyPr>
          <a:lstStyle/>
          <a:p>
            <a:r>
              <a:rPr lang="en-US" sz="2400" dirty="0">
                <a:solidFill>
                  <a:srgbClr val="000000"/>
                </a:solidFill>
              </a:rPr>
              <a:t>Transcription factors recognize the promoter. </a:t>
            </a:r>
          </a:p>
          <a:p>
            <a:endParaRPr lang="en-US" sz="2400" dirty="0">
              <a:solidFill>
                <a:srgbClr val="000000"/>
              </a:solidFill>
            </a:endParaRPr>
          </a:p>
          <a:p>
            <a:r>
              <a:rPr lang="en-US" sz="2400" dirty="0">
                <a:solidFill>
                  <a:srgbClr val="000000"/>
                </a:solidFill>
              </a:rPr>
              <a:t>RNA polymerase II then binds and forms the </a:t>
            </a:r>
            <a:r>
              <a:rPr lang="fr-FR" sz="2400" dirty="0">
                <a:solidFill>
                  <a:srgbClr val="000000"/>
                </a:solidFill>
              </a:rPr>
              <a:t>transcription initiation </a:t>
            </a:r>
            <a:r>
              <a:rPr lang="fr-FR" sz="2400" dirty="0" err="1">
                <a:solidFill>
                  <a:srgbClr val="000000"/>
                </a:solidFill>
              </a:rPr>
              <a:t>complex</a:t>
            </a:r>
            <a:r>
              <a:rPr lang="fr-FR" sz="2400" dirty="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84128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elongation</a:t>
            </a: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3" cy="5256973"/>
          </a:xfrm>
        </p:spPr>
        <p:txBody>
          <a:bodyPr>
            <a:noAutofit/>
          </a:bodyPr>
          <a:lstStyle/>
          <a:p>
            <a:pPr marL="236538" indent="-236538">
              <a:buFont typeface="Arial" pitchFamily="34" charset="0"/>
              <a:buChar char="•"/>
            </a:pPr>
            <a:r>
              <a:rPr lang="en-US" dirty="0">
                <a:solidFill>
                  <a:srgbClr val="000000"/>
                </a:solidFill>
              </a:rPr>
              <a:t>mRNA is synthesized 5’ to 3’</a:t>
            </a:r>
          </a:p>
          <a:p>
            <a:pPr marL="236538" indent="-236538">
              <a:buFont typeface="Arial" pitchFamily="34" charset="0"/>
              <a:buChar char="•"/>
            </a:pPr>
            <a:r>
              <a:rPr lang="en-US" dirty="0">
                <a:solidFill>
                  <a:srgbClr val="000000"/>
                </a:solidFill>
              </a:rPr>
              <a:t>The FACT complex reassembles the </a:t>
            </a:r>
            <a:r>
              <a:rPr lang="en-US" dirty="0" err="1">
                <a:solidFill>
                  <a:srgbClr val="000000"/>
                </a:solidFill>
              </a:rPr>
              <a:t>nucleosomes</a:t>
            </a:r>
            <a:r>
              <a:rPr lang="en-US" dirty="0">
                <a:solidFill>
                  <a:srgbClr val="000000"/>
                </a:solidFill>
              </a:rPr>
              <a:t> as polymerase synthesizes the mRNA</a:t>
            </a:r>
          </a:p>
          <a:p>
            <a:pPr marL="236538" indent="-236538">
              <a:buFont typeface="Arial" pitchFamily="34" charset="0"/>
              <a:buChar char="•"/>
            </a:pPr>
            <a:endParaRPr lang="en-US" dirty="0">
              <a:solidFill>
                <a:srgbClr val="000000"/>
              </a:solidFill>
            </a:endParaRPr>
          </a:p>
        </p:txBody>
      </p:sp>
      <p:pic>
        <p:nvPicPr>
          <p:cNvPr id="36866" name="Picture 2" descr="http://figures.boundless.com/29907/full/Transcription%20with%20FACT.jpg"/>
          <p:cNvPicPr>
            <a:picLocks noChangeAspect="1" noChangeArrowheads="1"/>
          </p:cNvPicPr>
          <p:nvPr/>
        </p:nvPicPr>
        <p:blipFill>
          <a:blip r:embed="rId2" cstate="print"/>
          <a:srcRect/>
          <a:stretch>
            <a:fillRect/>
          </a:stretch>
        </p:blipFill>
        <p:spPr bwMode="auto">
          <a:xfrm>
            <a:off x="535830" y="2398740"/>
            <a:ext cx="8200103" cy="3467427"/>
          </a:xfrm>
          <a:prstGeom prst="rect">
            <a:avLst/>
          </a:prstGeom>
          <a:noFill/>
        </p:spPr>
      </p:pic>
    </p:spTree>
    <p:extLst>
      <p:ext uri="{BB962C8B-B14F-4D97-AF65-F5344CB8AC3E}">
        <p14:creationId xmlns:p14="http://schemas.microsoft.com/office/powerpoint/2010/main" val="84128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Termination</a:t>
            </a: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3" cy="5256973"/>
          </a:xfrm>
        </p:spPr>
        <p:txBody>
          <a:bodyPr>
            <a:noAutofit/>
          </a:bodyPr>
          <a:lstStyle/>
          <a:p>
            <a:pPr marL="236538" indent="-236538">
              <a:buFont typeface="Arial" pitchFamily="34" charset="0"/>
              <a:buChar char="•"/>
            </a:pPr>
            <a:r>
              <a:rPr lang="en-US" sz="2800" dirty="0">
                <a:solidFill>
                  <a:srgbClr val="000000"/>
                </a:solidFill>
              </a:rPr>
              <a:t>RNA polymerase I requires a termination protein that recognizes a specific 18 nucleotide sequence.</a:t>
            </a:r>
          </a:p>
          <a:p>
            <a:pPr marL="236538" indent="-236538">
              <a:buFont typeface="Arial" pitchFamily="34" charset="0"/>
              <a:buChar char="•"/>
            </a:pPr>
            <a:r>
              <a:rPr lang="en-US" sz="2800" dirty="0">
                <a:solidFill>
                  <a:srgbClr val="000000"/>
                </a:solidFill>
              </a:rPr>
              <a:t>RNA polymerase III terminates transcription via hairpin formation.</a:t>
            </a:r>
          </a:p>
          <a:p>
            <a:pPr marL="236538" indent="-236538">
              <a:buFont typeface="Arial" pitchFamily="34" charset="0"/>
              <a:buChar char="•"/>
            </a:pPr>
            <a:r>
              <a:rPr lang="en-US" sz="2800" dirty="0">
                <a:solidFill>
                  <a:srgbClr val="000000"/>
                </a:solidFill>
              </a:rPr>
              <a:t>RNA polymerase II transcribes 1,000 – 2,000 nucleotides excess of the gene template which are removed during mRNA processing.</a:t>
            </a:r>
          </a:p>
          <a:p>
            <a:pPr marL="236538" indent="-236538">
              <a:buFont typeface="Arial" pitchFamily="34" charset="0"/>
              <a:buChar char="•"/>
            </a:pPr>
            <a:endParaRPr lang="en-US" dirty="0">
              <a:solidFill>
                <a:srgbClr val="000000"/>
              </a:solidFill>
            </a:endParaRPr>
          </a:p>
        </p:txBody>
      </p:sp>
    </p:spTree>
    <p:extLst>
      <p:ext uri="{BB962C8B-B14F-4D97-AF65-F5344CB8AC3E}">
        <p14:creationId xmlns:p14="http://schemas.microsoft.com/office/powerpoint/2010/main" val="84128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mRNA processing</a:t>
            </a:r>
          </a:p>
        </p:txBody>
      </p:sp>
      <p:sp>
        <p:nvSpPr>
          <p:cNvPr id="4" name="Text Placeholder 3"/>
          <p:cNvSpPr>
            <a:spLocks noGrp="1"/>
          </p:cNvSpPr>
          <p:nvPr>
            <p:ph type="body" sz="quarter" idx="14"/>
          </p:nvPr>
        </p:nvSpPr>
        <p:spPr>
          <a:xfrm>
            <a:off x="457200" y="1165123"/>
            <a:ext cx="8062912" cy="4845241"/>
          </a:xfrm>
        </p:spPr>
        <p:txBody>
          <a:bodyPr>
            <a:normAutofit/>
          </a:bodyPr>
          <a:lstStyle/>
          <a:p>
            <a:pPr marL="236538" indent="-236538">
              <a:buFont typeface="Arial" pitchFamily="34" charset="0"/>
              <a:buChar char="•"/>
            </a:pPr>
            <a:r>
              <a:rPr lang="en-US" sz="2800" dirty="0"/>
              <a:t>Addition of a 5' </a:t>
            </a:r>
            <a:r>
              <a:rPr lang="en-US" sz="2800" dirty="0" err="1"/>
              <a:t>methylguanosine</a:t>
            </a:r>
            <a:r>
              <a:rPr lang="en-US" sz="2800" dirty="0"/>
              <a:t> cap and a 3’ poly-A tail</a:t>
            </a:r>
          </a:p>
          <a:p>
            <a:pPr marL="236538" indent="-236538">
              <a:buFont typeface="Arial" pitchFamily="34" charset="0"/>
              <a:buChar char="•"/>
            </a:pPr>
            <a:r>
              <a:rPr lang="en-US" sz="2800" dirty="0"/>
              <a:t>Intron splicing – removal of the non-coding introns.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Protein Structure</a:t>
            </a:r>
          </a:p>
        </p:txBody>
      </p:sp>
      <p:pic>
        <p:nvPicPr>
          <p:cNvPr id="2" name="Picture Placeholder 1" descr="Figure_15_02_0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9743" b="-19743"/>
          <a:stretch>
            <a:fillRect/>
          </a:stretch>
        </p:blipFill>
        <p:spPr>
          <a:xfrm>
            <a:off x="1796142" y="241326"/>
            <a:ext cx="5666015" cy="7385897"/>
          </a:xfrm>
        </p:spPr>
      </p:pic>
    </p:spTree>
    <p:extLst>
      <p:ext uri="{BB962C8B-B14F-4D97-AF65-F5344CB8AC3E}">
        <p14:creationId xmlns:p14="http://schemas.microsoft.com/office/powerpoint/2010/main" val="328509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mRNA Processing</a:t>
            </a:r>
          </a:p>
        </p:txBody>
      </p:sp>
      <p:pic>
        <p:nvPicPr>
          <p:cNvPr id="2" name="Picture Placeholder 1" descr="Figure_15_05_03.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064" r="-16064"/>
          <a:stretch>
            <a:fillRect/>
          </a:stretch>
        </p:blipFill>
        <p:spPr/>
      </p:pic>
      <p:sp>
        <p:nvSpPr>
          <p:cNvPr id="7" name="Text Placeholder 6"/>
          <p:cNvSpPr>
            <a:spLocks noGrp="1"/>
          </p:cNvSpPr>
          <p:nvPr>
            <p:ph type="body" sz="quarter" idx="14"/>
          </p:nvPr>
        </p:nvSpPr>
        <p:spPr/>
        <p:txBody>
          <a:bodyPr>
            <a:normAutofit/>
          </a:bodyPr>
          <a:lstStyle/>
          <a:p>
            <a:r>
              <a:rPr lang="en-US" sz="1600" dirty="0"/>
              <a:t>Eukaryotic mRNA contains introns that must be spliced out. A 5' cap and 3' poly-A tail are also added.</a:t>
            </a:r>
          </a:p>
        </p:txBody>
      </p:sp>
    </p:spTree>
    <p:extLst>
      <p:ext uri="{BB962C8B-B14F-4D97-AF65-F5344CB8AC3E}">
        <p14:creationId xmlns:p14="http://schemas.microsoft.com/office/powerpoint/2010/main" val="165457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Pre-mRNA Splicing</a:t>
            </a:r>
            <a:endParaRPr lang="en-US" sz="2400" dirty="0">
              <a:solidFill>
                <a:srgbClr val="6CB255"/>
              </a:solidFill>
            </a:endParaRPr>
          </a:p>
        </p:txBody>
      </p:sp>
      <p:pic>
        <p:nvPicPr>
          <p:cNvPr id="2" name="Picture Placeholder 1" descr="Figure_15_05_02.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6008" b="-6008"/>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dirty="0">
                <a:solidFill>
                  <a:srgbClr val="000000"/>
                </a:solidFill>
              </a:rPr>
              <a:t>Pre-mRNA splicing involves the precise removal of introns from the primary RNA transcript. </a:t>
            </a:r>
          </a:p>
          <a:p>
            <a:endParaRPr lang="en-US" dirty="0">
              <a:solidFill>
                <a:srgbClr val="000000"/>
              </a:solidFill>
            </a:endParaRPr>
          </a:p>
          <a:p>
            <a:r>
              <a:rPr lang="en-US" dirty="0">
                <a:solidFill>
                  <a:srgbClr val="000000"/>
                </a:solidFill>
              </a:rPr>
              <a:t>The splicing process is catalyzed by protein complexes called </a:t>
            </a:r>
            <a:r>
              <a:rPr lang="en-US" b="1" dirty="0" err="1">
                <a:solidFill>
                  <a:srgbClr val="000000"/>
                </a:solidFill>
              </a:rPr>
              <a:t>spliceosomes</a:t>
            </a:r>
            <a:r>
              <a:rPr lang="en-US" dirty="0">
                <a:solidFill>
                  <a:srgbClr val="000000"/>
                </a:solidFill>
              </a:rPr>
              <a:t> that are composed of proteins and RNA molecules called </a:t>
            </a:r>
            <a:r>
              <a:rPr lang="en-US" dirty="0" err="1">
                <a:solidFill>
                  <a:srgbClr val="000000"/>
                </a:solidFill>
              </a:rPr>
              <a:t>snRNAs</a:t>
            </a:r>
            <a:r>
              <a:rPr lang="en-US" dirty="0">
                <a:solidFill>
                  <a:srgbClr val="000000"/>
                </a:solidFill>
              </a:rPr>
              <a:t>. </a:t>
            </a:r>
          </a:p>
          <a:p>
            <a:endParaRPr lang="en-US" dirty="0">
              <a:solidFill>
                <a:srgbClr val="000000"/>
              </a:solidFill>
            </a:endParaRPr>
          </a:p>
          <a:p>
            <a:r>
              <a:rPr lang="en-US" dirty="0" err="1">
                <a:solidFill>
                  <a:srgbClr val="000000"/>
                </a:solidFill>
              </a:rPr>
              <a:t>Spliceosomes</a:t>
            </a:r>
            <a:r>
              <a:rPr lang="en-US" dirty="0">
                <a:solidFill>
                  <a:srgbClr val="000000"/>
                </a:solidFill>
              </a:rPr>
              <a:t> recognize sequences at the 5' and 3' end of the intron.</a:t>
            </a:r>
          </a:p>
        </p:txBody>
      </p:sp>
    </p:spTree>
    <p:extLst>
      <p:ext uri="{BB962C8B-B14F-4D97-AF65-F5344CB8AC3E}">
        <p14:creationId xmlns:p14="http://schemas.microsoft.com/office/powerpoint/2010/main" val="147257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Rrna</a:t>
            </a:r>
            <a:r>
              <a:rPr lang="en-US" dirty="0"/>
              <a:t> and </a:t>
            </a:r>
            <a:r>
              <a:rPr lang="en-US" dirty="0" err="1"/>
              <a:t>Trna</a:t>
            </a:r>
            <a:r>
              <a:rPr lang="en-US" dirty="0"/>
              <a:t> processing</a:t>
            </a:r>
          </a:p>
        </p:txBody>
      </p:sp>
      <p:sp>
        <p:nvSpPr>
          <p:cNvPr id="4" name="Text Placeholder 3"/>
          <p:cNvSpPr>
            <a:spLocks noGrp="1"/>
          </p:cNvSpPr>
          <p:nvPr>
            <p:ph type="body" sz="quarter" idx="14"/>
          </p:nvPr>
        </p:nvSpPr>
        <p:spPr>
          <a:xfrm>
            <a:off x="457200" y="1165123"/>
            <a:ext cx="8062912" cy="4845241"/>
          </a:xfrm>
        </p:spPr>
        <p:txBody>
          <a:bodyPr>
            <a:normAutofit/>
          </a:bodyPr>
          <a:lstStyle/>
          <a:p>
            <a:pPr marL="236538" indent="-236538">
              <a:buFont typeface="Arial" pitchFamily="34" charset="0"/>
              <a:buChar char="•"/>
            </a:pPr>
            <a:r>
              <a:rPr lang="en-US" sz="2800" dirty="0" err="1"/>
              <a:t>Intramolecular</a:t>
            </a:r>
            <a:r>
              <a:rPr lang="en-US" sz="2800" dirty="0"/>
              <a:t> cleavage</a:t>
            </a:r>
          </a:p>
          <a:p>
            <a:pPr marL="236538" indent="-236538">
              <a:buFont typeface="Arial" pitchFamily="34" charset="0"/>
              <a:buChar char="•"/>
            </a:pPr>
            <a:r>
              <a:rPr lang="en-US" sz="2800" dirty="0"/>
              <a:t>Splicing</a:t>
            </a:r>
          </a:p>
          <a:p>
            <a:pPr marL="236538" indent="-236538">
              <a:buFont typeface="Arial" pitchFamily="34" charset="0"/>
              <a:buChar char="•"/>
            </a:pPr>
            <a:r>
              <a:rPr lang="en-US" sz="2800" dirty="0" err="1"/>
              <a:t>Methylation</a:t>
            </a:r>
            <a:endParaRPr lang="en-US" sz="2800" dirty="0"/>
          </a:p>
          <a:p>
            <a:pPr marL="236538" indent="-236538">
              <a:buFont typeface="Arial" pitchFamily="34" charset="0"/>
              <a:buChar char="•"/>
            </a:pPr>
            <a:r>
              <a:rPr lang="en-US" sz="2800" dirty="0"/>
              <a:t>Chemical conversion of nucleotides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15_05_04.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26" r="-62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is a space-filling model of a </a:t>
            </a:r>
            <a:r>
              <a:rPr lang="en-US" sz="1600" dirty="0" err="1">
                <a:solidFill>
                  <a:srgbClr val="000000"/>
                </a:solidFill>
              </a:rPr>
              <a:t>tRNA</a:t>
            </a:r>
            <a:r>
              <a:rPr lang="en-US" sz="1600" dirty="0">
                <a:solidFill>
                  <a:srgbClr val="000000"/>
                </a:solidFill>
              </a:rPr>
              <a:t> molecule that adds the amino acid phenylalanine to a growing polypeptide chain. The anticodon AAG binds the Codon UUC on the mRNA. The amino acid phenylalanine is attached to the other end of the </a:t>
            </a:r>
            <a:r>
              <a:rPr lang="en-US" sz="1600" dirty="0" err="1">
                <a:solidFill>
                  <a:srgbClr val="000000"/>
                </a:solidFill>
              </a:rPr>
              <a:t>tRNA</a:t>
            </a:r>
            <a:r>
              <a:rPr lang="en-US" sz="1600" dirty="0">
                <a:solidFill>
                  <a:srgbClr val="000000"/>
                </a:solidFill>
              </a:rPr>
              <a:t>.</a:t>
            </a:r>
          </a:p>
        </p:txBody>
      </p:sp>
      <p:sp>
        <p:nvSpPr>
          <p:cNvPr id="8" name="Title 1"/>
          <p:cNvSpPr txBox="1">
            <a:spLocks/>
          </p:cNvSpPr>
          <p:nvPr/>
        </p:nvSpPr>
        <p:spPr>
          <a:xfrm>
            <a:off x="457994" y="164741"/>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a:t>Rrna</a:t>
            </a:r>
            <a:r>
              <a:rPr lang="en-US" dirty="0"/>
              <a:t> and </a:t>
            </a:r>
            <a:r>
              <a:rPr lang="en-US" dirty="0" err="1"/>
              <a:t>Trna</a:t>
            </a:r>
            <a:r>
              <a:rPr lang="en-US" dirty="0"/>
              <a:t> processing</a:t>
            </a:r>
          </a:p>
        </p:txBody>
      </p:sp>
    </p:spTree>
    <p:extLst>
      <p:ext uri="{BB962C8B-B14F-4D97-AF65-F5344CB8AC3E}">
        <p14:creationId xmlns:p14="http://schemas.microsoft.com/office/powerpoint/2010/main" val="377431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synthesis</a:t>
            </a:r>
          </a:p>
        </p:txBody>
      </p:sp>
      <p:sp>
        <p:nvSpPr>
          <p:cNvPr id="4" name="Text Placeholder 3"/>
          <p:cNvSpPr>
            <a:spLocks noGrp="1"/>
          </p:cNvSpPr>
          <p:nvPr>
            <p:ph type="body" sz="quarter" idx="14"/>
          </p:nvPr>
        </p:nvSpPr>
        <p:spPr>
          <a:xfrm>
            <a:off x="457200" y="1135626"/>
            <a:ext cx="8062912" cy="4874738"/>
          </a:xfrm>
        </p:spPr>
        <p:txBody>
          <a:bodyPr>
            <a:normAutofit/>
          </a:bodyPr>
          <a:lstStyle/>
          <a:p>
            <a:pPr marL="236538" indent="-236538">
              <a:buFont typeface="Arial" pitchFamily="34" charset="0"/>
              <a:buChar char="•"/>
            </a:pPr>
            <a:r>
              <a:rPr lang="en-US" sz="2800" dirty="0"/>
              <a:t>Decodes mRNA to produce a polypeptide</a:t>
            </a:r>
          </a:p>
          <a:p>
            <a:pPr marL="236538" indent="-236538">
              <a:buFont typeface="Arial" pitchFamily="34" charset="0"/>
              <a:buChar char="•"/>
            </a:pPr>
            <a:r>
              <a:rPr lang="en-US" sz="2800" dirty="0"/>
              <a:t>Polypeptides are formed when the amino group of one amino acid forms an amide (i.e., peptide) bond with the carboxyl group of another amino acid.</a:t>
            </a:r>
          </a:p>
          <a:p>
            <a:pPr marL="236538" indent="-236538">
              <a:buFont typeface="Arial" pitchFamily="34" charset="0"/>
              <a:buChar char="•"/>
            </a:pPr>
            <a:r>
              <a:rPr lang="en-US" sz="2800" dirty="0"/>
              <a:t>The reaction is catalyzed by ribosomes.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15.15</a:t>
            </a:r>
          </a:p>
        </p:txBody>
      </p:sp>
      <p:pic>
        <p:nvPicPr>
          <p:cNvPr id="2" name="Picture Placeholder 1" descr="Figure_15_06_0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2821" r="-32821"/>
          <a:stretch>
            <a:fillRect/>
          </a:stretch>
        </p:blipFill>
        <p:spPr/>
      </p:pic>
      <p:sp>
        <p:nvSpPr>
          <p:cNvPr id="7" name="Text Placeholder 6"/>
          <p:cNvSpPr>
            <a:spLocks noGrp="1"/>
          </p:cNvSpPr>
          <p:nvPr>
            <p:ph type="body" sz="quarter" idx="14"/>
          </p:nvPr>
        </p:nvSpPr>
        <p:spPr/>
        <p:txBody>
          <a:bodyPr>
            <a:normAutofit/>
          </a:bodyPr>
          <a:lstStyle/>
          <a:p>
            <a:r>
              <a:rPr lang="en-US" sz="1600" dirty="0"/>
              <a:t>A peptide bond links the carboxyl end of one amino acid with the amino end of another, expelling one water molecule. For simplicity in this image, only the functional groups involved in the peptide bond are shown. The R and R' designations refer to the rest of each amino acid structure.</a:t>
            </a:r>
          </a:p>
        </p:txBody>
      </p:sp>
    </p:spTree>
    <p:extLst>
      <p:ext uri="{BB962C8B-B14F-4D97-AF65-F5344CB8AC3E}">
        <p14:creationId xmlns:p14="http://schemas.microsoft.com/office/powerpoint/2010/main" val="61219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Process</a:t>
            </a:r>
          </a:p>
        </p:txBody>
      </p:sp>
      <p:sp>
        <p:nvSpPr>
          <p:cNvPr id="4" name="Text Placeholder 3"/>
          <p:cNvSpPr>
            <a:spLocks noGrp="1"/>
          </p:cNvSpPr>
          <p:nvPr>
            <p:ph type="body" sz="quarter" idx="14"/>
          </p:nvPr>
        </p:nvSpPr>
        <p:spPr>
          <a:xfrm>
            <a:off x="457200" y="1135626"/>
            <a:ext cx="8062912" cy="4874738"/>
          </a:xfrm>
        </p:spPr>
        <p:txBody>
          <a:bodyPr>
            <a:normAutofit lnSpcReduction="10000"/>
          </a:bodyPr>
          <a:lstStyle/>
          <a:p>
            <a:r>
              <a:rPr lang="en-US" sz="2400" dirty="0"/>
              <a:t>Initiation</a:t>
            </a:r>
          </a:p>
          <a:p>
            <a:pPr lvl="2"/>
            <a:r>
              <a:rPr lang="en-US" sz="2000" dirty="0"/>
              <a:t>mRNA attaches to the smaller subunit of the ribosome</a:t>
            </a:r>
          </a:p>
          <a:p>
            <a:pPr lvl="2"/>
            <a:r>
              <a:rPr lang="en-US" sz="2000" dirty="0"/>
              <a:t>AUG is the start codon – a </a:t>
            </a:r>
            <a:r>
              <a:rPr lang="en-US" sz="2000" dirty="0" err="1"/>
              <a:t>tRNA</a:t>
            </a:r>
            <a:r>
              <a:rPr lang="en-US" sz="2000" dirty="0"/>
              <a:t> with the appropriate anticodon attaches</a:t>
            </a:r>
          </a:p>
          <a:p>
            <a:pPr lvl="2"/>
            <a:r>
              <a:rPr lang="en-US" sz="2000" dirty="0"/>
              <a:t>The larger subunit of the ribosome then comes in</a:t>
            </a:r>
          </a:p>
          <a:p>
            <a:r>
              <a:rPr lang="en-US" sz="2400" dirty="0"/>
              <a:t>Elongation</a:t>
            </a:r>
          </a:p>
          <a:p>
            <a:pPr lvl="2"/>
            <a:r>
              <a:rPr lang="en-US" sz="2000" dirty="0" err="1"/>
              <a:t>tRNAs</a:t>
            </a:r>
            <a:r>
              <a:rPr lang="en-US" sz="2000" dirty="0"/>
              <a:t> move in with the appropriate amino acid, the amino acid chain grows using </a:t>
            </a:r>
            <a:r>
              <a:rPr lang="en-US" sz="2000" dirty="0" err="1"/>
              <a:t>peptidyl</a:t>
            </a:r>
            <a:r>
              <a:rPr lang="en-US" sz="2000" dirty="0"/>
              <a:t> </a:t>
            </a:r>
            <a:r>
              <a:rPr lang="en-US" sz="2000" dirty="0" err="1"/>
              <a:t>transferase</a:t>
            </a:r>
            <a:endParaRPr lang="en-US" sz="2000" dirty="0"/>
          </a:p>
          <a:p>
            <a:r>
              <a:rPr lang="en-US" sz="2400" dirty="0"/>
              <a:t>Termination</a:t>
            </a:r>
          </a:p>
          <a:p>
            <a:pPr lvl="2"/>
            <a:r>
              <a:rPr lang="en-US" sz="2000" dirty="0"/>
              <a:t>Stop codon is reached</a:t>
            </a:r>
          </a:p>
          <a:p>
            <a:pPr lvl="2"/>
            <a:r>
              <a:rPr lang="en-US" sz="2000" dirty="0"/>
              <a:t>The amino acid chain then is processed</a:t>
            </a:r>
          </a:p>
          <a:p>
            <a:pPr lvl="4"/>
            <a:r>
              <a:rPr lang="en-US" sz="2000" dirty="0"/>
              <a:t>In eukaryotes, the amino acid chain moves into the endoplasmic reticulum to be further processed</a:t>
            </a:r>
          </a:p>
          <a:p>
            <a:pPr marL="236538" indent="-236538">
              <a:buFont typeface="Arial" pitchFamily="34" charset="0"/>
              <a:buChar char="•"/>
            </a:pPr>
            <a:endParaRPr lang="en-US" sz="2800" dirty="0"/>
          </a:p>
        </p:txBody>
      </p:sp>
    </p:spTree>
    <p:extLst>
      <p:ext uri="{BB962C8B-B14F-4D97-AF65-F5344CB8AC3E}">
        <p14:creationId xmlns:p14="http://schemas.microsoft.com/office/powerpoint/2010/main" val="1052270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3A51-0A4F-AC48-9421-E6FC96066845}"/>
              </a:ext>
            </a:extLst>
          </p:cNvPr>
          <p:cNvSpPr>
            <a:spLocks noGrp="1"/>
          </p:cNvSpPr>
          <p:nvPr>
            <p:ph type="title"/>
          </p:nvPr>
        </p:nvSpPr>
        <p:spPr/>
        <p:txBody>
          <a:bodyPr/>
          <a:lstStyle/>
          <a:p>
            <a:r>
              <a:rPr lang="en-US" dirty="0"/>
              <a:t>Figure 15.16</a:t>
            </a:r>
          </a:p>
        </p:txBody>
      </p:sp>
      <p:pic>
        <p:nvPicPr>
          <p:cNvPr id="12" name="Picture 11" descr="Illustration shows the steps of protein synthesis. First, the initiator tRNA recognizes the sequence AUG on an mRNA that is associated with the small ribosomal subunit. The large subunit then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at the A site, and the process is repeated.">
            <a:extLst>
              <a:ext uri="{FF2B5EF4-FFF2-40B4-BE49-F238E27FC236}">
                <a16:creationId xmlns:a16="http://schemas.microsoft.com/office/drawing/2014/main" id="{C0014157-DFA3-7649-A81B-0E4D7B5E7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68" y="1049087"/>
            <a:ext cx="3657600" cy="5168900"/>
          </a:xfrm>
          <a:prstGeom prst="rect">
            <a:avLst/>
          </a:prstGeom>
        </p:spPr>
      </p:pic>
      <p:sp>
        <p:nvSpPr>
          <p:cNvPr id="14" name="TextBox 13">
            <a:extLst>
              <a:ext uri="{FF2B5EF4-FFF2-40B4-BE49-F238E27FC236}">
                <a16:creationId xmlns:a16="http://schemas.microsoft.com/office/drawing/2014/main" id="{3AD32AB9-6D3D-2144-B5B6-FFA2B2EB2DA2}"/>
              </a:ext>
            </a:extLst>
          </p:cNvPr>
          <p:cNvSpPr txBox="1"/>
          <p:nvPr/>
        </p:nvSpPr>
        <p:spPr>
          <a:xfrm>
            <a:off x="4848727" y="1555862"/>
            <a:ext cx="362150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ribosome is responsible for translating the mRNA into protein. A. The ribosome consists of a large and small ribosomal subunit. Assembly of the subunits on the mRNA forms three tRNA binding sites. B. During translation, charged tRNAs enter the Acceptor site, and the anticodon on the tRNA base pairs with the codon in the mRNA. </a:t>
            </a:r>
          </a:p>
        </p:txBody>
      </p:sp>
    </p:spTree>
    <p:extLst>
      <p:ext uri="{BB962C8B-B14F-4D97-AF65-F5344CB8AC3E}">
        <p14:creationId xmlns:p14="http://schemas.microsoft.com/office/powerpoint/2010/main" val="371387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15_06_02.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6628" r="-16628"/>
          <a:stretch>
            <a:fillRect/>
          </a:stretch>
        </p:blipFill>
        <p:spPr>
          <a:xfrm>
            <a:off x="4102694" y="241326"/>
            <a:ext cx="4858290" cy="6335486"/>
          </a:xfrm>
        </p:spPr>
      </p:pic>
      <p:sp>
        <p:nvSpPr>
          <p:cNvPr id="3" name="Title 2"/>
          <p:cNvSpPr>
            <a:spLocks noGrp="1"/>
          </p:cNvSpPr>
          <p:nvPr>
            <p:ph type="title"/>
          </p:nvPr>
        </p:nvSpPr>
        <p:spPr/>
        <p:txBody>
          <a:bodyPr/>
          <a:lstStyle/>
          <a:p>
            <a:r>
              <a:rPr lang="en-US" dirty="0"/>
              <a:t>Translation Process</a:t>
            </a:r>
          </a:p>
        </p:txBody>
      </p:sp>
    </p:spTree>
    <p:extLst>
      <p:ext uri="{BB962C8B-B14F-4D97-AF65-F5344CB8AC3E}">
        <p14:creationId xmlns:p14="http://schemas.microsoft.com/office/powerpoint/2010/main" val="263485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of genetic information</a:t>
            </a:r>
          </a:p>
        </p:txBody>
      </p:sp>
      <p:sp>
        <p:nvSpPr>
          <p:cNvPr id="4" name="Text Placeholder 3"/>
          <p:cNvSpPr>
            <a:spLocks noGrp="1"/>
          </p:cNvSpPr>
          <p:nvPr>
            <p:ph type="body" sz="quarter" idx="14"/>
          </p:nvPr>
        </p:nvSpPr>
        <p:spPr>
          <a:xfrm>
            <a:off x="457200" y="1194618"/>
            <a:ext cx="8062912" cy="2389239"/>
          </a:xfrm>
        </p:spPr>
        <p:txBody>
          <a:bodyPr>
            <a:normAutofit/>
          </a:bodyPr>
          <a:lstStyle/>
          <a:p>
            <a:r>
              <a:rPr lang="en-US" sz="2800" dirty="0"/>
              <a:t>The Central Dogma:</a:t>
            </a:r>
          </a:p>
          <a:p>
            <a:pPr marL="236538" indent="-236538">
              <a:buFont typeface="Arial" pitchFamily="34" charset="0"/>
              <a:buChar char="•"/>
            </a:pPr>
            <a:r>
              <a:rPr lang="en-US" sz="2800" dirty="0"/>
              <a:t>DNA is first transcribed into mRNA</a:t>
            </a:r>
          </a:p>
          <a:p>
            <a:pPr marL="236538" indent="-236538">
              <a:buFont typeface="Arial" pitchFamily="34" charset="0"/>
              <a:buChar char="•"/>
            </a:pPr>
            <a:r>
              <a:rPr lang="en-US" sz="2800" dirty="0"/>
              <a:t>mRNA strands are then translated into proteins</a:t>
            </a:r>
          </a:p>
          <a:p>
            <a:pPr marL="236538" indent="-236538"/>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763486" y="127026"/>
            <a:ext cx="4800601" cy="659535"/>
          </a:xfrm>
        </p:spPr>
        <p:txBody>
          <a:bodyPr>
            <a:normAutofit fontScale="90000"/>
          </a:bodyPr>
          <a:lstStyle/>
          <a:p>
            <a:pPr algn="r"/>
            <a:r>
              <a:rPr lang="en-US" dirty="0"/>
              <a:t>Flow of genetic information</a:t>
            </a:r>
            <a:endParaRPr lang="en-US" sz="2400" dirty="0">
              <a:solidFill>
                <a:srgbClr val="6CB255"/>
              </a:solidFill>
            </a:endParaRP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5061857" y="241325"/>
            <a:ext cx="3458255" cy="6338015"/>
          </a:xfrm>
        </p:spPr>
      </p:pic>
      <p:sp>
        <p:nvSpPr>
          <p:cNvPr id="10" name="TextBox 9"/>
          <p:cNvSpPr txBox="1"/>
          <p:nvPr/>
        </p:nvSpPr>
        <p:spPr>
          <a:xfrm>
            <a:off x="391885" y="1094016"/>
            <a:ext cx="3820886" cy="4524315"/>
          </a:xfrm>
          <a:prstGeom prst="rect">
            <a:avLst/>
          </a:prstGeom>
          <a:noFill/>
        </p:spPr>
        <p:txBody>
          <a:bodyPr wrap="square" rtlCol="0">
            <a:spAutoFit/>
          </a:bodyPr>
          <a:lstStyle/>
          <a:p>
            <a:r>
              <a:rPr lang="en-US" sz="2400" dirty="0"/>
              <a:t>Instructions on DNA are transcribed onto messenger RNA. </a:t>
            </a:r>
          </a:p>
          <a:p>
            <a:endParaRPr lang="en-US" sz="2400" dirty="0"/>
          </a:p>
          <a:p>
            <a:r>
              <a:rPr lang="en-US" sz="2400" dirty="0"/>
              <a:t>Ribosomes are able to read the genetic information inscribed on a strand of messenger RNA.</a:t>
            </a:r>
          </a:p>
          <a:p>
            <a:endParaRPr lang="en-US" sz="2400" dirty="0"/>
          </a:p>
          <a:p>
            <a:r>
              <a:rPr lang="en-US" sz="2400" dirty="0"/>
              <a:t>They use this information to string amino acids together into a protein.</a:t>
            </a:r>
          </a:p>
        </p:txBody>
      </p:sp>
    </p:spTree>
    <p:extLst>
      <p:ext uri="{BB962C8B-B14F-4D97-AF65-F5344CB8AC3E}">
        <p14:creationId xmlns:p14="http://schemas.microsoft.com/office/powerpoint/2010/main" val="179368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Degeneracy of the genetic code</a:t>
            </a:r>
          </a:p>
        </p:txBody>
      </p:sp>
      <p:sp>
        <p:nvSpPr>
          <p:cNvPr id="4" name="Text Placeholder 3"/>
          <p:cNvSpPr>
            <a:spLocks noGrp="1"/>
          </p:cNvSpPr>
          <p:nvPr>
            <p:ph type="body" sz="quarter" idx="14"/>
          </p:nvPr>
        </p:nvSpPr>
        <p:spPr>
          <a:xfrm>
            <a:off x="457200" y="1179871"/>
            <a:ext cx="8062912" cy="4830493"/>
          </a:xfrm>
        </p:spPr>
        <p:txBody>
          <a:bodyPr>
            <a:normAutofit/>
          </a:bodyPr>
          <a:lstStyle/>
          <a:p>
            <a:pPr marL="236538" indent="-236538">
              <a:buFont typeface="Arial" pitchFamily="34" charset="0"/>
              <a:buChar char="•"/>
            </a:pPr>
            <a:r>
              <a:rPr lang="en-US" sz="2400" dirty="0"/>
              <a:t>Nucleotides in an mRNA sequence code for amino acids in 3 nucleotide portions known as codons.</a:t>
            </a:r>
          </a:p>
          <a:p>
            <a:pPr marL="236538" indent="-236538">
              <a:buFont typeface="Arial" pitchFamily="34" charset="0"/>
              <a:buChar char="•"/>
            </a:pPr>
            <a:r>
              <a:rPr lang="en-US" sz="2400" dirty="0"/>
              <a:t>The reading frame refers to which nucleotide starts the first codon; for each segment of DNA, there a 6 possible reading frames.</a:t>
            </a:r>
          </a:p>
          <a:p>
            <a:pPr marL="236538" indent="-236538">
              <a:buFont typeface="Arial" pitchFamily="34" charset="0"/>
              <a:buChar char="•"/>
            </a:pPr>
            <a:r>
              <a:rPr lang="en-US" sz="2400" dirty="0"/>
              <a:t>There are 64 possible codons that code for the 20 amino acids and 3 stop codons meaning that multiple codons can specify one amino acid.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2271" y="116624"/>
            <a:ext cx="8062912" cy="659535"/>
          </a:xfrm>
        </p:spPr>
        <p:txBody>
          <a:bodyPr/>
          <a:lstStyle/>
          <a:p>
            <a:r>
              <a:rPr lang="en-US" dirty="0"/>
              <a:t>The genetic code</a:t>
            </a:r>
          </a:p>
        </p:txBody>
      </p:sp>
      <p:sp>
        <p:nvSpPr>
          <p:cNvPr id="7" name="Text Placeholder 6"/>
          <p:cNvSpPr>
            <a:spLocks noGrp="1"/>
          </p:cNvSpPr>
          <p:nvPr>
            <p:ph type="body" sz="quarter" idx="14"/>
          </p:nvPr>
        </p:nvSpPr>
        <p:spPr>
          <a:xfrm>
            <a:off x="457200" y="5985532"/>
            <a:ext cx="8062912" cy="872468"/>
          </a:xfrm>
        </p:spPr>
        <p:txBody>
          <a:bodyPr>
            <a:normAutofit/>
          </a:bodyPr>
          <a:lstStyle/>
          <a:p>
            <a:r>
              <a:rPr lang="en-US" sz="1600" dirty="0"/>
              <a:t>This figure shows the genetic code for translating each nucleotide triplet in mRNA into an amino acid or a termination signal in a nascent protein. (credit: modification of work by NIH)</a:t>
            </a: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2775857" y="544623"/>
            <a:ext cx="5992586" cy="5098009"/>
          </a:xfrm>
        </p:spPr>
      </p:pic>
    </p:spTree>
    <p:extLst>
      <p:ext uri="{BB962C8B-B14F-4D97-AF65-F5344CB8AC3E}">
        <p14:creationId xmlns:p14="http://schemas.microsoft.com/office/powerpoint/2010/main" val="409338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Frameshift</a:t>
            </a:r>
            <a:r>
              <a:rPr lang="en-US" dirty="0"/>
              <a:t> mutations</a:t>
            </a:r>
          </a:p>
        </p:txBody>
      </p:sp>
      <p:sp>
        <p:nvSpPr>
          <p:cNvPr id="7" name="Text Placeholder 6"/>
          <p:cNvSpPr>
            <a:spLocks noGrp="1"/>
          </p:cNvSpPr>
          <p:nvPr>
            <p:ph type="body" sz="quarter" idx="14"/>
          </p:nvPr>
        </p:nvSpPr>
        <p:spPr/>
        <p:txBody>
          <a:bodyPr>
            <a:normAutofit/>
          </a:bodyPr>
          <a:lstStyle/>
          <a:p>
            <a:r>
              <a:rPr lang="en-US" sz="1600" dirty="0"/>
              <a:t>The deletion of two nucleotides shifts the reading frame of an mRNA and changes the entire protein message, creating a nonfunctional protein or terminating protein synthesis altogether.</a:t>
            </a:r>
          </a:p>
        </p:txBody>
      </p:sp>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43671" y="1661228"/>
            <a:ext cx="6882216" cy="1473857"/>
          </a:xfrm>
        </p:spPr>
      </p:pic>
    </p:spTree>
    <p:extLst>
      <p:ext uri="{BB962C8B-B14F-4D97-AF65-F5344CB8AC3E}">
        <p14:creationId xmlns:p14="http://schemas.microsoft.com/office/powerpoint/2010/main" val="347972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transcription</a:t>
            </a:r>
          </a:p>
        </p:txBody>
      </p:sp>
      <p:sp>
        <p:nvSpPr>
          <p:cNvPr id="6" name="Rectangle 5"/>
          <p:cNvSpPr/>
          <p:nvPr/>
        </p:nvSpPr>
        <p:spPr>
          <a:xfrm>
            <a:off x="373856" y="1094244"/>
            <a:ext cx="8229600" cy="5262979"/>
          </a:xfrm>
          <a:prstGeom prst="rect">
            <a:avLst/>
          </a:prstGeom>
        </p:spPr>
        <p:txBody>
          <a:bodyPr wrap="square">
            <a:spAutoFit/>
          </a:bodyPr>
          <a:lstStyle/>
          <a:p>
            <a:pPr marL="285750" indent="-285750">
              <a:buFont typeface="Arial" charset="0"/>
              <a:buChar char="•"/>
            </a:pPr>
            <a:r>
              <a:rPr lang="en-US" sz="2400" dirty="0"/>
              <a:t>Initiation</a:t>
            </a:r>
          </a:p>
          <a:p>
            <a:pPr marL="742950" lvl="1" indent="-285750">
              <a:buFont typeface="Arial" charset="0"/>
              <a:buChar char="•"/>
            </a:pPr>
            <a:r>
              <a:rPr lang="en-US" sz="2400" dirty="0"/>
              <a:t>Promoter is a piece of DNA upstream that indicates where the RNA polymerase should bind and start</a:t>
            </a:r>
          </a:p>
          <a:p>
            <a:pPr marL="285750" indent="-285750">
              <a:buFont typeface="Arial" charset="0"/>
              <a:buChar char="•"/>
            </a:pPr>
            <a:r>
              <a:rPr lang="en-US" sz="2400" dirty="0"/>
              <a:t>Elongation</a:t>
            </a:r>
          </a:p>
          <a:p>
            <a:pPr marL="742950" lvl="1" indent="-285750">
              <a:buFont typeface="Arial" charset="0"/>
              <a:buChar char="•"/>
            </a:pPr>
            <a:r>
              <a:rPr lang="en-US" sz="2400" dirty="0"/>
              <a:t>RNA polymerase adds complimentary nucleotides (A, U, C, G) to make the mRNA</a:t>
            </a:r>
          </a:p>
          <a:p>
            <a:pPr marL="285750" indent="-285750">
              <a:buFont typeface="Arial" charset="0"/>
              <a:buChar char="•"/>
            </a:pPr>
            <a:r>
              <a:rPr lang="en-US" sz="2400" dirty="0"/>
              <a:t>Termination</a:t>
            </a:r>
          </a:p>
          <a:p>
            <a:pPr lvl="2"/>
            <a:endParaRPr lang="en-US" sz="2400" dirty="0"/>
          </a:p>
          <a:p>
            <a:endParaRPr lang="en-US" sz="2400" dirty="0"/>
          </a:p>
          <a:p>
            <a:r>
              <a:rPr lang="en-US" sz="2400" dirty="0"/>
              <a:t>Note: Since there is no nuclear membrane in prokaryotes, there is no separation of the transcription and translation process.  </a:t>
            </a:r>
          </a:p>
          <a:p>
            <a:pPr marL="285750" indent="-285750">
              <a:buFont typeface="Arial" charset="0"/>
              <a:buChar char="•"/>
            </a:pPr>
            <a:r>
              <a:rPr lang="en-US" sz="2400" dirty="0"/>
              <a:t>A ribosome will “grab onto” the growing mRNA to start translation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Initiation</a:t>
            </a:r>
          </a:p>
        </p:txBody>
      </p:sp>
      <p:pic>
        <p:nvPicPr>
          <p:cNvPr id="2" name="Picture Placeholder 1" descr="Figure_15_03_01.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451" r="-1451"/>
          <a:stretch>
            <a:fillRect/>
          </a:stretch>
        </p:blipFill>
        <p:spPr/>
      </p:pic>
      <p:sp>
        <p:nvSpPr>
          <p:cNvPr id="7" name="Text Placeholder 6"/>
          <p:cNvSpPr>
            <a:spLocks noGrp="1"/>
          </p:cNvSpPr>
          <p:nvPr>
            <p:ph type="body" sz="quarter" idx="14"/>
          </p:nvPr>
        </p:nvSpPr>
        <p:spPr/>
        <p:txBody>
          <a:bodyPr>
            <a:normAutofit/>
          </a:bodyPr>
          <a:lstStyle/>
          <a:p>
            <a:r>
              <a:rPr lang="en-US" sz="1600" dirty="0"/>
              <a:t>The </a:t>
            </a:r>
            <a:r>
              <a:rPr lang="en-US" sz="1600" i="1" dirty="0" err="1"/>
              <a:t>σ</a:t>
            </a:r>
            <a:r>
              <a:rPr lang="en-US" sz="1600" dirty="0"/>
              <a:t> subunit of prokaryotic RNA polymerase recognizes consensus sequences found in the promoter region upstream of the transcription start sight. The </a:t>
            </a:r>
            <a:r>
              <a:rPr lang="en-US" sz="1600" i="1" dirty="0" err="1"/>
              <a:t>σ</a:t>
            </a:r>
            <a:r>
              <a:rPr lang="en-US" sz="1600" dirty="0"/>
              <a:t> subunit dissociates from the polymerase after transcription has been initiated.</a:t>
            </a:r>
          </a:p>
        </p:txBody>
      </p:sp>
    </p:spTree>
    <p:extLst>
      <p:ext uri="{BB962C8B-B14F-4D97-AF65-F5344CB8AC3E}">
        <p14:creationId xmlns:p14="http://schemas.microsoft.com/office/powerpoint/2010/main" val="3877918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4011</TotalTime>
  <Words>1029</Words>
  <Application>Microsoft Macintosh PowerPoint</Application>
  <PresentationFormat>On-screen Show (4:3)</PresentationFormat>
  <Paragraphs>109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Arial Black</vt:lpstr>
      <vt:lpstr>Calibri</vt:lpstr>
      <vt:lpstr>Essential</vt:lpstr>
      <vt:lpstr>PowerPoint Presentation</vt:lpstr>
      <vt:lpstr>Protein Structure</vt:lpstr>
      <vt:lpstr>Flow of genetic information</vt:lpstr>
      <vt:lpstr>Flow of genetic information</vt:lpstr>
      <vt:lpstr>Degeneracy of the genetic code</vt:lpstr>
      <vt:lpstr>The genetic code</vt:lpstr>
      <vt:lpstr>Frameshift mutations</vt:lpstr>
      <vt:lpstr>Steps of transcription</vt:lpstr>
      <vt:lpstr>Initiation</vt:lpstr>
      <vt:lpstr>The first part of Transcription</vt:lpstr>
      <vt:lpstr>Elongation</vt:lpstr>
      <vt:lpstr>termination</vt:lpstr>
      <vt:lpstr>PowerPoint Presentation</vt:lpstr>
      <vt:lpstr>Transcription</vt:lpstr>
      <vt:lpstr>Types of eukaryotic polymerases</vt:lpstr>
      <vt:lpstr>Initiation</vt:lpstr>
      <vt:lpstr>elongation</vt:lpstr>
      <vt:lpstr>Termination</vt:lpstr>
      <vt:lpstr>mRNA processing</vt:lpstr>
      <vt:lpstr>mRNA Processing</vt:lpstr>
      <vt:lpstr>Pre-mRNA Splicing</vt:lpstr>
      <vt:lpstr>Rrna and Trna processing</vt:lpstr>
      <vt:lpstr>PowerPoint Presentation</vt:lpstr>
      <vt:lpstr>protein synthesis</vt:lpstr>
      <vt:lpstr>Figure 15.15</vt:lpstr>
      <vt:lpstr>Translation Process</vt:lpstr>
      <vt:lpstr>Figure 15.16</vt:lpstr>
      <vt:lpstr>Translation Process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Marc Jeannott</cp:lastModifiedBy>
  <cp:revision>94</cp:revision>
  <dcterms:created xsi:type="dcterms:W3CDTF">2012-06-04T02:13:36Z</dcterms:created>
  <dcterms:modified xsi:type="dcterms:W3CDTF">2021-07-07T19:17:52Z</dcterms:modified>
</cp:coreProperties>
</file>