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5"/>
  </p:notesMasterIdLst>
  <p:sldIdLst>
    <p:sldId id="256" r:id="rId2"/>
    <p:sldId id="257" r:id="rId3"/>
    <p:sldId id="258" r:id="rId4"/>
    <p:sldId id="259" r:id="rId5"/>
    <p:sldId id="304" r:id="rId6"/>
    <p:sldId id="260" r:id="rId7"/>
    <p:sldId id="261" r:id="rId8"/>
    <p:sldId id="262" r:id="rId9"/>
    <p:sldId id="263" r:id="rId10"/>
    <p:sldId id="264" r:id="rId11"/>
    <p:sldId id="265" r:id="rId12"/>
    <p:sldId id="266" r:id="rId13"/>
    <p:sldId id="267" r:id="rId14"/>
    <p:sldId id="268" r:id="rId15"/>
    <p:sldId id="269" r:id="rId16"/>
    <p:sldId id="270" r:id="rId17"/>
    <p:sldId id="305" r:id="rId18"/>
    <p:sldId id="271" r:id="rId19"/>
    <p:sldId id="272" r:id="rId20"/>
    <p:sldId id="273" r:id="rId21"/>
    <p:sldId id="274" r:id="rId22"/>
    <p:sldId id="275" r:id="rId23"/>
    <p:sldId id="276" r:id="rId24"/>
    <p:sldId id="277" r:id="rId25"/>
    <p:sldId id="306" r:id="rId26"/>
    <p:sldId id="278" r:id="rId27"/>
    <p:sldId id="279" r:id="rId28"/>
    <p:sldId id="280" r:id="rId29"/>
    <p:sldId id="281" r:id="rId30"/>
    <p:sldId id="282" r:id="rId31"/>
    <p:sldId id="283" r:id="rId32"/>
    <p:sldId id="284" r:id="rId33"/>
    <p:sldId id="285" r:id="rId34"/>
    <p:sldId id="287" r:id="rId35"/>
    <p:sldId id="286" r:id="rId36"/>
    <p:sldId id="288" r:id="rId37"/>
    <p:sldId id="289" r:id="rId38"/>
    <p:sldId id="290" r:id="rId39"/>
    <p:sldId id="291" r:id="rId40"/>
    <p:sldId id="292" r:id="rId41"/>
    <p:sldId id="293" r:id="rId42"/>
    <p:sldId id="294" r:id="rId43"/>
    <p:sldId id="295" r:id="rId44"/>
    <p:sldId id="296" r:id="rId45"/>
    <p:sldId id="297" r:id="rId46"/>
    <p:sldId id="307" r:id="rId47"/>
    <p:sldId id="298" r:id="rId48"/>
    <p:sldId id="299" r:id="rId49"/>
    <p:sldId id="300" r:id="rId50"/>
    <p:sldId id="301" r:id="rId51"/>
    <p:sldId id="302" r:id="rId52"/>
    <p:sldId id="303" r:id="rId53"/>
    <p:sldId id="308" r:id="rId5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5" roundtripDataSignature="AMtx7miw/RTGinF4UVzG5VQe/nKCRZY16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C2E2B37-4CCD-4FD8-AB02-3732A4ECF286}">
  <a:tblStyle styleId="{DC2E2B37-4CCD-4FD8-AB02-3732A4ECF28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105" d="100"/>
          <a:sy n="105" d="100"/>
        </p:scale>
        <p:origin x="9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87"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85"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2" name="Google Shape;302;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 name="Google Shape;356;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4" name="Google Shape;364;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6" name="Google Shape;386;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2" name="Google Shape;392;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0" name="Google Shape;400;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6" name="Google Shape;406;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4" name="Google Shape;414;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1" name="Google Shape;421;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7" name="Google Shape;427;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3" name="Google Shape;433;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1" name="Google Shape;441;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7" name="Google Shape;447;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5" name="Google Shape;455;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8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8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8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8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9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9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9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9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9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9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9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9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
        <p:cNvGrpSpPr/>
        <p:nvPr/>
      </p:nvGrpSpPr>
      <p:grpSpPr>
        <a:xfrm>
          <a:off x="0" y="0"/>
          <a:ext cx="0" cy="0"/>
          <a:chOff x="0" y="0"/>
          <a:chExt cx="0" cy="0"/>
        </a:xfrm>
      </p:grpSpPr>
      <p:sp>
        <p:nvSpPr>
          <p:cNvPr id="18" name="Google Shape;18;p8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8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8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8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8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
        <p:cNvGrpSpPr/>
        <p:nvPr/>
      </p:nvGrpSpPr>
      <p:grpSpPr>
        <a:xfrm>
          <a:off x="0" y="0"/>
          <a:ext cx="0" cy="0"/>
          <a:chOff x="0" y="0"/>
          <a:chExt cx="0" cy="0"/>
        </a:xfrm>
      </p:grpSpPr>
      <p:sp>
        <p:nvSpPr>
          <p:cNvPr id="32" name="Google Shape;32;p8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8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4" name="Google Shape;34;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8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8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8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8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8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8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8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8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8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8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8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8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8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8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8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8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8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8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8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8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8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9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90"/>
          <p:cNvSpPr>
            <a:spLocks noGrp="1"/>
          </p:cNvSpPr>
          <p:nvPr>
            <p:ph type="pic" idx="2"/>
          </p:nvPr>
        </p:nvSpPr>
        <p:spPr>
          <a:xfrm>
            <a:off x="5183188" y="987425"/>
            <a:ext cx="6172200" cy="4873625"/>
          </a:xfrm>
          <a:prstGeom prst="rect">
            <a:avLst/>
          </a:prstGeom>
          <a:noFill/>
          <a:ln>
            <a:noFill/>
          </a:ln>
        </p:spPr>
      </p:sp>
      <p:sp>
        <p:nvSpPr>
          <p:cNvPr id="71" name="Google Shape;71;p9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9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9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8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8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8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8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am3iGHDnJHc"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hyperlink" Target="https://www.youtube.com/watch?v=7G2rL5Cutd4"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hyperlink" Target="https://embryology.med.unsw.edu.au/embryology/index.php/Fetal_Development"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en.wikipedia.org/wiki/Bryan_brothers"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3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sp>
        <p:nvSpPr>
          <p:cNvPr id="91" name="Google Shape;91;p1"/>
          <p:cNvSpPr txBox="1">
            <a:spLocks noGrp="1"/>
          </p:cNvSpPr>
          <p:nvPr>
            <p:ph type="title"/>
          </p:nvPr>
        </p:nvSpPr>
        <p:spPr>
          <a:xfrm>
            <a:off x="1127039" y="1926012"/>
            <a:ext cx="747417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Anatomy and Physiology II</a:t>
            </a:r>
            <a:endParaRPr dirty="0"/>
          </a:p>
        </p:txBody>
      </p:sp>
      <p:sp>
        <p:nvSpPr>
          <p:cNvPr id="92" name="Google Shape;92;p1"/>
          <p:cNvSpPr txBox="1">
            <a:spLocks noGrp="1"/>
          </p:cNvSpPr>
          <p:nvPr>
            <p:ph type="body" idx="1"/>
          </p:nvPr>
        </p:nvSpPr>
        <p:spPr>
          <a:xfrm>
            <a:off x="1136429" y="2278173"/>
            <a:ext cx="7366126" cy="34506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en-US" sz="2400" dirty="0"/>
              <a:t>Chapter 14: Pregnancy, Growth, Development, and Aging</a:t>
            </a:r>
            <a:endParaRPr sz="2400" dirty="0"/>
          </a:p>
        </p:txBody>
      </p:sp>
      <p:sp>
        <p:nvSpPr>
          <p:cNvPr id="93" name="Google Shape;93;p1"/>
          <p:cNvSpPr/>
          <p:nvPr/>
        </p:nvSpPr>
        <p:spPr>
          <a:xfrm>
            <a:off x="10088880" y="0"/>
            <a:ext cx="2103120" cy="6858000"/>
          </a:xfrm>
          <a:prstGeom prst="rect">
            <a:avLst/>
          </a:prstGeom>
          <a:solidFill>
            <a:srgbClr val="5E50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1"/>
          <p:cNvSpPr/>
          <p:nvPr/>
        </p:nvSpPr>
        <p:spPr>
          <a:xfrm>
            <a:off x="8915400" y="2358913"/>
            <a:ext cx="2140172" cy="2140172"/>
          </a:xfrm>
          <a:prstGeom prst="ellipse">
            <a:avLst/>
          </a:prstGeom>
          <a:solidFill>
            <a:srgbClr val="FFFFFF"/>
          </a:solidFill>
          <a:ln w="22225" cap="flat" cmpd="sng">
            <a:solidFill>
              <a:srgbClr val="E2674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5" name="Google Shape;95;p1"/>
          <p:cNvPicPr preferRelativeResize="0"/>
          <p:nvPr/>
        </p:nvPicPr>
        <p:blipFill rotWithShape="1">
          <a:blip r:embed="rId3">
            <a:alphaModFix/>
          </a:blip>
          <a:srcRect/>
          <a:stretch/>
        </p:blipFill>
        <p:spPr>
          <a:xfrm>
            <a:off x="9543778" y="2857501"/>
            <a:ext cx="883416" cy="11429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9"/>
          <p:cNvPicPr preferRelativeResize="0"/>
          <p:nvPr/>
        </p:nvPicPr>
        <p:blipFill rotWithShape="1">
          <a:blip r:embed="rId3">
            <a:alphaModFix/>
          </a:blip>
          <a:srcRect/>
          <a:stretch/>
        </p:blipFill>
        <p:spPr>
          <a:xfrm>
            <a:off x="4669749" y="818900"/>
            <a:ext cx="3953043" cy="5220200"/>
          </a:xfrm>
          <a:prstGeom prst="rect">
            <a:avLst/>
          </a:prstGeom>
          <a:noFill/>
          <a:ln>
            <a:noFill/>
          </a:ln>
        </p:spPr>
      </p:pic>
      <p:sp>
        <p:nvSpPr>
          <p:cNvPr id="154" name="Google Shape;15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I</a:t>
            </a:r>
            <a:r>
              <a:rPr lang="en-US" sz="3600">
                <a:solidFill>
                  <a:schemeClr val="dk1"/>
                </a:solidFill>
              </a:rPr>
              <a:t>mplantation</a:t>
            </a:r>
            <a:endParaRPr/>
          </a:p>
        </p:txBody>
      </p:sp>
      <p:sp>
        <p:nvSpPr>
          <p:cNvPr id="155" name="Google Shape;155;p9"/>
          <p:cNvSpPr txBox="1">
            <a:spLocks noGrp="1"/>
          </p:cNvSpPr>
          <p:nvPr>
            <p:ph type="body" idx="1"/>
          </p:nvPr>
        </p:nvSpPr>
        <p:spPr>
          <a:xfrm>
            <a:off x="2017688" y="5966402"/>
            <a:ext cx="8622792" cy="105294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1000"/>
              </a:spcBef>
              <a:spcAft>
                <a:spcPts val="0"/>
              </a:spcAft>
              <a:buClr>
                <a:schemeClr val="dk1"/>
              </a:buClr>
              <a:buSzPts val="1600"/>
              <a:buChar char="•"/>
            </a:pPr>
            <a:r>
              <a:rPr lang="en-US" sz="1600" dirty="0"/>
              <a:t>During implantation, the trophoblast cells of the blastocyst adhere to the endometrium and digest endometrial cells until it is attached securely.</a:t>
            </a:r>
            <a:endParaRPr dirty="0"/>
          </a:p>
        </p:txBody>
      </p:sp>
      <p:pic>
        <p:nvPicPr>
          <p:cNvPr id="156" name="Google Shape;156;p9" descr="OSC-Stacked-TM-RGB-1.png"/>
          <p:cNvPicPr preferRelativeResize="0"/>
          <p:nvPr/>
        </p:nvPicPr>
        <p:blipFill rotWithShape="1">
          <a:blip r:embed="rId4">
            <a:alphaModFix/>
          </a:blip>
          <a:srcRect/>
          <a:stretch/>
        </p:blipFill>
        <p:spPr>
          <a:xfrm>
            <a:off x="10942232" y="5988433"/>
            <a:ext cx="1051734" cy="75170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Ectopic pregnancy</a:t>
            </a:r>
            <a:endParaRPr dirty="0"/>
          </a:p>
        </p:txBody>
      </p:sp>
      <p:sp>
        <p:nvSpPr>
          <p:cNvPr id="162" name="Google Shape;162;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t>Ectopic pregnancy refers to the development of an embryo or fetus outside the uterine cavity. Most occur in the uterine tube, usually in the ampullar or infundibular portions. Some occur in the ovaries, abdomen, uterine cervix,  or broad ligaments. Depending on the location of the ectopic pregnancy, the condition can become life-threatening to the mother.</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1"/>
          <p:cNvSpPr txBox="1">
            <a:spLocks noGrp="1"/>
          </p:cNvSpPr>
          <p:nvPr>
            <p:ph type="title"/>
          </p:nvPr>
        </p:nvSpPr>
        <p:spPr>
          <a:xfrm>
            <a:off x="426720" y="37426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Diagnostic tests</a:t>
            </a:r>
            <a:endParaRPr dirty="0"/>
          </a:p>
        </p:txBody>
      </p:sp>
      <p:sp>
        <p:nvSpPr>
          <p:cNvPr id="168" name="Google Shape;168;p11"/>
          <p:cNvSpPr txBox="1">
            <a:spLocks noGrp="1"/>
          </p:cNvSpPr>
          <p:nvPr>
            <p:ph type="body" idx="1"/>
          </p:nvPr>
        </p:nvSpPr>
        <p:spPr>
          <a:xfrm>
            <a:off x="344424" y="1789049"/>
            <a:ext cx="11615928" cy="4351338"/>
          </a:xfrm>
          <a:prstGeom prst="rect">
            <a:avLst/>
          </a:prstGeom>
          <a:noFill/>
          <a:ln>
            <a:noFill/>
          </a:ln>
        </p:spPr>
        <p:txBody>
          <a:bodyPr spcFirstLastPara="1" wrap="square" lIns="91425" tIns="45700" rIns="91425" bIns="45700" anchor="t" anchorCtr="0">
            <a:normAutofit fontScale="62500" lnSpcReduction="20000"/>
          </a:bodyPr>
          <a:lstStyle/>
          <a:p>
            <a:pPr marL="514350" lvl="0" indent="-514350" algn="l" rtl="0">
              <a:lnSpc>
                <a:spcPct val="90000"/>
              </a:lnSpc>
              <a:spcBef>
                <a:spcPts val="1000"/>
              </a:spcBef>
              <a:spcAft>
                <a:spcPts val="0"/>
              </a:spcAft>
              <a:buClr>
                <a:schemeClr val="dk1"/>
              </a:buClr>
              <a:buSzPct val="100000"/>
              <a:buAutoNum type="arabicPeriod"/>
            </a:pPr>
            <a:r>
              <a:rPr lang="en-US" dirty="0"/>
              <a:t>In fetal ultrasonography, an image of the fetus, called a sonogram, is displayed on a screen. It is used most often to determine true fetal age when the date of conception is uncertain. It is also used to evaluate fetal viability and growth, determine fetal position, ascertain multiple pregnancies, identify fetal-maternal abnormalities, and serve as an adjunct to special procedures such as amniocentesis and chorionic villus sampling. </a:t>
            </a:r>
          </a:p>
          <a:p>
            <a:pPr marL="0" lvl="0" indent="0" algn="l" rtl="0">
              <a:lnSpc>
                <a:spcPct val="90000"/>
              </a:lnSpc>
              <a:spcBef>
                <a:spcPts val="1000"/>
              </a:spcBef>
              <a:spcAft>
                <a:spcPts val="0"/>
              </a:spcAft>
              <a:buClr>
                <a:schemeClr val="dk1"/>
              </a:buClr>
              <a:buSzPct val="100000"/>
              <a:buNone/>
            </a:pPr>
            <a:endParaRPr dirty="0"/>
          </a:p>
          <a:p>
            <a:pPr marL="514350" lvl="0" indent="-514350" algn="l" rtl="0">
              <a:lnSpc>
                <a:spcPct val="90000"/>
              </a:lnSpc>
              <a:spcBef>
                <a:spcPts val="1000"/>
              </a:spcBef>
              <a:spcAft>
                <a:spcPts val="0"/>
              </a:spcAft>
              <a:buClr>
                <a:schemeClr val="dk1"/>
              </a:buClr>
              <a:buSzPct val="100000"/>
              <a:buAutoNum type="arabicPeriod" startAt="2"/>
            </a:pPr>
            <a:r>
              <a:rPr lang="en-US" dirty="0"/>
              <a:t>Amniocentesis is the transabdominal withdrawal of some of the amniotic fluid that bathes the developing fetus and subsequent analysis of the fetal cells and dissolved substances. It is used to test for the presence of certain genetic disorders, such as Down syndrome, spina bifida, hemophilia, Tay-Sachs disease, Sickle-cell disease, and certain muscular dystrophies or to determine fetal maturity and well-being near the time of delivery. The test is usually done at 14-16 weeks gestation to detect suspected genetic abnormalities. To assess fetal maturity, it is usually done after the 35th week of gestation  </a:t>
            </a:r>
          </a:p>
          <a:p>
            <a:pPr marL="514350" lvl="0" indent="-514350" algn="l" rtl="0">
              <a:lnSpc>
                <a:spcPct val="90000"/>
              </a:lnSpc>
              <a:spcBef>
                <a:spcPts val="1000"/>
              </a:spcBef>
              <a:spcAft>
                <a:spcPts val="0"/>
              </a:spcAft>
              <a:buClr>
                <a:schemeClr val="dk1"/>
              </a:buClr>
              <a:buSzPct val="100000"/>
              <a:buAutoNum type="arabicPeriod" startAt="2"/>
            </a:pPr>
            <a:endParaRPr dirty="0"/>
          </a:p>
          <a:p>
            <a:pPr marL="514350" lvl="0" indent="-514350" algn="l" rtl="0">
              <a:lnSpc>
                <a:spcPct val="90000"/>
              </a:lnSpc>
              <a:spcBef>
                <a:spcPts val="1000"/>
              </a:spcBef>
              <a:spcAft>
                <a:spcPts val="0"/>
              </a:spcAft>
              <a:buClr>
                <a:schemeClr val="dk1"/>
              </a:buClr>
              <a:buSzPct val="100000"/>
              <a:buAutoNum type="arabicPeriod" startAt="3"/>
            </a:pPr>
            <a:r>
              <a:rPr lang="en-US" dirty="0"/>
              <a:t>Chorionic villi sampling (CVS) involves withdrawal of chorionic villi for chromosomal analysis. CVS can be done earlier than amniocentesis (at 8-10 weeks gestation), and the results are available more quickly. The sampling is normally done </a:t>
            </a:r>
            <a:r>
              <a:rPr lang="en-US" dirty="0" err="1"/>
              <a:t>transvaginally</a:t>
            </a:r>
            <a:r>
              <a:rPr lang="en-US" dirty="0"/>
              <a:t> using an ultrasound-guided catheter; transabdominal sampling, similar to amniocentesis, is also possible. </a:t>
            </a:r>
          </a:p>
          <a:p>
            <a:pPr marL="514350" lvl="0" indent="-514350" algn="l" rtl="0">
              <a:lnSpc>
                <a:spcPct val="90000"/>
              </a:lnSpc>
              <a:spcBef>
                <a:spcPts val="1000"/>
              </a:spcBef>
              <a:spcAft>
                <a:spcPts val="0"/>
              </a:spcAft>
              <a:buClr>
                <a:schemeClr val="dk1"/>
              </a:buClr>
              <a:buSzPct val="100000"/>
              <a:buAutoNum type="arabicPeriod" startAt="3"/>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12"/>
          <p:cNvPicPr preferRelativeResize="0">
            <a:picLocks noGrp="1"/>
          </p:cNvPicPr>
          <p:nvPr>
            <p:ph type="body" idx="1"/>
          </p:nvPr>
        </p:nvPicPr>
        <p:blipFill rotWithShape="1">
          <a:blip r:embed="rId3">
            <a:alphaModFix/>
          </a:blip>
          <a:srcRect/>
          <a:stretch/>
        </p:blipFill>
        <p:spPr>
          <a:xfrm>
            <a:off x="3390677" y="1468533"/>
            <a:ext cx="5410646" cy="3920934"/>
          </a:xfrm>
          <a:prstGeom prst="rect">
            <a:avLst/>
          </a:prstGeom>
          <a:noFill/>
          <a:ln>
            <a:noFill/>
          </a:ln>
        </p:spPr>
      </p:pic>
      <p:sp>
        <p:nvSpPr>
          <p:cNvPr id="174" name="Google Shape;17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Embryonic disc</a:t>
            </a:r>
            <a:endParaRPr/>
          </a:p>
        </p:txBody>
      </p:sp>
      <p:sp>
        <p:nvSpPr>
          <p:cNvPr id="175" name="Google Shape;175;p12"/>
          <p:cNvSpPr txBox="1">
            <a:spLocks noGrp="1"/>
          </p:cNvSpPr>
          <p:nvPr>
            <p:ph type="body" idx="4294967295"/>
          </p:nvPr>
        </p:nvSpPr>
        <p:spPr>
          <a:xfrm>
            <a:off x="3136392" y="5529327"/>
            <a:ext cx="6547104" cy="78148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1000"/>
              </a:spcBef>
              <a:spcAft>
                <a:spcPts val="0"/>
              </a:spcAft>
              <a:buClr>
                <a:schemeClr val="dk1"/>
              </a:buClr>
              <a:buSzPts val="1600"/>
              <a:buChar char="•"/>
            </a:pPr>
            <a:r>
              <a:rPr lang="en-US" sz="1600" dirty="0"/>
              <a:t>Formation of the embryonic disc leaves spaces on either side that develop into the amniotic cavity and the yolk sac.</a:t>
            </a:r>
            <a:endParaRPr sz="1600" dirty="0">
              <a:solidFill>
                <a:srgbClr val="6CB255"/>
              </a:solidFill>
            </a:endParaRPr>
          </a:p>
        </p:txBody>
      </p:sp>
      <p:pic>
        <p:nvPicPr>
          <p:cNvPr id="176" name="Google Shape;176;p12" descr="OSC-Stacked-TM-RGB-1.png"/>
          <p:cNvPicPr preferRelativeResize="0"/>
          <p:nvPr/>
        </p:nvPicPr>
        <p:blipFill rotWithShape="1">
          <a:blip r:embed="rId4">
            <a:alphaModFix/>
          </a:blip>
          <a:srcRect/>
          <a:stretch/>
        </p:blipFill>
        <p:spPr>
          <a:xfrm>
            <a:off x="10903814" y="5934955"/>
            <a:ext cx="1051734" cy="75170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3"/>
          <p:cNvSpPr txBox="1">
            <a:spLocks noGrp="1"/>
          </p:cNvSpPr>
          <p:nvPr>
            <p:ph type="title"/>
          </p:nvPr>
        </p:nvSpPr>
        <p:spPr>
          <a:xfrm>
            <a:off x="480442" y="27368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Gastrulation</a:t>
            </a:r>
            <a:endParaRPr dirty="0"/>
          </a:p>
        </p:txBody>
      </p:sp>
      <p:sp>
        <p:nvSpPr>
          <p:cNvPr id="182" name="Google Shape;182;p13"/>
          <p:cNvSpPr txBox="1">
            <a:spLocks noGrp="1"/>
          </p:cNvSpPr>
          <p:nvPr>
            <p:ph type="body" idx="4294967295"/>
          </p:nvPr>
        </p:nvSpPr>
        <p:spPr>
          <a:xfrm>
            <a:off x="2770632" y="5691996"/>
            <a:ext cx="6096000" cy="89231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0000"/>
              </a:buClr>
              <a:buSzPts val="1600"/>
              <a:buChar char="•"/>
            </a:pPr>
            <a:r>
              <a:rPr lang="en-US" sz="1600" b="1" dirty="0">
                <a:solidFill>
                  <a:srgbClr val="FF0000"/>
                </a:solidFill>
              </a:rPr>
              <a:t>Germ Layers</a:t>
            </a:r>
            <a:endParaRPr dirty="0"/>
          </a:p>
          <a:p>
            <a:pPr marL="228600" lvl="0" indent="-228600" algn="l" rtl="0">
              <a:lnSpc>
                <a:spcPct val="90000"/>
              </a:lnSpc>
              <a:spcBef>
                <a:spcPts val="1000"/>
              </a:spcBef>
              <a:spcAft>
                <a:spcPts val="0"/>
              </a:spcAft>
              <a:buClr>
                <a:schemeClr val="dk1"/>
              </a:buClr>
              <a:buSzPts val="1600"/>
              <a:buChar char="•"/>
            </a:pPr>
            <a:r>
              <a:rPr lang="en-US" sz="1600" dirty="0"/>
              <a:t>Formation of the three primary germ layers occurs during the first 2 weeks of development. The embryo at this stage is only a few millimeters in length.</a:t>
            </a:r>
            <a:endParaRPr dirty="0"/>
          </a:p>
        </p:txBody>
      </p:sp>
      <p:pic>
        <p:nvPicPr>
          <p:cNvPr id="183" name="Google Shape;183;p13" descr="OSC-Stacked-TM-RGB-1.png"/>
          <p:cNvPicPr preferRelativeResize="0"/>
          <p:nvPr/>
        </p:nvPicPr>
        <p:blipFill rotWithShape="1">
          <a:blip r:embed="rId3">
            <a:alphaModFix/>
          </a:blip>
          <a:srcRect/>
          <a:stretch/>
        </p:blipFill>
        <p:spPr>
          <a:xfrm>
            <a:off x="10996042" y="5932870"/>
            <a:ext cx="1051734" cy="751709"/>
          </a:xfrm>
          <a:prstGeom prst="rect">
            <a:avLst/>
          </a:prstGeom>
          <a:noFill/>
          <a:ln>
            <a:noFill/>
          </a:ln>
        </p:spPr>
      </p:pic>
      <p:pic>
        <p:nvPicPr>
          <p:cNvPr id="184" name="Google Shape;184;p13"/>
          <p:cNvPicPr preferRelativeResize="0">
            <a:picLocks noGrp="1"/>
          </p:cNvPicPr>
          <p:nvPr>
            <p:ph type="body" idx="1"/>
          </p:nvPr>
        </p:nvPicPr>
        <p:blipFill rotWithShape="1">
          <a:blip r:embed="rId4">
            <a:alphaModFix/>
          </a:blip>
          <a:srcRect/>
          <a:stretch/>
        </p:blipFill>
        <p:spPr>
          <a:xfrm>
            <a:off x="3508095" y="1294194"/>
            <a:ext cx="4460293" cy="426961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14"/>
          <p:cNvPicPr preferRelativeResize="0">
            <a:picLocks noGrp="1"/>
          </p:cNvPicPr>
          <p:nvPr>
            <p:ph type="body" idx="1"/>
          </p:nvPr>
        </p:nvPicPr>
        <p:blipFill rotWithShape="1">
          <a:blip r:embed="rId3">
            <a:alphaModFix/>
          </a:blip>
          <a:srcRect/>
          <a:stretch/>
        </p:blipFill>
        <p:spPr>
          <a:xfrm>
            <a:off x="2820864" y="1740304"/>
            <a:ext cx="7178102" cy="4023361"/>
          </a:xfrm>
          <a:prstGeom prst="rect">
            <a:avLst/>
          </a:prstGeom>
          <a:noFill/>
          <a:ln>
            <a:noFill/>
          </a:ln>
        </p:spPr>
      </p:pic>
      <p:sp>
        <p:nvSpPr>
          <p:cNvPr id="190" name="Google Shape;190;p14"/>
          <p:cNvSpPr txBox="1">
            <a:spLocks noGrp="1"/>
          </p:cNvSpPr>
          <p:nvPr>
            <p:ph type="title"/>
          </p:nvPr>
        </p:nvSpPr>
        <p:spPr>
          <a:xfrm>
            <a:off x="429778" y="41474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Placenta</a:t>
            </a:r>
            <a:endParaRPr dirty="0"/>
          </a:p>
        </p:txBody>
      </p:sp>
      <p:sp>
        <p:nvSpPr>
          <p:cNvPr id="191" name="Google Shape;191;p14"/>
          <p:cNvSpPr txBox="1">
            <a:spLocks noGrp="1"/>
          </p:cNvSpPr>
          <p:nvPr>
            <p:ph type="body" idx="4294967295"/>
          </p:nvPr>
        </p:nvSpPr>
        <p:spPr>
          <a:xfrm>
            <a:off x="0" y="5813281"/>
            <a:ext cx="10750550" cy="104471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1600"/>
              <a:buChar char="•"/>
            </a:pPr>
            <a:r>
              <a:rPr lang="en-US" sz="1600" b="1">
                <a:solidFill>
                  <a:srgbClr val="FF0000"/>
                </a:solidFill>
              </a:rPr>
              <a:t>Cross-Section of the Placenta</a:t>
            </a:r>
            <a:endParaRPr/>
          </a:p>
          <a:p>
            <a:pPr marL="228600" lvl="0" indent="-228600" algn="l" rtl="0">
              <a:lnSpc>
                <a:spcPct val="90000"/>
              </a:lnSpc>
              <a:spcBef>
                <a:spcPts val="1000"/>
              </a:spcBef>
              <a:spcAft>
                <a:spcPts val="0"/>
              </a:spcAft>
              <a:buClr>
                <a:schemeClr val="dk1"/>
              </a:buClr>
              <a:buSzPts val="1600"/>
              <a:buChar char="•"/>
            </a:pPr>
            <a:r>
              <a:rPr lang="en-US" sz="1600"/>
              <a:t>In the placenta, maternal and fetal blood components are conducted through the surface of the chorionic villi, but maternal and fetal bloodstreams never mix directly.</a:t>
            </a:r>
            <a:endParaRPr/>
          </a:p>
        </p:txBody>
      </p:sp>
      <p:pic>
        <p:nvPicPr>
          <p:cNvPr id="192" name="Google Shape;192;p14" descr="OSC-Stacked-TM-RGB-1.png"/>
          <p:cNvPicPr preferRelativeResize="0"/>
          <p:nvPr/>
        </p:nvPicPr>
        <p:blipFill rotWithShape="1">
          <a:blip r:embed="rId4">
            <a:alphaModFix/>
          </a:blip>
          <a:srcRect/>
          <a:stretch/>
        </p:blipFill>
        <p:spPr>
          <a:xfrm>
            <a:off x="10945378" y="5932870"/>
            <a:ext cx="1051734" cy="751709"/>
          </a:xfrm>
          <a:prstGeom prst="rect">
            <a:avLst/>
          </a:prstGeom>
          <a:noFill/>
          <a:ln>
            <a:noFill/>
          </a:ln>
        </p:spPr>
      </p:pic>
      <p:sp>
        <p:nvSpPr>
          <p:cNvPr id="193" name="Google Shape;193;p14"/>
          <p:cNvSpPr txBox="1"/>
          <p:nvPr/>
        </p:nvSpPr>
        <p:spPr>
          <a:xfrm>
            <a:off x="714493" y="2104426"/>
            <a:ext cx="1674827" cy="4023360"/>
          </a:xfrm>
          <a:prstGeom prst="rect">
            <a:avLst/>
          </a:prstGeom>
          <a:noFill/>
          <a:ln>
            <a:noFill/>
          </a:ln>
        </p:spPr>
        <p:txBody>
          <a:bodyPr spcFirstLastPara="1" wrap="square" lIns="45700" tIns="45700" rIns="45700" bIns="45700" anchor="t" anchorCtr="0">
            <a:normAutofit/>
          </a:bodyPr>
          <a:lstStyle/>
          <a:p>
            <a:pPr marL="342900" marR="0" lvl="0" indent="-342900" algn="l" rtl="0">
              <a:lnSpc>
                <a:spcPct val="90000"/>
              </a:lnSpc>
              <a:spcBef>
                <a:spcPts val="0"/>
              </a:spcBef>
              <a:spcAft>
                <a:spcPts val="0"/>
              </a:spcAft>
              <a:buClr>
                <a:schemeClr val="accent3"/>
              </a:buClr>
              <a:buSzPts val="2200"/>
              <a:buFont typeface="Arial" panose="020B0604020202020204" pitchFamily="34" charset="0"/>
              <a:buChar char="•"/>
            </a:pPr>
            <a:r>
              <a:rPr lang="en-US" sz="2200" dirty="0">
                <a:solidFill>
                  <a:schemeClr val="dk1"/>
                </a:solidFill>
                <a:latin typeface="Calibri"/>
                <a:ea typeface="Calibri"/>
                <a:cs typeface="Calibri"/>
                <a:sym typeface="Calibri"/>
              </a:rPr>
              <a:t>Amnion</a:t>
            </a:r>
            <a:endParaRPr dirty="0"/>
          </a:p>
          <a:p>
            <a:pPr marL="434340" marR="0" lvl="0" indent="-342900" algn="l" rtl="0">
              <a:lnSpc>
                <a:spcPct val="90000"/>
              </a:lnSpc>
              <a:spcBef>
                <a:spcPts val="1400"/>
              </a:spcBef>
              <a:spcAft>
                <a:spcPts val="0"/>
              </a:spcAft>
              <a:buClr>
                <a:schemeClr val="accent3"/>
              </a:buClr>
              <a:buSzPts val="2200"/>
              <a:buFont typeface="Arial" panose="020B0604020202020204" pitchFamily="34" charset="0"/>
              <a:buChar char="•"/>
            </a:pPr>
            <a:endParaRPr sz="2200" dirty="0">
              <a:solidFill>
                <a:schemeClr val="dk1"/>
              </a:solidFill>
              <a:latin typeface="Calibri"/>
              <a:ea typeface="Calibri"/>
              <a:cs typeface="Calibri"/>
              <a:sym typeface="Calibri"/>
            </a:endParaRPr>
          </a:p>
          <a:p>
            <a:pPr marL="342900" marR="0" lvl="0" indent="-342900" algn="l" rtl="0">
              <a:lnSpc>
                <a:spcPct val="90000"/>
              </a:lnSpc>
              <a:spcBef>
                <a:spcPts val="1400"/>
              </a:spcBef>
              <a:spcAft>
                <a:spcPts val="0"/>
              </a:spcAft>
              <a:buClr>
                <a:schemeClr val="accent3"/>
              </a:buClr>
              <a:buSzPts val="2200"/>
              <a:buFont typeface="Arial" panose="020B0604020202020204" pitchFamily="34" charset="0"/>
              <a:buChar char="•"/>
            </a:pPr>
            <a:r>
              <a:rPr lang="en-US" sz="2200" dirty="0">
                <a:solidFill>
                  <a:schemeClr val="dk1"/>
                </a:solidFill>
                <a:latin typeface="Calibri"/>
                <a:ea typeface="Calibri"/>
                <a:cs typeface="Calibri"/>
                <a:sym typeface="Calibri"/>
              </a:rPr>
              <a:t>Chorion</a:t>
            </a:r>
            <a:endParaRPr dirty="0"/>
          </a:p>
          <a:p>
            <a:pPr marL="434340" marR="0" lvl="0" indent="-342900" algn="l" rtl="0">
              <a:lnSpc>
                <a:spcPct val="90000"/>
              </a:lnSpc>
              <a:spcBef>
                <a:spcPts val="1400"/>
              </a:spcBef>
              <a:spcAft>
                <a:spcPts val="0"/>
              </a:spcAft>
              <a:buClr>
                <a:schemeClr val="accent3"/>
              </a:buClr>
              <a:buSzPts val="2200"/>
              <a:buFont typeface="Arial" panose="020B0604020202020204" pitchFamily="34" charset="0"/>
              <a:buChar char="•"/>
            </a:pPr>
            <a:endParaRPr sz="2200" dirty="0">
              <a:solidFill>
                <a:schemeClr val="dk1"/>
              </a:solidFill>
              <a:latin typeface="Calibri"/>
              <a:ea typeface="Calibri"/>
              <a:cs typeface="Calibri"/>
              <a:sym typeface="Calibri"/>
            </a:endParaRPr>
          </a:p>
          <a:p>
            <a:pPr marL="342900" marR="0" lvl="0" indent="-342900" algn="l" rtl="0">
              <a:lnSpc>
                <a:spcPct val="90000"/>
              </a:lnSpc>
              <a:spcBef>
                <a:spcPts val="1400"/>
              </a:spcBef>
              <a:spcAft>
                <a:spcPts val="0"/>
              </a:spcAft>
              <a:buClr>
                <a:schemeClr val="accent3"/>
              </a:buClr>
              <a:buSzPts val="2200"/>
              <a:buFont typeface="Arial" panose="020B0604020202020204" pitchFamily="34" charset="0"/>
              <a:buChar char="•"/>
            </a:pPr>
            <a:r>
              <a:rPr lang="en-US" sz="2200" dirty="0">
                <a:solidFill>
                  <a:schemeClr val="dk1"/>
                </a:solidFill>
                <a:latin typeface="Calibri"/>
                <a:ea typeface="Calibri"/>
                <a:cs typeface="Calibri"/>
                <a:sym typeface="Calibri"/>
              </a:rPr>
              <a:t>Allantois</a:t>
            </a:r>
            <a:endParaRPr dirty="0"/>
          </a:p>
          <a:p>
            <a:pPr marL="434340" marR="0" lvl="0" indent="-342900" algn="l" rtl="0">
              <a:lnSpc>
                <a:spcPct val="90000"/>
              </a:lnSpc>
              <a:spcBef>
                <a:spcPts val="1400"/>
              </a:spcBef>
              <a:spcAft>
                <a:spcPts val="0"/>
              </a:spcAft>
              <a:buClr>
                <a:schemeClr val="accent3"/>
              </a:buClr>
              <a:buSzPts val="2200"/>
              <a:buFont typeface="Arial" panose="020B0604020202020204" pitchFamily="34" charset="0"/>
              <a:buChar char="•"/>
            </a:pPr>
            <a:endParaRPr sz="2200" dirty="0">
              <a:solidFill>
                <a:schemeClr val="dk1"/>
              </a:solidFill>
              <a:latin typeface="Calibri"/>
              <a:ea typeface="Calibri"/>
              <a:cs typeface="Calibri"/>
              <a:sym typeface="Calibri"/>
            </a:endParaRPr>
          </a:p>
          <a:p>
            <a:pPr marL="342900" marR="0" lvl="0" indent="-342900" algn="l" rtl="0">
              <a:lnSpc>
                <a:spcPct val="90000"/>
              </a:lnSpc>
              <a:spcBef>
                <a:spcPts val="1400"/>
              </a:spcBef>
              <a:spcAft>
                <a:spcPts val="0"/>
              </a:spcAft>
              <a:buClr>
                <a:schemeClr val="accent3"/>
              </a:buClr>
              <a:buSzPts val="2200"/>
              <a:buFont typeface="Arial" panose="020B0604020202020204" pitchFamily="34" charset="0"/>
              <a:buChar char="•"/>
            </a:pPr>
            <a:r>
              <a:rPr lang="en-US" sz="2200" dirty="0">
                <a:solidFill>
                  <a:schemeClr val="dk1"/>
                </a:solidFill>
                <a:latin typeface="Calibri"/>
                <a:ea typeface="Calibri"/>
                <a:cs typeface="Calibri"/>
                <a:sym typeface="Calibri"/>
              </a:rPr>
              <a:t>Yolk sac</a:t>
            </a:r>
            <a:endParaRPr sz="2200" dirty="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Placenta</a:t>
            </a:r>
            <a:endParaRPr dirty="0"/>
          </a:p>
        </p:txBody>
      </p:sp>
      <p:sp>
        <p:nvSpPr>
          <p:cNvPr id="199" name="Google Shape;199;p15"/>
          <p:cNvSpPr txBox="1">
            <a:spLocks noGrp="1"/>
          </p:cNvSpPr>
          <p:nvPr>
            <p:ph type="body" idx="1"/>
          </p:nvPr>
        </p:nvSpPr>
        <p:spPr>
          <a:xfrm>
            <a:off x="765048" y="1487296"/>
            <a:ext cx="11094720" cy="4794631"/>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90000"/>
              </a:lnSpc>
              <a:spcBef>
                <a:spcPts val="1000"/>
              </a:spcBef>
              <a:spcAft>
                <a:spcPts val="0"/>
              </a:spcAft>
              <a:buClr>
                <a:schemeClr val="dk1"/>
              </a:buClr>
              <a:buSzPct val="100000"/>
              <a:buNone/>
            </a:pPr>
            <a:r>
              <a:rPr lang="en-US" dirty="0"/>
              <a:t>1.  The placenta is developed by the third month of pregnancy and is formed by the chorion of the embryo and a portion of the endometrium of the mother. </a:t>
            </a:r>
            <a:endParaRPr dirty="0"/>
          </a:p>
          <a:p>
            <a:pPr marL="0" lvl="0" indent="0" algn="l" rtl="0">
              <a:lnSpc>
                <a:spcPct val="90000"/>
              </a:lnSpc>
              <a:spcBef>
                <a:spcPts val="1000"/>
              </a:spcBef>
              <a:spcAft>
                <a:spcPts val="0"/>
              </a:spcAft>
              <a:buClr>
                <a:schemeClr val="dk1"/>
              </a:buClr>
              <a:buSzPct val="100000"/>
              <a:buNone/>
            </a:pPr>
            <a:r>
              <a:rPr lang="en-US" dirty="0"/>
              <a:t>	a.  Functionally, the placenta allows oxygen and nutrients to diffuse into fetal blood from maternal blood, 	and carbon dioxide 	and wastes to diffuse from fetal blood into maternal blood. </a:t>
            </a:r>
            <a:endParaRPr dirty="0"/>
          </a:p>
          <a:p>
            <a:pPr marL="0" lvl="0" indent="0" algn="l" rtl="0">
              <a:lnSpc>
                <a:spcPct val="90000"/>
              </a:lnSpc>
              <a:spcBef>
                <a:spcPts val="1000"/>
              </a:spcBef>
              <a:spcAft>
                <a:spcPts val="0"/>
              </a:spcAft>
              <a:buClr>
                <a:schemeClr val="dk1"/>
              </a:buClr>
              <a:buSzPct val="100000"/>
              <a:buNone/>
            </a:pPr>
            <a:r>
              <a:rPr lang="en-US" dirty="0"/>
              <a:t>	b. The placenta also provides some degree of protection, since most microorganisms cannot cross it; the notable exception is a 	number of viruses. Almost all drugs, including alcohol, can pass freely through the 	placenta. </a:t>
            </a:r>
          </a:p>
          <a:p>
            <a:pPr marL="0" lvl="0" indent="0" algn="l" rtl="0">
              <a:lnSpc>
                <a:spcPct val="90000"/>
              </a:lnSpc>
              <a:spcBef>
                <a:spcPts val="1000"/>
              </a:spcBef>
              <a:spcAft>
                <a:spcPts val="0"/>
              </a:spcAft>
              <a:buClr>
                <a:schemeClr val="dk1"/>
              </a:buClr>
              <a:buSzPct val="100000"/>
              <a:buNone/>
            </a:pPr>
            <a:endParaRPr lang="en-US" dirty="0"/>
          </a:p>
          <a:p>
            <a:pPr marL="0" lvl="0" indent="0" algn="l" rtl="0">
              <a:lnSpc>
                <a:spcPct val="90000"/>
              </a:lnSpc>
              <a:spcBef>
                <a:spcPts val="1000"/>
              </a:spcBef>
              <a:spcAft>
                <a:spcPts val="0"/>
              </a:spcAft>
              <a:buClr>
                <a:schemeClr val="dk1"/>
              </a:buClr>
              <a:buSzPct val="100000"/>
              <a:buNone/>
            </a:pPr>
            <a:r>
              <a:rPr lang="en-US" dirty="0"/>
              <a:t>2. The placenta stores nutrients such as carbohydrates, proteins, calcium, and iron, which are released into fetal circulation as required. </a:t>
            </a:r>
            <a:endParaRPr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r>
              <a:rPr lang="en-US" dirty="0"/>
              <a:t>3. The placenta also produces several hormones that are necessary to maintain pregnancy.</a:t>
            </a:r>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r>
              <a:rPr lang="en-US" dirty="0"/>
              <a:t>4. If implantation occurs, a portion of the endometrium modifies and is known as the decidua. </a:t>
            </a:r>
            <a:endParaRPr dirty="0"/>
          </a:p>
          <a:p>
            <a:pPr marL="0" lvl="0" indent="0" algn="l" rtl="0">
              <a:lnSpc>
                <a:spcPct val="90000"/>
              </a:lnSpc>
              <a:spcBef>
                <a:spcPts val="1000"/>
              </a:spcBef>
              <a:spcAft>
                <a:spcPts val="0"/>
              </a:spcAft>
              <a:buClr>
                <a:schemeClr val="dk1"/>
              </a:buClr>
              <a:buSzPct val="100000"/>
              <a:buNone/>
            </a:pPr>
            <a:r>
              <a:rPr lang="en-US" dirty="0"/>
              <a:t>	a)  Different regions of the decidua are named based on their positions relative to the site of the implanted blastocyst  </a:t>
            </a:r>
            <a:endParaRPr dirty="0"/>
          </a:p>
          <a:p>
            <a:pPr marL="0" lvl="0" indent="0" algn="l" rtl="0">
              <a:lnSpc>
                <a:spcPct val="90000"/>
              </a:lnSpc>
              <a:spcBef>
                <a:spcPts val="1000"/>
              </a:spcBef>
              <a:spcAft>
                <a:spcPts val="0"/>
              </a:spcAft>
              <a:buClr>
                <a:schemeClr val="dk1"/>
              </a:buClr>
              <a:buSzPct val="100000"/>
              <a:buNone/>
            </a:pPr>
            <a:r>
              <a:rPr lang="en-US" dirty="0"/>
              <a:t>		1)  The decidua basalis lies between the chorion and the stratum basalis of the uterus. It becomes the maternal part 		of the placenta. </a:t>
            </a:r>
            <a:endParaRPr dirty="0"/>
          </a:p>
          <a:p>
            <a:pPr marL="0" lvl="0" indent="0" algn="l" rtl="0">
              <a:lnSpc>
                <a:spcPct val="90000"/>
              </a:lnSpc>
              <a:spcBef>
                <a:spcPts val="1000"/>
              </a:spcBef>
              <a:spcAft>
                <a:spcPts val="0"/>
              </a:spcAft>
              <a:buClr>
                <a:schemeClr val="dk1"/>
              </a:buClr>
              <a:buSzPct val="100000"/>
              <a:buNone/>
            </a:pPr>
            <a:r>
              <a:rPr lang="en-US" dirty="0"/>
              <a:t>		2)  The decidua capsularis covers the embryo and is located between the embryo and the uterine cavity. </a:t>
            </a:r>
          </a:p>
          <a:p>
            <a:pPr marL="0" indent="0">
              <a:buSzPct val="100000"/>
              <a:buNone/>
            </a:pPr>
            <a:r>
              <a:rPr lang="en-US" dirty="0"/>
              <a:t>		3) The decidua parietalis lines the noninvolved areas of the entire pregnant uterus. </a:t>
            </a:r>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1588F-BA3B-8185-0724-9EE9DB13F758}"/>
              </a:ext>
            </a:extLst>
          </p:cNvPr>
          <p:cNvSpPr>
            <a:spLocks noGrp="1"/>
          </p:cNvSpPr>
          <p:nvPr>
            <p:ph type="title"/>
          </p:nvPr>
        </p:nvSpPr>
        <p:spPr/>
        <p:txBody>
          <a:bodyPr/>
          <a:lstStyle/>
          <a:p>
            <a:r>
              <a:rPr lang="en-US" dirty="0"/>
              <a:t>Placenta</a:t>
            </a:r>
          </a:p>
        </p:txBody>
      </p:sp>
      <p:sp>
        <p:nvSpPr>
          <p:cNvPr id="5" name="Text Placeholder 4">
            <a:extLst>
              <a:ext uri="{FF2B5EF4-FFF2-40B4-BE49-F238E27FC236}">
                <a16:creationId xmlns:a16="http://schemas.microsoft.com/office/drawing/2014/main" id="{9CCD7E21-7F53-F00A-C538-0E5CC0006A4C}"/>
              </a:ext>
            </a:extLst>
          </p:cNvPr>
          <p:cNvSpPr>
            <a:spLocks noGrp="1"/>
          </p:cNvSpPr>
          <p:nvPr>
            <p:ph type="body" idx="1"/>
          </p:nvPr>
        </p:nvSpPr>
        <p:spPr>
          <a:xfrm>
            <a:off x="719328" y="1690688"/>
            <a:ext cx="11158728" cy="4490656"/>
          </a:xfrm>
        </p:spPr>
        <p:txBody>
          <a:bodyPr>
            <a:normAutofit fontScale="70000" lnSpcReduction="20000"/>
          </a:bodyPr>
          <a:lstStyle/>
          <a:p>
            <a:pPr marL="0" lvl="0" indent="0">
              <a:buSzPct val="100000"/>
              <a:buNone/>
            </a:pPr>
            <a:r>
              <a:rPr lang="en-US" dirty="0"/>
              <a:t>1. During embryonic life, chorionic villi grow into the decidua basalis . They contain fetal blood vessels of the allantois and are bathed in maternal blood sinuses called intervillous spaces. </a:t>
            </a:r>
          </a:p>
          <a:p>
            <a:pPr marL="0" lvl="0" indent="0">
              <a:buSzPct val="100000"/>
              <a:buNone/>
            </a:pPr>
            <a:endParaRPr lang="en-US" dirty="0"/>
          </a:p>
          <a:p>
            <a:pPr marL="0" lvl="0" indent="0">
              <a:buSzPct val="100000"/>
              <a:buNone/>
            </a:pPr>
            <a:r>
              <a:rPr lang="en-US" dirty="0"/>
              <a:t>2. Normally, fetal and maternal blood do not mix but exchange does occur between them. </a:t>
            </a:r>
          </a:p>
          <a:p>
            <a:pPr marL="0" lvl="0" indent="0">
              <a:buSzPct val="100000"/>
              <a:buNone/>
            </a:pPr>
            <a:endParaRPr lang="en-US" dirty="0"/>
          </a:p>
          <a:p>
            <a:pPr marL="0" lvl="0" indent="0">
              <a:buSzPct val="100000"/>
              <a:buNone/>
            </a:pPr>
            <a:r>
              <a:rPr lang="en-US" dirty="0"/>
              <a:t>3. The umbilical cord is a vascular connection between mother and fetus and consists of two umbilical arteries carrying deoxygenated fetal blood to the placenta and one umbilical vein that carries oxygenated blood from the placenta into the fetus. </a:t>
            </a:r>
          </a:p>
          <a:p>
            <a:pPr marL="514350" lvl="0" indent="-514350">
              <a:buSzPct val="100000"/>
              <a:buAutoNum type="arabicPeriod" startAt="2"/>
            </a:pPr>
            <a:endParaRPr lang="en-US" dirty="0"/>
          </a:p>
          <a:p>
            <a:pPr marL="0" lvl="0" indent="0">
              <a:buSzPct val="100000"/>
              <a:buNone/>
            </a:pPr>
            <a:r>
              <a:rPr lang="en-US" dirty="0"/>
              <a:t>4. After the birth of the baby, the placenta detaches from the uterus and is termed the afterbirth.</a:t>
            </a:r>
          </a:p>
          <a:p>
            <a:pPr marL="0" lvl="0" indent="0">
              <a:buSzPct val="100000"/>
              <a:buNone/>
            </a:pPr>
            <a:endParaRPr lang="en-US" dirty="0"/>
          </a:p>
          <a:p>
            <a:pPr marL="0" lvl="0" indent="0">
              <a:buSzPct val="100000"/>
              <a:buNone/>
            </a:pPr>
            <a:r>
              <a:rPr lang="en-US" dirty="0"/>
              <a:t>5. Placenta previa is a condition in which part or all of the placenta becomes implanted in the lower portion of the uterus, near or over the internal </a:t>
            </a:r>
            <a:r>
              <a:rPr lang="en-US" dirty="0" err="1"/>
              <a:t>os</a:t>
            </a:r>
            <a:r>
              <a:rPr lang="en-US" dirty="0"/>
              <a:t> of the cervix. If detected during pregnancy (either by ultrasound or as a result of sudden painless bright red vaginal bleeding during the third trimester), cesarean section is the preferred method of delivery. </a:t>
            </a:r>
          </a:p>
          <a:p>
            <a:endParaRPr lang="en-US" dirty="0"/>
          </a:p>
        </p:txBody>
      </p:sp>
    </p:spTree>
    <p:extLst>
      <p:ext uri="{BB962C8B-B14F-4D97-AF65-F5344CB8AC3E}">
        <p14:creationId xmlns:p14="http://schemas.microsoft.com/office/powerpoint/2010/main" val="2419723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16"/>
          <p:cNvPicPr preferRelativeResize="0">
            <a:picLocks noGrp="1"/>
          </p:cNvPicPr>
          <p:nvPr>
            <p:ph type="body" idx="1"/>
          </p:nvPr>
        </p:nvPicPr>
        <p:blipFill rotWithShape="1">
          <a:blip r:embed="rId3">
            <a:alphaModFix/>
          </a:blip>
          <a:srcRect/>
          <a:stretch/>
        </p:blipFill>
        <p:spPr>
          <a:xfrm>
            <a:off x="3010626" y="1356376"/>
            <a:ext cx="7237318" cy="4603739"/>
          </a:xfrm>
          <a:prstGeom prst="rect">
            <a:avLst/>
          </a:prstGeom>
          <a:noFill/>
          <a:ln>
            <a:noFill/>
          </a:ln>
        </p:spPr>
      </p:pic>
      <p:sp>
        <p:nvSpPr>
          <p:cNvPr id="206" name="Google Shape;20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Placenta previa</a:t>
            </a:r>
            <a:endParaRPr/>
          </a:p>
        </p:txBody>
      </p:sp>
      <p:sp>
        <p:nvSpPr>
          <p:cNvPr id="207" name="Google Shape;207;p16"/>
          <p:cNvSpPr txBox="1">
            <a:spLocks noGrp="1"/>
          </p:cNvSpPr>
          <p:nvPr>
            <p:ph type="body" idx="4294967295"/>
          </p:nvPr>
        </p:nvSpPr>
        <p:spPr>
          <a:xfrm>
            <a:off x="0" y="5834067"/>
            <a:ext cx="10750550" cy="100380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1600"/>
              <a:buChar char="•"/>
            </a:pPr>
            <a:r>
              <a:rPr lang="en-US" sz="1600" b="1">
                <a:solidFill>
                  <a:srgbClr val="FF0000"/>
                </a:solidFill>
              </a:rPr>
              <a:t>Placenta Previa</a:t>
            </a:r>
            <a:endParaRPr sz="1600" b="1">
              <a:solidFill>
                <a:srgbClr val="FF0000"/>
              </a:solidFill>
            </a:endParaRPr>
          </a:p>
          <a:p>
            <a:pPr marL="228600" lvl="0" indent="-228600" algn="l" rtl="0">
              <a:lnSpc>
                <a:spcPct val="90000"/>
              </a:lnSpc>
              <a:spcBef>
                <a:spcPts val="1000"/>
              </a:spcBef>
              <a:spcAft>
                <a:spcPts val="0"/>
              </a:spcAft>
              <a:buClr>
                <a:schemeClr val="dk1"/>
              </a:buClr>
              <a:buSzPts val="1600"/>
              <a:buChar char="•"/>
            </a:pPr>
            <a:r>
              <a:rPr lang="en-US" sz="1600"/>
              <a:t>An embryo that implants too close to the opening of the cervix can lead to placenta previa, a condition in which the placenta partially or completely covers the cervix.</a:t>
            </a:r>
            <a:endParaRPr sz="1600">
              <a:solidFill>
                <a:srgbClr val="6CB255"/>
              </a:solidFill>
            </a:endParaRPr>
          </a:p>
        </p:txBody>
      </p:sp>
      <p:pic>
        <p:nvPicPr>
          <p:cNvPr id="208" name="Google Shape;208;p16" descr="OSC-Stacked-TM-RGB-1.png"/>
          <p:cNvPicPr preferRelativeResize="0"/>
          <p:nvPr/>
        </p:nvPicPr>
        <p:blipFill rotWithShape="1">
          <a:blip r:embed="rId4">
            <a:alphaModFix/>
          </a:blip>
          <a:srcRect/>
          <a:stretch/>
        </p:blipFill>
        <p:spPr>
          <a:xfrm>
            <a:off x="10744200" y="5960115"/>
            <a:ext cx="1051734" cy="75170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Placenta</a:t>
            </a:r>
            <a:endParaRPr/>
          </a:p>
        </p:txBody>
      </p:sp>
      <p:sp>
        <p:nvSpPr>
          <p:cNvPr id="214" name="Google Shape;214;p17"/>
          <p:cNvSpPr txBox="1">
            <a:spLocks noGrp="1"/>
          </p:cNvSpPr>
          <p:nvPr>
            <p:ph type="body" idx="4294967295"/>
          </p:nvPr>
        </p:nvSpPr>
        <p:spPr>
          <a:xfrm>
            <a:off x="-6350" y="6021099"/>
            <a:ext cx="10750550" cy="83690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1600"/>
              <a:buChar char="•"/>
            </a:pPr>
            <a:r>
              <a:rPr lang="en-US" sz="1600" b="1">
                <a:solidFill>
                  <a:srgbClr val="FF0000"/>
                </a:solidFill>
              </a:rPr>
              <a:t>Placenta</a:t>
            </a:r>
            <a:endParaRPr/>
          </a:p>
          <a:p>
            <a:pPr marL="228600" lvl="0" indent="-228600" algn="l" rtl="0">
              <a:lnSpc>
                <a:spcPct val="90000"/>
              </a:lnSpc>
              <a:spcBef>
                <a:spcPts val="1000"/>
              </a:spcBef>
              <a:spcAft>
                <a:spcPts val="0"/>
              </a:spcAft>
              <a:buClr>
                <a:schemeClr val="dk1"/>
              </a:buClr>
              <a:buSzPts val="1600"/>
              <a:buChar char="•"/>
            </a:pPr>
            <a:r>
              <a:rPr lang="en-US" sz="1600"/>
              <a:t>This post-expulsion placenta and umbilical cord (white) are viewed from the fetal side.</a:t>
            </a:r>
            <a:endParaRPr/>
          </a:p>
        </p:txBody>
      </p:sp>
      <p:pic>
        <p:nvPicPr>
          <p:cNvPr id="215" name="Google Shape;215;p17" descr="OSC-Stacked-TM-RGB-1.png"/>
          <p:cNvPicPr preferRelativeResize="0"/>
          <p:nvPr/>
        </p:nvPicPr>
        <p:blipFill rotWithShape="1">
          <a:blip r:embed="rId3">
            <a:alphaModFix/>
          </a:blip>
          <a:srcRect/>
          <a:stretch/>
        </p:blipFill>
        <p:spPr>
          <a:xfrm>
            <a:off x="10866374" y="6010275"/>
            <a:ext cx="1051734" cy="751709"/>
          </a:xfrm>
          <a:prstGeom prst="rect">
            <a:avLst/>
          </a:prstGeom>
          <a:noFill/>
          <a:ln>
            <a:noFill/>
          </a:ln>
        </p:spPr>
      </p:pic>
      <p:pic>
        <p:nvPicPr>
          <p:cNvPr id="216" name="Google Shape;216;p17"/>
          <p:cNvPicPr preferRelativeResize="0">
            <a:picLocks noGrp="1"/>
          </p:cNvPicPr>
          <p:nvPr>
            <p:ph type="body" idx="1"/>
          </p:nvPr>
        </p:nvPicPr>
        <p:blipFill rotWithShape="1">
          <a:blip r:embed="rId4">
            <a:alphaModFix/>
          </a:blip>
          <a:srcRect/>
          <a:stretch/>
        </p:blipFill>
        <p:spPr>
          <a:xfrm>
            <a:off x="3376445" y="987142"/>
            <a:ext cx="6601631" cy="502313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Pregnancy</a:t>
            </a:r>
            <a:endParaRPr dirty="0"/>
          </a:p>
        </p:txBody>
      </p:sp>
      <p:sp>
        <p:nvSpPr>
          <p:cNvPr id="101" name="Google Shape;101;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Pregnancy is a sequence of events that normally includes fertilization, implantation, embryonic growth, and fetal growth, that ends with birth about 38 weeks later. </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8"/>
          <p:cNvSpPr txBox="1">
            <a:spLocks noGrp="1"/>
          </p:cNvSpPr>
          <p:nvPr>
            <p:ph type="title"/>
          </p:nvPr>
        </p:nvSpPr>
        <p:spPr>
          <a:xfrm>
            <a:off x="365760" y="106854"/>
            <a:ext cx="9299448" cy="149961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Germ layer development</a:t>
            </a:r>
            <a:endParaRPr dirty="0"/>
          </a:p>
        </p:txBody>
      </p:sp>
      <p:sp>
        <p:nvSpPr>
          <p:cNvPr id="222" name="Google Shape;222;p18"/>
          <p:cNvSpPr txBox="1">
            <a:spLocks noGrp="1"/>
          </p:cNvSpPr>
          <p:nvPr>
            <p:ph type="body" idx="4294967295"/>
          </p:nvPr>
        </p:nvSpPr>
        <p:spPr>
          <a:xfrm>
            <a:off x="-6350" y="5896408"/>
            <a:ext cx="10750550" cy="96159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1600"/>
              <a:buChar char="•"/>
            </a:pPr>
            <a:r>
              <a:rPr lang="en-US" sz="1600" b="1">
                <a:solidFill>
                  <a:srgbClr val="FF0000"/>
                </a:solidFill>
              </a:rPr>
              <a:t>Fates of Germ Layers in Embryo</a:t>
            </a:r>
            <a:endParaRPr/>
          </a:p>
          <a:p>
            <a:pPr marL="228600" lvl="0" indent="-228600" algn="l" rtl="0">
              <a:lnSpc>
                <a:spcPct val="90000"/>
              </a:lnSpc>
              <a:spcBef>
                <a:spcPts val="1000"/>
              </a:spcBef>
              <a:spcAft>
                <a:spcPts val="0"/>
              </a:spcAft>
              <a:buClr>
                <a:schemeClr val="dk1"/>
              </a:buClr>
              <a:buSzPts val="1600"/>
              <a:buChar char="•"/>
            </a:pPr>
            <a:r>
              <a:rPr lang="en-US" sz="1600"/>
              <a:t>Following gastrulation of the embryo in the third week, embryonic cells of the ectoderm, mesoderm, and endoderm begin to migrate and differentiate into the cell lineages that will give rise to mature organs and organ systems in the infant.</a:t>
            </a:r>
            <a:endParaRPr/>
          </a:p>
        </p:txBody>
      </p:sp>
      <p:pic>
        <p:nvPicPr>
          <p:cNvPr id="223" name="Google Shape;223;p18" descr="OSC-Stacked-TM-RGB-1.png"/>
          <p:cNvPicPr preferRelativeResize="0"/>
          <p:nvPr/>
        </p:nvPicPr>
        <p:blipFill rotWithShape="1">
          <a:blip r:embed="rId3">
            <a:alphaModFix/>
          </a:blip>
          <a:srcRect/>
          <a:stretch/>
        </p:blipFill>
        <p:spPr>
          <a:xfrm>
            <a:off x="11019917" y="6001349"/>
            <a:ext cx="1051734" cy="751709"/>
          </a:xfrm>
          <a:prstGeom prst="rect">
            <a:avLst/>
          </a:prstGeom>
          <a:noFill/>
          <a:ln>
            <a:noFill/>
          </a:ln>
        </p:spPr>
      </p:pic>
      <p:pic>
        <p:nvPicPr>
          <p:cNvPr id="224" name="Google Shape;224;p18"/>
          <p:cNvPicPr preferRelativeResize="0">
            <a:picLocks noGrp="1"/>
          </p:cNvPicPr>
          <p:nvPr>
            <p:ph type="body" idx="1"/>
          </p:nvPr>
        </p:nvPicPr>
        <p:blipFill rotWithShape="1">
          <a:blip r:embed="rId4">
            <a:alphaModFix/>
          </a:blip>
          <a:srcRect/>
          <a:stretch/>
        </p:blipFill>
        <p:spPr>
          <a:xfrm>
            <a:off x="3371835" y="1508759"/>
            <a:ext cx="5113797" cy="420624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dk1"/>
                </a:solidFill>
              </a:rPr>
              <a:t>Fate of the Germ Layers</a:t>
            </a:r>
            <a:endParaRPr/>
          </a:p>
        </p:txBody>
      </p:sp>
      <p:graphicFrame>
        <p:nvGraphicFramePr>
          <p:cNvPr id="230" name="Google Shape;230;p19"/>
          <p:cNvGraphicFramePr/>
          <p:nvPr/>
        </p:nvGraphicFramePr>
        <p:xfrm>
          <a:off x="748891" y="2341989"/>
          <a:ext cx="10539300" cy="3408750"/>
        </p:xfrm>
        <a:graphic>
          <a:graphicData uri="http://schemas.openxmlformats.org/drawingml/2006/table">
            <a:tbl>
              <a:tblPr firstRow="1" bandRow="1">
                <a:noFill/>
                <a:tableStyleId>{DC2E2B37-4CCD-4FD8-AB02-3732A4ECF286}</a:tableStyleId>
              </a:tblPr>
              <a:tblGrid>
                <a:gridCol w="3044925">
                  <a:extLst>
                    <a:ext uri="{9D8B030D-6E8A-4147-A177-3AD203B41FA5}">
                      <a16:colId xmlns:a16="http://schemas.microsoft.com/office/drawing/2014/main" val="20000"/>
                    </a:ext>
                  </a:extLst>
                </a:gridCol>
                <a:gridCol w="749437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US" sz="1800" u="none" strike="noStrike" cap="none"/>
                        <a:t>Body System</a:t>
                      </a:r>
                      <a:endParaRPr/>
                    </a:p>
                  </a:txBody>
                  <a:tcPr marL="91450" marR="91450" marT="45725" marB="45725"/>
                </a:tc>
                <a:tc>
                  <a:txBody>
                    <a:bodyPr/>
                    <a:lstStyle/>
                    <a:p>
                      <a:pPr marL="0" marR="0" lvl="0" indent="0" algn="l" rtl="0">
                        <a:spcBef>
                          <a:spcPts val="0"/>
                        </a:spcBef>
                        <a:spcAft>
                          <a:spcPts val="0"/>
                        </a:spcAft>
                        <a:buNone/>
                      </a:pPr>
                      <a:r>
                        <a:rPr lang="en-US" sz="1800"/>
                        <a:t>Ectodermal Contribution</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a:t>Integumentary system</a:t>
                      </a:r>
                      <a:endParaRPr/>
                    </a:p>
                  </a:txBody>
                  <a:tcPr marL="91450" marR="91450" marT="45725" marB="45725"/>
                </a:tc>
                <a:tc>
                  <a:txBody>
                    <a:bodyPr/>
                    <a:lstStyle/>
                    <a:p>
                      <a:pPr marL="0" marR="0" lvl="0" indent="0" algn="l" rtl="0">
                        <a:spcBef>
                          <a:spcPts val="0"/>
                        </a:spcBef>
                        <a:spcAft>
                          <a:spcPts val="0"/>
                        </a:spcAft>
                        <a:buNone/>
                      </a:pPr>
                      <a:r>
                        <a:rPr lang="en-US" sz="1800"/>
                        <a:t>Epidermis, hair follicles and hairs, nails, and glands communicating with the skin (sweat glands, mammary glands, and sebaceous glands)</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t>Skeletal system</a:t>
                      </a:r>
                      <a:endParaRPr/>
                    </a:p>
                  </a:txBody>
                  <a:tcPr marL="91450" marR="91450" marT="45725" marB="45725"/>
                </a:tc>
                <a:tc>
                  <a:txBody>
                    <a:bodyPr/>
                    <a:lstStyle/>
                    <a:p>
                      <a:pPr marL="0" marR="0" lvl="0" indent="0" algn="l" rtl="0">
                        <a:spcBef>
                          <a:spcPts val="0"/>
                        </a:spcBef>
                        <a:spcAft>
                          <a:spcPts val="0"/>
                        </a:spcAft>
                        <a:buNone/>
                      </a:pPr>
                      <a:r>
                        <a:rPr lang="en-US" sz="1800"/>
                        <a:t>Pharyngeal cartilages and their derivatives in adults (portion of sphenoid, the auditory ossicles, the styloid processes of the temporal bones, the cornu and superior rim of the hyoid bone)</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a:t>Nervous system</a:t>
                      </a:r>
                      <a:endParaRPr/>
                    </a:p>
                  </a:txBody>
                  <a:tcPr marL="91450" marR="91450" marT="45725" marB="45725"/>
                </a:tc>
                <a:tc>
                  <a:txBody>
                    <a:bodyPr/>
                    <a:lstStyle/>
                    <a:p>
                      <a:pPr marL="0" marR="0" lvl="0" indent="0" algn="l" rtl="0">
                        <a:spcBef>
                          <a:spcPts val="0"/>
                        </a:spcBef>
                        <a:spcAft>
                          <a:spcPts val="0"/>
                        </a:spcAft>
                        <a:buNone/>
                      </a:pPr>
                      <a:r>
                        <a:rPr lang="en-US" sz="1800"/>
                        <a:t>All neural tissue, including brain and spinal cord</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a:t>Endocrine system</a:t>
                      </a:r>
                      <a:endParaRPr/>
                    </a:p>
                  </a:txBody>
                  <a:tcPr marL="91450" marR="91450" marT="45725" marB="45725"/>
                </a:tc>
                <a:tc>
                  <a:txBody>
                    <a:bodyPr/>
                    <a:lstStyle/>
                    <a:p>
                      <a:pPr marL="0" marR="0" lvl="0" indent="0" algn="l" rtl="0">
                        <a:spcBef>
                          <a:spcPts val="0"/>
                        </a:spcBef>
                        <a:spcAft>
                          <a:spcPts val="0"/>
                        </a:spcAft>
                        <a:buNone/>
                      </a:pPr>
                      <a:r>
                        <a:rPr lang="en-US" sz="1800"/>
                        <a:t>Pituitary gland and adrenal medullae</a:t>
                      </a:r>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1800"/>
                        <a:t>Respiratory system</a:t>
                      </a:r>
                      <a:endParaRPr/>
                    </a:p>
                  </a:txBody>
                  <a:tcPr marL="91450" marR="91450" marT="45725" marB="45725"/>
                </a:tc>
                <a:tc>
                  <a:txBody>
                    <a:bodyPr/>
                    <a:lstStyle/>
                    <a:p>
                      <a:pPr marL="0" marR="0" lvl="0" indent="0" algn="l" rtl="0">
                        <a:spcBef>
                          <a:spcPts val="0"/>
                        </a:spcBef>
                        <a:spcAft>
                          <a:spcPts val="0"/>
                        </a:spcAft>
                        <a:buNone/>
                      </a:pPr>
                      <a:r>
                        <a:rPr lang="en-US" sz="1800"/>
                        <a:t>Mucous epithelium of nasal passages</a:t>
                      </a:r>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US" sz="1800"/>
                        <a:t>Digestive system</a:t>
                      </a:r>
                      <a:endParaRPr/>
                    </a:p>
                  </a:txBody>
                  <a:tcPr marL="91450" marR="91450" marT="45725" marB="45725"/>
                </a:tc>
                <a:tc>
                  <a:txBody>
                    <a:bodyPr/>
                    <a:lstStyle/>
                    <a:p>
                      <a:pPr marL="0" marR="0" lvl="0" indent="0" algn="l" rtl="0">
                        <a:spcBef>
                          <a:spcPts val="0"/>
                        </a:spcBef>
                        <a:spcAft>
                          <a:spcPts val="0"/>
                        </a:spcAft>
                        <a:buNone/>
                      </a:pPr>
                      <a:r>
                        <a:rPr lang="en-US" sz="1800"/>
                        <a:t>Mucous epithelium of mouth and anus, salivary glands</a:t>
                      </a:r>
                      <a:endParaRPr/>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Fate of the Germ Layers</a:t>
            </a:r>
            <a:endParaRPr/>
          </a:p>
        </p:txBody>
      </p:sp>
      <p:graphicFrame>
        <p:nvGraphicFramePr>
          <p:cNvPr id="236" name="Google Shape;236;p20"/>
          <p:cNvGraphicFramePr/>
          <p:nvPr/>
        </p:nvGraphicFramePr>
        <p:xfrm>
          <a:off x="763638" y="2386234"/>
          <a:ext cx="9117775" cy="3606890"/>
        </p:xfrm>
        <a:graphic>
          <a:graphicData uri="http://schemas.openxmlformats.org/drawingml/2006/table">
            <a:tbl>
              <a:tblPr firstRow="1" bandRow="1">
                <a:noFill/>
                <a:tableStyleId>{DC2E2B37-4CCD-4FD8-AB02-3732A4ECF286}</a:tableStyleId>
              </a:tblPr>
              <a:tblGrid>
                <a:gridCol w="2766575">
                  <a:extLst>
                    <a:ext uri="{9D8B030D-6E8A-4147-A177-3AD203B41FA5}">
                      <a16:colId xmlns:a16="http://schemas.microsoft.com/office/drawing/2014/main" val="20000"/>
                    </a:ext>
                  </a:extLst>
                </a:gridCol>
                <a:gridCol w="635120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US" sz="1800"/>
                        <a:t>Body System </a:t>
                      </a:r>
                      <a:endParaRPr/>
                    </a:p>
                  </a:txBody>
                  <a:tcPr marL="91450" marR="91450" marT="45725" marB="45725"/>
                </a:tc>
                <a:tc>
                  <a:txBody>
                    <a:bodyPr/>
                    <a:lstStyle/>
                    <a:p>
                      <a:pPr marL="0" marR="0" lvl="0" indent="0" algn="l" rtl="0">
                        <a:spcBef>
                          <a:spcPts val="0"/>
                        </a:spcBef>
                        <a:spcAft>
                          <a:spcPts val="0"/>
                        </a:spcAft>
                        <a:buNone/>
                      </a:pPr>
                      <a:r>
                        <a:rPr lang="en-US" sz="1800"/>
                        <a:t>Mesodermal Contributions</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a:t>Integumentary system</a:t>
                      </a:r>
                      <a:endParaRPr/>
                    </a:p>
                  </a:txBody>
                  <a:tcPr marL="91450" marR="91450" marT="45725" marB="45725"/>
                </a:tc>
                <a:tc>
                  <a:txBody>
                    <a:bodyPr/>
                    <a:lstStyle/>
                    <a:p>
                      <a:pPr marL="0" marR="0" lvl="0" indent="0" algn="l" rtl="0">
                        <a:spcBef>
                          <a:spcPts val="0"/>
                        </a:spcBef>
                        <a:spcAft>
                          <a:spcPts val="0"/>
                        </a:spcAft>
                        <a:buNone/>
                      </a:pPr>
                      <a:r>
                        <a:rPr lang="en-US" sz="1800"/>
                        <a:t>Dermis and hypodermis</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t>Skeletal system</a:t>
                      </a:r>
                      <a:endParaRPr/>
                    </a:p>
                  </a:txBody>
                  <a:tcPr marL="91450" marR="91450" marT="45725" marB="45725"/>
                </a:tc>
                <a:tc>
                  <a:txBody>
                    <a:bodyPr/>
                    <a:lstStyle/>
                    <a:p>
                      <a:pPr marL="0" marR="0" lvl="0" indent="0" algn="l" rtl="0">
                        <a:spcBef>
                          <a:spcPts val="0"/>
                        </a:spcBef>
                        <a:spcAft>
                          <a:spcPts val="0"/>
                        </a:spcAft>
                        <a:buNone/>
                      </a:pPr>
                      <a:r>
                        <a:rPr lang="en-US" sz="1800"/>
                        <a:t>All structures except some pharyngeal derivatives</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a:t>Muscular system</a:t>
                      </a:r>
                      <a:endParaRPr/>
                    </a:p>
                  </a:txBody>
                  <a:tcPr marL="91450" marR="91450" marT="45725" marB="45725"/>
                </a:tc>
                <a:tc>
                  <a:txBody>
                    <a:bodyPr/>
                    <a:lstStyle/>
                    <a:p>
                      <a:pPr marL="0" marR="0" lvl="0" indent="0" algn="l" rtl="0">
                        <a:spcBef>
                          <a:spcPts val="0"/>
                        </a:spcBef>
                        <a:spcAft>
                          <a:spcPts val="0"/>
                        </a:spcAft>
                        <a:buNone/>
                      </a:pPr>
                      <a:r>
                        <a:rPr lang="en-US" sz="1800"/>
                        <a:t>All structures</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a:t>Endocrine system</a:t>
                      </a:r>
                      <a:endParaRPr/>
                    </a:p>
                  </a:txBody>
                  <a:tcPr marL="91450" marR="91450" marT="45725" marB="45725"/>
                </a:tc>
                <a:tc>
                  <a:txBody>
                    <a:bodyPr/>
                    <a:lstStyle/>
                    <a:p>
                      <a:pPr marL="0" marR="0" lvl="0" indent="0" algn="l" rtl="0">
                        <a:spcBef>
                          <a:spcPts val="0"/>
                        </a:spcBef>
                        <a:spcAft>
                          <a:spcPts val="0"/>
                        </a:spcAft>
                        <a:buNone/>
                      </a:pPr>
                      <a:r>
                        <a:rPr lang="en-US" sz="1800"/>
                        <a:t>Adrenal cortex, endocrine tissues of hear, kidneys, and gonads</a:t>
                      </a:r>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1800"/>
                        <a:t>Cardiovascular system</a:t>
                      </a:r>
                      <a:endParaRPr/>
                    </a:p>
                  </a:txBody>
                  <a:tcPr marL="91450" marR="91450" marT="45725" marB="45725"/>
                </a:tc>
                <a:tc>
                  <a:txBody>
                    <a:bodyPr/>
                    <a:lstStyle/>
                    <a:p>
                      <a:pPr marL="0" marR="0" lvl="0" indent="0" algn="l" rtl="0">
                        <a:spcBef>
                          <a:spcPts val="0"/>
                        </a:spcBef>
                        <a:spcAft>
                          <a:spcPts val="0"/>
                        </a:spcAft>
                        <a:buNone/>
                      </a:pPr>
                      <a:r>
                        <a:rPr lang="en-US" sz="1800"/>
                        <a:t>All structures</a:t>
                      </a:r>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US" sz="1800"/>
                        <a:t>Lymphatic system</a:t>
                      </a:r>
                      <a:endParaRPr/>
                    </a:p>
                  </a:txBody>
                  <a:tcPr marL="91450" marR="91450" marT="45725" marB="45725"/>
                </a:tc>
                <a:tc>
                  <a:txBody>
                    <a:bodyPr/>
                    <a:lstStyle/>
                    <a:p>
                      <a:pPr marL="0" marR="0" lvl="0" indent="0" algn="l" rtl="0">
                        <a:spcBef>
                          <a:spcPts val="0"/>
                        </a:spcBef>
                        <a:spcAft>
                          <a:spcPts val="0"/>
                        </a:spcAft>
                        <a:buNone/>
                      </a:pPr>
                      <a:r>
                        <a:rPr lang="en-US" sz="1800"/>
                        <a:t>All structures</a:t>
                      </a:r>
                      <a:endParaRPr/>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spcBef>
                          <a:spcPts val="0"/>
                        </a:spcBef>
                        <a:spcAft>
                          <a:spcPts val="0"/>
                        </a:spcAft>
                        <a:buNone/>
                      </a:pPr>
                      <a:r>
                        <a:rPr lang="en-US" sz="1800"/>
                        <a:t>Urinary system</a:t>
                      </a:r>
                      <a:endParaRPr/>
                    </a:p>
                  </a:txBody>
                  <a:tcPr marL="91450" marR="91450" marT="45725" marB="45725"/>
                </a:tc>
                <a:tc>
                  <a:txBody>
                    <a:bodyPr/>
                    <a:lstStyle/>
                    <a:p>
                      <a:pPr marL="0" marR="0" lvl="0" indent="0" algn="l" rtl="0">
                        <a:spcBef>
                          <a:spcPts val="0"/>
                        </a:spcBef>
                        <a:spcAft>
                          <a:spcPts val="0"/>
                        </a:spcAft>
                        <a:buNone/>
                      </a:pPr>
                      <a:r>
                        <a:rPr lang="en-US" sz="1800"/>
                        <a:t>The kidneys, including the nephrons and the initial portions of the collecting system</a:t>
                      </a:r>
                      <a:endParaRPr/>
                    </a:p>
                  </a:txBody>
                  <a:tcPr marL="91450" marR="91450" marT="45725" marB="45725"/>
                </a:tc>
                <a:extLst>
                  <a:ext uri="{0D108BD9-81ED-4DB2-BD59-A6C34878D82A}">
                    <a16:rowId xmlns:a16="http://schemas.microsoft.com/office/drawing/2014/main" val="10007"/>
                  </a:ext>
                </a:extLst>
              </a:tr>
              <a:tr h="370850">
                <a:tc>
                  <a:txBody>
                    <a:bodyPr/>
                    <a:lstStyle/>
                    <a:p>
                      <a:pPr marL="0" marR="0" lvl="0" indent="0" algn="l" rtl="0">
                        <a:spcBef>
                          <a:spcPts val="0"/>
                        </a:spcBef>
                        <a:spcAft>
                          <a:spcPts val="0"/>
                        </a:spcAft>
                        <a:buNone/>
                      </a:pPr>
                      <a:r>
                        <a:rPr lang="en-US" sz="1800"/>
                        <a:t>Reproductive system</a:t>
                      </a:r>
                      <a:endParaRPr/>
                    </a:p>
                  </a:txBody>
                  <a:tcPr marL="91450" marR="91450" marT="45725" marB="45725"/>
                </a:tc>
                <a:tc>
                  <a:txBody>
                    <a:bodyPr/>
                    <a:lstStyle/>
                    <a:p>
                      <a:pPr marL="0" marR="0" lvl="0" indent="0" algn="l" rtl="0">
                        <a:spcBef>
                          <a:spcPts val="0"/>
                        </a:spcBef>
                        <a:spcAft>
                          <a:spcPts val="0"/>
                        </a:spcAft>
                        <a:buNone/>
                      </a:pPr>
                      <a:r>
                        <a:rPr lang="en-US" sz="1800"/>
                        <a:t>The gonads and the adjacent portions of the duct system</a:t>
                      </a:r>
                      <a:endParaRPr/>
                    </a:p>
                  </a:txBody>
                  <a:tcPr marL="91450" marR="91450" marT="45725" marB="45725"/>
                </a:tc>
                <a:extLst>
                  <a:ext uri="{0D108BD9-81ED-4DB2-BD59-A6C34878D82A}">
                    <a16:rowId xmlns:a16="http://schemas.microsoft.com/office/drawing/2014/main" val="10008"/>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Fate of the Germ Layers</a:t>
            </a:r>
            <a:endParaRPr/>
          </a:p>
        </p:txBody>
      </p:sp>
      <p:graphicFrame>
        <p:nvGraphicFramePr>
          <p:cNvPr id="242" name="Google Shape;242;p21"/>
          <p:cNvGraphicFramePr/>
          <p:nvPr/>
        </p:nvGraphicFramePr>
        <p:xfrm>
          <a:off x="681624" y="2351780"/>
          <a:ext cx="11005575" cy="2494340"/>
        </p:xfrm>
        <a:graphic>
          <a:graphicData uri="http://schemas.openxmlformats.org/drawingml/2006/table">
            <a:tbl>
              <a:tblPr firstRow="1" bandRow="1">
                <a:noFill/>
                <a:tableStyleId>{DC2E2B37-4CCD-4FD8-AB02-3732A4ECF286}</a:tableStyleId>
              </a:tblPr>
              <a:tblGrid>
                <a:gridCol w="2769500">
                  <a:extLst>
                    <a:ext uri="{9D8B030D-6E8A-4147-A177-3AD203B41FA5}">
                      <a16:colId xmlns:a16="http://schemas.microsoft.com/office/drawing/2014/main" val="20000"/>
                    </a:ext>
                  </a:extLst>
                </a:gridCol>
                <a:gridCol w="823607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US" sz="1800"/>
                        <a:t>Body System</a:t>
                      </a:r>
                      <a:endParaRPr/>
                    </a:p>
                  </a:txBody>
                  <a:tcPr marL="91450" marR="91450" marT="45725" marB="45725"/>
                </a:tc>
                <a:tc>
                  <a:txBody>
                    <a:bodyPr/>
                    <a:lstStyle/>
                    <a:p>
                      <a:pPr marL="0" marR="0" lvl="0" indent="0" algn="l" rtl="0">
                        <a:spcBef>
                          <a:spcPts val="0"/>
                        </a:spcBef>
                        <a:spcAft>
                          <a:spcPts val="0"/>
                        </a:spcAft>
                        <a:buNone/>
                      </a:pPr>
                      <a:r>
                        <a:rPr lang="en-US" sz="1800"/>
                        <a:t>Endodermal Contribution</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a:t>Endocrine system</a:t>
                      </a:r>
                      <a:endParaRPr/>
                    </a:p>
                  </a:txBody>
                  <a:tcPr marL="91450" marR="91450" marT="45725" marB="45725"/>
                </a:tc>
                <a:tc>
                  <a:txBody>
                    <a:bodyPr/>
                    <a:lstStyle/>
                    <a:p>
                      <a:pPr marL="0" marR="0" lvl="0" indent="0" algn="l" rtl="0">
                        <a:spcBef>
                          <a:spcPts val="0"/>
                        </a:spcBef>
                        <a:spcAft>
                          <a:spcPts val="0"/>
                        </a:spcAft>
                        <a:buNone/>
                      </a:pPr>
                      <a:r>
                        <a:rPr lang="en-US" sz="1800"/>
                        <a:t>Thymus, thyroid gland, and pancreas</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t>Respiratory system</a:t>
                      </a:r>
                      <a:endParaRPr/>
                    </a:p>
                  </a:txBody>
                  <a:tcPr marL="91450" marR="91450" marT="45725" marB="45725"/>
                </a:tc>
                <a:tc>
                  <a:txBody>
                    <a:bodyPr/>
                    <a:lstStyle/>
                    <a:p>
                      <a:pPr marL="0" marR="0" lvl="0" indent="0" algn="l" rtl="0">
                        <a:spcBef>
                          <a:spcPts val="0"/>
                        </a:spcBef>
                        <a:spcAft>
                          <a:spcPts val="0"/>
                        </a:spcAft>
                        <a:buNone/>
                      </a:pPr>
                      <a:r>
                        <a:rPr lang="en-US" sz="1800"/>
                        <a:t>Respiratory epithelium (except nasal passageways) and associated mucous glands</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a:t>Digestive system</a:t>
                      </a:r>
                      <a:endParaRPr/>
                    </a:p>
                  </a:txBody>
                  <a:tcPr marL="91450" marR="91450" marT="45725" marB="45725"/>
                </a:tc>
                <a:tc>
                  <a:txBody>
                    <a:bodyPr/>
                    <a:lstStyle/>
                    <a:p>
                      <a:pPr marL="0" marR="0" lvl="0" indent="0" algn="l" rtl="0">
                        <a:spcBef>
                          <a:spcPts val="0"/>
                        </a:spcBef>
                        <a:spcAft>
                          <a:spcPts val="0"/>
                        </a:spcAft>
                        <a:buNone/>
                      </a:pPr>
                      <a:r>
                        <a:rPr lang="en-US" sz="1800"/>
                        <a:t>Mucous epithelium (except mouth and anus), exocrine glands (except salivary glands), liver, and pancreas</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a:t>Urinary system</a:t>
                      </a:r>
                      <a:endParaRPr/>
                    </a:p>
                  </a:txBody>
                  <a:tcPr marL="91450" marR="91450" marT="45725" marB="45725"/>
                </a:tc>
                <a:tc>
                  <a:txBody>
                    <a:bodyPr/>
                    <a:lstStyle/>
                    <a:p>
                      <a:pPr marL="0" marR="0" lvl="0" indent="0" algn="l" rtl="0">
                        <a:spcBef>
                          <a:spcPts val="0"/>
                        </a:spcBef>
                        <a:spcAft>
                          <a:spcPts val="0"/>
                        </a:spcAft>
                        <a:buNone/>
                      </a:pPr>
                      <a:r>
                        <a:rPr lang="en-US" sz="1800"/>
                        <a:t>Urinary bladder and distal portions of the duct system</a:t>
                      </a:r>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1800"/>
                        <a:t>Reproductive system</a:t>
                      </a:r>
                      <a:endParaRPr/>
                    </a:p>
                  </a:txBody>
                  <a:tcPr marL="91450" marR="91450" marT="45725" marB="45725"/>
                </a:tc>
                <a:tc>
                  <a:txBody>
                    <a:bodyPr/>
                    <a:lstStyle/>
                    <a:p>
                      <a:pPr marL="0" marR="0" lvl="0" indent="0" algn="l" rtl="0">
                        <a:spcBef>
                          <a:spcPts val="0"/>
                        </a:spcBef>
                        <a:spcAft>
                          <a:spcPts val="0"/>
                        </a:spcAft>
                        <a:buNone/>
                      </a:pPr>
                      <a:r>
                        <a:rPr lang="en-US" sz="1800"/>
                        <a:t>Distal portions of the duct system, stem cells that produce gametes</a:t>
                      </a:r>
                      <a:endParaRPr/>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Embryonic Development</a:t>
            </a:r>
            <a:endParaRPr dirty="0"/>
          </a:p>
        </p:txBody>
      </p:sp>
      <p:sp>
        <p:nvSpPr>
          <p:cNvPr id="248" name="Google Shape;248;p22"/>
          <p:cNvSpPr txBox="1">
            <a:spLocks noGrp="1"/>
          </p:cNvSpPr>
          <p:nvPr>
            <p:ph type="body" idx="1"/>
          </p:nvPr>
        </p:nvSpPr>
        <p:spPr>
          <a:xfrm>
            <a:off x="445008" y="1441577"/>
            <a:ext cx="11350752" cy="5051298"/>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90000"/>
              </a:lnSpc>
              <a:spcBef>
                <a:spcPts val="0"/>
              </a:spcBef>
              <a:spcAft>
                <a:spcPts val="0"/>
              </a:spcAft>
              <a:buClr>
                <a:schemeClr val="dk1"/>
              </a:buClr>
              <a:buSzPct val="100000"/>
              <a:buNone/>
            </a:pPr>
            <a:r>
              <a:rPr lang="en-US" dirty="0"/>
              <a:t>The first two months of development are generally considered the embryonic period during which the developing human is called an embryo. By the end of the embryonic period, the rudiments of all the principal adult organs and the embryonic membranes are formed, and the placenta is functioning. </a:t>
            </a:r>
            <a:endParaRPr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r>
              <a:rPr lang="en-US" dirty="0"/>
              <a:t>After the eighth week, the developing human is called a fetus, and the period of time from then until the birth is called the fetal period. </a:t>
            </a:r>
            <a:endParaRPr dirty="0"/>
          </a:p>
          <a:p>
            <a:pPr marL="0" lvl="0" indent="0" algn="l" rtl="0">
              <a:lnSpc>
                <a:spcPct val="90000"/>
              </a:lnSpc>
              <a:spcBef>
                <a:spcPts val="1000"/>
              </a:spcBef>
              <a:spcAft>
                <a:spcPts val="0"/>
              </a:spcAft>
              <a:buClr>
                <a:schemeClr val="dk1"/>
              </a:buClr>
              <a:buSzPct val="100000"/>
              <a:buNone/>
            </a:pPr>
            <a:endParaRPr lang="en-US" dirty="0"/>
          </a:p>
          <a:p>
            <a:pPr marL="0" lvl="0" indent="0" algn="l" rtl="0">
              <a:lnSpc>
                <a:spcPct val="90000"/>
              </a:lnSpc>
              <a:spcBef>
                <a:spcPts val="1000"/>
              </a:spcBef>
              <a:spcAft>
                <a:spcPts val="0"/>
              </a:spcAft>
              <a:buClr>
                <a:schemeClr val="dk1"/>
              </a:buClr>
              <a:buSzPct val="100000"/>
              <a:buNone/>
            </a:pPr>
            <a:r>
              <a:rPr lang="en-US" dirty="0"/>
              <a:t>Beginnings of Organ Systems </a:t>
            </a:r>
            <a:endParaRPr dirty="0"/>
          </a:p>
          <a:p>
            <a:pPr marL="0" lvl="0" indent="0" algn="l" rtl="0">
              <a:lnSpc>
                <a:spcPct val="90000"/>
              </a:lnSpc>
              <a:spcBef>
                <a:spcPts val="1000"/>
              </a:spcBef>
              <a:spcAft>
                <a:spcPts val="0"/>
              </a:spcAft>
              <a:buClr>
                <a:schemeClr val="dk1"/>
              </a:buClr>
              <a:buSzPct val="100000"/>
              <a:buNone/>
            </a:pPr>
            <a:r>
              <a:rPr lang="en-US" dirty="0"/>
              <a:t>	1.  The first major event of the embryonic period is gastrulation. </a:t>
            </a:r>
            <a:endParaRPr dirty="0"/>
          </a:p>
          <a:p>
            <a:pPr marL="0" lvl="0" indent="0" algn="l" rtl="0">
              <a:lnSpc>
                <a:spcPct val="90000"/>
              </a:lnSpc>
              <a:spcBef>
                <a:spcPts val="1000"/>
              </a:spcBef>
              <a:spcAft>
                <a:spcPts val="0"/>
              </a:spcAft>
              <a:buClr>
                <a:schemeClr val="dk1"/>
              </a:buClr>
              <a:buSzPct val="100000"/>
              <a:buNone/>
            </a:pPr>
            <a:r>
              <a:rPr lang="en-US" dirty="0"/>
              <a:t>		a.  During gastrulation, the inner cell mass of the blastocyst differentiates into three primary germ layers.  </a:t>
            </a:r>
            <a:endParaRPr dirty="0"/>
          </a:p>
          <a:p>
            <a:pPr marL="0" lvl="0" indent="0" algn="l" rtl="0">
              <a:lnSpc>
                <a:spcPct val="90000"/>
              </a:lnSpc>
              <a:spcBef>
                <a:spcPts val="1000"/>
              </a:spcBef>
              <a:spcAft>
                <a:spcPts val="0"/>
              </a:spcAft>
              <a:buClr>
                <a:schemeClr val="dk1"/>
              </a:buClr>
              <a:buSzPct val="100000"/>
              <a:buNone/>
            </a:pPr>
            <a:r>
              <a:rPr lang="en-US" dirty="0"/>
              <a:t>		b.  The primary germ layers - ectoderm, mesoderm, and endoderm - form all tissues and embryonic 				membranes </a:t>
            </a:r>
            <a:endParaRPr dirty="0"/>
          </a:p>
          <a:p>
            <a:pPr marL="0" lvl="0" indent="0" algn="l" rtl="0">
              <a:lnSpc>
                <a:spcPct val="90000"/>
              </a:lnSpc>
              <a:spcBef>
                <a:spcPts val="1000"/>
              </a:spcBef>
              <a:spcAft>
                <a:spcPts val="0"/>
              </a:spcAft>
              <a:buClr>
                <a:schemeClr val="dk1"/>
              </a:buClr>
              <a:buSzPct val="100000"/>
              <a:buNone/>
            </a:pPr>
            <a:r>
              <a:rPr lang="en-US" dirty="0"/>
              <a:t>	2.  A second major embryonic event is the formation of embryonic membranes. </a:t>
            </a:r>
            <a:endParaRPr dirty="0"/>
          </a:p>
          <a:p>
            <a:pPr marL="0" lvl="0" indent="0" algn="l" rtl="0">
              <a:lnSpc>
                <a:spcPct val="90000"/>
              </a:lnSpc>
              <a:spcBef>
                <a:spcPts val="1000"/>
              </a:spcBef>
              <a:spcAft>
                <a:spcPts val="0"/>
              </a:spcAft>
              <a:buClr>
                <a:schemeClr val="dk1"/>
              </a:buClr>
              <a:buSzPct val="100000"/>
              <a:buNone/>
            </a:pPr>
            <a:r>
              <a:rPr lang="en-US" dirty="0"/>
              <a:t>	3.  Embryonic membranes, which lie outside the embryo and protect and nourish the embryo and, later, the fetus, include the yolk 	sac, amnion, chorion, and allantois. </a:t>
            </a:r>
            <a:endParaRPr dirty="0"/>
          </a:p>
          <a:p>
            <a:pPr marL="0" lvl="0" indent="0" algn="l" rtl="0">
              <a:lnSpc>
                <a:spcPct val="90000"/>
              </a:lnSpc>
              <a:spcBef>
                <a:spcPts val="1000"/>
              </a:spcBef>
              <a:spcAft>
                <a:spcPts val="0"/>
              </a:spcAft>
              <a:buClr>
                <a:schemeClr val="dk1"/>
              </a:buClr>
              <a:buSzPct val="100000"/>
              <a:buNone/>
            </a:pPr>
            <a:r>
              <a:rPr lang="en-US" dirty="0"/>
              <a:t>		a.  The yolk sac is an endoderm-lined membrane that, in many species, is the primary source of nourishment for the 			embryo. However, the human embryo receives nutrients from the endometrium, and the yolk sac remains small, 			providing an early site of blood formation. organs of the developing organism</a:t>
            </a:r>
          </a:p>
          <a:p>
            <a:pPr marL="0" indent="0">
              <a:buSzPct val="100000"/>
              <a:buNone/>
            </a:pPr>
            <a:r>
              <a:rPr lang="en-US" dirty="0"/>
              <a:t>		b.  The amnion is a thin, protective membrane that forms by the eighth day after fertilization and initially overlies the 			embryonic disc  </a:t>
            </a:r>
          </a:p>
          <a:p>
            <a:pPr marL="0" lvl="0" indent="0"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A2D9B4-8E3E-C46F-9A60-4FD3EFAD3E43}"/>
              </a:ext>
            </a:extLst>
          </p:cNvPr>
          <p:cNvSpPr>
            <a:spLocks noGrp="1"/>
          </p:cNvSpPr>
          <p:nvPr>
            <p:ph type="title"/>
          </p:nvPr>
        </p:nvSpPr>
        <p:spPr/>
        <p:txBody>
          <a:bodyPr/>
          <a:lstStyle/>
          <a:p>
            <a:r>
              <a:rPr lang="en-US" dirty="0"/>
              <a:t>Embryonic Development</a:t>
            </a:r>
          </a:p>
        </p:txBody>
      </p:sp>
      <p:sp>
        <p:nvSpPr>
          <p:cNvPr id="6" name="Text Placeholder 5">
            <a:extLst>
              <a:ext uri="{FF2B5EF4-FFF2-40B4-BE49-F238E27FC236}">
                <a16:creationId xmlns:a16="http://schemas.microsoft.com/office/drawing/2014/main" id="{53BB8CB5-E15C-BF8F-00B7-236FD4BE1DFD}"/>
              </a:ext>
            </a:extLst>
          </p:cNvPr>
          <p:cNvSpPr>
            <a:spLocks noGrp="1"/>
          </p:cNvSpPr>
          <p:nvPr>
            <p:ph type="body" idx="1"/>
          </p:nvPr>
        </p:nvSpPr>
        <p:spPr>
          <a:xfrm>
            <a:off x="646176" y="1690688"/>
            <a:ext cx="11167872" cy="4700968"/>
          </a:xfrm>
        </p:spPr>
        <p:txBody>
          <a:bodyPr>
            <a:normAutofit fontScale="92500" lnSpcReduction="20000"/>
          </a:bodyPr>
          <a:lstStyle/>
          <a:p>
            <a:pPr marL="514350" lvl="0" indent="-514350">
              <a:buSzPct val="100000"/>
              <a:buAutoNum type="arabicParenR"/>
            </a:pPr>
            <a:r>
              <a:rPr lang="en-US" dirty="0"/>
              <a:t>As the embryo grows, the amnion entirely surrounds the embryo, creating a cavity that becomes filled with amniotic fluid. </a:t>
            </a:r>
          </a:p>
          <a:p>
            <a:pPr marL="514350" lvl="0" indent="-514350">
              <a:buSzPct val="100000"/>
              <a:buAutoNum type="arabicParenR"/>
            </a:pPr>
            <a:endParaRPr lang="en-US" dirty="0"/>
          </a:p>
          <a:p>
            <a:pPr marL="514350" lvl="0" indent="-514350">
              <a:buSzPct val="100000"/>
              <a:buAutoNum type="arabicParenR" startAt="2"/>
            </a:pPr>
            <a:r>
              <a:rPr lang="en-US" dirty="0"/>
              <a:t>Most amniotic fluid is initially derived from a filtrate of maternal blood. Later, the fetus makes daily contributions to the fluid by excreting urine into the amniotic cavity. </a:t>
            </a:r>
          </a:p>
          <a:p>
            <a:pPr marL="514350" lvl="0" indent="-514350">
              <a:buSzPct val="100000"/>
              <a:buAutoNum type="arabicParenR" startAt="2"/>
            </a:pPr>
            <a:endParaRPr lang="en-US" dirty="0"/>
          </a:p>
          <a:p>
            <a:pPr marL="514350" lvl="0" indent="-514350">
              <a:buSzPct val="100000"/>
              <a:buAutoNum type="arabicParenR" startAt="3"/>
            </a:pPr>
            <a:r>
              <a:rPr lang="en-US" dirty="0"/>
              <a:t>Amniotic fluid serves as a shock absorber for the fetus, assists in the regulation of fetal body temperature, and prevents adhesions between the skin of the fetus and the surrounding tissues. </a:t>
            </a:r>
          </a:p>
          <a:p>
            <a:pPr marL="514350" lvl="0" indent="-514350">
              <a:buSzPct val="100000"/>
              <a:buAutoNum type="arabicParenR" startAt="3"/>
            </a:pPr>
            <a:endParaRPr lang="en-US" dirty="0"/>
          </a:p>
          <a:p>
            <a:pPr marL="0" lvl="0" indent="0">
              <a:buSzPct val="100000"/>
              <a:buNone/>
            </a:pPr>
            <a:r>
              <a:rPr lang="en-US" dirty="0"/>
              <a:t>4)  The amnion usually ruptures during the process of labor and with its fluid constitutes the “bag of waters.”</a:t>
            </a:r>
          </a:p>
          <a:p>
            <a:endParaRPr lang="en-US" dirty="0"/>
          </a:p>
        </p:txBody>
      </p:sp>
    </p:spTree>
    <p:extLst>
      <p:ext uri="{BB962C8B-B14F-4D97-AF65-F5344CB8AC3E}">
        <p14:creationId xmlns:p14="http://schemas.microsoft.com/office/powerpoint/2010/main" val="320208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Development</a:t>
            </a:r>
            <a:endParaRPr dirty="0"/>
          </a:p>
        </p:txBody>
      </p:sp>
      <p:sp>
        <p:nvSpPr>
          <p:cNvPr id="255" name="Google Shape;255;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dk1"/>
              </a:buClr>
              <a:buSzPct val="100000"/>
              <a:buNone/>
            </a:pPr>
            <a:r>
              <a:rPr lang="en-US" dirty="0"/>
              <a:t>The chorion is derived from the trophectoderm of the blastocyst and the mesoderm that lines the trophoblast. It surrounds the embryo and, later, the fetus.</a:t>
            </a:r>
          </a:p>
          <a:p>
            <a:pPr marL="0" lvl="0" indent="0" algn="l" rtl="0">
              <a:lnSpc>
                <a:spcPct val="90000"/>
              </a:lnSpc>
              <a:spcBef>
                <a:spcPts val="0"/>
              </a:spcBef>
              <a:spcAft>
                <a:spcPts val="0"/>
              </a:spcAft>
              <a:buClr>
                <a:schemeClr val="dk1"/>
              </a:buClr>
              <a:buSzPct val="100000"/>
              <a:buNone/>
            </a:pPr>
            <a:r>
              <a:rPr lang="en-US" dirty="0"/>
              <a:t> </a:t>
            </a:r>
            <a:endParaRPr dirty="0"/>
          </a:p>
          <a:p>
            <a:pPr marL="514350" lvl="0" indent="-514350" algn="l" rtl="0">
              <a:lnSpc>
                <a:spcPct val="90000"/>
              </a:lnSpc>
              <a:spcBef>
                <a:spcPts val="1000"/>
              </a:spcBef>
              <a:spcAft>
                <a:spcPts val="0"/>
              </a:spcAft>
              <a:buClr>
                <a:schemeClr val="dk1"/>
              </a:buClr>
              <a:buSzPct val="100000"/>
              <a:buAutoNum type="arabicParenR"/>
            </a:pPr>
            <a:r>
              <a:rPr lang="en-US" dirty="0"/>
              <a:t>Eventually, the chorion becomes the principal embryonic part of the placenta, the structure through which materials are exchanged between mother and fetus. </a:t>
            </a:r>
          </a:p>
          <a:p>
            <a:pPr marL="514350" lvl="0" indent="-514350" algn="l" rtl="0">
              <a:lnSpc>
                <a:spcPct val="90000"/>
              </a:lnSpc>
              <a:spcBef>
                <a:spcPts val="1000"/>
              </a:spcBef>
              <a:spcAft>
                <a:spcPts val="0"/>
              </a:spcAft>
              <a:buClr>
                <a:schemeClr val="dk1"/>
              </a:buClr>
              <a:buSzPct val="100000"/>
              <a:buAutoNum type="arabicParenR"/>
            </a:pPr>
            <a:endParaRPr dirty="0"/>
          </a:p>
          <a:p>
            <a:pPr marL="0" lvl="0" indent="0" algn="l" rtl="0">
              <a:lnSpc>
                <a:spcPct val="90000"/>
              </a:lnSpc>
              <a:spcBef>
                <a:spcPts val="1000"/>
              </a:spcBef>
              <a:spcAft>
                <a:spcPts val="0"/>
              </a:spcAft>
              <a:buClr>
                <a:schemeClr val="dk1"/>
              </a:buClr>
              <a:buSzPct val="100000"/>
              <a:buNone/>
            </a:pPr>
            <a:r>
              <a:rPr lang="en-US" dirty="0"/>
              <a:t>2)  The amnion also surrounds the fetus, eventually fusing to the inner layer of the chorion. </a:t>
            </a:r>
            <a:endParaRPr dirty="0"/>
          </a:p>
          <a:p>
            <a:pPr marL="0" lvl="0" indent="0" algn="l" rtl="0">
              <a:lnSpc>
                <a:spcPct val="90000"/>
              </a:lnSpc>
              <a:spcBef>
                <a:spcPts val="1000"/>
              </a:spcBef>
              <a:spcAft>
                <a:spcPts val="0"/>
              </a:spcAft>
              <a:buClr>
                <a:schemeClr val="dk1"/>
              </a:buClr>
              <a:buSzPct val="100000"/>
              <a:buNone/>
            </a:pPr>
            <a:endParaRPr lang="en-US" dirty="0"/>
          </a:p>
          <a:p>
            <a:pPr marL="0" lvl="0" indent="0" algn="l" rtl="0">
              <a:lnSpc>
                <a:spcPct val="90000"/>
              </a:lnSpc>
              <a:spcBef>
                <a:spcPts val="1000"/>
              </a:spcBef>
              <a:spcAft>
                <a:spcPts val="0"/>
              </a:spcAft>
              <a:buClr>
                <a:schemeClr val="dk1"/>
              </a:buClr>
              <a:buSzPct val="100000"/>
              <a:buNone/>
            </a:pPr>
            <a:r>
              <a:rPr lang="en-US" dirty="0"/>
              <a:t>3) The allantois is a small vascularized membrane. </a:t>
            </a:r>
            <a:endParaRPr dirty="0"/>
          </a:p>
          <a:p>
            <a:pPr marL="0" lvl="0" indent="0" algn="l" rtl="0">
              <a:lnSpc>
                <a:spcPct val="90000"/>
              </a:lnSpc>
              <a:spcBef>
                <a:spcPts val="1000"/>
              </a:spcBef>
              <a:spcAft>
                <a:spcPts val="0"/>
              </a:spcAft>
              <a:buClr>
                <a:schemeClr val="dk1"/>
              </a:buClr>
              <a:buSzPct val="100000"/>
              <a:buNone/>
            </a:pPr>
            <a:r>
              <a:rPr lang="en-US" dirty="0"/>
              <a:t>	1)  It serves as an early site of blood formation. </a:t>
            </a:r>
            <a:endParaRPr dirty="0"/>
          </a:p>
          <a:p>
            <a:pPr marL="0" lvl="0" indent="0" algn="l" rtl="0">
              <a:lnSpc>
                <a:spcPct val="90000"/>
              </a:lnSpc>
              <a:spcBef>
                <a:spcPts val="1000"/>
              </a:spcBef>
              <a:spcAft>
                <a:spcPts val="0"/>
              </a:spcAft>
              <a:buClr>
                <a:schemeClr val="dk1"/>
              </a:buClr>
              <a:buSzPct val="100000"/>
              <a:buNone/>
            </a:pPr>
            <a:r>
              <a:rPr lang="en-US" dirty="0"/>
              <a:t>	2)  Later its blood vessels serve as connections in the placenta between mother 	and fetus. This connection is the umbilical cord. </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24"/>
          <p:cNvPicPr preferRelativeResize="0"/>
          <p:nvPr/>
        </p:nvPicPr>
        <p:blipFill rotWithShape="1">
          <a:blip r:embed="rId3">
            <a:alphaModFix/>
          </a:blip>
          <a:srcRect/>
          <a:stretch/>
        </p:blipFill>
        <p:spPr>
          <a:xfrm>
            <a:off x="5770705" y="603504"/>
            <a:ext cx="4159679" cy="5209032"/>
          </a:xfrm>
          <a:prstGeom prst="rect">
            <a:avLst/>
          </a:prstGeom>
          <a:noFill/>
          <a:ln>
            <a:noFill/>
          </a:ln>
        </p:spPr>
      </p:pic>
      <p:sp>
        <p:nvSpPr>
          <p:cNvPr id="261" name="Google Shape;261;p24"/>
          <p:cNvSpPr txBox="1">
            <a:spLocks noGrp="1"/>
          </p:cNvSpPr>
          <p:nvPr>
            <p:ph type="title"/>
          </p:nvPr>
        </p:nvSpPr>
        <p:spPr>
          <a:xfrm>
            <a:off x="512905" y="21005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Calibri"/>
              <a:buNone/>
            </a:pPr>
            <a:r>
              <a:rPr lang="en-US" sz="4800" dirty="0"/>
              <a:t>N</a:t>
            </a:r>
            <a:r>
              <a:rPr lang="en-US" sz="4800" dirty="0">
                <a:solidFill>
                  <a:schemeClr val="dk1"/>
                </a:solidFill>
              </a:rPr>
              <a:t>eurulation</a:t>
            </a:r>
            <a:endParaRPr dirty="0"/>
          </a:p>
        </p:txBody>
      </p:sp>
      <p:sp>
        <p:nvSpPr>
          <p:cNvPr id="262" name="Google Shape;262;p24"/>
          <p:cNvSpPr txBox="1">
            <a:spLocks noGrp="1"/>
          </p:cNvSpPr>
          <p:nvPr>
            <p:ph type="body" idx="1"/>
          </p:nvPr>
        </p:nvSpPr>
        <p:spPr>
          <a:xfrm>
            <a:off x="429768" y="5769568"/>
            <a:ext cx="9720071" cy="87283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0000"/>
              </a:buClr>
              <a:buSzPts val="1600"/>
              <a:buChar char="•"/>
            </a:pPr>
            <a:r>
              <a:rPr lang="en-US" sz="1600" b="1" dirty="0">
                <a:solidFill>
                  <a:srgbClr val="FF0000"/>
                </a:solidFill>
              </a:rPr>
              <a:t>Neurulation</a:t>
            </a:r>
            <a:endParaRPr sz="1600" b="1" dirty="0">
              <a:solidFill>
                <a:srgbClr val="FF0000"/>
              </a:solidFill>
            </a:endParaRPr>
          </a:p>
          <a:p>
            <a:pPr marL="228600" lvl="0" indent="-228600" algn="l" rtl="0">
              <a:lnSpc>
                <a:spcPct val="90000"/>
              </a:lnSpc>
              <a:spcBef>
                <a:spcPts val="1000"/>
              </a:spcBef>
              <a:spcAft>
                <a:spcPts val="0"/>
              </a:spcAft>
              <a:buClr>
                <a:schemeClr val="dk1"/>
              </a:buClr>
              <a:buSzPts val="1600"/>
              <a:buChar char="•"/>
            </a:pPr>
            <a:r>
              <a:rPr lang="en-US" sz="1600" dirty="0"/>
              <a:t>The embryonic process of neurulation establishes the rudiments of the future central nervous system and skeleton.</a:t>
            </a:r>
            <a:endParaRPr sz="1600" b="1" dirty="0"/>
          </a:p>
        </p:txBody>
      </p:sp>
      <p:pic>
        <p:nvPicPr>
          <p:cNvPr id="263" name="Google Shape;263;p24" descr="OSC-Stacked-TM-RGB-1.png"/>
          <p:cNvPicPr preferRelativeResize="0"/>
          <p:nvPr/>
        </p:nvPicPr>
        <p:blipFill rotWithShape="1">
          <a:blip r:embed="rId4">
            <a:alphaModFix/>
          </a:blip>
          <a:srcRect/>
          <a:stretch/>
        </p:blipFill>
        <p:spPr>
          <a:xfrm>
            <a:off x="11028505" y="6012634"/>
            <a:ext cx="1051734" cy="751709"/>
          </a:xfrm>
          <a:prstGeom prst="rect">
            <a:avLst/>
          </a:prstGeom>
          <a:noFill/>
          <a:ln>
            <a:noFill/>
          </a:ln>
        </p:spPr>
      </p:pic>
      <p:sp>
        <p:nvSpPr>
          <p:cNvPr id="264" name="Google Shape;264;p24"/>
          <p:cNvSpPr txBox="1"/>
          <p:nvPr/>
        </p:nvSpPr>
        <p:spPr>
          <a:xfrm>
            <a:off x="429768" y="1417320"/>
            <a:ext cx="4005071" cy="4567844"/>
          </a:xfrm>
          <a:prstGeom prst="rect">
            <a:avLst/>
          </a:prstGeom>
          <a:noFill/>
          <a:ln>
            <a:noFill/>
          </a:ln>
        </p:spPr>
        <p:txBody>
          <a:bodyPr spcFirstLastPara="1" wrap="square" lIns="45700" tIns="45700" rIns="45700" bIns="45700" anchor="t" anchorCtr="0">
            <a:normAutofit/>
          </a:bodyPr>
          <a:lstStyle/>
          <a:p>
            <a:pPr marL="91440" marR="0" lvl="0" indent="-139700" algn="l" rtl="0">
              <a:lnSpc>
                <a:spcPct val="90000"/>
              </a:lnSpc>
              <a:spcBef>
                <a:spcPts val="0"/>
              </a:spcBef>
              <a:spcAft>
                <a:spcPts val="0"/>
              </a:spcAft>
              <a:buClr>
                <a:schemeClr val="accent3"/>
              </a:buClr>
              <a:buSzPts val="2200"/>
              <a:buFont typeface="Twentieth Century"/>
              <a:buChar char=" "/>
            </a:pPr>
            <a:r>
              <a:rPr lang="en-US" sz="2200" dirty="0">
                <a:solidFill>
                  <a:schemeClr val="dk1"/>
                </a:solidFill>
                <a:latin typeface="Calibri"/>
                <a:ea typeface="Calibri"/>
                <a:cs typeface="Calibri"/>
                <a:sym typeface="Calibri"/>
              </a:rPr>
              <a:t>Organogenesis- the process of organ formation</a:t>
            </a:r>
            <a:endParaRPr dirty="0"/>
          </a:p>
          <a:p>
            <a:pPr marL="470917" marR="0" lvl="1" indent="-342900" algn="l" rtl="0">
              <a:lnSpc>
                <a:spcPct val="90000"/>
              </a:lnSpc>
              <a:spcBef>
                <a:spcPts val="400"/>
              </a:spcBef>
              <a:spcAft>
                <a:spcPts val="0"/>
              </a:spcAft>
              <a:buClr>
                <a:schemeClr val="accent3"/>
              </a:buClr>
              <a:buSzPts val="2000"/>
              <a:buFont typeface="Arial" panose="020B0604020202020204" pitchFamily="34" charset="0"/>
              <a:buChar char="•"/>
            </a:pPr>
            <a:r>
              <a:rPr lang="en-US" sz="2000" b="1" i="0" u="none" strike="noStrike" cap="none" dirty="0">
                <a:solidFill>
                  <a:schemeClr val="dk1"/>
                </a:solidFill>
                <a:latin typeface="Calibri"/>
                <a:ea typeface="Calibri"/>
                <a:cs typeface="Calibri"/>
                <a:sym typeface="Calibri"/>
              </a:rPr>
              <a:t>Week 2</a:t>
            </a:r>
            <a:endParaRPr dirty="0"/>
          </a:p>
          <a:p>
            <a:pPr marL="596647" marR="0" lvl="2" indent="-285750" algn="l" rtl="0">
              <a:lnSpc>
                <a:spcPct val="90000"/>
              </a:lnSpc>
              <a:spcBef>
                <a:spcPts val="600"/>
              </a:spcBef>
              <a:spcAft>
                <a:spcPts val="0"/>
              </a:spcAft>
              <a:buClr>
                <a:schemeClr val="accent3"/>
              </a:buClr>
              <a:buSzPts val="1800"/>
              <a:buFont typeface="Arial" panose="020B0604020202020204" pitchFamily="34" charset="0"/>
              <a:buChar char="•"/>
            </a:pPr>
            <a:r>
              <a:rPr lang="en-US" sz="1800" b="0" i="0" u="none" strike="noStrike" cap="none" dirty="0">
                <a:solidFill>
                  <a:schemeClr val="dk1"/>
                </a:solidFill>
                <a:latin typeface="Calibri"/>
                <a:ea typeface="Calibri"/>
                <a:cs typeface="Calibri"/>
                <a:sym typeface="Calibri"/>
              </a:rPr>
              <a:t>Central nervous system is forming</a:t>
            </a:r>
            <a:endParaRPr dirty="0"/>
          </a:p>
          <a:p>
            <a:pPr marL="596647" marR="0" lvl="2" indent="-285750" algn="l" rtl="0">
              <a:lnSpc>
                <a:spcPct val="90000"/>
              </a:lnSpc>
              <a:spcBef>
                <a:spcPts val="600"/>
              </a:spcBef>
              <a:spcAft>
                <a:spcPts val="0"/>
              </a:spcAft>
              <a:buClr>
                <a:schemeClr val="accent3"/>
              </a:buClr>
              <a:buSzPts val="1800"/>
              <a:buFont typeface="Arial" panose="020B0604020202020204" pitchFamily="34" charset="0"/>
              <a:buChar char="•"/>
            </a:pPr>
            <a:r>
              <a:rPr lang="en-US" sz="1800" b="0" i="0" u="none" strike="noStrike" cap="none" dirty="0">
                <a:solidFill>
                  <a:schemeClr val="dk1"/>
                </a:solidFill>
                <a:latin typeface="Calibri"/>
                <a:ea typeface="Calibri"/>
                <a:cs typeface="Calibri"/>
                <a:sym typeface="Calibri"/>
              </a:rPr>
              <a:t>Deep groove develops in ectodermal band along the posterior midline of the embryo</a:t>
            </a:r>
            <a:endParaRPr dirty="0"/>
          </a:p>
          <a:p>
            <a:pPr marL="596647" marR="0" lvl="2" indent="-285750" algn="l" rtl="0">
              <a:lnSpc>
                <a:spcPct val="90000"/>
              </a:lnSpc>
              <a:spcBef>
                <a:spcPts val="600"/>
              </a:spcBef>
              <a:spcAft>
                <a:spcPts val="0"/>
              </a:spcAft>
              <a:buClr>
                <a:schemeClr val="accent3"/>
              </a:buClr>
              <a:buSzPts val="1800"/>
              <a:buFont typeface="Arial" panose="020B0604020202020204" pitchFamily="34" charset="0"/>
              <a:buChar char="•"/>
            </a:pPr>
            <a:r>
              <a:rPr lang="en-US" sz="1800" b="0" i="0" u="none" strike="noStrike" cap="none" dirty="0">
                <a:solidFill>
                  <a:schemeClr val="dk1"/>
                </a:solidFill>
                <a:latin typeface="Calibri"/>
                <a:ea typeface="Calibri"/>
                <a:cs typeface="Calibri"/>
                <a:sym typeface="Calibri"/>
              </a:rPr>
              <a:t>The </a:t>
            </a:r>
            <a:r>
              <a:rPr lang="en-US" sz="1800" b="1" i="0" u="none" strike="noStrike" cap="none" dirty="0">
                <a:solidFill>
                  <a:schemeClr val="dk1"/>
                </a:solidFill>
                <a:latin typeface="Calibri"/>
                <a:ea typeface="Calibri"/>
                <a:cs typeface="Calibri"/>
                <a:sym typeface="Calibri"/>
              </a:rPr>
              <a:t>neural</a:t>
            </a:r>
            <a:r>
              <a:rPr lang="en-US" sz="1800" b="0" i="0" u="none" strike="noStrike" cap="none" dirty="0">
                <a:solidFill>
                  <a:schemeClr val="dk1"/>
                </a:solidFill>
                <a:latin typeface="Calibri"/>
                <a:ea typeface="Calibri"/>
                <a:cs typeface="Calibri"/>
                <a:sym typeface="Calibri"/>
              </a:rPr>
              <a:t> </a:t>
            </a:r>
            <a:r>
              <a:rPr lang="en-US" sz="1800" b="1" i="0" u="none" strike="noStrike" cap="none" dirty="0">
                <a:solidFill>
                  <a:schemeClr val="dk1"/>
                </a:solidFill>
                <a:latin typeface="Calibri"/>
                <a:ea typeface="Calibri"/>
                <a:cs typeface="Calibri"/>
                <a:sym typeface="Calibri"/>
              </a:rPr>
              <a:t>plate</a:t>
            </a:r>
            <a:r>
              <a:rPr lang="en-US" sz="1800" b="0" i="0" u="none" strike="noStrike" cap="none" dirty="0">
                <a:solidFill>
                  <a:schemeClr val="dk1"/>
                </a:solidFill>
                <a:latin typeface="Calibri"/>
                <a:ea typeface="Calibri"/>
                <a:cs typeface="Calibri"/>
                <a:sym typeface="Calibri"/>
              </a:rPr>
              <a:t> (which will form the brain) and neural folds are located adjacent to the central groove</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25"/>
          <p:cNvPicPr preferRelativeResize="0">
            <a:picLocks noGrp="1"/>
          </p:cNvPicPr>
          <p:nvPr>
            <p:ph type="body" idx="1"/>
          </p:nvPr>
        </p:nvPicPr>
        <p:blipFill rotWithShape="1">
          <a:blip r:embed="rId3">
            <a:alphaModFix/>
          </a:blip>
          <a:srcRect/>
          <a:stretch/>
        </p:blipFill>
        <p:spPr>
          <a:xfrm>
            <a:off x="3047849" y="1307591"/>
            <a:ext cx="5044591" cy="4418727"/>
          </a:xfrm>
          <a:prstGeom prst="rect">
            <a:avLst/>
          </a:prstGeom>
          <a:noFill/>
          <a:ln>
            <a:noFill/>
          </a:ln>
        </p:spPr>
      </p:pic>
      <p:sp>
        <p:nvSpPr>
          <p:cNvPr id="271" name="Google Shape;271;p25"/>
          <p:cNvSpPr txBox="1">
            <a:spLocks noGrp="1"/>
          </p:cNvSpPr>
          <p:nvPr>
            <p:ph type="title"/>
          </p:nvPr>
        </p:nvSpPr>
        <p:spPr>
          <a:xfrm>
            <a:off x="228600" y="20053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Embryonic folding</a:t>
            </a:r>
            <a:endParaRPr dirty="0"/>
          </a:p>
        </p:txBody>
      </p:sp>
      <p:sp>
        <p:nvSpPr>
          <p:cNvPr id="272" name="Google Shape;272;p25"/>
          <p:cNvSpPr txBox="1">
            <a:spLocks noGrp="1"/>
          </p:cNvSpPr>
          <p:nvPr>
            <p:ph type="body" idx="4294967295"/>
          </p:nvPr>
        </p:nvSpPr>
        <p:spPr>
          <a:xfrm>
            <a:off x="2151634" y="5848275"/>
            <a:ext cx="7211822" cy="80919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1600"/>
              <a:buChar char="•"/>
            </a:pPr>
            <a:r>
              <a:rPr lang="en-US" sz="1600" b="1" dirty="0">
                <a:solidFill>
                  <a:srgbClr val="FF0000"/>
                </a:solidFill>
              </a:rPr>
              <a:t>Embryonic Folding</a:t>
            </a:r>
            <a:endParaRPr dirty="0"/>
          </a:p>
          <a:p>
            <a:pPr marL="228600" lvl="0" indent="-228600" algn="l" rtl="0">
              <a:lnSpc>
                <a:spcPct val="90000"/>
              </a:lnSpc>
              <a:spcBef>
                <a:spcPts val="1000"/>
              </a:spcBef>
              <a:spcAft>
                <a:spcPts val="0"/>
              </a:spcAft>
              <a:buClr>
                <a:schemeClr val="dk1"/>
              </a:buClr>
              <a:buSzPts val="1600"/>
              <a:buChar char="•"/>
            </a:pPr>
            <a:r>
              <a:rPr lang="en-US" sz="1600" dirty="0"/>
              <a:t>Embryonic folding converts a flat sheet of cells into a hollow, tube-like structure.</a:t>
            </a:r>
            <a:endParaRPr sz="1600" dirty="0">
              <a:solidFill>
                <a:schemeClr val="dk1"/>
              </a:solidFill>
            </a:endParaRPr>
          </a:p>
        </p:txBody>
      </p:sp>
      <p:pic>
        <p:nvPicPr>
          <p:cNvPr id="273" name="Google Shape;273;p25" descr="OSC-Stacked-TM-RGB-1.png"/>
          <p:cNvPicPr preferRelativeResize="0"/>
          <p:nvPr/>
        </p:nvPicPr>
        <p:blipFill rotWithShape="1">
          <a:blip r:embed="rId4">
            <a:alphaModFix/>
          </a:blip>
          <a:srcRect/>
          <a:stretch/>
        </p:blipFill>
        <p:spPr>
          <a:xfrm>
            <a:off x="11041413" y="6029855"/>
            <a:ext cx="1051734" cy="75170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6"/>
          <p:cNvSpPr txBox="1">
            <a:spLocks noGrp="1"/>
          </p:cNvSpPr>
          <p:nvPr>
            <p:ph type="title"/>
          </p:nvPr>
        </p:nvSpPr>
        <p:spPr>
          <a:xfrm>
            <a:off x="693174" y="9716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Embryonic Development – Week 4</a:t>
            </a:r>
            <a:endParaRPr dirty="0"/>
          </a:p>
        </p:txBody>
      </p:sp>
      <p:sp>
        <p:nvSpPr>
          <p:cNvPr id="279" name="Google Shape;279;p26"/>
          <p:cNvSpPr txBox="1">
            <a:spLocks noGrp="1"/>
          </p:cNvSpPr>
          <p:nvPr>
            <p:ph type="body" idx="1"/>
          </p:nvPr>
        </p:nvSpPr>
        <p:spPr>
          <a:xfrm>
            <a:off x="359110" y="2266088"/>
            <a:ext cx="4739363" cy="4023360"/>
          </a:xfrm>
          <a:prstGeom prst="rect">
            <a:avLst/>
          </a:prstGeom>
          <a:noFill/>
          <a:ln>
            <a:noFill/>
          </a:ln>
        </p:spPr>
        <p:txBody>
          <a:bodyPr spcFirstLastPara="1" wrap="square" lIns="91425" tIns="45700" rIns="91425" bIns="45700" anchor="t" anchorCtr="0">
            <a:normAutofit/>
          </a:bodyPr>
          <a:lstStyle/>
          <a:p>
            <a:pPr marL="685800" lvl="1" indent="-228600" algn="l" rtl="0">
              <a:lnSpc>
                <a:spcPct val="90000"/>
              </a:lnSpc>
              <a:spcBef>
                <a:spcPts val="0"/>
              </a:spcBef>
              <a:spcAft>
                <a:spcPts val="0"/>
              </a:spcAft>
              <a:buClr>
                <a:schemeClr val="dk1"/>
              </a:buClr>
              <a:buSzPts val="2400"/>
              <a:buChar char="•"/>
            </a:pPr>
            <a:r>
              <a:rPr lang="en-US" b="1"/>
              <a:t>Week 4</a:t>
            </a:r>
            <a:endParaRPr/>
          </a:p>
          <a:p>
            <a:pPr marL="1143000" lvl="2" indent="-228600" algn="l" rtl="0">
              <a:lnSpc>
                <a:spcPct val="90000"/>
              </a:lnSpc>
              <a:spcBef>
                <a:spcPts val="500"/>
              </a:spcBef>
              <a:spcAft>
                <a:spcPts val="0"/>
              </a:spcAft>
              <a:buClr>
                <a:schemeClr val="dk1"/>
              </a:buClr>
              <a:buSzPts val="1800"/>
              <a:buChar char="•"/>
            </a:pPr>
            <a:r>
              <a:rPr lang="en-US" sz="1800"/>
              <a:t>The heart is beating</a:t>
            </a:r>
            <a:endParaRPr/>
          </a:p>
          <a:p>
            <a:pPr marL="1600200" lvl="3" indent="-228600" algn="l" rtl="0">
              <a:lnSpc>
                <a:spcPct val="90000"/>
              </a:lnSpc>
              <a:spcBef>
                <a:spcPts val="500"/>
              </a:spcBef>
              <a:spcAft>
                <a:spcPts val="0"/>
              </a:spcAft>
              <a:buClr>
                <a:schemeClr val="dk1"/>
              </a:buClr>
              <a:buSzPts val="1800"/>
              <a:buChar char="•"/>
            </a:pPr>
            <a:r>
              <a:rPr lang="en-US" sz="1800"/>
              <a:t>Providing nutrients for additional growth and development</a:t>
            </a:r>
            <a:endParaRPr/>
          </a:p>
        </p:txBody>
      </p:sp>
      <p:sp>
        <p:nvSpPr>
          <p:cNvPr id="280" name="Google Shape;280;p26"/>
          <p:cNvSpPr txBox="1"/>
          <p:nvPr/>
        </p:nvSpPr>
        <p:spPr>
          <a:xfrm>
            <a:off x="693174" y="4374950"/>
            <a:ext cx="349477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dirty="0">
                <a:solidFill>
                  <a:srgbClr val="0070C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Link: Chicken egg video</a:t>
            </a:r>
            <a:endParaRPr sz="1800" dirty="0">
              <a:solidFill>
                <a:srgbClr val="0070C0"/>
              </a:solidFill>
              <a:latin typeface="Calibri"/>
              <a:ea typeface="Calibri"/>
              <a:cs typeface="Calibri"/>
              <a:sym typeface="Calibri"/>
            </a:endParaRPr>
          </a:p>
        </p:txBody>
      </p:sp>
      <p:sp>
        <p:nvSpPr>
          <p:cNvPr id="281" name="Google Shape;281;p26"/>
          <p:cNvSpPr txBox="1"/>
          <p:nvPr/>
        </p:nvSpPr>
        <p:spPr>
          <a:xfrm>
            <a:off x="5029200" y="6081649"/>
            <a:ext cx="5766816" cy="415598"/>
          </a:xfrm>
          <a:prstGeom prst="rect">
            <a:avLst/>
          </a:prstGeom>
          <a:noFill/>
          <a:ln>
            <a:noFill/>
          </a:ln>
        </p:spPr>
        <p:txBody>
          <a:bodyPr spcFirstLastPara="1" wrap="square" lIns="45700" tIns="45700" rIns="45700" bIns="45700" anchor="t" anchorCtr="0">
            <a:noAutofit/>
          </a:bodyPr>
          <a:lstStyle/>
          <a:p>
            <a:pPr marL="45720" marR="0" lvl="0" indent="0" algn="l" rtl="0">
              <a:lnSpc>
                <a:spcPct val="90000"/>
              </a:lnSpc>
              <a:spcBef>
                <a:spcPts val="0"/>
              </a:spcBef>
              <a:spcAft>
                <a:spcPts val="0"/>
              </a:spcAft>
              <a:buClr>
                <a:schemeClr val="accent3"/>
              </a:buClr>
              <a:buSzPts val="1600"/>
              <a:buFont typeface="Twentieth Century"/>
              <a:buNone/>
            </a:pPr>
            <a:r>
              <a:rPr lang="en-US" sz="1600" dirty="0">
                <a:solidFill>
                  <a:srgbClr val="000000"/>
                </a:solidFill>
                <a:latin typeface="Calibri"/>
                <a:ea typeface="Calibri"/>
                <a:cs typeface="Calibri"/>
                <a:sym typeface="Calibri"/>
              </a:rPr>
              <a:t>In this five-week old human embryo, </a:t>
            </a:r>
            <a:r>
              <a:rPr lang="en-US" sz="1600" dirty="0" err="1">
                <a:solidFill>
                  <a:srgbClr val="000000"/>
                </a:solidFill>
                <a:latin typeface="Calibri"/>
                <a:ea typeface="Calibri"/>
                <a:cs typeface="Calibri"/>
                <a:sym typeface="Calibri"/>
              </a:rPr>
              <a:t>somites</a:t>
            </a:r>
            <a:r>
              <a:rPr lang="en-US" sz="1600" dirty="0">
                <a:solidFill>
                  <a:srgbClr val="000000"/>
                </a:solidFill>
                <a:latin typeface="Calibri"/>
                <a:ea typeface="Calibri"/>
                <a:cs typeface="Calibri"/>
                <a:sym typeface="Calibri"/>
              </a:rPr>
              <a:t> are segments along the length of the body. (credit: modification of work by Ed Uthman)</a:t>
            </a:r>
            <a:endParaRPr sz="1450" dirty="0">
              <a:solidFill>
                <a:srgbClr val="000000"/>
              </a:solidFill>
              <a:latin typeface="Calibri"/>
              <a:ea typeface="Calibri"/>
              <a:cs typeface="Calibri"/>
              <a:sym typeface="Calibri"/>
            </a:endParaRPr>
          </a:p>
        </p:txBody>
      </p:sp>
      <p:pic>
        <p:nvPicPr>
          <p:cNvPr id="282" name="Google Shape;282;p26" descr="OSX-Stacked-TM-RGB-300dpi-2016.jpg"/>
          <p:cNvPicPr preferRelativeResize="0"/>
          <p:nvPr/>
        </p:nvPicPr>
        <p:blipFill rotWithShape="1">
          <a:blip r:embed="rId4">
            <a:alphaModFix/>
          </a:blip>
          <a:srcRect/>
          <a:stretch/>
        </p:blipFill>
        <p:spPr>
          <a:xfrm>
            <a:off x="10954303" y="6011432"/>
            <a:ext cx="1226434" cy="833592"/>
          </a:xfrm>
          <a:prstGeom prst="rect">
            <a:avLst/>
          </a:prstGeom>
          <a:noFill/>
          <a:ln>
            <a:noFill/>
          </a:ln>
        </p:spPr>
      </p:pic>
      <p:pic>
        <p:nvPicPr>
          <p:cNvPr id="283" name="Google Shape;283;p26"/>
          <p:cNvPicPr preferRelativeResize="0"/>
          <p:nvPr/>
        </p:nvPicPr>
        <p:blipFill rotWithShape="1">
          <a:blip r:embed="rId5">
            <a:alphaModFix/>
          </a:blip>
          <a:srcRect/>
          <a:stretch/>
        </p:blipFill>
        <p:spPr>
          <a:xfrm>
            <a:off x="5432537" y="1301867"/>
            <a:ext cx="4410159" cy="470956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a:spLocks noGrp="1"/>
          </p:cNvSpPr>
          <p:nvPr>
            <p:ph type="title"/>
          </p:nvPr>
        </p:nvSpPr>
        <p:spPr>
          <a:xfrm>
            <a:off x="280219" y="34924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Fertilization</a:t>
            </a:r>
            <a:endParaRPr dirty="0"/>
          </a:p>
        </p:txBody>
      </p:sp>
      <p:sp>
        <p:nvSpPr>
          <p:cNvPr id="107" name="Google Shape;107;p3"/>
          <p:cNvSpPr txBox="1">
            <a:spLocks noGrp="1"/>
          </p:cNvSpPr>
          <p:nvPr>
            <p:ph type="body" idx="4294967295"/>
          </p:nvPr>
        </p:nvSpPr>
        <p:spPr>
          <a:xfrm>
            <a:off x="5918974" y="5457177"/>
            <a:ext cx="4322862" cy="933882"/>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90000"/>
              </a:lnSpc>
              <a:spcBef>
                <a:spcPts val="0"/>
              </a:spcBef>
              <a:spcAft>
                <a:spcPts val="0"/>
              </a:spcAft>
              <a:buClr>
                <a:srgbClr val="FF0000"/>
              </a:buClr>
              <a:buSzPts val="1600"/>
              <a:buChar char="•"/>
            </a:pPr>
            <a:r>
              <a:rPr lang="en-US" sz="1600" b="1" dirty="0">
                <a:solidFill>
                  <a:srgbClr val="FF0000"/>
                </a:solidFill>
              </a:rPr>
              <a:t>Sperm and the Process of Fertilization</a:t>
            </a:r>
            <a:endParaRPr dirty="0"/>
          </a:p>
          <a:p>
            <a:pPr marL="228600" lvl="0" indent="-228600" algn="l" rtl="0">
              <a:lnSpc>
                <a:spcPct val="90000"/>
              </a:lnSpc>
              <a:spcBef>
                <a:spcPts val="1000"/>
              </a:spcBef>
              <a:spcAft>
                <a:spcPts val="0"/>
              </a:spcAft>
              <a:buClr>
                <a:schemeClr val="dk1"/>
              </a:buClr>
              <a:buSzPts val="1600"/>
              <a:buChar char="•"/>
            </a:pPr>
            <a:r>
              <a:rPr lang="en-US" sz="1600" dirty="0"/>
              <a:t>Before fertilization, hundreds of capacitated sperm must break through the surrounding corona radiata and zona pellucida so that one can contact and fuse with the oocyte plasma membrane.</a:t>
            </a:r>
            <a:endParaRPr sz="1500" dirty="0"/>
          </a:p>
        </p:txBody>
      </p:sp>
      <p:pic>
        <p:nvPicPr>
          <p:cNvPr id="108" name="Google Shape;108;p3" descr="OSC-Stacked-TM-RGB-1.png"/>
          <p:cNvPicPr preferRelativeResize="0"/>
          <p:nvPr/>
        </p:nvPicPr>
        <p:blipFill rotWithShape="1">
          <a:blip r:embed="rId3">
            <a:alphaModFix/>
          </a:blip>
          <a:srcRect/>
          <a:stretch/>
        </p:blipFill>
        <p:spPr>
          <a:xfrm>
            <a:off x="10889960" y="5924118"/>
            <a:ext cx="1051734" cy="751709"/>
          </a:xfrm>
          <a:prstGeom prst="rect">
            <a:avLst/>
          </a:prstGeom>
          <a:noFill/>
          <a:ln>
            <a:noFill/>
          </a:ln>
        </p:spPr>
      </p:pic>
      <p:sp>
        <p:nvSpPr>
          <p:cNvPr id="109" name="Google Shape;109;p3"/>
          <p:cNvSpPr txBox="1"/>
          <p:nvPr/>
        </p:nvSpPr>
        <p:spPr>
          <a:xfrm>
            <a:off x="280219" y="4850873"/>
            <a:ext cx="267392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sng" strike="noStrike" cap="none" dirty="0">
                <a:solidFill>
                  <a:srgbClr val="0070C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Link: Fertilization video</a:t>
            </a:r>
            <a:endParaRPr sz="1800" dirty="0">
              <a:solidFill>
                <a:srgbClr val="0070C0"/>
              </a:solidFill>
              <a:latin typeface="Calibri"/>
              <a:ea typeface="Calibri"/>
              <a:cs typeface="Calibri"/>
              <a:sym typeface="Calibri"/>
            </a:endParaRPr>
          </a:p>
        </p:txBody>
      </p:sp>
      <p:sp>
        <p:nvSpPr>
          <p:cNvPr id="110" name="Google Shape;110;p3"/>
          <p:cNvSpPr txBox="1"/>
          <p:nvPr/>
        </p:nvSpPr>
        <p:spPr>
          <a:xfrm>
            <a:off x="280219" y="1674809"/>
            <a:ext cx="4767269" cy="3598159"/>
          </a:xfrm>
          <a:prstGeom prst="rect">
            <a:avLst/>
          </a:prstGeom>
          <a:noFill/>
          <a:ln>
            <a:noFill/>
          </a:ln>
        </p:spPr>
        <p:txBody>
          <a:bodyPr spcFirstLastPara="1" wrap="square" lIns="45700" tIns="45700" rIns="45700" bIns="45700" anchor="t" anchorCtr="0">
            <a:normAutofit/>
          </a:bodyPr>
          <a:lstStyle/>
          <a:p>
            <a:pPr marL="91440" marR="0" lvl="0" indent="-228600" algn="l" rtl="0">
              <a:lnSpc>
                <a:spcPct val="90000"/>
              </a:lnSpc>
              <a:spcBef>
                <a:spcPts val="0"/>
              </a:spcBef>
              <a:spcAft>
                <a:spcPts val="0"/>
              </a:spcAft>
              <a:buClr>
                <a:schemeClr val="accent2"/>
              </a:buClr>
              <a:buSzPts val="3600"/>
              <a:buFont typeface="Arial"/>
              <a:buChar char="•"/>
            </a:pPr>
            <a:r>
              <a:rPr lang="en-US" sz="2400" b="0" u="none" dirty="0">
                <a:solidFill>
                  <a:schemeClr val="dk1"/>
                </a:solidFill>
                <a:latin typeface="Calibri"/>
                <a:ea typeface="Calibri"/>
                <a:cs typeface="Calibri"/>
                <a:sym typeface="Calibri"/>
              </a:rPr>
              <a:t>Most sperm never make it to the egg!</a:t>
            </a:r>
            <a:endParaRPr dirty="0"/>
          </a:p>
          <a:p>
            <a:pPr marL="91440" marR="0" lvl="0" indent="0" algn="l" rtl="0">
              <a:lnSpc>
                <a:spcPct val="90000"/>
              </a:lnSpc>
              <a:spcBef>
                <a:spcPts val="1400"/>
              </a:spcBef>
              <a:spcAft>
                <a:spcPts val="0"/>
              </a:spcAft>
              <a:buClr>
                <a:schemeClr val="accent2"/>
              </a:buClr>
              <a:buSzPts val="2400"/>
              <a:buFont typeface="Arial"/>
              <a:buNone/>
            </a:pPr>
            <a:endParaRPr sz="2400" b="0" u="none" dirty="0">
              <a:solidFill>
                <a:schemeClr val="dk1"/>
              </a:solidFill>
              <a:latin typeface="Calibri"/>
              <a:ea typeface="Calibri"/>
              <a:cs typeface="Calibri"/>
              <a:sym typeface="Calibri"/>
            </a:endParaRPr>
          </a:p>
          <a:p>
            <a:pPr marL="91440" marR="0" lvl="0" indent="-152400" algn="l" rtl="0">
              <a:lnSpc>
                <a:spcPct val="90000"/>
              </a:lnSpc>
              <a:spcBef>
                <a:spcPts val="1400"/>
              </a:spcBef>
              <a:spcAft>
                <a:spcPts val="0"/>
              </a:spcAft>
              <a:buClr>
                <a:schemeClr val="accent2"/>
              </a:buClr>
              <a:buSzPts val="2400"/>
              <a:buFont typeface="Arial"/>
              <a:buChar char="•"/>
            </a:pPr>
            <a:r>
              <a:rPr lang="en-US" sz="2400" b="0" u="none" dirty="0">
                <a:solidFill>
                  <a:schemeClr val="dk1"/>
                </a:solidFill>
                <a:latin typeface="Calibri"/>
                <a:ea typeface="Calibri"/>
                <a:cs typeface="Calibri"/>
                <a:sym typeface="Calibri"/>
              </a:rPr>
              <a:t>Fertilization requires capacitation.</a:t>
            </a:r>
            <a:endParaRPr dirty="0"/>
          </a:p>
          <a:p>
            <a:pPr marL="91440" marR="0" lvl="0" indent="0" algn="l" rtl="0">
              <a:lnSpc>
                <a:spcPct val="90000"/>
              </a:lnSpc>
              <a:spcBef>
                <a:spcPts val="1400"/>
              </a:spcBef>
              <a:spcAft>
                <a:spcPts val="0"/>
              </a:spcAft>
              <a:buClr>
                <a:schemeClr val="accent2"/>
              </a:buClr>
              <a:buSzPts val="2400"/>
              <a:buFont typeface="Arial"/>
              <a:buNone/>
            </a:pPr>
            <a:endParaRPr sz="2400" b="0" u="none" dirty="0">
              <a:solidFill>
                <a:schemeClr val="dk1"/>
              </a:solidFill>
              <a:latin typeface="Calibri"/>
              <a:ea typeface="Calibri"/>
              <a:cs typeface="Calibri"/>
              <a:sym typeface="Calibri"/>
            </a:endParaRPr>
          </a:p>
          <a:p>
            <a:pPr marL="91440" marR="0" lvl="0" indent="-152400" algn="l" rtl="0">
              <a:lnSpc>
                <a:spcPct val="90000"/>
              </a:lnSpc>
              <a:spcBef>
                <a:spcPts val="1400"/>
              </a:spcBef>
              <a:spcAft>
                <a:spcPts val="0"/>
              </a:spcAft>
              <a:buClr>
                <a:schemeClr val="accent2"/>
              </a:buClr>
              <a:buSzPts val="2400"/>
              <a:buFont typeface="Arial"/>
              <a:buChar char="•"/>
            </a:pPr>
            <a:r>
              <a:rPr lang="en-US" sz="2400" b="0" u="none" dirty="0">
                <a:solidFill>
                  <a:schemeClr val="dk1"/>
                </a:solidFill>
                <a:latin typeface="Calibri"/>
                <a:ea typeface="Calibri"/>
                <a:cs typeface="Calibri"/>
                <a:sym typeface="Calibri"/>
              </a:rPr>
              <a:t>Cortical reaction ensures </a:t>
            </a:r>
            <a:r>
              <a:rPr lang="en-US" sz="2400" b="0" u="none" dirty="0" err="1">
                <a:solidFill>
                  <a:schemeClr val="dk1"/>
                </a:solidFill>
                <a:latin typeface="Calibri"/>
                <a:ea typeface="Calibri"/>
                <a:cs typeface="Calibri"/>
                <a:sym typeface="Calibri"/>
              </a:rPr>
              <a:t>monospermy</a:t>
            </a:r>
            <a:r>
              <a:rPr lang="en-US" sz="2400" b="0" u="none" dirty="0">
                <a:solidFill>
                  <a:schemeClr val="dk1"/>
                </a:solidFill>
                <a:latin typeface="Calibri"/>
                <a:ea typeface="Calibri"/>
                <a:cs typeface="Calibri"/>
                <a:sym typeface="Calibri"/>
              </a:rPr>
              <a:t>.</a:t>
            </a:r>
            <a:endParaRPr sz="2400" b="0" u="none" dirty="0">
              <a:solidFill>
                <a:schemeClr val="dk1"/>
              </a:solidFill>
              <a:latin typeface="Calibri"/>
              <a:ea typeface="Calibri"/>
              <a:cs typeface="Calibri"/>
              <a:sym typeface="Calibri"/>
            </a:endParaRPr>
          </a:p>
        </p:txBody>
      </p:sp>
      <p:pic>
        <p:nvPicPr>
          <p:cNvPr id="111" name="Google Shape;111;p3"/>
          <p:cNvPicPr preferRelativeResize="0">
            <a:picLocks noGrp="1"/>
          </p:cNvPicPr>
          <p:nvPr>
            <p:ph type="body" idx="1"/>
          </p:nvPr>
        </p:nvPicPr>
        <p:blipFill rotWithShape="1">
          <a:blip r:embed="rId5">
            <a:alphaModFix/>
          </a:blip>
          <a:srcRect/>
          <a:stretch/>
        </p:blipFill>
        <p:spPr>
          <a:xfrm>
            <a:off x="5138176" y="1497515"/>
            <a:ext cx="5884459" cy="386297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7"/>
          <p:cNvSpPr txBox="1">
            <a:spLocks noGrp="1"/>
          </p:cNvSpPr>
          <p:nvPr>
            <p:ph type="title"/>
          </p:nvPr>
        </p:nvSpPr>
        <p:spPr>
          <a:xfrm>
            <a:off x="655320" y="31066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dirty="0">
                <a:solidFill>
                  <a:schemeClr val="dk1"/>
                </a:solidFill>
              </a:rPr>
              <a:t>Embryo at 7 weeks</a:t>
            </a:r>
            <a:endParaRPr dirty="0"/>
          </a:p>
        </p:txBody>
      </p:sp>
      <p:sp>
        <p:nvSpPr>
          <p:cNvPr id="289" name="Google Shape;289;p27"/>
          <p:cNvSpPr txBox="1">
            <a:spLocks noGrp="1"/>
          </p:cNvSpPr>
          <p:nvPr>
            <p:ph type="body" idx="1"/>
          </p:nvPr>
        </p:nvSpPr>
        <p:spPr>
          <a:xfrm>
            <a:off x="522000" y="1993668"/>
            <a:ext cx="5023698" cy="322810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600"/>
              <a:buChar char="•"/>
            </a:pPr>
            <a:r>
              <a:rPr lang="en-US" sz="1600" b="1" dirty="0"/>
              <a:t>Embryo at 7 Weeks</a:t>
            </a:r>
            <a:endParaRPr dirty="0"/>
          </a:p>
          <a:p>
            <a:pPr marL="1143000" lvl="2" indent="-228600" algn="l" rtl="0">
              <a:lnSpc>
                <a:spcPct val="90000"/>
              </a:lnSpc>
              <a:spcBef>
                <a:spcPts val="500"/>
              </a:spcBef>
              <a:spcAft>
                <a:spcPts val="0"/>
              </a:spcAft>
              <a:buClr>
                <a:schemeClr val="dk1"/>
              </a:buClr>
              <a:buSzPts val="1600"/>
              <a:buChar char="•"/>
            </a:pPr>
            <a:r>
              <a:rPr lang="en-US" sz="1600" dirty="0"/>
              <a:t>The placenta has formed</a:t>
            </a:r>
            <a:endParaRPr dirty="0"/>
          </a:p>
          <a:p>
            <a:pPr marL="1143000" lvl="2" indent="-228600" algn="l" rtl="0">
              <a:lnSpc>
                <a:spcPct val="90000"/>
              </a:lnSpc>
              <a:spcBef>
                <a:spcPts val="500"/>
              </a:spcBef>
              <a:spcAft>
                <a:spcPts val="0"/>
              </a:spcAft>
              <a:buClr>
                <a:schemeClr val="dk1"/>
              </a:buClr>
              <a:buSzPts val="1600"/>
              <a:buChar char="•"/>
            </a:pPr>
            <a:r>
              <a:rPr lang="en-US" sz="1600" dirty="0"/>
              <a:t>Embryo is floating in the amniotic cavity</a:t>
            </a:r>
            <a:endParaRPr dirty="0"/>
          </a:p>
          <a:p>
            <a:pPr marL="1143000" lvl="2" indent="-228600" algn="l" rtl="0">
              <a:lnSpc>
                <a:spcPct val="90000"/>
              </a:lnSpc>
              <a:spcBef>
                <a:spcPts val="500"/>
              </a:spcBef>
              <a:spcAft>
                <a:spcPts val="0"/>
              </a:spcAft>
              <a:buClr>
                <a:schemeClr val="dk1"/>
              </a:buClr>
              <a:buSzPts val="1600"/>
              <a:buChar char="•"/>
            </a:pPr>
            <a:r>
              <a:rPr lang="en-US" sz="1600" dirty="0"/>
              <a:t>Limbs grow longer</a:t>
            </a:r>
            <a:endParaRPr dirty="0"/>
          </a:p>
          <a:p>
            <a:pPr marL="1143000" lvl="2" indent="-228600" algn="l" rtl="0">
              <a:lnSpc>
                <a:spcPct val="90000"/>
              </a:lnSpc>
              <a:spcBef>
                <a:spcPts val="500"/>
              </a:spcBef>
              <a:spcAft>
                <a:spcPts val="0"/>
              </a:spcAft>
              <a:buClr>
                <a:schemeClr val="dk1"/>
              </a:buClr>
              <a:buSzPts val="1600"/>
              <a:buChar char="•"/>
            </a:pPr>
            <a:r>
              <a:rPr lang="en-US" sz="1600" dirty="0"/>
              <a:t>Skull bones are forming around the brain</a:t>
            </a:r>
            <a:endParaRPr sz="1800" dirty="0"/>
          </a:p>
          <a:p>
            <a:pPr marL="228600" lvl="0" indent="-228600" algn="l" rtl="0">
              <a:lnSpc>
                <a:spcPct val="90000"/>
              </a:lnSpc>
              <a:spcBef>
                <a:spcPts val="1000"/>
              </a:spcBef>
              <a:spcAft>
                <a:spcPts val="0"/>
              </a:spcAft>
              <a:buClr>
                <a:schemeClr val="dk1"/>
              </a:buClr>
              <a:buSzPts val="1600"/>
              <a:buChar char="•"/>
            </a:pPr>
            <a:r>
              <a:rPr lang="en-US" sz="1600" dirty="0"/>
              <a:t>An embryo at the end of 7 weeks of development is only 10 mm in length, but its developing eyes, limb buds, and tail are already visible. (This embryo was derived from an ectopic pregnancy.) (credit: Ed Uthman)</a:t>
            </a:r>
            <a:endParaRPr sz="1600" b="1" dirty="0"/>
          </a:p>
        </p:txBody>
      </p:sp>
      <p:pic>
        <p:nvPicPr>
          <p:cNvPr id="290" name="Google Shape;290;p27" descr="OSC-Stacked-TM-RGB-1.png"/>
          <p:cNvPicPr preferRelativeResize="0"/>
          <p:nvPr/>
        </p:nvPicPr>
        <p:blipFill rotWithShape="1">
          <a:blip r:embed="rId3">
            <a:alphaModFix/>
          </a:blip>
          <a:srcRect/>
          <a:stretch/>
        </p:blipFill>
        <p:spPr>
          <a:xfrm>
            <a:off x="10744200" y="5824054"/>
            <a:ext cx="1051734" cy="751709"/>
          </a:xfrm>
          <a:prstGeom prst="rect">
            <a:avLst/>
          </a:prstGeom>
          <a:noFill/>
          <a:ln>
            <a:noFill/>
          </a:ln>
        </p:spPr>
      </p:pic>
      <p:pic>
        <p:nvPicPr>
          <p:cNvPr id="291" name="Google Shape;291;p27"/>
          <p:cNvPicPr preferRelativeResize="0"/>
          <p:nvPr/>
        </p:nvPicPr>
        <p:blipFill rotWithShape="1">
          <a:blip r:embed="rId4">
            <a:alphaModFix/>
          </a:blip>
          <a:srcRect/>
          <a:stretch/>
        </p:blipFill>
        <p:spPr>
          <a:xfrm>
            <a:off x="5545698" y="874776"/>
            <a:ext cx="4803648" cy="510844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28"/>
          <p:cNvPicPr preferRelativeResize="0"/>
          <p:nvPr/>
        </p:nvPicPr>
        <p:blipFill rotWithShape="1">
          <a:blip r:embed="rId3">
            <a:alphaModFix/>
          </a:blip>
          <a:srcRect/>
          <a:stretch/>
        </p:blipFill>
        <p:spPr>
          <a:xfrm>
            <a:off x="4122828" y="1364483"/>
            <a:ext cx="3356964" cy="4416616"/>
          </a:xfrm>
          <a:prstGeom prst="rect">
            <a:avLst/>
          </a:prstGeom>
          <a:noFill/>
          <a:ln>
            <a:noFill/>
          </a:ln>
        </p:spPr>
      </p:pic>
      <p:sp>
        <p:nvSpPr>
          <p:cNvPr id="297" name="Google Shape;297;p28"/>
          <p:cNvSpPr txBox="1">
            <a:spLocks noGrp="1"/>
          </p:cNvSpPr>
          <p:nvPr>
            <p:ph type="title"/>
          </p:nvPr>
        </p:nvSpPr>
        <p:spPr>
          <a:xfrm>
            <a:off x="394550" y="27619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400" dirty="0">
                <a:solidFill>
                  <a:schemeClr val="dk1"/>
                </a:solidFill>
              </a:rPr>
              <a:t>Sexual differentiation</a:t>
            </a:r>
            <a:endParaRPr dirty="0"/>
          </a:p>
        </p:txBody>
      </p:sp>
      <p:sp>
        <p:nvSpPr>
          <p:cNvPr id="298" name="Google Shape;298;p28"/>
          <p:cNvSpPr txBox="1">
            <a:spLocks noGrp="1"/>
          </p:cNvSpPr>
          <p:nvPr>
            <p:ph type="body" idx="1"/>
          </p:nvPr>
        </p:nvSpPr>
        <p:spPr>
          <a:xfrm>
            <a:off x="2761489" y="5867306"/>
            <a:ext cx="6300216" cy="87283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0000"/>
              </a:buClr>
              <a:buSzPts val="1600"/>
              <a:buChar char="•"/>
            </a:pPr>
            <a:r>
              <a:rPr lang="en-US" sz="1600" b="1" dirty="0">
                <a:solidFill>
                  <a:srgbClr val="FF0000"/>
                </a:solidFill>
              </a:rPr>
              <a:t>Sexual Differentiation</a:t>
            </a:r>
            <a:endParaRPr dirty="0"/>
          </a:p>
          <a:p>
            <a:pPr marL="228600" lvl="0" indent="-228600" algn="l" rtl="0">
              <a:lnSpc>
                <a:spcPct val="90000"/>
              </a:lnSpc>
              <a:spcBef>
                <a:spcPts val="1000"/>
              </a:spcBef>
              <a:spcAft>
                <a:spcPts val="0"/>
              </a:spcAft>
              <a:buClr>
                <a:schemeClr val="dk1"/>
              </a:buClr>
              <a:buSzPts val="1600"/>
              <a:buChar char="•"/>
            </a:pPr>
            <a:r>
              <a:rPr lang="en-US" sz="1600" dirty="0"/>
              <a:t>Differentiation of the male and female reproductive systems does not occur until the fetal period of development.</a:t>
            </a:r>
            <a:endParaRPr dirty="0"/>
          </a:p>
        </p:txBody>
      </p:sp>
      <p:pic>
        <p:nvPicPr>
          <p:cNvPr id="299" name="Google Shape;299;p28" descr="OSC-Stacked-TM-RGB-1.png"/>
          <p:cNvPicPr preferRelativeResize="0"/>
          <p:nvPr/>
        </p:nvPicPr>
        <p:blipFill rotWithShape="1">
          <a:blip r:embed="rId4">
            <a:alphaModFix/>
          </a:blip>
          <a:srcRect/>
          <a:stretch/>
        </p:blipFill>
        <p:spPr>
          <a:xfrm>
            <a:off x="10910150" y="5927870"/>
            <a:ext cx="1051734" cy="75170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9"/>
          <p:cNvSpPr/>
          <p:nvPr/>
        </p:nvSpPr>
        <p:spPr>
          <a:xfrm>
            <a:off x="5764276" y="3778249"/>
            <a:ext cx="1606550" cy="247650"/>
          </a:xfrm>
          <a:custGeom>
            <a:avLst/>
            <a:gdLst/>
            <a:ahLst/>
            <a:cxnLst/>
            <a:rect l="l" t="t" r="r" b="b"/>
            <a:pathLst>
              <a:path w="1606550" h="247650" extrusionOk="0">
                <a:moveTo>
                  <a:pt x="1606550" y="247650"/>
                </a:moveTo>
                <a:lnTo>
                  <a:pt x="787400" y="0"/>
                </a:lnTo>
                <a:lnTo>
                  <a:pt x="0" y="0"/>
                </a:lnTo>
              </a:path>
            </a:pathLst>
          </a:custGeom>
          <a:noFill/>
          <a:ln w="254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05;p29"/>
          <p:cNvSpPr/>
          <p:nvPr/>
        </p:nvSpPr>
        <p:spPr>
          <a:xfrm>
            <a:off x="5840476" y="4508499"/>
            <a:ext cx="2425700" cy="0"/>
          </a:xfrm>
          <a:custGeom>
            <a:avLst/>
            <a:gdLst/>
            <a:ahLst/>
            <a:cxnLst/>
            <a:rect l="l" t="t" r="r" b="b"/>
            <a:pathLst>
              <a:path w="2425700" h="120000" extrusionOk="0">
                <a:moveTo>
                  <a:pt x="2425700" y="0"/>
                </a:moveTo>
                <a:lnTo>
                  <a:pt x="0" y="0"/>
                </a:lnTo>
              </a:path>
            </a:pathLst>
          </a:custGeom>
          <a:noFill/>
          <a:ln w="254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306;p29"/>
          <p:cNvSpPr txBox="1">
            <a:spLocks noGrp="1"/>
          </p:cNvSpPr>
          <p:nvPr>
            <p:ph type="title"/>
          </p:nvPr>
        </p:nvSpPr>
        <p:spPr>
          <a:xfrm>
            <a:off x="713232" y="38740"/>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Fetal development end of 1</a:t>
            </a:r>
            <a:r>
              <a:rPr lang="en-US" baseline="30000" dirty="0"/>
              <a:t>st</a:t>
            </a:r>
            <a:r>
              <a:rPr lang="en-US" dirty="0"/>
              <a:t> trimester</a:t>
            </a:r>
            <a:endParaRPr dirty="0"/>
          </a:p>
        </p:txBody>
      </p:sp>
      <p:sp>
        <p:nvSpPr>
          <p:cNvPr id="307" name="Google Shape;307;p29"/>
          <p:cNvSpPr txBox="1">
            <a:spLocks noGrp="1"/>
          </p:cNvSpPr>
          <p:nvPr>
            <p:ph type="body" idx="1"/>
          </p:nvPr>
        </p:nvSpPr>
        <p:spPr>
          <a:xfrm>
            <a:off x="254898" y="1652332"/>
            <a:ext cx="4163068" cy="4499483"/>
          </a:xfrm>
          <a:prstGeom prst="rect">
            <a:avLst/>
          </a:prstGeom>
          <a:noFill/>
          <a:ln>
            <a:noFill/>
          </a:ln>
        </p:spPr>
        <p:txBody>
          <a:bodyPr spcFirstLastPara="1" wrap="square" lIns="91425" tIns="45700" rIns="91425" bIns="45700" anchor="t" anchorCtr="0">
            <a:normAutofit fontScale="92500" lnSpcReduction="10000"/>
          </a:bodyPr>
          <a:lstStyle/>
          <a:p>
            <a:pPr marL="685800" lvl="1" indent="-228600" algn="l" rtl="0">
              <a:lnSpc>
                <a:spcPct val="90000"/>
              </a:lnSpc>
              <a:spcBef>
                <a:spcPts val="0"/>
              </a:spcBef>
              <a:spcAft>
                <a:spcPts val="0"/>
              </a:spcAft>
              <a:buClr>
                <a:schemeClr val="dk1"/>
              </a:buClr>
              <a:buSzPct val="100000"/>
              <a:buChar char="•"/>
            </a:pPr>
            <a:r>
              <a:rPr lang="en-US" dirty="0"/>
              <a:t>Human features are better defined</a:t>
            </a:r>
            <a:endParaRPr dirty="0"/>
          </a:p>
          <a:p>
            <a:pPr marL="685800" lvl="1" indent="-228600" algn="l" rtl="0">
              <a:lnSpc>
                <a:spcPct val="90000"/>
              </a:lnSpc>
              <a:spcBef>
                <a:spcPts val="500"/>
              </a:spcBef>
              <a:spcAft>
                <a:spcPts val="0"/>
              </a:spcAft>
              <a:buClr>
                <a:schemeClr val="dk1"/>
              </a:buClr>
              <a:buSzPct val="100000"/>
              <a:buChar char="•"/>
            </a:pPr>
            <a:r>
              <a:rPr lang="en-US" dirty="0"/>
              <a:t>Liver prominent and bile being secreted</a:t>
            </a:r>
            <a:endParaRPr dirty="0"/>
          </a:p>
          <a:p>
            <a:pPr marL="685800" lvl="1" indent="-228600" algn="l" rtl="0">
              <a:lnSpc>
                <a:spcPct val="90000"/>
              </a:lnSpc>
              <a:spcBef>
                <a:spcPts val="500"/>
              </a:spcBef>
              <a:spcAft>
                <a:spcPts val="0"/>
              </a:spcAft>
              <a:buClr>
                <a:schemeClr val="dk1"/>
              </a:buClr>
              <a:buSzPct val="100000"/>
              <a:buChar char="•"/>
            </a:pPr>
            <a:r>
              <a:rPr lang="en-US" dirty="0"/>
              <a:t>Palate fusing</a:t>
            </a:r>
            <a:endParaRPr dirty="0"/>
          </a:p>
          <a:p>
            <a:pPr marL="685800" lvl="1" indent="-228600" algn="l" rtl="0">
              <a:lnSpc>
                <a:spcPct val="90000"/>
              </a:lnSpc>
              <a:spcBef>
                <a:spcPts val="500"/>
              </a:spcBef>
              <a:spcAft>
                <a:spcPts val="0"/>
              </a:spcAft>
              <a:buClr>
                <a:schemeClr val="dk1"/>
              </a:buClr>
              <a:buSzPct val="100000"/>
              <a:buChar char="•"/>
            </a:pPr>
            <a:r>
              <a:rPr lang="en-US" dirty="0"/>
              <a:t>Smooth muscle forming on walls of hollow organs</a:t>
            </a:r>
            <a:endParaRPr dirty="0"/>
          </a:p>
          <a:p>
            <a:pPr marL="685800" lvl="1" indent="-228600" algn="l" rtl="0">
              <a:lnSpc>
                <a:spcPct val="90000"/>
              </a:lnSpc>
              <a:spcBef>
                <a:spcPts val="500"/>
              </a:spcBef>
              <a:spcAft>
                <a:spcPts val="0"/>
              </a:spcAft>
              <a:buClr>
                <a:schemeClr val="dk1"/>
              </a:buClr>
              <a:buSzPct val="100000"/>
              <a:buChar char="•"/>
            </a:pPr>
            <a:r>
              <a:rPr lang="en-US" dirty="0"/>
              <a:t>Axial and appendicular muscles forming</a:t>
            </a:r>
            <a:endParaRPr dirty="0"/>
          </a:p>
          <a:p>
            <a:pPr marL="685800" lvl="1" indent="-228600" algn="l" rtl="0">
              <a:lnSpc>
                <a:spcPct val="90000"/>
              </a:lnSpc>
              <a:spcBef>
                <a:spcPts val="500"/>
              </a:spcBef>
              <a:spcAft>
                <a:spcPts val="0"/>
              </a:spcAft>
              <a:buClr>
                <a:schemeClr val="dk1"/>
              </a:buClr>
              <a:buSzPct val="100000"/>
              <a:buChar char="•"/>
            </a:pPr>
            <a:r>
              <a:rPr lang="en-US" dirty="0"/>
              <a:t>Blood cell formation begins in bone marrow</a:t>
            </a:r>
            <a:endParaRPr dirty="0"/>
          </a:p>
          <a:p>
            <a:pPr marL="685800" lvl="1" indent="-228600" algn="l" rtl="0">
              <a:lnSpc>
                <a:spcPct val="90000"/>
              </a:lnSpc>
              <a:spcBef>
                <a:spcPts val="500"/>
              </a:spcBef>
              <a:spcAft>
                <a:spcPts val="0"/>
              </a:spcAft>
              <a:buClr>
                <a:schemeClr val="dk1"/>
              </a:buClr>
              <a:buSzPct val="100000"/>
              <a:buChar char="•"/>
            </a:pPr>
            <a:r>
              <a:rPr lang="en-US" dirty="0"/>
              <a:t>Notochord degenerating</a:t>
            </a:r>
            <a:endParaRPr dirty="0"/>
          </a:p>
          <a:p>
            <a:pPr marL="685800" lvl="1" indent="-228600" algn="l" rtl="0">
              <a:lnSpc>
                <a:spcPct val="90000"/>
              </a:lnSpc>
              <a:spcBef>
                <a:spcPts val="500"/>
              </a:spcBef>
              <a:spcAft>
                <a:spcPts val="0"/>
              </a:spcAft>
              <a:buClr>
                <a:schemeClr val="dk1"/>
              </a:buClr>
              <a:buSzPct val="100000"/>
              <a:buChar char="•"/>
            </a:pPr>
            <a:r>
              <a:rPr lang="en-US" dirty="0"/>
              <a:t>Ossification accelerating</a:t>
            </a:r>
            <a:endParaRPr dirty="0"/>
          </a:p>
          <a:p>
            <a:pPr marL="685800" lvl="1" indent="-228600" algn="l" rtl="0">
              <a:lnSpc>
                <a:spcPct val="90000"/>
              </a:lnSpc>
              <a:spcBef>
                <a:spcPts val="500"/>
              </a:spcBef>
              <a:spcAft>
                <a:spcPts val="0"/>
              </a:spcAft>
              <a:buClr>
                <a:schemeClr val="dk1"/>
              </a:buClr>
              <a:buSzPct val="100000"/>
              <a:buChar char="•"/>
            </a:pPr>
            <a:r>
              <a:rPr lang="en-US" dirty="0"/>
              <a:t>Sex detected by the genitals</a:t>
            </a:r>
            <a:endParaRPr dirty="0"/>
          </a:p>
        </p:txBody>
      </p:sp>
      <p:sp>
        <p:nvSpPr>
          <p:cNvPr id="308" name="Google Shape;308;p29"/>
          <p:cNvSpPr txBox="1"/>
          <p:nvPr/>
        </p:nvSpPr>
        <p:spPr>
          <a:xfrm>
            <a:off x="4690426" y="5482458"/>
            <a:ext cx="2680400" cy="281559"/>
          </a:xfrm>
          <a:prstGeom prst="rect">
            <a:avLst/>
          </a:prstGeom>
          <a:noFill/>
          <a:ln>
            <a:noFill/>
          </a:ln>
        </p:spPr>
        <p:txBody>
          <a:bodyPr spcFirstLastPara="1" wrap="square" lIns="45700" tIns="45700" rIns="45700" bIns="45700" anchor="t" anchorCtr="0">
            <a:noAutofit/>
          </a:bodyPr>
          <a:lstStyle/>
          <a:p>
            <a:pPr marL="45720" marR="0" lvl="0" indent="0" algn="l" rtl="0">
              <a:lnSpc>
                <a:spcPct val="90000"/>
              </a:lnSpc>
              <a:spcBef>
                <a:spcPts val="0"/>
              </a:spcBef>
              <a:spcAft>
                <a:spcPts val="0"/>
              </a:spcAft>
              <a:buClr>
                <a:schemeClr val="accent3"/>
              </a:buClr>
              <a:buSzPts val="1600"/>
              <a:buFont typeface="Twentieth Century"/>
              <a:buNone/>
            </a:pPr>
            <a:r>
              <a:rPr lang="en-US" sz="1600" dirty="0">
                <a:solidFill>
                  <a:schemeClr val="dk1"/>
                </a:solidFill>
                <a:latin typeface="Calibri"/>
                <a:ea typeface="Calibri"/>
                <a:cs typeface="Calibri"/>
                <a:sym typeface="Calibri"/>
              </a:rPr>
              <a:t>Fetal development is shown at nine weeks gestation. (credit: Ed Uthman)</a:t>
            </a:r>
            <a:endParaRPr sz="1450" dirty="0">
              <a:solidFill>
                <a:schemeClr val="dk1"/>
              </a:solidFill>
              <a:latin typeface="Calibri"/>
              <a:ea typeface="Calibri"/>
              <a:cs typeface="Calibri"/>
              <a:sym typeface="Calibri"/>
            </a:endParaRPr>
          </a:p>
        </p:txBody>
      </p:sp>
      <p:pic>
        <p:nvPicPr>
          <p:cNvPr id="309" name="Google Shape;309;p29" descr="OSX-Stacked-TM-RGB-300dpi-2016.jpg"/>
          <p:cNvPicPr preferRelativeResize="0"/>
          <p:nvPr/>
        </p:nvPicPr>
        <p:blipFill rotWithShape="1">
          <a:blip r:embed="rId3">
            <a:alphaModFix/>
          </a:blip>
          <a:srcRect/>
          <a:stretch/>
        </p:blipFill>
        <p:spPr>
          <a:xfrm>
            <a:off x="10850880" y="5813570"/>
            <a:ext cx="1226434" cy="833592"/>
          </a:xfrm>
          <a:prstGeom prst="rect">
            <a:avLst/>
          </a:prstGeom>
          <a:noFill/>
          <a:ln>
            <a:noFill/>
          </a:ln>
        </p:spPr>
      </p:pic>
      <p:sp>
        <p:nvSpPr>
          <p:cNvPr id="310" name="Google Shape;310;p29"/>
          <p:cNvSpPr txBox="1"/>
          <p:nvPr/>
        </p:nvSpPr>
        <p:spPr>
          <a:xfrm>
            <a:off x="8618342" y="4976906"/>
            <a:ext cx="28956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10 week fetus</a:t>
            </a: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Credit: Wikipedia</a:t>
            </a:r>
            <a:endParaRPr sz="1800" dirty="0">
              <a:solidFill>
                <a:schemeClr val="dk1"/>
              </a:solidFill>
              <a:latin typeface="Calibri"/>
              <a:ea typeface="Calibri"/>
              <a:cs typeface="Calibri"/>
              <a:sym typeface="Calibri"/>
            </a:endParaRPr>
          </a:p>
        </p:txBody>
      </p:sp>
      <p:pic>
        <p:nvPicPr>
          <p:cNvPr id="311" name="Google Shape;311;p29"/>
          <p:cNvPicPr preferRelativeResize="0"/>
          <p:nvPr/>
        </p:nvPicPr>
        <p:blipFill rotWithShape="1">
          <a:blip r:embed="rId4">
            <a:alphaModFix/>
          </a:blip>
          <a:srcRect/>
          <a:stretch/>
        </p:blipFill>
        <p:spPr>
          <a:xfrm>
            <a:off x="4718304" y="1365504"/>
            <a:ext cx="2755392" cy="4126992"/>
          </a:xfrm>
          <a:prstGeom prst="rect">
            <a:avLst/>
          </a:prstGeom>
          <a:noFill/>
          <a:ln>
            <a:noFill/>
          </a:ln>
        </p:spPr>
      </p:pic>
      <p:pic>
        <p:nvPicPr>
          <p:cNvPr id="312" name="Google Shape;312;p29"/>
          <p:cNvPicPr preferRelativeResize="0"/>
          <p:nvPr/>
        </p:nvPicPr>
        <p:blipFill rotWithShape="1">
          <a:blip r:embed="rId5">
            <a:alphaModFix/>
          </a:blip>
          <a:srcRect/>
          <a:stretch/>
        </p:blipFill>
        <p:spPr>
          <a:xfrm>
            <a:off x="7672353" y="1809877"/>
            <a:ext cx="4097867" cy="308186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End of 2</a:t>
            </a:r>
            <a:r>
              <a:rPr lang="en-US" baseline="30000"/>
              <a:t>nd</a:t>
            </a:r>
            <a:r>
              <a:rPr lang="en-US"/>
              <a:t> trimester</a:t>
            </a:r>
            <a:endParaRPr/>
          </a:p>
        </p:txBody>
      </p:sp>
      <p:sp>
        <p:nvSpPr>
          <p:cNvPr id="318" name="Google Shape;318;p30"/>
          <p:cNvSpPr txBox="1">
            <a:spLocks noGrp="1"/>
          </p:cNvSpPr>
          <p:nvPr>
            <p:ph type="body" idx="1"/>
          </p:nvPr>
        </p:nvSpPr>
        <p:spPr>
          <a:xfrm>
            <a:off x="220565" y="1734048"/>
            <a:ext cx="4503835" cy="4023360"/>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100000"/>
              <a:buChar char="•"/>
            </a:pPr>
            <a:r>
              <a:rPr lang="en-US" dirty="0"/>
              <a:t>The second trimester</a:t>
            </a:r>
            <a:endParaRPr dirty="0"/>
          </a:p>
          <a:p>
            <a:pPr marL="685800" lvl="1" indent="-228600" algn="l" rtl="0">
              <a:lnSpc>
                <a:spcPct val="90000"/>
              </a:lnSpc>
              <a:spcBef>
                <a:spcPts val="500"/>
              </a:spcBef>
              <a:spcAft>
                <a:spcPts val="0"/>
              </a:spcAft>
              <a:buClr>
                <a:schemeClr val="dk1"/>
              </a:buClr>
              <a:buSzPct val="100000"/>
              <a:buChar char="•"/>
            </a:pPr>
            <a:r>
              <a:rPr lang="en-US" dirty="0"/>
              <a:t>By the end of 4 months</a:t>
            </a:r>
            <a:endParaRPr dirty="0"/>
          </a:p>
          <a:p>
            <a:pPr marL="1143000" lvl="2" indent="-228600" algn="l" rtl="0">
              <a:lnSpc>
                <a:spcPct val="90000"/>
              </a:lnSpc>
              <a:spcBef>
                <a:spcPts val="500"/>
              </a:spcBef>
              <a:spcAft>
                <a:spcPts val="0"/>
              </a:spcAft>
              <a:buClr>
                <a:schemeClr val="dk1"/>
              </a:buClr>
              <a:buSzPct val="100000"/>
              <a:buChar char="•"/>
            </a:pPr>
            <a:r>
              <a:rPr lang="en-US" sz="1600" dirty="0"/>
              <a:t>Eyes and ears have assumed characteristic position and shape</a:t>
            </a:r>
            <a:endParaRPr dirty="0"/>
          </a:p>
          <a:p>
            <a:pPr marL="1143000" lvl="2" indent="-228600" algn="l" rtl="0">
              <a:lnSpc>
                <a:spcPct val="90000"/>
              </a:lnSpc>
              <a:spcBef>
                <a:spcPts val="500"/>
              </a:spcBef>
              <a:spcAft>
                <a:spcPts val="0"/>
              </a:spcAft>
              <a:buClr>
                <a:schemeClr val="dk1"/>
              </a:buClr>
              <a:buSzPct val="100000"/>
              <a:buChar char="•"/>
            </a:pPr>
            <a:r>
              <a:rPr lang="en-US" sz="1600" dirty="0"/>
              <a:t>Cerebral hemispheres enlarging</a:t>
            </a:r>
            <a:endParaRPr dirty="0"/>
          </a:p>
          <a:p>
            <a:pPr marL="1143000" lvl="2" indent="-228600" algn="l" rtl="0">
              <a:lnSpc>
                <a:spcPct val="90000"/>
              </a:lnSpc>
              <a:spcBef>
                <a:spcPts val="500"/>
              </a:spcBef>
              <a:spcAft>
                <a:spcPts val="0"/>
              </a:spcAft>
              <a:buClr>
                <a:schemeClr val="dk1"/>
              </a:buClr>
              <a:buSzPct val="100000"/>
              <a:buChar char="•"/>
            </a:pPr>
            <a:r>
              <a:rPr lang="en-US" sz="1600" dirty="0"/>
              <a:t>Hair follicles are present, and hair is growing</a:t>
            </a:r>
            <a:endParaRPr dirty="0"/>
          </a:p>
          <a:p>
            <a:pPr marL="1143000" lvl="2" indent="-228600" algn="l" rtl="0">
              <a:lnSpc>
                <a:spcPct val="90000"/>
              </a:lnSpc>
              <a:spcBef>
                <a:spcPts val="500"/>
              </a:spcBef>
              <a:spcAft>
                <a:spcPts val="0"/>
              </a:spcAft>
              <a:buClr>
                <a:schemeClr val="dk1"/>
              </a:buClr>
              <a:buSzPct val="100000"/>
              <a:buChar char="•"/>
            </a:pPr>
            <a:r>
              <a:rPr lang="en-US" sz="1600" dirty="0"/>
              <a:t>Peripheral nerves are formed</a:t>
            </a:r>
            <a:endParaRPr dirty="0"/>
          </a:p>
          <a:p>
            <a:pPr marL="1143000" lvl="2" indent="-228600" algn="l" rtl="0">
              <a:lnSpc>
                <a:spcPct val="90000"/>
              </a:lnSpc>
              <a:spcBef>
                <a:spcPts val="500"/>
              </a:spcBef>
              <a:spcAft>
                <a:spcPts val="0"/>
              </a:spcAft>
              <a:buClr>
                <a:schemeClr val="dk1"/>
              </a:buClr>
              <a:buSzPct val="100000"/>
              <a:buChar char="•"/>
            </a:pPr>
            <a:r>
              <a:rPr lang="en-US" sz="1600" dirty="0"/>
              <a:t>Glands develop in GI, meconium is collecting</a:t>
            </a:r>
            <a:endParaRPr dirty="0"/>
          </a:p>
          <a:p>
            <a:pPr marL="1143000" lvl="2" indent="-228600" algn="l" rtl="0">
              <a:lnSpc>
                <a:spcPct val="90000"/>
              </a:lnSpc>
              <a:spcBef>
                <a:spcPts val="500"/>
              </a:spcBef>
              <a:spcAft>
                <a:spcPts val="0"/>
              </a:spcAft>
              <a:buClr>
                <a:schemeClr val="dk1"/>
              </a:buClr>
              <a:buSzPct val="100000"/>
              <a:buChar char="•"/>
            </a:pPr>
            <a:r>
              <a:rPr lang="en-US" sz="1600" dirty="0"/>
              <a:t>Most bones and joints are distinct</a:t>
            </a:r>
            <a:endParaRPr dirty="0"/>
          </a:p>
          <a:p>
            <a:pPr marL="685800" lvl="1" indent="-228600" algn="l" rtl="0">
              <a:lnSpc>
                <a:spcPct val="90000"/>
              </a:lnSpc>
              <a:spcBef>
                <a:spcPts val="500"/>
              </a:spcBef>
              <a:spcAft>
                <a:spcPts val="0"/>
              </a:spcAft>
              <a:buClr>
                <a:schemeClr val="dk1"/>
              </a:buClr>
              <a:buSzPct val="100000"/>
              <a:buChar char="•"/>
            </a:pPr>
            <a:r>
              <a:rPr lang="en-US" dirty="0"/>
              <a:t>By the end of 5 months</a:t>
            </a:r>
            <a:endParaRPr dirty="0"/>
          </a:p>
          <a:p>
            <a:pPr marL="1143000" lvl="2" indent="-228600" algn="l" rtl="0">
              <a:lnSpc>
                <a:spcPct val="90000"/>
              </a:lnSpc>
              <a:spcBef>
                <a:spcPts val="500"/>
              </a:spcBef>
              <a:spcAft>
                <a:spcPts val="0"/>
              </a:spcAft>
              <a:buClr>
                <a:schemeClr val="dk1"/>
              </a:buClr>
              <a:buSzPct val="100000"/>
              <a:buChar char="•"/>
            </a:pPr>
            <a:r>
              <a:rPr lang="en-US" sz="1600" dirty="0"/>
              <a:t>Vernix covers skin</a:t>
            </a:r>
            <a:endParaRPr dirty="0"/>
          </a:p>
          <a:p>
            <a:pPr marL="1143000" lvl="2" indent="-228600" algn="l" rtl="0">
              <a:lnSpc>
                <a:spcPct val="90000"/>
              </a:lnSpc>
              <a:spcBef>
                <a:spcPts val="500"/>
              </a:spcBef>
              <a:spcAft>
                <a:spcPts val="0"/>
              </a:spcAft>
              <a:buClr>
                <a:schemeClr val="dk1"/>
              </a:buClr>
              <a:buSzPct val="100000"/>
              <a:buChar char="•"/>
            </a:pPr>
            <a:r>
              <a:rPr lang="en-US" sz="1600" dirty="0"/>
              <a:t>Limbs reach final proportions</a:t>
            </a:r>
            <a:endParaRPr dirty="0"/>
          </a:p>
          <a:p>
            <a:pPr marL="1143000" lvl="2" indent="-228600" algn="l" rtl="0">
              <a:lnSpc>
                <a:spcPct val="90000"/>
              </a:lnSpc>
              <a:spcBef>
                <a:spcPts val="500"/>
              </a:spcBef>
              <a:spcAft>
                <a:spcPts val="0"/>
              </a:spcAft>
              <a:buClr>
                <a:schemeClr val="dk1"/>
              </a:buClr>
              <a:buSzPct val="100000"/>
              <a:buChar char="•"/>
            </a:pPr>
            <a:r>
              <a:rPr lang="en-US" sz="1600" dirty="0"/>
              <a:t>Fetal movements (quickening) felt by mother</a:t>
            </a:r>
            <a:endParaRPr dirty="0"/>
          </a:p>
          <a:p>
            <a:pPr marL="1143000" lvl="2" indent="-228600" algn="l" rtl="0">
              <a:lnSpc>
                <a:spcPct val="90000"/>
              </a:lnSpc>
              <a:spcBef>
                <a:spcPts val="500"/>
              </a:spcBef>
              <a:spcAft>
                <a:spcPts val="0"/>
              </a:spcAft>
              <a:buClr>
                <a:schemeClr val="dk1"/>
              </a:buClr>
              <a:buSzPct val="100000"/>
              <a:buChar char="•"/>
            </a:pPr>
            <a:r>
              <a:rPr lang="en-US" sz="1600" dirty="0"/>
              <a:t>By the end of the second trimester, fetus weighs about 0.64 kg (1.4 </a:t>
            </a:r>
            <a:r>
              <a:rPr lang="en-US" sz="1600" dirty="0" err="1"/>
              <a:t>lb</a:t>
            </a:r>
            <a:r>
              <a:rPr lang="en-US" sz="1600" dirty="0"/>
              <a:t>)</a:t>
            </a:r>
            <a:endParaRPr dirty="0"/>
          </a:p>
        </p:txBody>
      </p:sp>
      <p:sp>
        <p:nvSpPr>
          <p:cNvPr id="319" name="Google Shape;319;p30"/>
          <p:cNvSpPr txBox="1"/>
          <p:nvPr/>
        </p:nvSpPr>
        <p:spPr>
          <a:xfrm>
            <a:off x="5025058" y="5293430"/>
            <a:ext cx="3588590" cy="268566"/>
          </a:xfrm>
          <a:prstGeom prst="rect">
            <a:avLst/>
          </a:prstGeom>
          <a:noFill/>
          <a:ln>
            <a:noFill/>
          </a:ln>
        </p:spPr>
        <p:txBody>
          <a:bodyPr spcFirstLastPara="1" wrap="square" lIns="45700" tIns="45700" rIns="45700" bIns="45700" anchor="t" anchorCtr="0">
            <a:noAutofit/>
          </a:bodyPr>
          <a:lstStyle/>
          <a:p>
            <a:pPr marL="45720" marR="0" lvl="0" indent="0" algn="l" rtl="0">
              <a:lnSpc>
                <a:spcPct val="90000"/>
              </a:lnSpc>
              <a:spcBef>
                <a:spcPts val="0"/>
              </a:spcBef>
              <a:spcAft>
                <a:spcPts val="0"/>
              </a:spcAft>
              <a:buClr>
                <a:schemeClr val="accent3"/>
              </a:buClr>
              <a:buSzPts val="1600"/>
              <a:buFont typeface="Twentieth Century"/>
              <a:buNone/>
            </a:pPr>
            <a:r>
              <a:rPr lang="en-US" sz="1600" dirty="0">
                <a:solidFill>
                  <a:srgbClr val="000000"/>
                </a:solidFill>
                <a:latin typeface="Calibri"/>
                <a:ea typeface="Calibri"/>
                <a:cs typeface="Calibri"/>
                <a:sym typeface="Calibri"/>
              </a:rPr>
              <a:t>This fetus is just entering the second trimester, when the placenta takes over more of the functions performed as the </a:t>
            </a:r>
            <a:r>
              <a:rPr lang="en-US" sz="1600" dirty="0">
                <a:latin typeface="Calibri"/>
                <a:ea typeface="Calibri"/>
                <a:cs typeface="Calibri"/>
                <a:sym typeface="Calibri"/>
              </a:rPr>
              <a:t>fetus</a:t>
            </a:r>
            <a:r>
              <a:rPr lang="en-US" sz="1600" dirty="0">
                <a:solidFill>
                  <a:srgbClr val="000000"/>
                </a:solidFill>
                <a:latin typeface="Calibri"/>
                <a:ea typeface="Calibri"/>
                <a:cs typeface="Calibri"/>
                <a:sym typeface="Calibri"/>
              </a:rPr>
              <a:t> develops. (credit: National Museum of Health and Medicine)</a:t>
            </a:r>
            <a:endParaRPr sz="1600" dirty="0">
              <a:solidFill>
                <a:srgbClr val="000000"/>
              </a:solidFill>
              <a:latin typeface="Calibri"/>
              <a:ea typeface="Calibri"/>
              <a:cs typeface="Calibri"/>
              <a:sym typeface="Calibri"/>
            </a:endParaRPr>
          </a:p>
        </p:txBody>
      </p:sp>
      <p:pic>
        <p:nvPicPr>
          <p:cNvPr id="320" name="Google Shape;320;p30" descr="OSX-Stacked-TM-RGB-300dpi-2016.jpg"/>
          <p:cNvPicPr preferRelativeResize="0"/>
          <p:nvPr/>
        </p:nvPicPr>
        <p:blipFill rotWithShape="1">
          <a:blip r:embed="rId3">
            <a:alphaModFix/>
          </a:blip>
          <a:srcRect/>
          <a:stretch/>
        </p:blipFill>
        <p:spPr>
          <a:xfrm>
            <a:off x="10850880" y="5757408"/>
            <a:ext cx="1226434" cy="833592"/>
          </a:xfrm>
          <a:prstGeom prst="rect">
            <a:avLst/>
          </a:prstGeom>
          <a:noFill/>
          <a:ln>
            <a:noFill/>
          </a:ln>
        </p:spPr>
      </p:pic>
      <p:sp>
        <p:nvSpPr>
          <p:cNvPr id="321" name="Google Shape;321;p30"/>
          <p:cNvSpPr txBox="1"/>
          <p:nvPr/>
        </p:nvSpPr>
        <p:spPr>
          <a:xfrm>
            <a:off x="9011842" y="4452731"/>
            <a:ext cx="245225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Credit: slideshare</a:t>
            </a:r>
            <a:endParaRPr sz="1800">
              <a:solidFill>
                <a:schemeClr val="dk1"/>
              </a:solidFill>
              <a:latin typeface="Calibri"/>
              <a:ea typeface="Calibri"/>
              <a:cs typeface="Calibri"/>
              <a:sym typeface="Calibri"/>
            </a:endParaRPr>
          </a:p>
        </p:txBody>
      </p:sp>
      <p:pic>
        <p:nvPicPr>
          <p:cNvPr id="322" name="Google Shape;322;p30"/>
          <p:cNvPicPr preferRelativeResize="0"/>
          <p:nvPr/>
        </p:nvPicPr>
        <p:blipFill rotWithShape="1">
          <a:blip r:embed="rId4">
            <a:alphaModFix/>
          </a:blip>
          <a:srcRect/>
          <a:stretch/>
        </p:blipFill>
        <p:spPr>
          <a:xfrm>
            <a:off x="5355336" y="1515383"/>
            <a:ext cx="2743202" cy="3644353"/>
          </a:xfrm>
          <a:prstGeom prst="rect">
            <a:avLst/>
          </a:prstGeom>
          <a:noFill/>
          <a:ln>
            <a:noFill/>
          </a:ln>
        </p:spPr>
      </p:pic>
      <p:pic>
        <p:nvPicPr>
          <p:cNvPr id="323" name="Google Shape;323;p30"/>
          <p:cNvPicPr preferRelativeResize="0"/>
          <p:nvPr/>
        </p:nvPicPr>
        <p:blipFill rotWithShape="1">
          <a:blip r:embed="rId5">
            <a:alphaModFix/>
          </a:blip>
          <a:srcRect/>
          <a:stretch/>
        </p:blipFill>
        <p:spPr>
          <a:xfrm>
            <a:off x="8513064" y="1824382"/>
            <a:ext cx="3334124" cy="243166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p32"/>
          <p:cNvPicPr preferRelativeResize="0">
            <a:picLocks noGrp="1"/>
          </p:cNvPicPr>
          <p:nvPr>
            <p:ph type="body" idx="1"/>
          </p:nvPr>
        </p:nvPicPr>
        <p:blipFill rotWithShape="1">
          <a:blip r:embed="rId3">
            <a:alphaModFix/>
          </a:blip>
          <a:srcRect/>
          <a:stretch/>
        </p:blipFill>
        <p:spPr>
          <a:xfrm>
            <a:off x="8238447" y="571004"/>
            <a:ext cx="3838867" cy="4403513"/>
          </a:xfrm>
          <a:prstGeom prst="rect">
            <a:avLst/>
          </a:prstGeom>
          <a:noFill/>
          <a:ln>
            <a:noFill/>
          </a:ln>
        </p:spPr>
      </p:pic>
      <p:sp>
        <p:nvSpPr>
          <p:cNvPr id="338" name="Google Shape;338;p32"/>
          <p:cNvSpPr txBox="1">
            <a:spLocks noGrp="1"/>
          </p:cNvSpPr>
          <p:nvPr>
            <p:ph type="title"/>
          </p:nvPr>
        </p:nvSpPr>
        <p:spPr>
          <a:xfrm>
            <a:off x="409058" y="39112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Calibri"/>
              <a:buNone/>
            </a:pPr>
            <a:r>
              <a:rPr lang="en-US" sz="2800" dirty="0"/>
              <a:t>Third Trimester</a:t>
            </a:r>
            <a:br>
              <a:rPr lang="en-US" sz="2800" dirty="0"/>
            </a:br>
            <a:endParaRPr sz="2800" dirty="0"/>
          </a:p>
        </p:txBody>
      </p:sp>
      <p:sp>
        <p:nvSpPr>
          <p:cNvPr id="339" name="Google Shape;339;p32"/>
          <p:cNvSpPr txBox="1">
            <a:spLocks noGrp="1"/>
          </p:cNvSpPr>
          <p:nvPr>
            <p:ph type="body" idx="4294967295"/>
          </p:nvPr>
        </p:nvSpPr>
        <p:spPr>
          <a:xfrm>
            <a:off x="8238447" y="4934732"/>
            <a:ext cx="3931920" cy="485775"/>
          </a:xfrm>
          <a:prstGeom prst="rect">
            <a:avLst/>
          </a:prstGeom>
          <a:noFill/>
          <a:ln>
            <a:noFill/>
          </a:ln>
        </p:spPr>
        <p:txBody>
          <a:bodyPr spcFirstLastPara="1" wrap="square" lIns="91425" tIns="45700" rIns="91425" bIns="45700" anchor="t" anchorCtr="0">
            <a:noAutofit/>
          </a:bodyPr>
          <a:lstStyle/>
          <a:p>
            <a:pPr marL="45720" lvl="0" indent="0" algn="l" rtl="0">
              <a:lnSpc>
                <a:spcPct val="90000"/>
              </a:lnSpc>
              <a:spcBef>
                <a:spcPts val="0"/>
              </a:spcBef>
              <a:spcAft>
                <a:spcPts val="0"/>
              </a:spcAft>
              <a:buClr>
                <a:srgbClr val="000000"/>
              </a:buClr>
              <a:buSzPts val="1600"/>
              <a:buNone/>
            </a:pPr>
            <a:r>
              <a:rPr lang="en-US" sz="1600" dirty="0">
                <a:solidFill>
                  <a:srgbClr val="000000"/>
                </a:solidFill>
              </a:rPr>
              <a:t>There is rapid fetal growth during the third trimester. (credit: modification of work by Gray’s Anatomy)</a:t>
            </a:r>
            <a:endParaRPr sz="1450" dirty="0">
              <a:solidFill>
                <a:srgbClr val="000000"/>
              </a:solidFill>
            </a:endParaRPr>
          </a:p>
        </p:txBody>
      </p:sp>
      <p:pic>
        <p:nvPicPr>
          <p:cNvPr id="340" name="Google Shape;340;p32" descr="OSX-Stacked-TM-RGB-300dpi-2016.jpg"/>
          <p:cNvPicPr preferRelativeResize="0"/>
          <p:nvPr/>
        </p:nvPicPr>
        <p:blipFill rotWithShape="1">
          <a:blip r:embed="rId4">
            <a:alphaModFix/>
          </a:blip>
          <a:srcRect/>
          <a:stretch/>
        </p:blipFill>
        <p:spPr>
          <a:xfrm>
            <a:off x="10850880" y="5678916"/>
            <a:ext cx="1226434" cy="833592"/>
          </a:xfrm>
          <a:prstGeom prst="rect">
            <a:avLst/>
          </a:prstGeom>
          <a:noFill/>
          <a:ln>
            <a:noFill/>
          </a:ln>
        </p:spPr>
      </p:pic>
      <p:sp>
        <p:nvSpPr>
          <p:cNvPr id="341" name="Google Shape;341;p32"/>
          <p:cNvSpPr txBox="1"/>
          <p:nvPr/>
        </p:nvSpPr>
        <p:spPr>
          <a:xfrm>
            <a:off x="541436" y="4789872"/>
            <a:ext cx="2814412"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dirty="0">
                <a:solidFill>
                  <a:srgbClr val="0070C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Link: Fetal development</a:t>
            </a:r>
            <a:endParaRPr sz="1800" dirty="0">
              <a:solidFill>
                <a:srgbClr val="0070C0"/>
              </a:solidFill>
              <a:latin typeface="Calibri"/>
              <a:ea typeface="Calibri"/>
              <a:cs typeface="Calibri"/>
              <a:sym typeface="Calibri"/>
            </a:endParaRPr>
          </a:p>
        </p:txBody>
      </p:sp>
      <p:sp>
        <p:nvSpPr>
          <p:cNvPr id="343" name="Google Shape;343;p32"/>
          <p:cNvSpPr txBox="1"/>
          <p:nvPr/>
        </p:nvSpPr>
        <p:spPr>
          <a:xfrm>
            <a:off x="4391614" y="4974517"/>
            <a:ext cx="3408772"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7 month ultrasound</a:t>
            </a: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Credit: </a:t>
            </a:r>
            <a:r>
              <a:rPr lang="en-US" sz="1800" dirty="0" err="1">
                <a:solidFill>
                  <a:schemeClr val="dk1"/>
                </a:solidFill>
                <a:latin typeface="Calibri"/>
                <a:ea typeface="Calibri"/>
                <a:cs typeface="Calibri"/>
                <a:sym typeface="Calibri"/>
              </a:rPr>
              <a:t>Goldenview</a:t>
            </a:r>
            <a:r>
              <a:rPr lang="en-US" sz="1800" dirty="0">
                <a:solidFill>
                  <a:schemeClr val="dk1"/>
                </a:solidFill>
                <a:latin typeface="Calibri"/>
                <a:ea typeface="Calibri"/>
                <a:cs typeface="Calibri"/>
                <a:sym typeface="Calibri"/>
              </a:rPr>
              <a:t> Ultrasound</a:t>
            </a:r>
            <a:endParaRPr dirty="0"/>
          </a:p>
        </p:txBody>
      </p:sp>
      <p:sp>
        <p:nvSpPr>
          <p:cNvPr id="344" name="Google Shape;344;p32"/>
          <p:cNvSpPr txBox="1"/>
          <p:nvPr/>
        </p:nvSpPr>
        <p:spPr>
          <a:xfrm>
            <a:off x="412660" y="1363637"/>
            <a:ext cx="3804637" cy="313932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Large fetal weight gain</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Organ systems functional</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Bone marrow now sole cite for blood cell formation</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May survive if born at 27 weeks, but lung surfactants and temp regulation underdeveloped</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Eyes open</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Testes descend at 7 months</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Finger and toenails present</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Myelination of nerve cord</a:t>
            </a:r>
            <a:endParaRPr dirty="0"/>
          </a:p>
        </p:txBody>
      </p:sp>
      <p:pic>
        <p:nvPicPr>
          <p:cNvPr id="345" name="Google Shape;345;p32"/>
          <p:cNvPicPr preferRelativeResize="0"/>
          <p:nvPr/>
        </p:nvPicPr>
        <p:blipFill rotWithShape="1">
          <a:blip r:embed="rId6">
            <a:alphaModFix/>
          </a:blip>
          <a:srcRect/>
          <a:stretch/>
        </p:blipFill>
        <p:spPr>
          <a:xfrm>
            <a:off x="4018145" y="952097"/>
            <a:ext cx="3828288" cy="3962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End of 3</a:t>
            </a:r>
            <a:r>
              <a:rPr lang="en-US" baseline="30000"/>
              <a:t>rd</a:t>
            </a:r>
            <a:r>
              <a:rPr lang="en-US"/>
              <a:t> trimester</a:t>
            </a:r>
            <a:endParaRPr/>
          </a:p>
        </p:txBody>
      </p:sp>
      <p:sp>
        <p:nvSpPr>
          <p:cNvPr id="329" name="Google Shape;329;p31"/>
          <p:cNvSpPr txBox="1">
            <a:spLocks noGrp="1"/>
          </p:cNvSpPr>
          <p:nvPr>
            <p:ph type="body" idx="1"/>
          </p:nvPr>
        </p:nvSpPr>
        <p:spPr>
          <a:xfrm>
            <a:off x="1024129" y="2286000"/>
            <a:ext cx="4670090" cy="402336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Third trimester</a:t>
            </a:r>
            <a:endParaRPr/>
          </a:p>
          <a:p>
            <a:pPr marL="685800" lvl="1" indent="-228600" algn="l" rtl="0">
              <a:lnSpc>
                <a:spcPct val="90000"/>
              </a:lnSpc>
              <a:spcBef>
                <a:spcPts val="500"/>
              </a:spcBef>
              <a:spcAft>
                <a:spcPts val="0"/>
              </a:spcAft>
              <a:buClr>
                <a:schemeClr val="dk1"/>
              </a:buClr>
              <a:buSzPts val="2400"/>
              <a:buChar char="•"/>
            </a:pPr>
            <a:r>
              <a:rPr lang="en-US"/>
              <a:t>Organ systems become ready for normal function</a:t>
            </a:r>
            <a:endParaRPr/>
          </a:p>
          <a:p>
            <a:pPr marL="685800" lvl="1" indent="-228600" algn="l" rtl="0">
              <a:lnSpc>
                <a:spcPct val="90000"/>
              </a:lnSpc>
              <a:spcBef>
                <a:spcPts val="500"/>
              </a:spcBef>
              <a:spcAft>
                <a:spcPts val="0"/>
              </a:spcAft>
              <a:buClr>
                <a:schemeClr val="dk1"/>
              </a:buClr>
              <a:buSzPts val="2400"/>
              <a:buChar char="•"/>
            </a:pPr>
            <a:r>
              <a:rPr lang="en-US"/>
              <a:t>Rate of growth slows a little</a:t>
            </a:r>
            <a:endParaRPr/>
          </a:p>
          <a:p>
            <a:pPr marL="685800" lvl="1" indent="-228600" algn="l" rtl="0">
              <a:lnSpc>
                <a:spcPct val="90000"/>
              </a:lnSpc>
              <a:spcBef>
                <a:spcPts val="500"/>
              </a:spcBef>
              <a:spcAft>
                <a:spcPts val="0"/>
              </a:spcAft>
              <a:buClr>
                <a:schemeClr val="dk1"/>
              </a:buClr>
              <a:buSzPts val="2400"/>
              <a:buChar char="•"/>
            </a:pPr>
            <a:r>
              <a:rPr lang="en-US"/>
              <a:t>In absolute terms, the largest weight gain occurs in the third trimester</a:t>
            </a:r>
            <a:endParaRPr/>
          </a:p>
          <a:p>
            <a:pPr marL="1143000" lvl="2" indent="-228600" algn="l" rtl="0">
              <a:lnSpc>
                <a:spcPct val="90000"/>
              </a:lnSpc>
              <a:spcBef>
                <a:spcPts val="500"/>
              </a:spcBef>
              <a:spcAft>
                <a:spcPts val="0"/>
              </a:spcAft>
              <a:buClr>
                <a:schemeClr val="dk1"/>
              </a:buClr>
              <a:buSzPts val="1600"/>
              <a:buChar char="•"/>
            </a:pPr>
            <a:r>
              <a:rPr lang="en-US" sz="1600"/>
              <a:t>Fetus gains ~2.6 kg (5.7 lb) to reach full-term weight of ~3.2 kg (7 lb)</a:t>
            </a:r>
            <a:endParaRPr/>
          </a:p>
        </p:txBody>
      </p:sp>
      <p:sp>
        <p:nvSpPr>
          <p:cNvPr id="330" name="Google Shape;330;p31"/>
          <p:cNvSpPr txBox="1">
            <a:spLocks noGrp="1"/>
          </p:cNvSpPr>
          <p:nvPr>
            <p:ph type="ftr" idx="11"/>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rgbClr val="888888"/>
                </a:solidFill>
                <a:latin typeface="Calibri"/>
                <a:ea typeface="Calibri"/>
                <a:cs typeface="Calibri"/>
                <a:sym typeface="Calibri"/>
              </a:rPr>
              <a:t>© 2015 Pearson Education, Inc.</a:t>
            </a:r>
            <a:endParaRPr sz="1200">
              <a:solidFill>
                <a:srgbClr val="888888"/>
              </a:solidFill>
              <a:latin typeface="Calibri"/>
              <a:ea typeface="Calibri"/>
              <a:cs typeface="Calibri"/>
              <a:sym typeface="Calibri"/>
            </a:endParaRPr>
          </a:p>
        </p:txBody>
      </p:sp>
      <p:sp>
        <p:nvSpPr>
          <p:cNvPr id="331" name="Google Shape;331;p31"/>
          <p:cNvSpPr txBox="1"/>
          <p:nvPr/>
        </p:nvSpPr>
        <p:spPr>
          <a:xfrm>
            <a:off x="7800109" y="6309360"/>
            <a:ext cx="32419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6 month ultrasound</a:t>
            </a:r>
            <a:endParaRPr/>
          </a:p>
        </p:txBody>
      </p:sp>
      <p:pic>
        <p:nvPicPr>
          <p:cNvPr id="332" name="Google Shape;332;p31"/>
          <p:cNvPicPr preferRelativeResize="0"/>
          <p:nvPr/>
        </p:nvPicPr>
        <p:blipFill rotWithShape="1">
          <a:blip r:embed="rId3">
            <a:alphaModFix/>
          </a:blip>
          <a:srcRect/>
          <a:stretch/>
        </p:blipFill>
        <p:spPr>
          <a:xfrm>
            <a:off x="6986378" y="487680"/>
            <a:ext cx="3633216" cy="582168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Multiple births</a:t>
            </a:r>
            <a:endParaRPr/>
          </a:p>
        </p:txBody>
      </p:sp>
      <p:sp>
        <p:nvSpPr>
          <p:cNvPr id="351" name="Google Shape;351;p33"/>
          <p:cNvSpPr txBox="1">
            <a:spLocks noGrp="1"/>
          </p:cNvSpPr>
          <p:nvPr>
            <p:ph type="body" idx="1"/>
          </p:nvPr>
        </p:nvSpPr>
        <p:spPr>
          <a:xfrm>
            <a:off x="355785" y="1690688"/>
            <a:ext cx="5667064" cy="4023360"/>
          </a:xfrm>
          <a:prstGeom prst="rect">
            <a:avLst/>
          </a:prstGeom>
          <a:noFill/>
          <a:ln>
            <a:noFill/>
          </a:ln>
        </p:spPr>
        <p:txBody>
          <a:bodyPr spcFirstLastPara="1" wrap="square" lIns="91425" tIns="45700" rIns="91425" bIns="45700" anchor="t" anchorCtr="0">
            <a:normAutofit/>
          </a:bodyPr>
          <a:lstStyle/>
          <a:p>
            <a:pPr marL="685800" lvl="1" indent="-228600" algn="l" rtl="0">
              <a:lnSpc>
                <a:spcPct val="90000"/>
              </a:lnSpc>
              <a:spcBef>
                <a:spcPts val="0"/>
              </a:spcBef>
              <a:spcAft>
                <a:spcPts val="0"/>
              </a:spcAft>
              <a:buClr>
                <a:schemeClr val="dk1"/>
              </a:buClr>
              <a:buSzPts val="2400"/>
              <a:buChar char="•"/>
            </a:pPr>
            <a:r>
              <a:rPr lang="en-US" sz="2400" b="1" dirty="0"/>
              <a:t>Dizygotic</a:t>
            </a:r>
            <a:r>
              <a:rPr lang="en-US" sz="2400" dirty="0"/>
              <a:t> (“fraternal”) twins</a:t>
            </a:r>
            <a:endParaRPr dirty="0"/>
          </a:p>
          <a:p>
            <a:pPr marL="1143000" lvl="2" indent="-228600" algn="l" rtl="0">
              <a:lnSpc>
                <a:spcPct val="90000"/>
              </a:lnSpc>
              <a:spcBef>
                <a:spcPts val="500"/>
              </a:spcBef>
              <a:spcAft>
                <a:spcPts val="0"/>
              </a:spcAft>
              <a:buClr>
                <a:schemeClr val="dk1"/>
              </a:buClr>
              <a:buSzPts val="1800"/>
              <a:buChar char="•"/>
            </a:pPr>
            <a:r>
              <a:rPr lang="en-US" sz="1800" dirty="0"/>
              <a:t>Develop when two separate oocytes are ovulated and fertilized</a:t>
            </a:r>
            <a:endParaRPr dirty="0"/>
          </a:p>
          <a:p>
            <a:pPr marL="1143000" lvl="2" indent="-228600" algn="l" rtl="0">
              <a:lnSpc>
                <a:spcPct val="90000"/>
              </a:lnSpc>
              <a:spcBef>
                <a:spcPts val="500"/>
              </a:spcBef>
              <a:spcAft>
                <a:spcPts val="0"/>
              </a:spcAft>
              <a:buClr>
                <a:schemeClr val="dk1"/>
              </a:buClr>
              <a:buSzPts val="1800"/>
              <a:buChar char="•"/>
            </a:pPr>
            <a:r>
              <a:rPr lang="en-US" sz="1800" dirty="0"/>
              <a:t>70 percent of twins are dizygotic</a:t>
            </a:r>
          </a:p>
          <a:p>
            <a:pPr marL="1143000" lvl="2" indent="-228600" algn="l" rtl="0">
              <a:lnSpc>
                <a:spcPct val="90000"/>
              </a:lnSpc>
              <a:spcBef>
                <a:spcPts val="500"/>
              </a:spcBef>
              <a:spcAft>
                <a:spcPts val="0"/>
              </a:spcAft>
              <a:buClr>
                <a:schemeClr val="dk1"/>
              </a:buClr>
              <a:buSzPts val="1800"/>
              <a:buChar char="•"/>
            </a:pPr>
            <a:endParaRPr dirty="0"/>
          </a:p>
          <a:p>
            <a:pPr marL="685800" lvl="1" indent="-228600" algn="l" rtl="0">
              <a:lnSpc>
                <a:spcPct val="90000"/>
              </a:lnSpc>
              <a:spcBef>
                <a:spcPts val="500"/>
              </a:spcBef>
              <a:spcAft>
                <a:spcPts val="0"/>
              </a:spcAft>
              <a:buClr>
                <a:schemeClr val="dk1"/>
              </a:buClr>
              <a:buSzPts val="2400"/>
              <a:buChar char="•"/>
            </a:pPr>
            <a:r>
              <a:rPr lang="en-US" sz="2400" b="1" dirty="0"/>
              <a:t>Monozygotic</a:t>
            </a:r>
            <a:r>
              <a:rPr lang="en-US" sz="2400" dirty="0"/>
              <a:t> (“identical”) twins</a:t>
            </a:r>
            <a:endParaRPr dirty="0"/>
          </a:p>
          <a:p>
            <a:pPr marL="1143000" lvl="2" indent="-228600" algn="l" rtl="0">
              <a:lnSpc>
                <a:spcPct val="90000"/>
              </a:lnSpc>
              <a:spcBef>
                <a:spcPts val="500"/>
              </a:spcBef>
              <a:spcAft>
                <a:spcPts val="0"/>
              </a:spcAft>
              <a:buClr>
                <a:schemeClr val="dk1"/>
              </a:buClr>
              <a:buSzPts val="1800"/>
              <a:buChar char="•"/>
            </a:pPr>
            <a:r>
              <a:rPr lang="en-US" sz="1800" dirty="0"/>
              <a:t>Result from separation of blastomeres early in cleavage</a:t>
            </a:r>
            <a:endParaRPr dirty="0"/>
          </a:p>
          <a:p>
            <a:pPr marL="1143000" lvl="2" indent="-228600" algn="l" rtl="0">
              <a:lnSpc>
                <a:spcPct val="90000"/>
              </a:lnSpc>
              <a:spcBef>
                <a:spcPts val="500"/>
              </a:spcBef>
              <a:spcAft>
                <a:spcPts val="0"/>
              </a:spcAft>
              <a:buClr>
                <a:schemeClr val="dk1"/>
              </a:buClr>
              <a:buSzPts val="1800"/>
              <a:buChar char="•"/>
            </a:pPr>
            <a:r>
              <a:rPr lang="en-US" sz="1800" dirty="0"/>
              <a:t>Can also result when inner cell mass splits before gastrulation</a:t>
            </a:r>
            <a:endParaRPr dirty="0"/>
          </a:p>
          <a:p>
            <a:pPr marL="1143000" lvl="2" indent="-228600" algn="l" rtl="0">
              <a:lnSpc>
                <a:spcPct val="90000"/>
              </a:lnSpc>
              <a:spcBef>
                <a:spcPts val="500"/>
              </a:spcBef>
              <a:spcAft>
                <a:spcPts val="0"/>
              </a:spcAft>
              <a:buClr>
                <a:schemeClr val="dk1"/>
              </a:buClr>
              <a:buSzPts val="1800"/>
              <a:buChar char="•"/>
            </a:pPr>
            <a:r>
              <a:rPr lang="en-US" sz="1800" dirty="0"/>
              <a:t>Genetic makeup of twins is identical (both formed from the same set of gametes)</a:t>
            </a:r>
            <a:endParaRPr dirty="0"/>
          </a:p>
        </p:txBody>
      </p:sp>
      <p:sp>
        <p:nvSpPr>
          <p:cNvPr id="352" name="Google Shape;352;p33"/>
          <p:cNvSpPr txBox="1"/>
          <p:nvPr/>
        </p:nvSpPr>
        <p:spPr>
          <a:xfrm>
            <a:off x="7418439" y="6211669"/>
            <a:ext cx="306766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Bryan brothers</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Credit: </a:t>
            </a:r>
            <a:r>
              <a:rPr lang="en-US" sz="18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Wikipedia</a:t>
            </a:r>
            <a:endParaRPr sz="1800">
              <a:solidFill>
                <a:schemeClr val="dk1"/>
              </a:solidFill>
              <a:latin typeface="Calibri"/>
              <a:ea typeface="Calibri"/>
              <a:cs typeface="Calibri"/>
              <a:sym typeface="Calibri"/>
            </a:endParaRPr>
          </a:p>
        </p:txBody>
      </p:sp>
      <p:pic>
        <p:nvPicPr>
          <p:cNvPr id="353" name="Google Shape;353;p33"/>
          <p:cNvPicPr preferRelativeResize="0"/>
          <p:nvPr/>
        </p:nvPicPr>
        <p:blipFill rotWithShape="1">
          <a:blip r:embed="rId4">
            <a:alphaModFix/>
          </a:blip>
          <a:srcRect/>
          <a:stretch/>
        </p:blipFill>
        <p:spPr>
          <a:xfrm>
            <a:off x="6326988" y="710967"/>
            <a:ext cx="3775046" cy="543606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358" name="Google Shape;358;p34"/>
          <p:cNvPicPr preferRelativeResize="0">
            <a:picLocks noGrp="1"/>
          </p:cNvPicPr>
          <p:nvPr>
            <p:ph type="body" idx="1"/>
          </p:nvPr>
        </p:nvPicPr>
        <p:blipFill rotWithShape="1">
          <a:blip r:embed="rId3">
            <a:alphaModFix/>
          </a:blip>
          <a:srcRect/>
          <a:stretch/>
        </p:blipFill>
        <p:spPr>
          <a:xfrm>
            <a:off x="2423124" y="1202678"/>
            <a:ext cx="6139251" cy="4638312"/>
          </a:xfrm>
          <a:prstGeom prst="rect">
            <a:avLst/>
          </a:prstGeom>
          <a:noFill/>
          <a:ln>
            <a:noFill/>
          </a:ln>
        </p:spPr>
      </p:pic>
      <p:sp>
        <p:nvSpPr>
          <p:cNvPr id="359" name="Google Shape;359;p34"/>
          <p:cNvSpPr txBox="1">
            <a:spLocks noGrp="1"/>
          </p:cNvSpPr>
          <p:nvPr>
            <p:ph type="title"/>
          </p:nvPr>
        </p:nvSpPr>
        <p:spPr>
          <a:xfrm>
            <a:off x="234950" y="27368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Fetal circulation</a:t>
            </a:r>
            <a:endParaRPr dirty="0"/>
          </a:p>
        </p:txBody>
      </p:sp>
      <p:sp>
        <p:nvSpPr>
          <p:cNvPr id="360" name="Google Shape;360;p34"/>
          <p:cNvSpPr txBox="1">
            <a:spLocks noGrp="1"/>
          </p:cNvSpPr>
          <p:nvPr>
            <p:ph type="body" idx="4294967295"/>
          </p:nvPr>
        </p:nvSpPr>
        <p:spPr>
          <a:xfrm>
            <a:off x="0" y="5840990"/>
            <a:ext cx="10750550" cy="101701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1600"/>
              <a:buChar char="•"/>
            </a:pPr>
            <a:r>
              <a:rPr lang="en-US" sz="1600" b="1" dirty="0">
                <a:solidFill>
                  <a:srgbClr val="FF0000"/>
                </a:solidFill>
              </a:rPr>
              <a:t>Fetal Circulatory System</a:t>
            </a:r>
            <a:endParaRPr dirty="0"/>
          </a:p>
          <a:p>
            <a:pPr marL="228600" lvl="0" indent="-228600" algn="l" rtl="0">
              <a:lnSpc>
                <a:spcPct val="90000"/>
              </a:lnSpc>
              <a:spcBef>
                <a:spcPts val="1000"/>
              </a:spcBef>
              <a:spcAft>
                <a:spcPts val="0"/>
              </a:spcAft>
              <a:buClr>
                <a:schemeClr val="dk1"/>
              </a:buClr>
              <a:buSzPts val="1600"/>
              <a:buChar char="•"/>
            </a:pPr>
            <a:r>
              <a:rPr lang="en-US" sz="1600" dirty="0"/>
              <a:t>The fetal circulatory system includes three shunts to divert blood from undeveloped and partially functioning organs, as well as blood supply to and from the placenta.</a:t>
            </a:r>
            <a:endParaRPr sz="1600" dirty="0">
              <a:solidFill>
                <a:srgbClr val="6CB255"/>
              </a:solidFill>
            </a:endParaRPr>
          </a:p>
        </p:txBody>
      </p:sp>
      <p:pic>
        <p:nvPicPr>
          <p:cNvPr id="361" name="Google Shape;361;p34" descr="OSC-Stacked-TM-RGB-1.png"/>
          <p:cNvPicPr preferRelativeResize="0"/>
          <p:nvPr/>
        </p:nvPicPr>
        <p:blipFill rotWithShape="1">
          <a:blip r:embed="rId4">
            <a:alphaModFix/>
          </a:blip>
          <a:srcRect/>
          <a:stretch/>
        </p:blipFill>
        <p:spPr>
          <a:xfrm>
            <a:off x="10978551" y="5973640"/>
            <a:ext cx="1051734" cy="75170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6" name="Google Shape;366;p35"/>
          <p:cNvPicPr preferRelativeResize="0">
            <a:picLocks noGrp="1"/>
          </p:cNvPicPr>
          <p:nvPr>
            <p:ph type="body" idx="1"/>
          </p:nvPr>
        </p:nvPicPr>
        <p:blipFill rotWithShape="1">
          <a:blip r:embed="rId3">
            <a:alphaModFix/>
          </a:blip>
          <a:srcRect/>
          <a:stretch/>
        </p:blipFill>
        <p:spPr>
          <a:xfrm>
            <a:off x="4093615" y="1474044"/>
            <a:ext cx="3450185" cy="4053631"/>
          </a:xfrm>
          <a:prstGeom prst="rect">
            <a:avLst/>
          </a:prstGeom>
          <a:noFill/>
          <a:ln>
            <a:noFill/>
          </a:ln>
        </p:spPr>
      </p:pic>
      <p:sp>
        <p:nvSpPr>
          <p:cNvPr id="367" name="Google Shape;367;p35"/>
          <p:cNvSpPr txBox="1">
            <a:spLocks noGrp="1"/>
          </p:cNvSpPr>
          <p:nvPr>
            <p:ph type="title"/>
          </p:nvPr>
        </p:nvSpPr>
        <p:spPr>
          <a:xfrm>
            <a:off x="84619" y="25913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dirty="0">
                <a:solidFill>
                  <a:schemeClr val="dk1"/>
                </a:solidFill>
              </a:rPr>
              <a:t>Size of uterus during pregnancy</a:t>
            </a:r>
            <a:endParaRPr dirty="0"/>
          </a:p>
        </p:txBody>
      </p:sp>
      <p:sp>
        <p:nvSpPr>
          <p:cNvPr id="368" name="Google Shape;368;p35"/>
          <p:cNvSpPr txBox="1">
            <a:spLocks noGrp="1"/>
          </p:cNvSpPr>
          <p:nvPr>
            <p:ph type="body" idx="4294967295"/>
          </p:nvPr>
        </p:nvSpPr>
        <p:spPr>
          <a:xfrm>
            <a:off x="4139406" y="5680075"/>
            <a:ext cx="3913187" cy="117792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0000"/>
              </a:buClr>
              <a:buSzPts val="1600"/>
              <a:buChar char="•"/>
            </a:pPr>
            <a:r>
              <a:rPr lang="en-US" sz="1600" b="1" dirty="0">
                <a:solidFill>
                  <a:srgbClr val="FF0000"/>
                </a:solidFill>
              </a:rPr>
              <a:t>Size of Uterus throughout Pregnancy </a:t>
            </a:r>
            <a:endParaRPr dirty="0"/>
          </a:p>
          <a:p>
            <a:pPr marL="228600" lvl="0" indent="-228600" algn="l" rtl="0">
              <a:lnSpc>
                <a:spcPct val="90000"/>
              </a:lnSpc>
              <a:spcBef>
                <a:spcPts val="1000"/>
              </a:spcBef>
              <a:spcAft>
                <a:spcPts val="0"/>
              </a:spcAft>
              <a:buClr>
                <a:schemeClr val="dk1"/>
              </a:buClr>
              <a:buSzPts val="1600"/>
              <a:buChar char="•"/>
            </a:pPr>
            <a:r>
              <a:rPr lang="en-US" sz="1600" dirty="0"/>
              <a:t>The uterus grows throughout pregnancy to accommodate the fetus.</a:t>
            </a:r>
            <a:endParaRPr sz="1600" b="1" dirty="0"/>
          </a:p>
        </p:txBody>
      </p:sp>
      <p:pic>
        <p:nvPicPr>
          <p:cNvPr id="369" name="Google Shape;369;p35" descr="OSC-Stacked-TM-RGB-1.png"/>
          <p:cNvPicPr preferRelativeResize="0"/>
          <p:nvPr/>
        </p:nvPicPr>
        <p:blipFill rotWithShape="1">
          <a:blip r:embed="rId4">
            <a:alphaModFix/>
          </a:blip>
          <a:srcRect/>
          <a:stretch/>
        </p:blipFill>
        <p:spPr>
          <a:xfrm>
            <a:off x="10931523" y="5953891"/>
            <a:ext cx="1051734" cy="75170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Changes during pregnancy</a:t>
            </a:r>
            <a:endParaRPr dirty="0"/>
          </a:p>
        </p:txBody>
      </p:sp>
      <p:sp>
        <p:nvSpPr>
          <p:cNvPr id="375" name="Google Shape;375;p36"/>
          <p:cNvSpPr txBox="1">
            <a:spLocks noGrp="1"/>
          </p:cNvSpPr>
          <p:nvPr>
            <p:ph type="body" idx="1"/>
          </p:nvPr>
        </p:nvSpPr>
        <p:spPr>
          <a:xfrm>
            <a:off x="466344" y="1335024"/>
            <a:ext cx="11521440" cy="4855464"/>
          </a:xfrm>
          <a:prstGeom prst="rect">
            <a:avLst/>
          </a:prstGeom>
          <a:noFill/>
          <a:ln>
            <a:noFill/>
          </a:ln>
        </p:spPr>
        <p:txBody>
          <a:bodyPr spcFirstLastPara="1" wrap="square" lIns="91425" tIns="45700" rIns="91425" bIns="45700" anchor="t" anchorCtr="0">
            <a:normAutofit fontScale="47500" lnSpcReduction="20000"/>
          </a:bodyPr>
          <a:lstStyle/>
          <a:p>
            <a:pPr marL="0" lvl="0" indent="0" algn="l" rtl="0">
              <a:lnSpc>
                <a:spcPct val="90000"/>
              </a:lnSpc>
              <a:spcBef>
                <a:spcPts val="1000"/>
              </a:spcBef>
              <a:spcAft>
                <a:spcPts val="0"/>
              </a:spcAft>
              <a:buClr>
                <a:schemeClr val="dk1"/>
              </a:buClr>
              <a:buSzPct val="100000"/>
              <a:buNone/>
            </a:pPr>
            <a:r>
              <a:rPr lang="en-US" sz="2900" dirty="0"/>
              <a:t>A.  Hormones of Pregnancy </a:t>
            </a:r>
            <a:endParaRPr dirty="0"/>
          </a:p>
          <a:p>
            <a:pPr marL="0" lvl="0" indent="0" algn="l" rtl="0">
              <a:lnSpc>
                <a:spcPct val="90000"/>
              </a:lnSpc>
              <a:spcBef>
                <a:spcPts val="1000"/>
              </a:spcBef>
              <a:spcAft>
                <a:spcPts val="0"/>
              </a:spcAft>
              <a:buClr>
                <a:schemeClr val="dk1"/>
              </a:buClr>
              <a:buSzPct val="100000"/>
              <a:buNone/>
            </a:pPr>
            <a:r>
              <a:rPr lang="en-US" sz="2900" dirty="0"/>
              <a:t>	1.  During the first 3-4 months of pregnancy, the corpus luteum continues to secrete progesterone and estrogens to maintain the 	uterine lining and prepare the mammary glands to secrete milk. </a:t>
            </a:r>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r>
              <a:rPr lang="en-US" sz="2900" dirty="0"/>
              <a:t>	2.  From the third month on, the placenta provides the high levels of estrogens and </a:t>
            </a:r>
            <a:r>
              <a:rPr lang="en-US" sz="2900" dirty="0" err="1"/>
              <a:t>progesterones</a:t>
            </a:r>
            <a:r>
              <a:rPr lang="en-US" sz="2900" dirty="0"/>
              <a:t> necessary to maintain the 	pregnancy. </a:t>
            </a:r>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r>
              <a:rPr lang="en-US" sz="2900" dirty="0"/>
              <a:t>	3.  The chorion of the placenta secretes human chorionic gonadotropin (</a:t>
            </a:r>
            <a:r>
              <a:rPr lang="en-US" sz="2900" dirty="0" err="1"/>
              <a:t>hGH</a:t>
            </a:r>
            <a:r>
              <a:rPr lang="en-US" sz="2900" dirty="0"/>
              <a:t>), </a:t>
            </a:r>
            <a:r>
              <a:rPr lang="en-US" sz="2900" dirty="0" err="1"/>
              <a:t>relaxin</a:t>
            </a:r>
            <a:r>
              <a:rPr lang="en-US" sz="2900" dirty="0"/>
              <a:t>, and human somatomammotropin (</a:t>
            </a:r>
            <a:r>
              <a:rPr lang="en-US" sz="2900" dirty="0" err="1"/>
              <a:t>hCS</a:t>
            </a:r>
            <a:r>
              <a:rPr lang="en-US" sz="2900" dirty="0"/>
              <a:t>). </a:t>
            </a:r>
            <a:endParaRPr dirty="0"/>
          </a:p>
          <a:p>
            <a:pPr marL="0" lvl="0" indent="0" algn="l" rtl="0">
              <a:lnSpc>
                <a:spcPct val="90000"/>
              </a:lnSpc>
              <a:spcBef>
                <a:spcPts val="1000"/>
              </a:spcBef>
              <a:spcAft>
                <a:spcPts val="0"/>
              </a:spcAft>
              <a:buClr>
                <a:schemeClr val="dk1"/>
              </a:buClr>
              <a:buSzPct val="100000"/>
              <a:buNone/>
            </a:pPr>
            <a:r>
              <a:rPr lang="en-US" sz="2900" dirty="0"/>
              <a:t>		a.  Human chorionic gonadotropin (</a:t>
            </a:r>
            <a:r>
              <a:rPr lang="en-US" sz="2900" dirty="0" err="1"/>
              <a:t>hCG</a:t>
            </a:r>
            <a:r>
              <a:rPr lang="en-US" sz="2900" dirty="0"/>
              <a:t>) mimics LH; its primary role is to stimulate continued production by the corpus 			luteum of estrogens and progesterone - an activity necessary for the continued attachment of the embryo and fetus to the 			lining of the uterus  </a:t>
            </a:r>
            <a:endParaRPr dirty="0"/>
          </a:p>
          <a:p>
            <a:pPr marL="0" lvl="0" indent="0" algn="l" rtl="0">
              <a:lnSpc>
                <a:spcPct val="90000"/>
              </a:lnSpc>
              <a:spcBef>
                <a:spcPts val="1000"/>
              </a:spcBef>
              <a:spcAft>
                <a:spcPts val="0"/>
              </a:spcAft>
              <a:buClr>
                <a:schemeClr val="dk1"/>
              </a:buClr>
              <a:buSzPct val="100000"/>
              <a:buNone/>
            </a:pPr>
            <a:r>
              <a:rPr lang="en-US" sz="2900" dirty="0"/>
              <a:t>		b.  </a:t>
            </a:r>
            <a:r>
              <a:rPr lang="en-US" sz="2900" dirty="0" err="1"/>
              <a:t>Relaxin</a:t>
            </a:r>
            <a:r>
              <a:rPr lang="en-US" sz="2900" dirty="0"/>
              <a:t>, produced by the ovaries, testes, and placenta, inhibits secretion of FSH and might regulate secretion of </a:t>
            </a:r>
            <a:r>
              <a:rPr lang="en-US" sz="2900" dirty="0" err="1"/>
              <a:t>hGH</a:t>
            </a:r>
            <a:r>
              <a:rPr lang="en-US" sz="2900" dirty="0"/>
              <a:t>. </a:t>
            </a:r>
            <a:endParaRPr dirty="0"/>
          </a:p>
          <a:p>
            <a:pPr marL="0" lvl="0" indent="0" algn="l" rtl="0">
              <a:lnSpc>
                <a:spcPct val="90000"/>
              </a:lnSpc>
              <a:spcBef>
                <a:spcPts val="1000"/>
              </a:spcBef>
              <a:spcAft>
                <a:spcPts val="0"/>
              </a:spcAft>
              <a:buClr>
                <a:schemeClr val="dk1"/>
              </a:buClr>
              <a:buSzPct val="100000"/>
              <a:buNone/>
            </a:pPr>
            <a:r>
              <a:rPr lang="en-US" sz="2900" dirty="0"/>
              <a:t>		c.  Human chorionic somatomammotropin (</a:t>
            </a:r>
            <a:r>
              <a:rPr lang="en-US" sz="2900" dirty="0" err="1"/>
              <a:t>hCS</a:t>
            </a:r>
            <a:r>
              <a:rPr lang="en-US" sz="2900" dirty="0"/>
              <a:t>) (also known as human placental lactogen, or </a:t>
            </a:r>
            <a:r>
              <a:rPr lang="en-US" sz="2900" dirty="0" err="1"/>
              <a:t>hPL</a:t>
            </a:r>
            <a:r>
              <a:rPr lang="en-US" sz="2900" dirty="0"/>
              <a:t>), also produced by the 			chorion, assumes a role in breast development for lactation, protein anabolism, and catabolism of glucose and fatty acids. </a:t>
            </a:r>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r>
              <a:rPr lang="en-US" sz="2900" dirty="0"/>
              <a:t>	4.  Corticotropin-releasing hormone (CRH) is thought to be the “clock” that establishes the timing of birth. </a:t>
            </a:r>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r>
              <a:rPr lang="en-US" sz="2900" dirty="0"/>
              <a:t>	5.  Early pregnancy tests detect the tiny amounts of </a:t>
            </a:r>
            <a:r>
              <a:rPr lang="en-US" sz="2900" dirty="0" err="1"/>
              <a:t>hCG</a:t>
            </a:r>
            <a:r>
              <a:rPr lang="en-US" sz="2900" dirty="0"/>
              <a:t> in the urine that begin to show up about 8 days after fertilization.  </a:t>
            </a:r>
            <a:endParaRPr dirty="0"/>
          </a:p>
          <a:p>
            <a:pPr marL="0" lvl="0" indent="0" algn="l" rtl="0">
              <a:lnSpc>
                <a:spcPct val="90000"/>
              </a:lnSpc>
              <a:spcBef>
                <a:spcPts val="1000"/>
              </a:spcBef>
              <a:spcAft>
                <a:spcPts val="0"/>
              </a:spcAft>
              <a:buClr>
                <a:schemeClr val="dk1"/>
              </a:buClr>
              <a:buSzPct val="100000"/>
              <a:buNone/>
            </a:pPr>
            <a:r>
              <a:rPr lang="en-US" dirty="0"/>
              <a:t>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Fertilization</a:t>
            </a:r>
            <a:endParaRPr dirty="0"/>
          </a:p>
        </p:txBody>
      </p:sp>
      <p:sp>
        <p:nvSpPr>
          <p:cNvPr id="117" name="Google Shape;117;p4"/>
          <p:cNvSpPr txBox="1">
            <a:spLocks noGrp="1"/>
          </p:cNvSpPr>
          <p:nvPr>
            <p:ph type="body" idx="1"/>
          </p:nvPr>
        </p:nvSpPr>
        <p:spPr>
          <a:xfrm>
            <a:off x="719328" y="1690688"/>
            <a:ext cx="10515600" cy="4351338"/>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90000"/>
              </a:lnSpc>
              <a:spcBef>
                <a:spcPts val="1000"/>
              </a:spcBef>
              <a:spcAft>
                <a:spcPts val="0"/>
              </a:spcAft>
              <a:buClr>
                <a:schemeClr val="dk1"/>
              </a:buClr>
              <a:buSzPct val="100000"/>
              <a:buNone/>
            </a:pPr>
            <a:r>
              <a:rPr lang="en-US" dirty="0"/>
              <a:t>1.  During fertilization, the genetic material from a haploid sperm cell (spermatozoon) and a haploid secondary oocyte merges into a single diploid nucleus. </a:t>
            </a:r>
            <a:endParaRPr dirty="0"/>
          </a:p>
          <a:p>
            <a:pPr marL="0" lvl="0" indent="0" algn="l" rtl="0">
              <a:lnSpc>
                <a:spcPct val="90000"/>
              </a:lnSpc>
              <a:spcBef>
                <a:spcPts val="1000"/>
              </a:spcBef>
              <a:spcAft>
                <a:spcPts val="0"/>
              </a:spcAft>
              <a:buClr>
                <a:schemeClr val="dk1"/>
              </a:buClr>
              <a:buSzPct val="100000"/>
              <a:buNone/>
            </a:pPr>
            <a:r>
              <a:rPr lang="en-US" dirty="0"/>
              <a:t>	a.  Fertilization normally occurs in the uterine (Fallopian) tube when the oocyte is about one-third of the way down the 	tube to the uterus, usually within 12 to 24 hours after ovulation. </a:t>
            </a:r>
            <a:endParaRPr dirty="0"/>
          </a:p>
          <a:p>
            <a:pPr marL="0" lvl="0" indent="0" algn="l" rtl="0">
              <a:lnSpc>
                <a:spcPct val="90000"/>
              </a:lnSpc>
              <a:spcBef>
                <a:spcPts val="1000"/>
              </a:spcBef>
              <a:spcAft>
                <a:spcPts val="0"/>
              </a:spcAft>
              <a:buClr>
                <a:schemeClr val="dk1"/>
              </a:buClr>
              <a:buSzPct val="100000"/>
              <a:buNone/>
            </a:pPr>
            <a:r>
              <a:rPr lang="en-US" dirty="0"/>
              <a:t>	b.  The process leading to fertilization begins as peristaltic contractions and the actions of cilia transport the oocyte 	through the uterine tube. </a:t>
            </a:r>
            <a:endParaRPr dirty="0"/>
          </a:p>
          <a:p>
            <a:pPr marL="0" lvl="0" indent="0" algn="l" rtl="0">
              <a:lnSpc>
                <a:spcPct val="90000"/>
              </a:lnSpc>
              <a:spcBef>
                <a:spcPts val="1000"/>
              </a:spcBef>
              <a:spcAft>
                <a:spcPts val="0"/>
              </a:spcAft>
              <a:buClr>
                <a:schemeClr val="dk1"/>
              </a:buClr>
              <a:buSzPct val="100000"/>
              <a:buNone/>
            </a:pPr>
            <a:r>
              <a:rPr lang="en-US" dirty="0"/>
              <a:t>	c.  Sperm swim up the uterus and into the uterine tube by the whiplike movements of their tails and muscular 	contractions of the uterus. </a:t>
            </a:r>
            <a:endParaRPr dirty="0"/>
          </a:p>
          <a:p>
            <a:pPr marL="0" lvl="0" indent="0" algn="l" rtl="0">
              <a:lnSpc>
                <a:spcPct val="90000"/>
              </a:lnSpc>
              <a:spcBef>
                <a:spcPts val="1000"/>
              </a:spcBef>
              <a:spcAft>
                <a:spcPts val="0"/>
              </a:spcAft>
              <a:buClr>
                <a:schemeClr val="dk1"/>
              </a:buClr>
              <a:buSzPct val="100000"/>
              <a:buNone/>
            </a:pPr>
            <a:r>
              <a:rPr lang="en-US" dirty="0"/>
              <a:t>2.  The functional changes that sperm undergo in the female reproductive tract that allow them to fertilize a secondary oocyte are referred to as capacitation  </a:t>
            </a:r>
            <a:endParaRPr dirty="0"/>
          </a:p>
          <a:p>
            <a:pPr marL="0" lvl="0" indent="0" algn="l" rtl="0">
              <a:lnSpc>
                <a:spcPct val="90000"/>
              </a:lnSpc>
              <a:spcBef>
                <a:spcPts val="1000"/>
              </a:spcBef>
              <a:spcAft>
                <a:spcPts val="0"/>
              </a:spcAft>
              <a:buClr>
                <a:schemeClr val="dk1"/>
              </a:buClr>
              <a:buSzPct val="100000"/>
              <a:buNone/>
            </a:pPr>
            <a:r>
              <a:rPr lang="en-US" dirty="0"/>
              <a:t>3.  To fertilize an oocyte, a sperm must penetrate the corona radiata and zona pellucida around the oocyte. </a:t>
            </a:r>
            <a:endParaRPr dirty="0"/>
          </a:p>
          <a:p>
            <a:pPr marL="0" lvl="0" indent="0" algn="l" rtl="0">
              <a:lnSpc>
                <a:spcPct val="90000"/>
              </a:lnSpc>
              <a:spcBef>
                <a:spcPts val="1000"/>
              </a:spcBef>
              <a:spcAft>
                <a:spcPts val="0"/>
              </a:spcAft>
              <a:buClr>
                <a:schemeClr val="dk1"/>
              </a:buClr>
              <a:buSzPct val="100000"/>
              <a:buNone/>
            </a:pPr>
            <a:r>
              <a:rPr lang="en-US" dirty="0"/>
              <a:t>	a.  A glycoprotein in the zona pellucida (ZP3) acts as a sperm receptor, binds to specific membrane proteins in the sperm 	head and triggers the acrosomal reaction, the release of the contents of the acrosome. </a:t>
            </a:r>
            <a:endParaRPr dirty="0"/>
          </a:p>
          <a:p>
            <a:pPr marL="0" lvl="0" indent="0" algn="l" rtl="0">
              <a:lnSpc>
                <a:spcPct val="90000"/>
              </a:lnSpc>
              <a:spcBef>
                <a:spcPts val="1000"/>
              </a:spcBef>
              <a:spcAft>
                <a:spcPts val="0"/>
              </a:spcAft>
              <a:buClr>
                <a:schemeClr val="dk1"/>
              </a:buClr>
              <a:buSzPct val="100000"/>
              <a:buNone/>
            </a:pPr>
            <a:r>
              <a:rPr lang="en-US" dirty="0"/>
              <a:t>	b.  The acrosomal enzymes digest a path through the zona pellucida allowing only one sperm to make its way through the 	barrier and reach the oocyte’s plasma membrane. </a:t>
            </a:r>
            <a:endParaRPr dirty="0"/>
          </a:p>
          <a:p>
            <a:pPr marL="0" lvl="0" indent="0" algn="l" rtl="0">
              <a:lnSpc>
                <a:spcPct val="90000"/>
              </a:lnSpc>
              <a:spcBef>
                <a:spcPts val="1000"/>
              </a:spcBef>
              <a:spcAft>
                <a:spcPts val="0"/>
              </a:spcAft>
              <a:buClr>
                <a:schemeClr val="dk1"/>
              </a:buClr>
              <a:buSzPct val="100000"/>
              <a:buNone/>
            </a:pPr>
            <a:r>
              <a:rPr lang="en-US" dirty="0"/>
              <a:t>		1)  Fusion of a sperm with a secondary oocyte is called syngamy. </a:t>
            </a:r>
            <a:endParaRPr dirty="0"/>
          </a:p>
          <a:p>
            <a:pPr marL="0" lvl="0" indent="0" algn="l" rtl="0">
              <a:lnSpc>
                <a:spcPct val="90000"/>
              </a:lnSpc>
              <a:spcBef>
                <a:spcPts val="1000"/>
              </a:spcBef>
              <a:spcAft>
                <a:spcPts val="0"/>
              </a:spcAft>
              <a:buClr>
                <a:schemeClr val="dk1"/>
              </a:buClr>
              <a:buSzPct val="100000"/>
              <a:buNone/>
            </a:pPr>
            <a:r>
              <a:rPr lang="en-US" dirty="0"/>
              <a:t>		2)  Polyspermy is prevented by chemical changes that prevent a second sperm from entering the oocyte. </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a:solidFill>
                  <a:schemeClr val="dk1"/>
                </a:solidFill>
              </a:rPr>
              <a:t>Linea nigra</a:t>
            </a:r>
            <a:endParaRPr sz="4000">
              <a:solidFill>
                <a:schemeClr val="dk1"/>
              </a:solidFill>
            </a:endParaRPr>
          </a:p>
        </p:txBody>
      </p:sp>
      <p:sp>
        <p:nvSpPr>
          <p:cNvPr id="381" name="Google Shape;381;p37"/>
          <p:cNvSpPr txBox="1">
            <a:spLocks noGrp="1"/>
          </p:cNvSpPr>
          <p:nvPr>
            <p:ph type="body" idx="1"/>
          </p:nvPr>
        </p:nvSpPr>
        <p:spPr>
          <a:xfrm>
            <a:off x="2767586" y="5427601"/>
            <a:ext cx="5955792" cy="863471"/>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1000"/>
              </a:spcBef>
              <a:spcAft>
                <a:spcPts val="0"/>
              </a:spcAft>
              <a:buClr>
                <a:srgbClr val="000000"/>
              </a:buClr>
              <a:buSzPts val="1600"/>
              <a:buChar char="•"/>
            </a:pPr>
            <a:r>
              <a:rPr lang="en-US" sz="1600" dirty="0">
                <a:solidFill>
                  <a:srgbClr val="000000"/>
                </a:solidFill>
              </a:rPr>
              <a:t>The </a:t>
            </a:r>
            <a:r>
              <a:rPr lang="en-US" sz="1600" dirty="0" err="1">
                <a:solidFill>
                  <a:srgbClr val="000000"/>
                </a:solidFill>
              </a:rPr>
              <a:t>linea</a:t>
            </a:r>
            <a:r>
              <a:rPr lang="en-US" sz="1600" dirty="0">
                <a:solidFill>
                  <a:srgbClr val="000000"/>
                </a:solidFill>
              </a:rPr>
              <a:t> nigra, a dark medial line running from the umbilicus to the pubis, forms during pregnancy and persists for a few weeks following childbirth. The </a:t>
            </a:r>
            <a:r>
              <a:rPr lang="en-US" sz="1600" dirty="0" err="1">
                <a:solidFill>
                  <a:srgbClr val="000000"/>
                </a:solidFill>
              </a:rPr>
              <a:t>linea</a:t>
            </a:r>
            <a:r>
              <a:rPr lang="en-US" sz="1600" dirty="0">
                <a:solidFill>
                  <a:srgbClr val="000000"/>
                </a:solidFill>
              </a:rPr>
              <a:t> nigra shown here corresponds to a pregnancy that is 22 weeks along.</a:t>
            </a:r>
            <a:endParaRPr dirty="0"/>
          </a:p>
        </p:txBody>
      </p:sp>
      <p:pic>
        <p:nvPicPr>
          <p:cNvPr id="382" name="Google Shape;382;p37" descr="OSC-Stacked-TM-RGB-1.png"/>
          <p:cNvPicPr preferRelativeResize="0"/>
          <p:nvPr/>
        </p:nvPicPr>
        <p:blipFill rotWithShape="1">
          <a:blip r:embed="rId3">
            <a:alphaModFix/>
          </a:blip>
          <a:srcRect/>
          <a:stretch/>
        </p:blipFill>
        <p:spPr>
          <a:xfrm>
            <a:off x="11140266" y="5988433"/>
            <a:ext cx="1051734" cy="751709"/>
          </a:xfrm>
          <a:prstGeom prst="rect">
            <a:avLst/>
          </a:prstGeom>
          <a:noFill/>
          <a:ln>
            <a:noFill/>
          </a:ln>
        </p:spPr>
      </p:pic>
      <p:pic>
        <p:nvPicPr>
          <p:cNvPr id="383" name="Google Shape;383;p37"/>
          <p:cNvPicPr preferRelativeResize="0"/>
          <p:nvPr/>
        </p:nvPicPr>
        <p:blipFill rotWithShape="1">
          <a:blip r:embed="rId4">
            <a:alphaModFix/>
          </a:blip>
          <a:srcRect/>
          <a:stretch/>
        </p:blipFill>
        <p:spPr>
          <a:xfrm>
            <a:off x="3616451" y="1513332"/>
            <a:ext cx="3973070" cy="383133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dirty="0">
                <a:solidFill>
                  <a:schemeClr val="dk1"/>
                </a:solidFill>
              </a:rPr>
              <a:t>Effects of Pregnancy- Physiological Changes</a:t>
            </a:r>
            <a:endParaRPr sz="4000" dirty="0"/>
          </a:p>
        </p:txBody>
      </p:sp>
      <p:sp>
        <p:nvSpPr>
          <p:cNvPr id="389" name="Google Shape;389;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55000" lnSpcReduction="20000"/>
          </a:bodyPr>
          <a:lstStyle/>
          <a:p>
            <a:pPr marL="228600" lvl="0" indent="-228600" algn="l" rtl="0">
              <a:lnSpc>
                <a:spcPct val="90000"/>
              </a:lnSpc>
              <a:spcBef>
                <a:spcPts val="0"/>
              </a:spcBef>
              <a:spcAft>
                <a:spcPts val="0"/>
              </a:spcAft>
              <a:buClr>
                <a:schemeClr val="accent2"/>
              </a:buClr>
              <a:buSzPts val="2800"/>
              <a:buFont typeface="Arial"/>
              <a:buChar char="•"/>
            </a:pPr>
            <a:r>
              <a:rPr lang="en-US" dirty="0"/>
              <a:t>Morning sickness</a:t>
            </a:r>
            <a:endParaRPr dirty="0"/>
          </a:p>
          <a:p>
            <a:pPr marL="228600" lvl="0" indent="-228600" algn="l" rtl="0">
              <a:lnSpc>
                <a:spcPct val="90000"/>
              </a:lnSpc>
              <a:spcBef>
                <a:spcPts val="1000"/>
              </a:spcBef>
              <a:spcAft>
                <a:spcPts val="0"/>
              </a:spcAft>
              <a:buClr>
                <a:schemeClr val="accent2"/>
              </a:buClr>
              <a:buSzPts val="2800"/>
              <a:buFont typeface="Arial"/>
              <a:buChar char="•"/>
            </a:pPr>
            <a:r>
              <a:rPr lang="en-US" dirty="0"/>
              <a:t>Heartburn</a:t>
            </a:r>
            <a:endParaRPr dirty="0"/>
          </a:p>
          <a:p>
            <a:pPr marL="228600" lvl="0" indent="-228600" algn="l" rtl="0">
              <a:lnSpc>
                <a:spcPct val="90000"/>
              </a:lnSpc>
              <a:spcBef>
                <a:spcPts val="1000"/>
              </a:spcBef>
              <a:spcAft>
                <a:spcPts val="0"/>
              </a:spcAft>
              <a:buClr>
                <a:schemeClr val="accent2"/>
              </a:buClr>
              <a:buSzPts val="2800"/>
              <a:buFont typeface="Arial"/>
              <a:buChar char="•"/>
            </a:pPr>
            <a:r>
              <a:rPr lang="en-US" dirty="0"/>
              <a:t>Constipation</a:t>
            </a:r>
            <a:endParaRPr dirty="0"/>
          </a:p>
          <a:p>
            <a:pPr marL="228600" lvl="0" indent="-228600" algn="l" rtl="0">
              <a:lnSpc>
                <a:spcPct val="90000"/>
              </a:lnSpc>
              <a:spcBef>
                <a:spcPts val="1000"/>
              </a:spcBef>
              <a:spcAft>
                <a:spcPts val="0"/>
              </a:spcAft>
              <a:buClr>
                <a:schemeClr val="accent2"/>
              </a:buClr>
              <a:buSzPts val="2800"/>
              <a:buFont typeface="Arial"/>
              <a:buChar char="•"/>
            </a:pPr>
            <a:r>
              <a:rPr lang="en-US" dirty="0"/>
              <a:t>Increased urine output</a:t>
            </a:r>
            <a:endParaRPr dirty="0"/>
          </a:p>
          <a:p>
            <a:pPr marL="228600" lvl="0" indent="-228600" algn="l" rtl="0">
              <a:lnSpc>
                <a:spcPct val="90000"/>
              </a:lnSpc>
              <a:spcBef>
                <a:spcPts val="1000"/>
              </a:spcBef>
              <a:spcAft>
                <a:spcPts val="0"/>
              </a:spcAft>
              <a:buClr>
                <a:schemeClr val="accent2"/>
              </a:buClr>
              <a:buSzPts val="2800"/>
              <a:buFont typeface="Arial"/>
              <a:buChar char="•"/>
            </a:pPr>
            <a:r>
              <a:rPr lang="en-US" dirty="0"/>
              <a:t>Frequency</a:t>
            </a:r>
            <a:endParaRPr dirty="0"/>
          </a:p>
          <a:p>
            <a:pPr marL="228600" lvl="0" indent="-228600" algn="l" rtl="0">
              <a:lnSpc>
                <a:spcPct val="90000"/>
              </a:lnSpc>
              <a:spcBef>
                <a:spcPts val="1000"/>
              </a:spcBef>
              <a:spcAft>
                <a:spcPts val="0"/>
              </a:spcAft>
              <a:buClr>
                <a:schemeClr val="accent2"/>
              </a:buClr>
              <a:buSzPts val="2800"/>
              <a:buFont typeface="Arial"/>
              <a:buChar char="•"/>
            </a:pPr>
            <a:r>
              <a:rPr lang="en-US" dirty="0"/>
              <a:t>Urgency</a:t>
            </a:r>
            <a:endParaRPr dirty="0"/>
          </a:p>
          <a:p>
            <a:pPr marL="228600" lvl="0" indent="-228600" algn="l" rtl="0">
              <a:lnSpc>
                <a:spcPct val="90000"/>
              </a:lnSpc>
              <a:spcBef>
                <a:spcPts val="1000"/>
              </a:spcBef>
              <a:spcAft>
                <a:spcPts val="0"/>
              </a:spcAft>
              <a:buClr>
                <a:schemeClr val="accent2"/>
              </a:buClr>
              <a:buSzPts val="2800"/>
              <a:buFont typeface="Arial"/>
              <a:buChar char="•"/>
            </a:pPr>
            <a:r>
              <a:rPr lang="en-US" dirty="0"/>
              <a:t>Stress incontinence</a:t>
            </a:r>
            <a:endParaRPr dirty="0"/>
          </a:p>
          <a:p>
            <a:pPr marL="228600" lvl="0" indent="-228600" algn="l" rtl="0">
              <a:lnSpc>
                <a:spcPct val="90000"/>
              </a:lnSpc>
              <a:spcBef>
                <a:spcPts val="1000"/>
              </a:spcBef>
              <a:spcAft>
                <a:spcPts val="0"/>
              </a:spcAft>
              <a:buClr>
                <a:schemeClr val="accent2"/>
              </a:buClr>
              <a:buSzPts val="2800"/>
              <a:buFont typeface="Arial"/>
              <a:buChar char="•"/>
            </a:pPr>
            <a:r>
              <a:rPr lang="en-US" dirty="0"/>
              <a:t>Increased respiratory rate</a:t>
            </a:r>
            <a:endParaRPr dirty="0"/>
          </a:p>
          <a:p>
            <a:pPr marL="228600" lvl="0" indent="-228600" algn="l" rtl="0">
              <a:lnSpc>
                <a:spcPct val="90000"/>
              </a:lnSpc>
              <a:spcBef>
                <a:spcPts val="1000"/>
              </a:spcBef>
              <a:spcAft>
                <a:spcPts val="0"/>
              </a:spcAft>
              <a:buClr>
                <a:schemeClr val="accent2"/>
              </a:buClr>
              <a:buSzPts val="2800"/>
              <a:buFont typeface="Arial"/>
              <a:buChar char="•"/>
            </a:pPr>
            <a:r>
              <a:rPr lang="en-US" dirty="0"/>
              <a:t>Increased vital capacity</a:t>
            </a:r>
            <a:endParaRPr dirty="0"/>
          </a:p>
          <a:p>
            <a:pPr marL="228600" lvl="0" indent="-228600" algn="l" rtl="0">
              <a:lnSpc>
                <a:spcPct val="90000"/>
              </a:lnSpc>
              <a:spcBef>
                <a:spcPts val="1000"/>
              </a:spcBef>
              <a:spcAft>
                <a:spcPts val="0"/>
              </a:spcAft>
              <a:buClr>
                <a:schemeClr val="accent2"/>
              </a:buClr>
              <a:buSzPts val="2800"/>
              <a:buFont typeface="Arial"/>
              <a:buChar char="•"/>
            </a:pPr>
            <a:r>
              <a:rPr lang="en-US" dirty="0"/>
              <a:t>Dyspnea</a:t>
            </a:r>
            <a:endParaRPr dirty="0"/>
          </a:p>
          <a:p>
            <a:pPr marL="228600" lvl="0" indent="-228600" algn="l" rtl="0">
              <a:lnSpc>
                <a:spcPct val="90000"/>
              </a:lnSpc>
              <a:spcBef>
                <a:spcPts val="1000"/>
              </a:spcBef>
              <a:spcAft>
                <a:spcPts val="0"/>
              </a:spcAft>
              <a:buClr>
                <a:schemeClr val="accent2"/>
              </a:buClr>
              <a:buSzPts val="2800"/>
              <a:buFont typeface="Arial"/>
              <a:buChar char="•"/>
            </a:pPr>
            <a:r>
              <a:rPr lang="en-US" dirty="0"/>
              <a:t>Decreased residual volume</a:t>
            </a:r>
            <a:endParaRPr dirty="0"/>
          </a:p>
          <a:p>
            <a:pPr marL="228600" lvl="0" indent="-228600" algn="l" rtl="0">
              <a:lnSpc>
                <a:spcPct val="90000"/>
              </a:lnSpc>
              <a:spcBef>
                <a:spcPts val="1000"/>
              </a:spcBef>
              <a:spcAft>
                <a:spcPts val="0"/>
              </a:spcAft>
              <a:buClr>
                <a:schemeClr val="accent2"/>
              </a:buClr>
              <a:buSzPts val="2800"/>
              <a:buFont typeface="Arial"/>
              <a:buChar char="•"/>
            </a:pPr>
            <a:r>
              <a:rPr lang="en-US" dirty="0"/>
              <a:t>Increased blood volume</a:t>
            </a:r>
            <a:endParaRPr dirty="0"/>
          </a:p>
          <a:p>
            <a:pPr marL="228600" lvl="0" indent="-228600" algn="l" rtl="0">
              <a:lnSpc>
                <a:spcPct val="90000"/>
              </a:lnSpc>
              <a:spcBef>
                <a:spcPts val="1000"/>
              </a:spcBef>
              <a:spcAft>
                <a:spcPts val="0"/>
              </a:spcAft>
              <a:buClr>
                <a:schemeClr val="accent2"/>
              </a:buClr>
              <a:buSzPts val="2800"/>
              <a:buFont typeface="Arial"/>
              <a:buChar char="•"/>
            </a:pPr>
            <a:r>
              <a:rPr lang="en-US" dirty="0"/>
              <a:t>Edema</a:t>
            </a:r>
            <a:endParaRPr dirty="0"/>
          </a:p>
          <a:p>
            <a:pPr marL="228600" lvl="0" indent="-228600" algn="l" rtl="0">
              <a:lnSpc>
                <a:spcPct val="90000"/>
              </a:lnSpc>
              <a:spcBef>
                <a:spcPts val="1000"/>
              </a:spcBef>
              <a:spcAft>
                <a:spcPts val="0"/>
              </a:spcAft>
              <a:buClr>
                <a:schemeClr val="accent2"/>
              </a:buClr>
              <a:buSzPts val="2800"/>
              <a:buFont typeface="Arial"/>
              <a:buChar char="•"/>
            </a:pPr>
            <a:r>
              <a:rPr lang="en-US" dirty="0"/>
              <a:t>Hypertension</a:t>
            </a:r>
            <a:endParaRPr dirty="0"/>
          </a:p>
          <a:p>
            <a:pPr marL="228600" lvl="0" indent="-228600" algn="l" rtl="0">
              <a:lnSpc>
                <a:spcPct val="90000"/>
              </a:lnSpc>
              <a:spcBef>
                <a:spcPts val="1000"/>
              </a:spcBef>
              <a:spcAft>
                <a:spcPts val="0"/>
              </a:spcAft>
              <a:buClr>
                <a:schemeClr val="accent2"/>
              </a:buClr>
              <a:buSzPts val="2800"/>
              <a:buFont typeface="Arial"/>
              <a:buChar char="•"/>
            </a:pPr>
            <a:r>
              <a:rPr lang="en-US" dirty="0"/>
              <a:t>Increased cardiac output</a:t>
            </a:r>
            <a:endParaRPr dirty="0"/>
          </a:p>
          <a:p>
            <a:pPr marL="228600" lvl="0" indent="-50800" algn="l" rtl="0">
              <a:lnSpc>
                <a:spcPct val="90000"/>
              </a:lnSpc>
              <a:spcBef>
                <a:spcPts val="1000"/>
              </a:spcBef>
              <a:spcAft>
                <a:spcPts val="0"/>
              </a:spcAft>
              <a:buClr>
                <a:schemeClr val="accent2"/>
              </a:buClr>
              <a:buSzPts val="2800"/>
              <a:buFont typeface="Arial"/>
              <a:buNone/>
            </a:pPr>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39"/>
          <p:cNvPicPr preferRelativeResize="0">
            <a:picLocks noGrp="1"/>
          </p:cNvPicPr>
          <p:nvPr>
            <p:ph type="body" idx="1"/>
          </p:nvPr>
        </p:nvPicPr>
        <p:blipFill rotWithShape="1">
          <a:blip r:embed="rId3">
            <a:alphaModFix/>
          </a:blip>
          <a:srcRect/>
          <a:stretch/>
        </p:blipFill>
        <p:spPr>
          <a:xfrm>
            <a:off x="2672032" y="1535105"/>
            <a:ext cx="7578972" cy="4253635"/>
          </a:xfrm>
          <a:prstGeom prst="rect">
            <a:avLst/>
          </a:prstGeom>
          <a:noFill/>
          <a:ln>
            <a:noFill/>
          </a:ln>
        </p:spPr>
      </p:pic>
      <p:sp>
        <p:nvSpPr>
          <p:cNvPr id="395" name="Google Shape;395;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Hormones initiating labor</a:t>
            </a:r>
            <a:endParaRPr/>
          </a:p>
        </p:txBody>
      </p:sp>
      <p:sp>
        <p:nvSpPr>
          <p:cNvPr id="396" name="Google Shape;396;p39"/>
          <p:cNvSpPr txBox="1">
            <a:spLocks noGrp="1"/>
          </p:cNvSpPr>
          <p:nvPr>
            <p:ph type="body" idx="4294967295"/>
          </p:nvPr>
        </p:nvSpPr>
        <p:spPr>
          <a:xfrm>
            <a:off x="2672032" y="5791702"/>
            <a:ext cx="10750550" cy="8041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1600"/>
              <a:buChar char="•"/>
            </a:pPr>
            <a:r>
              <a:rPr lang="en-US" sz="1600" b="1" dirty="0">
                <a:solidFill>
                  <a:srgbClr val="FF0000"/>
                </a:solidFill>
              </a:rPr>
              <a:t>Hormones Initiating Labor</a:t>
            </a:r>
            <a:endParaRPr dirty="0"/>
          </a:p>
          <a:p>
            <a:pPr marL="228600" lvl="0" indent="-228600" algn="l" rtl="0">
              <a:lnSpc>
                <a:spcPct val="90000"/>
              </a:lnSpc>
              <a:spcBef>
                <a:spcPts val="1000"/>
              </a:spcBef>
              <a:spcAft>
                <a:spcPts val="0"/>
              </a:spcAft>
              <a:buClr>
                <a:schemeClr val="dk1"/>
              </a:buClr>
              <a:buSzPts val="1600"/>
              <a:buChar char="•"/>
            </a:pPr>
            <a:r>
              <a:rPr lang="en-US" sz="1600" dirty="0"/>
              <a:t>A positive feedback loop of hormones works to initiate labor.</a:t>
            </a:r>
            <a:endParaRPr sz="1600" dirty="0">
              <a:solidFill>
                <a:srgbClr val="6CB255"/>
              </a:solidFill>
            </a:endParaRPr>
          </a:p>
        </p:txBody>
      </p:sp>
      <p:pic>
        <p:nvPicPr>
          <p:cNvPr id="397" name="Google Shape;397;p39" descr="OSC-Stacked-TM-RGB-1.png"/>
          <p:cNvPicPr preferRelativeResize="0"/>
          <p:nvPr/>
        </p:nvPicPr>
        <p:blipFill rotWithShape="1">
          <a:blip r:embed="rId4">
            <a:alphaModFix/>
          </a:blip>
          <a:srcRect/>
          <a:stretch/>
        </p:blipFill>
        <p:spPr>
          <a:xfrm>
            <a:off x="10889960" y="6010570"/>
            <a:ext cx="1051734" cy="751709"/>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40"/>
          <p:cNvSpPr txBox="1">
            <a:spLocks noGrp="1"/>
          </p:cNvSpPr>
          <p:nvPr>
            <p:ph type="title"/>
          </p:nvPr>
        </p:nvSpPr>
        <p:spPr>
          <a:xfrm>
            <a:off x="838200" y="404881"/>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br>
              <a:rPr lang="en-US"/>
            </a:br>
            <a:r>
              <a:rPr lang="en-US"/>
              <a:t>Anatomical and Physiological Changes During Pregnancy </a:t>
            </a:r>
            <a:br>
              <a:rPr lang="en-US"/>
            </a:br>
            <a:endParaRPr/>
          </a:p>
        </p:txBody>
      </p:sp>
      <p:sp>
        <p:nvSpPr>
          <p:cNvPr id="403" name="Google Shape;403;p40"/>
          <p:cNvSpPr txBox="1">
            <a:spLocks noGrp="1"/>
          </p:cNvSpPr>
          <p:nvPr>
            <p:ph type="body" idx="1"/>
          </p:nvPr>
        </p:nvSpPr>
        <p:spPr>
          <a:xfrm>
            <a:off x="481584" y="1730444"/>
            <a:ext cx="11387328"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ct val="100000"/>
              <a:buNone/>
            </a:pPr>
            <a:r>
              <a:rPr lang="en-US" sz="1200" dirty="0"/>
              <a:t>1.  During gestation, several anatomical and physiological changes occur. </a:t>
            </a:r>
            <a:endParaRPr sz="1200" dirty="0"/>
          </a:p>
          <a:p>
            <a:pPr marL="0" lvl="0" indent="0" algn="l" rtl="0">
              <a:lnSpc>
                <a:spcPct val="90000"/>
              </a:lnSpc>
              <a:spcBef>
                <a:spcPts val="1000"/>
              </a:spcBef>
              <a:spcAft>
                <a:spcPts val="0"/>
              </a:spcAft>
              <a:buClr>
                <a:schemeClr val="dk1"/>
              </a:buClr>
              <a:buSzPct val="100000"/>
              <a:buNone/>
            </a:pPr>
            <a:r>
              <a:rPr lang="en-US" sz="1200" dirty="0"/>
              <a:t>	a.  The uterus continuously enlarges, filling first the pelvic and then the abdominal cavity, displacing and compressing a number of structures. </a:t>
            </a:r>
            <a:endParaRPr sz="1200" dirty="0"/>
          </a:p>
          <a:p>
            <a:pPr marL="0" lvl="0" indent="0" algn="l" rtl="0">
              <a:lnSpc>
                <a:spcPct val="90000"/>
              </a:lnSpc>
              <a:spcBef>
                <a:spcPts val="1000"/>
              </a:spcBef>
              <a:spcAft>
                <a:spcPts val="0"/>
              </a:spcAft>
              <a:buClr>
                <a:schemeClr val="dk1"/>
              </a:buClr>
              <a:buSzPct val="100000"/>
              <a:buNone/>
            </a:pPr>
            <a:r>
              <a:rPr lang="en-US" sz="1200" dirty="0"/>
              <a:t>	b.  Pregnancy-induced physiological changes include weight gain; increased protein, fat, and mineral storage; marked breast enlargement; and lower back pain . </a:t>
            </a:r>
            <a:endParaRPr sz="1200" dirty="0"/>
          </a:p>
          <a:p>
            <a:pPr marL="0" lvl="0" indent="0" algn="l" rtl="0">
              <a:lnSpc>
                <a:spcPct val="90000"/>
              </a:lnSpc>
              <a:spcBef>
                <a:spcPts val="1000"/>
              </a:spcBef>
              <a:spcAft>
                <a:spcPts val="0"/>
              </a:spcAft>
              <a:buClr>
                <a:schemeClr val="dk1"/>
              </a:buClr>
              <a:buSzPct val="100000"/>
              <a:buNone/>
            </a:pPr>
            <a:r>
              <a:rPr lang="en-US" sz="1200" dirty="0"/>
              <a:t>	c.  Cardiovascular modifications include increase in stroke volume by approximately 30%, rise in cardiac output by approximately 20-30%, increase in heart rate by 10-	15%, and increase in blood volume up to 30-50% (mostly during the latter half of pregnancy). The uterus may compress large blood vessels, diminishing blood flow 	and return to the heart.</a:t>
            </a:r>
            <a:endParaRPr sz="1200" dirty="0"/>
          </a:p>
          <a:p>
            <a:pPr marL="0" lvl="0" indent="0" algn="l" rtl="0">
              <a:lnSpc>
                <a:spcPct val="90000"/>
              </a:lnSpc>
              <a:spcBef>
                <a:spcPts val="1000"/>
              </a:spcBef>
              <a:spcAft>
                <a:spcPts val="0"/>
              </a:spcAft>
              <a:buClr>
                <a:schemeClr val="dk1"/>
              </a:buClr>
              <a:buSzPct val="100000"/>
              <a:buNone/>
            </a:pPr>
            <a:r>
              <a:rPr lang="en-US" sz="1200" dirty="0"/>
              <a:t>	 d.  Pulmonary function alternations include increased tidal volume (30-40%), decreased expiratory reserve volume (by up to 40%), increased minute volume of 	respiration (by up to 40%), decreased airway resistance in the bronchial tree (by up to 36%), and increase in total body oxygen consumption (by 1020%). Dyspnea also 	occurs. </a:t>
            </a:r>
            <a:endParaRPr sz="1200" dirty="0"/>
          </a:p>
          <a:p>
            <a:pPr marL="0" lvl="0" indent="0" algn="l" rtl="0">
              <a:lnSpc>
                <a:spcPct val="90000"/>
              </a:lnSpc>
              <a:spcBef>
                <a:spcPts val="1000"/>
              </a:spcBef>
              <a:spcAft>
                <a:spcPts val="0"/>
              </a:spcAft>
              <a:buClr>
                <a:schemeClr val="dk1"/>
              </a:buClr>
              <a:buSzPct val="100000"/>
              <a:buNone/>
            </a:pPr>
            <a:r>
              <a:rPr lang="en-US" sz="1200" dirty="0"/>
              <a:t>	e.  With regard to the gastrointestinal tract, there is an increase in appetite and decreased motility that can result in constipation and delayed gastric emptying. 	Nausea, vomiting, and heartburn also occur. </a:t>
            </a:r>
            <a:endParaRPr sz="1200" dirty="0"/>
          </a:p>
          <a:p>
            <a:pPr marL="0" lvl="0" indent="0" algn="l" rtl="0">
              <a:lnSpc>
                <a:spcPct val="90000"/>
              </a:lnSpc>
              <a:spcBef>
                <a:spcPts val="1000"/>
              </a:spcBef>
              <a:spcAft>
                <a:spcPts val="0"/>
              </a:spcAft>
              <a:buClr>
                <a:schemeClr val="dk1"/>
              </a:buClr>
              <a:buSzPct val="100000"/>
              <a:buNone/>
            </a:pPr>
            <a:r>
              <a:rPr lang="en-US" sz="1200" dirty="0"/>
              <a:t>	f.  Pressure on the urinary bladder increases frequency and urgency of urination; stress incontinence may occur. Glomerular filtration rate rises up to 40%. </a:t>
            </a:r>
            <a:endParaRPr sz="1200" dirty="0"/>
          </a:p>
          <a:p>
            <a:pPr marL="0" lvl="0" indent="0" algn="l" rtl="0">
              <a:lnSpc>
                <a:spcPct val="90000"/>
              </a:lnSpc>
              <a:spcBef>
                <a:spcPts val="1000"/>
              </a:spcBef>
              <a:spcAft>
                <a:spcPts val="0"/>
              </a:spcAft>
              <a:buClr>
                <a:schemeClr val="dk1"/>
              </a:buClr>
              <a:buSzPct val="100000"/>
              <a:buNone/>
            </a:pPr>
            <a:r>
              <a:rPr lang="en-US" sz="1200" dirty="0"/>
              <a:t>	g.  The skin may display increased pigmentation, striae (stretch marks) over the abdomen occur as the uterus enlarges, and hair loss increases. </a:t>
            </a:r>
            <a:endParaRPr sz="1200" dirty="0"/>
          </a:p>
          <a:p>
            <a:pPr marL="0" lvl="0" indent="0" algn="l" rtl="0">
              <a:lnSpc>
                <a:spcPct val="90000"/>
              </a:lnSpc>
              <a:spcBef>
                <a:spcPts val="1000"/>
              </a:spcBef>
              <a:spcAft>
                <a:spcPts val="0"/>
              </a:spcAft>
              <a:buClr>
                <a:schemeClr val="dk1"/>
              </a:buClr>
              <a:buSzPct val="100000"/>
              <a:buNone/>
            </a:pPr>
            <a:r>
              <a:rPr lang="en-US" sz="1200" dirty="0"/>
              <a:t>	h.  In the reproductive system, there is edema and increased vascularity of the vulva and increased pliability and vascularity of the vagina. The weight of the uterus 	increases  15 to 20-fold during pregnancy due to hyperplasia of muscle fibers (cells) in the myometrium in early pregnancy and hypertrophy of muscle fibers during 	the second and third trimesters.</a:t>
            </a:r>
          </a:p>
          <a:p>
            <a:pPr marL="0" lvl="0" indent="0" algn="l" rtl="0">
              <a:lnSpc>
                <a:spcPct val="90000"/>
              </a:lnSpc>
              <a:spcBef>
                <a:spcPts val="1000"/>
              </a:spcBef>
              <a:spcAft>
                <a:spcPts val="0"/>
              </a:spcAft>
              <a:buClr>
                <a:schemeClr val="dk1"/>
              </a:buClr>
              <a:buSzPct val="100000"/>
              <a:buNone/>
            </a:pPr>
            <a:r>
              <a:rPr lang="en-US" sz="1200" dirty="0"/>
              <a:t> </a:t>
            </a:r>
            <a:endParaRPr sz="1200" dirty="0"/>
          </a:p>
          <a:p>
            <a:pPr marL="0" lvl="0" indent="0" algn="l" rtl="0">
              <a:lnSpc>
                <a:spcPct val="90000"/>
              </a:lnSpc>
              <a:spcBef>
                <a:spcPts val="1000"/>
              </a:spcBef>
              <a:spcAft>
                <a:spcPts val="0"/>
              </a:spcAft>
              <a:buClr>
                <a:schemeClr val="dk1"/>
              </a:buClr>
              <a:buSzPct val="100000"/>
              <a:buNone/>
            </a:pPr>
            <a:r>
              <a:rPr lang="en-US" sz="1200" dirty="0"/>
              <a:t>2.  Approximately 10-15% of all pregnant women in the United States experience pregnancy-induced hypertension, elevated blood pressure associated with pregnancy. The major cause is preeclampsia, in which the hypertension seems to result from impaired renal function. It typically occurs after the 20th week of gestation and there are large amounts of protein in the blood. When associated with convulsions and coma, the condition is termed eclampsia. </a:t>
            </a:r>
            <a:endParaRPr sz="1200" dirty="0"/>
          </a:p>
          <a:p>
            <a:pPr marL="0" lvl="0" indent="0" algn="l" rtl="0">
              <a:lnSpc>
                <a:spcPct val="90000"/>
              </a:lnSpc>
              <a:spcBef>
                <a:spcPts val="1000"/>
              </a:spcBef>
              <a:spcAft>
                <a:spcPts val="0"/>
              </a:spcAft>
              <a:buClr>
                <a:schemeClr val="dk1"/>
              </a:buClr>
              <a:buSzPct val="100000"/>
              <a:buNone/>
            </a:pPr>
            <a:r>
              <a:rPr lang="en-US" sz="1200" dirty="0"/>
              <a:t> </a:t>
            </a:r>
            <a:endParaRPr sz="12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08" name="Google Shape;408;p41"/>
          <p:cNvPicPr preferRelativeResize="0"/>
          <p:nvPr/>
        </p:nvPicPr>
        <p:blipFill rotWithShape="1">
          <a:blip r:embed="rId3">
            <a:alphaModFix/>
          </a:blip>
          <a:srcRect/>
          <a:stretch/>
        </p:blipFill>
        <p:spPr>
          <a:xfrm>
            <a:off x="3839779" y="877824"/>
            <a:ext cx="4097213" cy="4910328"/>
          </a:xfrm>
          <a:prstGeom prst="rect">
            <a:avLst/>
          </a:prstGeom>
          <a:noFill/>
          <a:ln>
            <a:noFill/>
          </a:ln>
        </p:spPr>
      </p:pic>
      <p:sp>
        <p:nvSpPr>
          <p:cNvPr id="409" name="Google Shape;409;p41"/>
          <p:cNvSpPr txBox="1">
            <a:spLocks noGrp="1"/>
          </p:cNvSpPr>
          <p:nvPr>
            <p:ph type="title"/>
          </p:nvPr>
        </p:nvSpPr>
        <p:spPr>
          <a:xfrm>
            <a:off x="430068" y="3774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dirty="0">
                <a:solidFill>
                  <a:schemeClr val="dk1"/>
                </a:solidFill>
              </a:rPr>
              <a:t>Stages of labor</a:t>
            </a:r>
            <a:endParaRPr dirty="0"/>
          </a:p>
        </p:txBody>
      </p:sp>
      <p:sp>
        <p:nvSpPr>
          <p:cNvPr id="410" name="Google Shape;410;p41"/>
          <p:cNvSpPr txBox="1">
            <a:spLocks noGrp="1"/>
          </p:cNvSpPr>
          <p:nvPr>
            <p:ph type="body" idx="1"/>
          </p:nvPr>
        </p:nvSpPr>
        <p:spPr>
          <a:xfrm>
            <a:off x="37258" y="5624945"/>
            <a:ext cx="9720071" cy="123305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0000"/>
              </a:buClr>
              <a:buSzPts val="1500"/>
              <a:buChar char="•"/>
            </a:pPr>
            <a:r>
              <a:rPr lang="en-US" sz="1500" b="1">
                <a:solidFill>
                  <a:srgbClr val="FF0000"/>
                </a:solidFill>
              </a:rPr>
              <a:t>Stages of Childbirth</a:t>
            </a:r>
            <a:endParaRPr/>
          </a:p>
          <a:p>
            <a:pPr marL="228600" lvl="0" indent="-228600" algn="l" rtl="0">
              <a:lnSpc>
                <a:spcPct val="90000"/>
              </a:lnSpc>
              <a:spcBef>
                <a:spcPts val="1000"/>
              </a:spcBef>
              <a:spcAft>
                <a:spcPts val="0"/>
              </a:spcAft>
              <a:buClr>
                <a:schemeClr val="dk1"/>
              </a:buClr>
              <a:buSzPts val="1550"/>
              <a:buChar char="•"/>
            </a:pPr>
            <a:r>
              <a:rPr lang="en-US" sz="1550"/>
              <a:t>The stages of childbirth include Stage 1, early cervical dilation; Stage 2, full dilation and expulsion of the newborn; and Stage 3, delivery of the placenta and associated fetal membranes. (The position of the newborn’s shoulder is described relative to the mother.)</a:t>
            </a:r>
            <a:endParaRPr sz="1550" b="1"/>
          </a:p>
        </p:txBody>
      </p:sp>
      <p:pic>
        <p:nvPicPr>
          <p:cNvPr id="411" name="Google Shape;411;p41" descr="OSC-Stacked-TM-RGB-1.png"/>
          <p:cNvPicPr preferRelativeResize="0"/>
          <p:nvPr/>
        </p:nvPicPr>
        <p:blipFill rotWithShape="1">
          <a:blip r:embed="rId4">
            <a:alphaModFix/>
          </a:blip>
          <a:srcRect/>
          <a:stretch/>
        </p:blipFill>
        <p:spPr>
          <a:xfrm>
            <a:off x="10945668" y="6068543"/>
            <a:ext cx="1051734" cy="751709"/>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Labor</a:t>
            </a:r>
            <a:endParaRPr dirty="0"/>
          </a:p>
        </p:txBody>
      </p:sp>
      <p:sp>
        <p:nvSpPr>
          <p:cNvPr id="417" name="Google Shape;417;p42"/>
          <p:cNvSpPr txBox="1">
            <a:spLocks noGrp="1"/>
          </p:cNvSpPr>
          <p:nvPr>
            <p:ph type="body" idx="1"/>
          </p:nvPr>
        </p:nvSpPr>
        <p:spPr>
          <a:xfrm>
            <a:off x="838200" y="1505584"/>
            <a:ext cx="10515600" cy="4913503"/>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90000"/>
              </a:lnSpc>
              <a:spcBef>
                <a:spcPts val="0"/>
              </a:spcBef>
              <a:spcAft>
                <a:spcPts val="0"/>
              </a:spcAft>
              <a:buClr>
                <a:schemeClr val="dk1"/>
              </a:buClr>
              <a:buSzPct val="100000"/>
              <a:buNone/>
            </a:pPr>
            <a:r>
              <a:rPr lang="en-US" dirty="0"/>
              <a:t>Labor is the process by which the fetus is expelled from the uterus through the vagina to the outside. Parturition also means giving birth. 	</a:t>
            </a:r>
          </a:p>
          <a:p>
            <a:pPr marL="0" lvl="0" indent="0" algn="l" rtl="0">
              <a:lnSpc>
                <a:spcPct val="90000"/>
              </a:lnSpc>
              <a:spcBef>
                <a:spcPts val="0"/>
              </a:spcBef>
              <a:spcAft>
                <a:spcPts val="0"/>
              </a:spcAft>
              <a:buClr>
                <a:schemeClr val="dk1"/>
              </a:buClr>
              <a:buSzPct val="100000"/>
              <a:buNone/>
            </a:pPr>
            <a:endParaRPr lang="en-US" dirty="0"/>
          </a:p>
          <a:p>
            <a:pPr marL="0" lvl="0" indent="0" algn="l" rtl="0">
              <a:lnSpc>
                <a:spcPct val="90000"/>
              </a:lnSpc>
              <a:spcBef>
                <a:spcPts val="0"/>
              </a:spcBef>
              <a:spcAft>
                <a:spcPts val="0"/>
              </a:spcAft>
              <a:buClr>
                <a:schemeClr val="dk1"/>
              </a:buClr>
              <a:buSzPct val="100000"/>
              <a:buNone/>
            </a:pPr>
            <a:r>
              <a:rPr lang="en-US" dirty="0"/>
              <a:t>1.  A decrease in progesterone levels and elevated levels of estrogens, prostaglandins, oxytocin, and </a:t>
            </a:r>
            <a:r>
              <a:rPr lang="en-US" dirty="0" err="1"/>
              <a:t>relaxin</a:t>
            </a:r>
            <a:r>
              <a:rPr lang="en-US" dirty="0"/>
              <a:t> are all probably involved in the initiation and progression of labor. </a:t>
            </a:r>
            <a:endParaRPr dirty="0"/>
          </a:p>
          <a:p>
            <a:pPr marL="0" lvl="0" indent="0" algn="l" rtl="0">
              <a:lnSpc>
                <a:spcPct val="90000"/>
              </a:lnSpc>
              <a:spcBef>
                <a:spcPts val="1000"/>
              </a:spcBef>
              <a:spcAft>
                <a:spcPts val="0"/>
              </a:spcAft>
              <a:buClr>
                <a:schemeClr val="dk1"/>
              </a:buClr>
              <a:buSzPct val="100000"/>
              <a:buNone/>
            </a:pPr>
            <a:r>
              <a:rPr lang="en-US" dirty="0"/>
              <a:t>	</a:t>
            </a:r>
          </a:p>
          <a:p>
            <a:pPr marL="0" lvl="0" indent="0" algn="l" rtl="0">
              <a:lnSpc>
                <a:spcPct val="90000"/>
              </a:lnSpc>
              <a:spcBef>
                <a:spcPts val="1000"/>
              </a:spcBef>
              <a:spcAft>
                <a:spcPts val="0"/>
              </a:spcAft>
              <a:buClr>
                <a:schemeClr val="dk1"/>
              </a:buClr>
              <a:buSzPct val="100000"/>
              <a:buNone/>
            </a:pPr>
            <a:r>
              <a:rPr lang="en-US" dirty="0"/>
              <a:t>2.  True labor begins when uterine contractions occur at regular intervals, usually producing pain. As the interval between contractions shortens, the contractions intensify. Other signs of true labor may be localization of pain in the back, which in intensified by walking; “show”(discharge of blood-containing mucus from the cervical canal); and dilation of the cervix. In false labor, pain is felt in the abdomen at irregular intervals. The pain does not intensify and is not altered significantly by walking. There is no “show” and no cervical dilation. </a:t>
            </a:r>
            <a:endParaRPr dirty="0"/>
          </a:p>
          <a:p>
            <a:pPr marL="0" lvl="0" indent="0" algn="l" rtl="0">
              <a:lnSpc>
                <a:spcPct val="90000"/>
              </a:lnSpc>
              <a:spcBef>
                <a:spcPts val="1000"/>
              </a:spcBef>
              <a:spcAft>
                <a:spcPts val="0"/>
              </a:spcAft>
              <a:buClr>
                <a:schemeClr val="dk1"/>
              </a:buClr>
              <a:buSzPct val="100000"/>
              <a:buNone/>
            </a:pPr>
            <a:endParaRPr lang="en-US" dirty="0"/>
          </a:p>
          <a:p>
            <a:pPr marL="0" lvl="0" indent="0" algn="l" rtl="0">
              <a:lnSpc>
                <a:spcPct val="90000"/>
              </a:lnSpc>
              <a:spcBef>
                <a:spcPts val="1000"/>
              </a:spcBef>
              <a:spcAft>
                <a:spcPts val="0"/>
              </a:spcAft>
              <a:buClr>
                <a:schemeClr val="dk1"/>
              </a:buClr>
              <a:buSzPct val="100000"/>
              <a:buNone/>
            </a:pPr>
            <a:endParaRPr lang="en-US" dirty="0"/>
          </a:p>
          <a:p>
            <a:pPr marL="0" lvl="0" indent="0" algn="l" rtl="0">
              <a:lnSpc>
                <a:spcPct val="90000"/>
              </a:lnSpc>
              <a:spcBef>
                <a:spcPts val="1000"/>
              </a:spcBef>
              <a:spcAft>
                <a:spcPts val="0"/>
              </a:spcAft>
              <a:buClr>
                <a:schemeClr val="dk1"/>
              </a:buClr>
              <a:buSzPct val="100000"/>
              <a:buNone/>
            </a:pPr>
            <a:r>
              <a:rPr lang="en-US" dirty="0"/>
              <a:t>The birth of a baby involves three stages: dilation of the cervix, expulsion of the fetus, and delivery of the placenta . </a:t>
            </a:r>
            <a:endParaRPr dirty="0"/>
          </a:p>
          <a:p>
            <a:pPr marL="0" lvl="0" indent="0" algn="l" rtl="0">
              <a:lnSpc>
                <a:spcPct val="90000"/>
              </a:lnSpc>
              <a:spcBef>
                <a:spcPts val="1000"/>
              </a:spcBef>
              <a:spcAft>
                <a:spcPts val="0"/>
              </a:spcAft>
              <a:buClr>
                <a:schemeClr val="dk1"/>
              </a:buClr>
              <a:buSzPct val="100000"/>
              <a:buNone/>
            </a:pPr>
            <a:r>
              <a:rPr lang="en-US" dirty="0"/>
              <a:t>1.  The stage of dilation is the time from the onset of labor to the complete dilation of the cervix. During this stage, there are regular contractions of the uterus, usually a rupturing of the amniotic sac, and complete dilation (10cm) of the cervix. If the amniotic sac does not rupture spontaneously, it is done artificially. </a:t>
            </a:r>
            <a:endParaRPr dirty="0"/>
          </a:p>
          <a:p>
            <a:pPr marL="0" lvl="0" indent="0" algn="l" rtl="0">
              <a:lnSpc>
                <a:spcPct val="90000"/>
              </a:lnSpc>
              <a:spcBef>
                <a:spcPts val="1000"/>
              </a:spcBef>
              <a:spcAft>
                <a:spcPts val="0"/>
              </a:spcAft>
              <a:buClr>
                <a:schemeClr val="dk1"/>
              </a:buClr>
              <a:buSzPct val="100000"/>
              <a:buNone/>
            </a:pPr>
            <a:r>
              <a:rPr lang="en-US" dirty="0"/>
              <a:t>2.  The stage of expulsion is the time from complete cervical dilation to delivery. </a:t>
            </a:r>
            <a:endParaRPr dirty="0"/>
          </a:p>
          <a:p>
            <a:pPr marL="0" lvl="0" indent="0" algn="l" rtl="0">
              <a:lnSpc>
                <a:spcPct val="90000"/>
              </a:lnSpc>
              <a:spcBef>
                <a:spcPts val="1000"/>
              </a:spcBef>
              <a:spcAft>
                <a:spcPts val="0"/>
              </a:spcAft>
              <a:buClr>
                <a:schemeClr val="dk1"/>
              </a:buClr>
              <a:buSzPct val="100000"/>
              <a:buNone/>
            </a:pPr>
            <a:r>
              <a:rPr lang="en-US" dirty="0"/>
              <a:t>3.  The placental stage is the time after delivery until the placenta or “afterbirth” is expelled by powerful uterine contractions. These contractions also constrict blood vessels that were torn during delivery, reducing the possibility of hemorrhage. </a:t>
            </a:r>
            <a:endParaRPr dirty="0"/>
          </a:p>
          <a:p>
            <a:pPr marL="0" lvl="0" indent="0"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023CC5-CA55-A180-B86B-F3EBC11FEEC6}"/>
              </a:ext>
            </a:extLst>
          </p:cNvPr>
          <p:cNvSpPr>
            <a:spLocks noGrp="1"/>
          </p:cNvSpPr>
          <p:nvPr>
            <p:ph type="title"/>
          </p:nvPr>
        </p:nvSpPr>
        <p:spPr/>
        <p:txBody>
          <a:bodyPr/>
          <a:lstStyle/>
          <a:p>
            <a:r>
              <a:rPr lang="en-US" dirty="0"/>
              <a:t>Labor</a:t>
            </a:r>
          </a:p>
        </p:txBody>
      </p:sp>
      <p:sp>
        <p:nvSpPr>
          <p:cNvPr id="6" name="Text Placeholder 5">
            <a:extLst>
              <a:ext uri="{FF2B5EF4-FFF2-40B4-BE49-F238E27FC236}">
                <a16:creationId xmlns:a16="http://schemas.microsoft.com/office/drawing/2014/main" id="{D7C1510E-D42C-415D-0833-DC5AD8920C45}"/>
              </a:ext>
            </a:extLst>
          </p:cNvPr>
          <p:cNvSpPr>
            <a:spLocks noGrp="1"/>
          </p:cNvSpPr>
          <p:nvPr>
            <p:ph type="body" idx="1"/>
          </p:nvPr>
        </p:nvSpPr>
        <p:spPr>
          <a:xfrm>
            <a:off x="838200" y="1560448"/>
            <a:ext cx="10792968" cy="4392295"/>
          </a:xfrm>
        </p:spPr>
        <p:txBody>
          <a:bodyPr>
            <a:normAutofit fontScale="62500" lnSpcReduction="20000"/>
          </a:bodyPr>
          <a:lstStyle/>
          <a:p>
            <a:pPr marL="0" lvl="0" indent="0">
              <a:spcBef>
                <a:spcPts val="0"/>
              </a:spcBef>
              <a:buSzPct val="100000"/>
              <a:buNone/>
            </a:pPr>
            <a:r>
              <a:rPr lang="en-US" dirty="0"/>
              <a:t>During labor, the fetus is squeezed through the birth canal for up to several hours, resulting in compression of the fetal head and some intermittent hypoxia due to compression of the umbilical cord and placenta during uterine contractions. In response to this compression, the adrenal medullae of a fetus secrete very high levels of epinephrine and norepinephrine. These hormones afford the fetus protection against the stresses of the birth process and prepare the infant to survive extrauterine life. </a:t>
            </a:r>
          </a:p>
          <a:p>
            <a:pPr marL="0" lvl="0" indent="0">
              <a:spcBef>
                <a:spcPts val="0"/>
              </a:spcBef>
              <a:buSzPct val="100000"/>
              <a:buNone/>
            </a:pPr>
            <a:endParaRPr lang="en-US" dirty="0"/>
          </a:p>
          <a:p>
            <a:pPr marL="0" lvl="0" indent="0">
              <a:spcBef>
                <a:spcPts val="0"/>
              </a:spcBef>
              <a:buSzPct val="100000"/>
              <a:buNone/>
            </a:pPr>
            <a:endParaRPr lang="en-US" dirty="0"/>
          </a:p>
          <a:p>
            <a:pPr marL="0" lvl="0" indent="0">
              <a:buSzPct val="100000"/>
              <a:buNone/>
            </a:pPr>
            <a:r>
              <a:rPr lang="en-US" dirty="0"/>
              <a:t>After delivery of the baby and placenta, there is a period of time, called the puerperium, that lasts about six weeks. During this time the reproductive organs and maternal physiology return to the </a:t>
            </a:r>
            <a:r>
              <a:rPr lang="en-US" dirty="0" err="1"/>
              <a:t>prepregnancy</a:t>
            </a:r>
            <a:r>
              <a:rPr lang="en-US" dirty="0"/>
              <a:t> state. The uterus undergoes a remarkable reduction in size called involution and there is a uterine discharge (lochia) of blood and serous fluid for two to four weeks after delivery. </a:t>
            </a:r>
          </a:p>
          <a:p>
            <a:pPr marL="0" lvl="0" indent="0">
              <a:buSzPct val="100000"/>
              <a:buNone/>
            </a:pPr>
            <a:endParaRPr lang="en-US" dirty="0"/>
          </a:p>
          <a:p>
            <a:pPr marL="0" lvl="0" indent="0">
              <a:buSzPct val="100000"/>
              <a:buNone/>
            </a:pPr>
            <a:endParaRPr lang="en-US" dirty="0"/>
          </a:p>
          <a:p>
            <a:pPr marL="0" lvl="0" indent="0">
              <a:buSzPct val="100000"/>
              <a:buNone/>
            </a:pPr>
            <a:r>
              <a:rPr lang="en-US" dirty="0"/>
              <a:t>Dystocia, or difficult labor, may result from impaired uterine forces, an abnormal position (presentation) of the fetus, or a birth canal of inadequate size to permit vaginal birth. In these instances, and in certain conditions of fetal or maternal distress during labor, it may be necessary to deliver the baby via cesarean section (C-section). Even a history of multiple C-sections need not preclude a pregnant woman from attempting a vaginal delivery. </a:t>
            </a:r>
          </a:p>
          <a:p>
            <a:endParaRPr lang="en-US" dirty="0"/>
          </a:p>
        </p:txBody>
      </p:sp>
    </p:spTree>
    <p:extLst>
      <p:ext uri="{BB962C8B-B14F-4D97-AF65-F5344CB8AC3E}">
        <p14:creationId xmlns:p14="http://schemas.microsoft.com/office/powerpoint/2010/main" val="30802273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Neonatal adjustments	</a:t>
            </a:r>
            <a:endParaRPr/>
          </a:p>
        </p:txBody>
      </p:sp>
      <p:sp>
        <p:nvSpPr>
          <p:cNvPr id="424" name="Google Shape;424;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Font typeface="Arial"/>
              <a:buChar char="•"/>
            </a:pPr>
            <a:r>
              <a:rPr lang="en-US"/>
              <a:t>Respiratory </a:t>
            </a:r>
            <a:endParaRPr/>
          </a:p>
          <a:p>
            <a:pPr marL="228600" lvl="0" indent="-228600" algn="l" rtl="0">
              <a:lnSpc>
                <a:spcPct val="90000"/>
              </a:lnSpc>
              <a:spcBef>
                <a:spcPts val="1000"/>
              </a:spcBef>
              <a:spcAft>
                <a:spcPts val="0"/>
              </a:spcAft>
              <a:buClr>
                <a:schemeClr val="dk1"/>
              </a:buClr>
              <a:buSzPts val="2800"/>
              <a:buFont typeface="Arial"/>
              <a:buChar char="•"/>
            </a:pPr>
            <a:r>
              <a:rPr lang="en-US"/>
              <a:t>Circulatory</a:t>
            </a:r>
            <a:endParaRPr/>
          </a:p>
          <a:p>
            <a:pPr marL="228600" lvl="0" indent="-228600" algn="l" rtl="0">
              <a:lnSpc>
                <a:spcPct val="90000"/>
              </a:lnSpc>
              <a:spcBef>
                <a:spcPts val="1000"/>
              </a:spcBef>
              <a:spcAft>
                <a:spcPts val="0"/>
              </a:spcAft>
              <a:buClr>
                <a:schemeClr val="dk1"/>
              </a:buClr>
              <a:buSzPts val="2800"/>
              <a:buFont typeface="Arial"/>
              <a:buChar char="•"/>
            </a:pPr>
            <a:r>
              <a:rPr lang="en-US"/>
              <a:t>Thermoregulatory</a:t>
            </a:r>
            <a:endParaRPr/>
          </a:p>
          <a:p>
            <a:pPr marL="228600" lvl="0" indent="-228600" algn="l" rtl="0">
              <a:lnSpc>
                <a:spcPct val="90000"/>
              </a:lnSpc>
              <a:spcBef>
                <a:spcPts val="1000"/>
              </a:spcBef>
              <a:spcAft>
                <a:spcPts val="0"/>
              </a:spcAft>
              <a:buClr>
                <a:schemeClr val="dk1"/>
              </a:buClr>
              <a:buSzPts val="2800"/>
              <a:buFont typeface="Arial"/>
              <a:buChar char="•"/>
            </a:pPr>
            <a:r>
              <a:rPr lang="en-US"/>
              <a:t>GI and Urinary</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44"/>
          <p:cNvSpPr txBox="1">
            <a:spLocks noGrp="1"/>
          </p:cNvSpPr>
          <p:nvPr>
            <p:ph type="title"/>
          </p:nvPr>
        </p:nvSpPr>
        <p:spPr>
          <a:xfrm>
            <a:off x="233172" y="18224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Adjustments of the Infant at Birth</a:t>
            </a:r>
            <a:endParaRPr dirty="0"/>
          </a:p>
        </p:txBody>
      </p:sp>
      <p:sp>
        <p:nvSpPr>
          <p:cNvPr id="430" name="Google Shape;430;p44"/>
          <p:cNvSpPr txBox="1">
            <a:spLocks noGrp="1"/>
          </p:cNvSpPr>
          <p:nvPr>
            <p:ph type="body" idx="1"/>
          </p:nvPr>
        </p:nvSpPr>
        <p:spPr>
          <a:xfrm>
            <a:off x="233172" y="1359280"/>
            <a:ext cx="11725656" cy="5398135"/>
          </a:xfrm>
          <a:prstGeom prst="rect">
            <a:avLst/>
          </a:prstGeom>
          <a:noFill/>
          <a:ln>
            <a:noFill/>
          </a:ln>
        </p:spPr>
        <p:txBody>
          <a:bodyPr spcFirstLastPara="1" wrap="square" lIns="91425" tIns="45700" rIns="91425" bIns="45700" anchor="t" anchorCtr="0">
            <a:normAutofit fontScale="40000" lnSpcReduction="20000"/>
          </a:bodyPr>
          <a:lstStyle/>
          <a:p>
            <a:pPr marL="0" lvl="0" indent="0" algn="l" rtl="0">
              <a:lnSpc>
                <a:spcPct val="90000"/>
              </a:lnSpc>
              <a:spcBef>
                <a:spcPts val="0"/>
              </a:spcBef>
              <a:spcAft>
                <a:spcPts val="0"/>
              </a:spcAft>
              <a:buClr>
                <a:schemeClr val="dk1"/>
              </a:buClr>
              <a:buSzPct val="100000"/>
              <a:buNone/>
            </a:pPr>
            <a:r>
              <a:rPr lang="en-US" dirty="0"/>
              <a:t>A.  During pregnancy, the embryo (and later, the fetus) depends on the mother for oxygen and nutrients, removal of wastes, and protection against shocks, temperature changes, and certain harmful microbes. At birth, a physiologically mature baby becomes self-supporting, and the newborn’s body systems must make various adjustments. </a:t>
            </a:r>
            <a:endParaRPr dirty="0"/>
          </a:p>
          <a:p>
            <a:pPr marL="0" lvl="0" indent="0" algn="l" rtl="0">
              <a:lnSpc>
                <a:spcPct val="90000"/>
              </a:lnSpc>
              <a:spcBef>
                <a:spcPts val="1000"/>
              </a:spcBef>
              <a:spcAft>
                <a:spcPts val="0"/>
              </a:spcAft>
              <a:buClr>
                <a:schemeClr val="dk1"/>
              </a:buClr>
              <a:buSzPct val="100000"/>
              <a:buNone/>
            </a:pPr>
            <a:r>
              <a:rPr lang="en-US" dirty="0"/>
              <a:t>	1.  After delivery the baby’s supply of oxygen from the mother is stopped. </a:t>
            </a:r>
            <a:endParaRPr dirty="0"/>
          </a:p>
          <a:p>
            <a:pPr marL="0" lvl="0" indent="0" algn="l" rtl="0">
              <a:lnSpc>
                <a:spcPct val="90000"/>
              </a:lnSpc>
              <a:spcBef>
                <a:spcPts val="1000"/>
              </a:spcBef>
              <a:spcAft>
                <a:spcPts val="0"/>
              </a:spcAft>
              <a:buClr>
                <a:schemeClr val="dk1"/>
              </a:buClr>
              <a:buSzPct val="100000"/>
              <a:buNone/>
            </a:pPr>
            <a:r>
              <a:rPr lang="en-US" dirty="0"/>
              <a:t>		a.  Circulation in the baby continues, and as the blood level of carbon dioxide increases, the respiratory center in the medulla is stimulated. This causes the respiratory 		muscles to contract, and the baby draws its first breath. Since the first inspiration is unusually deep because the lungs contain no air, the baby exhales vigorously and 		naturally cries. </a:t>
            </a:r>
            <a:endParaRPr dirty="0"/>
          </a:p>
          <a:p>
            <a:pPr marL="0" lvl="0" indent="0" algn="l" rtl="0">
              <a:lnSpc>
                <a:spcPct val="90000"/>
              </a:lnSpc>
              <a:spcBef>
                <a:spcPts val="1000"/>
              </a:spcBef>
              <a:spcAft>
                <a:spcPts val="0"/>
              </a:spcAft>
              <a:buClr>
                <a:schemeClr val="dk1"/>
              </a:buClr>
              <a:buSzPct val="100000"/>
              <a:buNone/>
            </a:pPr>
            <a:r>
              <a:rPr lang="en-US" dirty="0"/>
              <a:t>		b.  A full-term baby may breathe 45 times a minute for the first two weeks after birth. The rate is gradually reduced until it approaches a normal rate. </a:t>
            </a:r>
            <a:endParaRPr dirty="0"/>
          </a:p>
          <a:p>
            <a:pPr marL="0" lvl="0" indent="0" algn="l" rtl="0">
              <a:lnSpc>
                <a:spcPct val="90000"/>
              </a:lnSpc>
              <a:spcBef>
                <a:spcPts val="1000"/>
              </a:spcBef>
              <a:spcAft>
                <a:spcPts val="0"/>
              </a:spcAft>
              <a:buClr>
                <a:schemeClr val="dk1"/>
              </a:buClr>
              <a:buSzPct val="100000"/>
              <a:buNone/>
            </a:pPr>
            <a:r>
              <a:rPr lang="en-US" dirty="0"/>
              <a:t>	2.  Following the first inspiration by the baby, the cardiovascular system must make several adjustments  </a:t>
            </a:r>
            <a:endParaRPr dirty="0"/>
          </a:p>
          <a:p>
            <a:pPr marL="0" lvl="0" indent="0" algn="l" rtl="0">
              <a:lnSpc>
                <a:spcPct val="90000"/>
              </a:lnSpc>
              <a:spcBef>
                <a:spcPts val="1000"/>
              </a:spcBef>
              <a:spcAft>
                <a:spcPts val="0"/>
              </a:spcAft>
              <a:buClr>
                <a:schemeClr val="dk1"/>
              </a:buClr>
              <a:buSzPct val="100000"/>
              <a:buNone/>
            </a:pPr>
            <a:r>
              <a:rPr lang="en-US" dirty="0"/>
              <a:t>		a.  The foramen </a:t>
            </a:r>
            <a:r>
              <a:rPr lang="en-US" dirty="0" err="1"/>
              <a:t>ovale</a:t>
            </a:r>
            <a:r>
              <a:rPr lang="en-US" dirty="0"/>
              <a:t> between the atria of the fetal heart closes at the moment of birth. This diverts deoxygenated blood to the lungs for the first time. </a:t>
            </a:r>
            <a:endParaRPr dirty="0"/>
          </a:p>
          <a:p>
            <a:pPr marL="0" lvl="0" indent="0" algn="l" rtl="0">
              <a:lnSpc>
                <a:spcPct val="90000"/>
              </a:lnSpc>
              <a:spcBef>
                <a:spcPts val="1000"/>
              </a:spcBef>
              <a:spcAft>
                <a:spcPts val="0"/>
              </a:spcAft>
              <a:buClr>
                <a:schemeClr val="dk1"/>
              </a:buClr>
              <a:buSzPct val="100000"/>
              <a:buNone/>
            </a:pPr>
            <a:r>
              <a:rPr lang="en-US" dirty="0"/>
              <a:t>			1)  The foramen </a:t>
            </a:r>
            <a:r>
              <a:rPr lang="en-US" dirty="0" err="1"/>
              <a:t>ovale</a:t>
            </a:r>
            <a:r>
              <a:rPr lang="en-US" dirty="0"/>
              <a:t> is closed by two flaps of heart tissue that fold together and permanently fuse. </a:t>
            </a:r>
            <a:endParaRPr dirty="0"/>
          </a:p>
          <a:p>
            <a:pPr marL="0" lvl="0" indent="0" algn="l" rtl="0">
              <a:lnSpc>
                <a:spcPct val="90000"/>
              </a:lnSpc>
              <a:spcBef>
                <a:spcPts val="1000"/>
              </a:spcBef>
              <a:spcAft>
                <a:spcPts val="0"/>
              </a:spcAft>
              <a:buClr>
                <a:schemeClr val="dk1"/>
              </a:buClr>
              <a:buSzPct val="100000"/>
              <a:buNone/>
            </a:pPr>
            <a:r>
              <a:rPr lang="en-US" dirty="0"/>
              <a:t>			2)  The remnant of the foramen </a:t>
            </a:r>
            <a:r>
              <a:rPr lang="en-US" dirty="0" err="1"/>
              <a:t>ovale</a:t>
            </a:r>
            <a:r>
              <a:rPr lang="en-US" dirty="0"/>
              <a:t> is the fossa ovalis. </a:t>
            </a:r>
            <a:endParaRPr dirty="0"/>
          </a:p>
          <a:p>
            <a:pPr marL="0" lvl="0" indent="0" algn="l" rtl="0">
              <a:lnSpc>
                <a:spcPct val="90000"/>
              </a:lnSpc>
              <a:spcBef>
                <a:spcPts val="1000"/>
              </a:spcBef>
              <a:spcAft>
                <a:spcPts val="0"/>
              </a:spcAft>
              <a:buClr>
                <a:schemeClr val="dk1"/>
              </a:buClr>
              <a:buSzPct val="100000"/>
              <a:buNone/>
            </a:pPr>
            <a:r>
              <a:rPr lang="en-US" dirty="0"/>
              <a:t>		b.  Once the lungs begin to function, the ductus arteriosus is shut off by contractions of the muscles in its wall. </a:t>
            </a:r>
            <a:endParaRPr dirty="0"/>
          </a:p>
          <a:p>
            <a:pPr marL="0" lvl="0" indent="0" algn="l" rtl="0">
              <a:lnSpc>
                <a:spcPct val="90000"/>
              </a:lnSpc>
              <a:spcBef>
                <a:spcPts val="1000"/>
              </a:spcBef>
              <a:spcAft>
                <a:spcPts val="0"/>
              </a:spcAft>
              <a:buClr>
                <a:schemeClr val="dk1"/>
              </a:buClr>
              <a:buSzPct val="100000"/>
              <a:buNone/>
            </a:pPr>
            <a:r>
              <a:rPr lang="en-US" dirty="0"/>
              <a:t>			1)  The ductus arteriosus generally does not completely and irreversibly close for about three months following birth. </a:t>
            </a:r>
            <a:endParaRPr dirty="0"/>
          </a:p>
          <a:p>
            <a:pPr marL="0" lvl="0" indent="0" algn="l" rtl="0">
              <a:lnSpc>
                <a:spcPct val="90000"/>
              </a:lnSpc>
              <a:spcBef>
                <a:spcPts val="1000"/>
              </a:spcBef>
              <a:spcAft>
                <a:spcPts val="0"/>
              </a:spcAft>
              <a:buClr>
                <a:schemeClr val="dk1"/>
              </a:buClr>
              <a:buSzPct val="100000"/>
              <a:buNone/>
            </a:pPr>
            <a:r>
              <a:rPr lang="en-US" dirty="0"/>
              <a:t>			2)  The ligamentum arteriosum is the remnant of the ductus arteriosus. </a:t>
            </a:r>
            <a:endParaRPr dirty="0"/>
          </a:p>
          <a:p>
            <a:pPr marL="0" lvl="0" indent="0" algn="l" rtl="0">
              <a:lnSpc>
                <a:spcPct val="90000"/>
              </a:lnSpc>
              <a:spcBef>
                <a:spcPts val="1000"/>
              </a:spcBef>
              <a:spcAft>
                <a:spcPts val="0"/>
              </a:spcAft>
              <a:buClr>
                <a:schemeClr val="dk1"/>
              </a:buClr>
              <a:buSzPct val="100000"/>
              <a:buNone/>
            </a:pPr>
            <a:r>
              <a:rPr lang="en-US" dirty="0"/>
              <a:t>		c.  When the umbilical cord is severed, all visceral blood of the fetus goes directly to the infant heart via the inferior vena cava. </a:t>
            </a:r>
            <a:endParaRPr dirty="0"/>
          </a:p>
          <a:p>
            <a:pPr marL="0" lvl="0" indent="0" algn="l" rtl="0">
              <a:lnSpc>
                <a:spcPct val="90000"/>
              </a:lnSpc>
              <a:spcBef>
                <a:spcPts val="1000"/>
              </a:spcBef>
              <a:spcAft>
                <a:spcPts val="0"/>
              </a:spcAft>
              <a:buClr>
                <a:schemeClr val="dk1"/>
              </a:buClr>
              <a:buSzPct val="100000"/>
              <a:buNone/>
            </a:pPr>
            <a:r>
              <a:rPr lang="en-US" dirty="0"/>
              <a:t>			1)  This shunt of blood usually occurs within minutes after birth but may take a week or two to complete. </a:t>
            </a:r>
            <a:endParaRPr dirty="0"/>
          </a:p>
          <a:p>
            <a:pPr marL="0" lvl="0" indent="0" algn="l" rtl="0">
              <a:lnSpc>
                <a:spcPct val="90000"/>
              </a:lnSpc>
              <a:spcBef>
                <a:spcPts val="1000"/>
              </a:spcBef>
              <a:spcAft>
                <a:spcPts val="0"/>
              </a:spcAft>
              <a:buClr>
                <a:schemeClr val="dk1"/>
              </a:buClr>
              <a:buSzPct val="100000"/>
              <a:buNone/>
            </a:pPr>
            <a:r>
              <a:rPr lang="en-US" dirty="0"/>
              <a:t>			2)  The ligamentum venosum, the remnant of the ductus venosus, is well established by the eighth postnatal week. </a:t>
            </a:r>
            <a:endParaRPr dirty="0"/>
          </a:p>
          <a:p>
            <a:pPr marL="0" lvl="0" indent="0" algn="l" rtl="0">
              <a:lnSpc>
                <a:spcPct val="90000"/>
              </a:lnSpc>
              <a:spcBef>
                <a:spcPts val="1000"/>
              </a:spcBef>
              <a:spcAft>
                <a:spcPts val="0"/>
              </a:spcAft>
              <a:buClr>
                <a:schemeClr val="dk1"/>
              </a:buClr>
              <a:buSzPct val="100000"/>
              <a:buNone/>
            </a:pPr>
            <a:r>
              <a:rPr lang="en-US" dirty="0"/>
              <a:t>		d.  At birth, the infant’s pulse may be from 120 to 160 per minute and may go as high as 180 following excitation. </a:t>
            </a:r>
            <a:endParaRPr dirty="0"/>
          </a:p>
          <a:p>
            <a:pPr marL="0" lvl="0" indent="0" algn="l" rtl="0">
              <a:lnSpc>
                <a:spcPct val="90000"/>
              </a:lnSpc>
              <a:spcBef>
                <a:spcPts val="1000"/>
              </a:spcBef>
              <a:spcAft>
                <a:spcPts val="0"/>
              </a:spcAft>
              <a:buClr>
                <a:schemeClr val="dk1"/>
              </a:buClr>
              <a:buSzPct val="100000"/>
              <a:buNone/>
            </a:pPr>
            <a:r>
              <a:rPr lang="en-US" dirty="0"/>
              <a:t>		e.  Several days after birth, there is a greater independent need for oxygen, which stimulates an increase in the rate of erythrocyte and hemoglobin production. This 		increase usually lasts for only a few days. </a:t>
            </a:r>
            <a:endParaRPr dirty="0"/>
          </a:p>
          <a:p>
            <a:pPr marL="0" lvl="0" indent="0" algn="l" rtl="0">
              <a:lnSpc>
                <a:spcPct val="90000"/>
              </a:lnSpc>
              <a:spcBef>
                <a:spcPts val="1000"/>
              </a:spcBef>
              <a:spcAft>
                <a:spcPts val="0"/>
              </a:spcAft>
              <a:buClr>
                <a:schemeClr val="dk1"/>
              </a:buClr>
              <a:buSzPct val="100000"/>
              <a:buNone/>
            </a:pPr>
            <a:r>
              <a:rPr lang="en-US" dirty="0"/>
              <a:t>		f.  The white blood cell count at birth is very high, sometimes as much as 45,000 cells per cubic millimeter, but this decreases rapidly by the seventh day. </a:t>
            </a:r>
            <a:endParaRPr dirty="0"/>
          </a:p>
          <a:p>
            <a:pPr marL="0" lvl="0" indent="0" algn="l" rtl="0">
              <a:lnSpc>
                <a:spcPct val="90000"/>
              </a:lnSpc>
              <a:spcBef>
                <a:spcPts val="1000"/>
              </a:spcBef>
              <a:spcAft>
                <a:spcPts val="0"/>
              </a:spcAft>
              <a:buClr>
                <a:schemeClr val="dk1"/>
              </a:buClr>
              <a:buSzPct val="100000"/>
              <a:buNone/>
            </a:pPr>
            <a:r>
              <a:rPr lang="en-US" dirty="0"/>
              <a:t>B.  Delivery of a physically immature baby carries certain risks. Major problems aced by a premature infant include respiratory distress syndrome, blindness, brain hemorrhages, and digestive disorders. The problems related to survival of premature infants are due to the fact that they are not yet ready to take over functions the mother’s body should be performing. </a:t>
            </a: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pic>
        <p:nvPicPr>
          <p:cNvPr id="435" name="Google Shape;435;p45"/>
          <p:cNvPicPr preferRelativeResize="0">
            <a:picLocks noGrp="1"/>
          </p:cNvPicPr>
          <p:nvPr>
            <p:ph type="body" idx="1"/>
          </p:nvPr>
        </p:nvPicPr>
        <p:blipFill rotWithShape="1">
          <a:blip r:embed="rId3">
            <a:alphaModFix/>
          </a:blip>
          <a:srcRect/>
          <a:stretch/>
        </p:blipFill>
        <p:spPr>
          <a:xfrm>
            <a:off x="3411104" y="1186719"/>
            <a:ext cx="5688534" cy="4819016"/>
          </a:xfrm>
          <a:prstGeom prst="rect">
            <a:avLst/>
          </a:prstGeom>
          <a:noFill/>
          <a:ln>
            <a:noFill/>
          </a:ln>
        </p:spPr>
      </p:pic>
      <p:sp>
        <p:nvSpPr>
          <p:cNvPr id="436" name="Google Shape;436;p45"/>
          <p:cNvSpPr txBox="1">
            <a:spLocks noGrp="1"/>
          </p:cNvSpPr>
          <p:nvPr>
            <p:ph type="title"/>
          </p:nvPr>
        </p:nvSpPr>
        <p:spPr>
          <a:xfrm>
            <a:off x="335280" y="24625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400" dirty="0"/>
              <a:t>Neonatal circulation</a:t>
            </a:r>
            <a:endParaRPr dirty="0"/>
          </a:p>
        </p:txBody>
      </p:sp>
      <p:sp>
        <p:nvSpPr>
          <p:cNvPr id="437" name="Google Shape;437;p45"/>
          <p:cNvSpPr txBox="1">
            <a:spLocks noGrp="1"/>
          </p:cNvSpPr>
          <p:nvPr>
            <p:ph type="body" idx="4294967295"/>
          </p:nvPr>
        </p:nvSpPr>
        <p:spPr>
          <a:xfrm>
            <a:off x="-6350" y="5946992"/>
            <a:ext cx="10750550" cy="91100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1600"/>
              <a:buChar char="•"/>
            </a:pPr>
            <a:r>
              <a:rPr lang="en-US" sz="1600" b="1" dirty="0">
                <a:solidFill>
                  <a:srgbClr val="FF0000"/>
                </a:solidFill>
              </a:rPr>
              <a:t>Neonatal Circulatory System</a:t>
            </a:r>
            <a:endParaRPr dirty="0"/>
          </a:p>
          <a:p>
            <a:pPr marL="228600" lvl="0" indent="-228600" algn="l" rtl="0">
              <a:lnSpc>
                <a:spcPct val="90000"/>
              </a:lnSpc>
              <a:spcBef>
                <a:spcPts val="1000"/>
              </a:spcBef>
              <a:spcAft>
                <a:spcPts val="0"/>
              </a:spcAft>
              <a:buClr>
                <a:schemeClr val="dk1"/>
              </a:buClr>
              <a:buSzPts val="1600"/>
              <a:buChar char="•"/>
            </a:pPr>
            <a:r>
              <a:rPr lang="en-US" sz="1600" dirty="0"/>
              <a:t>A newborn’s circulatory system reconfigures immediately after birth. The three fetal shunts have been closed permanently, facilitating blood flow to the liver and lungs.</a:t>
            </a:r>
            <a:endParaRPr sz="1600" dirty="0">
              <a:solidFill>
                <a:srgbClr val="6CB255"/>
              </a:solidFill>
            </a:endParaRPr>
          </a:p>
        </p:txBody>
      </p:sp>
      <p:pic>
        <p:nvPicPr>
          <p:cNvPr id="438" name="Google Shape;438;p45" descr="OSC-Stacked-TM-RGB-1.png"/>
          <p:cNvPicPr preferRelativeResize="0"/>
          <p:nvPr/>
        </p:nvPicPr>
        <p:blipFill rotWithShape="1">
          <a:blip r:embed="rId4">
            <a:alphaModFix/>
          </a:blip>
          <a:srcRect/>
          <a:stretch/>
        </p:blipFill>
        <p:spPr>
          <a:xfrm>
            <a:off x="10935167" y="6005735"/>
            <a:ext cx="1051734" cy="75170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44008F-238E-EB00-1206-9685A5B42465}"/>
              </a:ext>
            </a:extLst>
          </p:cNvPr>
          <p:cNvSpPr>
            <a:spLocks noGrp="1"/>
          </p:cNvSpPr>
          <p:nvPr>
            <p:ph type="title"/>
          </p:nvPr>
        </p:nvSpPr>
        <p:spPr/>
        <p:txBody>
          <a:bodyPr/>
          <a:lstStyle/>
          <a:p>
            <a:r>
              <a:rPr lang="en-US" dirty="0"/>
              <a:t>Development after fertilization</a:t>
            </a:r>
          </a:p>
        </p:txBody>
      </p:sp>
      <p:sp>
        <p:nvSpPr>
          <p:cNvPr id="6" name="Text Placeholder 5">
            <a:extLst>
              <a:ext uri="{FF2B5EF4-FFF2-40B4-BE49-F238E27FC236}">
                <a16:creationId xmlns:a16="http://schemas.microsoft.com/office/drawing/2014/main" id="{490EAC64-1F53-1F37-27C6-C23ED0845D19}"/>
              </a:ext>
            </a:extLst>
          </p:cNvPr>
          <p:cNvSpPr>
            <a:spLocks noGrp="1"/>
          </p:cNvSpPr>
          <p:nvPr>
            <p:ph type="body" idx="1"/>
          </p:nvPr>
        </p:nvSpPr>
        <p:spPr/>
        <p:txBody>
          <a:bodyPr>
            <a:normAutofit fontScale="55000" lnSpcReduction="20000"/>
          </a:bodyPr>
          <a:lstStyle/>
          <a:p>
            <a:pPr marL="0" lvl="0" indent="0">
              <a:spcBef>
                <a:spcPts val="0"/>
              </a:spcBef>
              <a:buSzPct val="100000"/>
              <a:buNone/>
            </a:pPr>
            <a:r>
              <a:rPr lang="en-US" dirty="0"/>
              <a:t>4. Once a sperm enters a secondary oocyte, the oocyte completes meiosis, and the male pronucleus and female pronucleus fuse forming the fertilized ovum or zygote. </a:t>
            </a:r>
          </a:p>
          <a:p>
            <a:pPr marL="0" lvl="0" indent="0">
              <a:buSzPct val="100000"/>
              <a:buNone/>
            </a:pPr>
            <a:r>
              <a:rPr lang="en-US" dirty="0"/>
              <a:t>	a.  </a:t>
            </a:r>
            <a:r>
              <a:rPr lang="en-US" dirty="0" err="1"/>
              <a:t>Dizgyotic</a:t>
            </a:r>
            <a:r>
              <a:rPr lang="en-US" dirty="0"/>
              <a:t> (fraternal) twins are produced from the independent release of two ova and the subsequent fertilization of 	each by different spermatozoa. They are the same age and are in the uterus at the same time but are as genetically 	dissimilar as other siblings. </a:t>
            </a:r>
          </a:p>
          <a:p>
            <a:pPr marL="0" lvl="0" indent="0">
              <a:buSzPct val="100000"/>
              <a:buNone/>
            </a:pPr>
            <a:r>
              <a:rPr lang="en-US" dirty="0"/>
              <a:t>	b.  Monozygotic (identical) twins are derived from a single fertilized ovum that splits at an early stage in development. 	They contain exactly the same genetic material and are always the same sex. </a:t>
            </a:r>
          </a:p>
          <a:p>
            <a:pPr marL="0" lvl="0" indent="0">
              <a:buSzPct val="100000"/>
              <a:buNone/>
            </a:pPr>
            <a:r>
              <a:rPr lang="en-US" dirty="0"/>
              <a:t>5. Formation of the Morula </a:t>
            </a:r>
          </a:p>
          <a:p>
            <a:pPr marL="0" lvl="0" indent="0">
              <a:buSzPct val="100000"/>
              <a:buNone/>
            </a:pPr>
            <a:r>
              <a:rPr lang="en-US" dirty="0"/>
              <a:t>	a.  Early rapid mitotic cell division of a zygote is called cleavage  </a:t>
            </a:r>
          </a:p>
          <a:p>
            <a:pPr marL="0" lvl="0" indent="0">
              <a:buSzPct val="100000"/>
              <a:buNone/>
            </a:pPr>
            <a:r>
              <a:rPr lang="en-US" dirty="0"/>
              <a:t>	b.  The cells produced by cleavage are called blastomeres. </a:t>
            </a:r>
          </a:p>
          <a:p>
            <a:pPr marL="0" lvl="0" indent="0">
              <a:buSzPct val="100000"/>
              <a:buNone/>
            </a:pPr>
            <a:r>
              <a:rPr lang="en-US" dirty="0"/>
              <a:t>	c.  Successive cleavages produce a solid mass of cells, called the morula  </a:t>
            </a:r>
          </a:p>
          <a:p>
            <a:pPr marL="0" lvl="0" indent="0">
              <a:buSzPct val="100000"/>
              <a:buNone/>
            </a:pPr>
            <a:r>
              <a:rPr lang="en-US" dirty="0"/>
              <a:t>6.  Development of the Blastocyst </a:t>
            </a:r>
          </a:p>
          <a:p>
            <a:pPr marL="0" lvl="0" indent="0">
              <a:buSzPct val="100000"/>
              <a:buNone/>
            </a:pPr>
            <a:r>
              <a:rPr lang="en-US" dirty="0"/>
              <a:t>	1.  As the number of cells in the morula increases, it moves from the site of fertilization down through the ciliated uterine 	tube toward the uterus and enters the uterine cavity.  </a:t>
            </a:r>
          </a:p>
          <a:p>
            <a:pPr marL="0" lvl="0" indent="0">
              <a:buSzPct val="100000"/>
              <a:buNone/>
            </a:pPr>
            <a:r>
              <a:rPr lang="en-US" dirty="0"/>
              <a:t>	2.  The morula develops into a blastocyst, a hollow ball of cells that is differentiated into a trophoblast (which will form 	the future embryonic membranes), an inner cell mass or embryoblast (the future embryo), and an internal fluid-filled 	cavity called the blastocele  </a:t>
            </a:r>
          </a:p>
          <a:p>
            <a:pPr marL="0" lvl="0" indent="0">
              <a:buSzPct val="100000"/>
              <a:buNone/>
            </a:pPr>
            <a:r>
              <a:rPr lang="en-US" dirty="0"/>
              <a:t> </a:t>
            </a:r>
          </a:p>
          <a:p>
            <a:endParaRPr lang="en-US" dirty="0"/>
          </a:p>
        </p:txBody>
      </p:sp>
    </p:spTree>
    <p:extLst>
      <p:ext uri="{BB962C8B-B14F-4D97-AF65-F5344CB8AC3E}">
        <p14:creationId xmlns:p14="http://schemas.microsoft.com/office/powerpoint/2010/main" val="23346886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APGAR</a:t>
            </a:r>
            <a:endParaRPr/>
          </a:p>
        </p:txBody>
      </p:sp>
      <p:sp>
        <p:nvSpPr>
          <p:cNvPr id="444" name="Google Shape;444;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b="1"/>
              <a:t>A</a:t>
            </a:r>
            <a:r>
              <a:rPr lang="en-US"/>
              <a:t> – Appearance (skin color)</a:t>
            </a:r>
            <a:endParaRPr/>
          </a:p>
          <a:p>
            <a:pPr marL="228600" lvl="0" indent="-228600" algn="l" rtl="0">
              <a:lnSpc>
                <a:spcPct val="90000"/>
              </a:lnSpc>
              <a:spcBef>
                <a:spcPts val="1000"/>
              </a:spcBef>
              <a:spcAft>
                <a:spcPts val="0"/>
              </a:spcAft>
              <a:buClr>
                <a:schemeClr val="dk1"/>
              </a:buClr>
              <a:buSzPts val="2800"/>
              <a:buChar char="•"/>
            </a:pPr>
            <a:r>
              <a:rPr lang="en-US" b="1"/>
              <a:t>P</a:t>
            </a:r>
            <a:r>
              <a:rPr lang="en-US"/>
              <a:t> - Pulse (heart rate)</a:t>
            </a:r>
            <a:endParaRPr/>
          </a:p>
          <a:p>
            <a:pPr marL="228600" lvl="0" indent="-228600" algn="l" rtl="0">
              <a:lnSpc>
                <a:spcPct val="90000"/>
              </a:lnSpc>
              <a:spcBef>
                <a:spcPts val="1000"/>
              </a:spcBef>
              <a:spcAft>
                <a:spcPts val="0"/>
              </a:spcAft>
              <a:buClr>
                <a:schemeClr val="dk1"/>
              </a:buClr>
              <a:buSzPts val="2800"/>
              <a:buChar char="•"/>
            </a:pPr>
            <a:r>
              <a:rPr lang="en-US" b="1"/>
              <a:t>G</a:t>
            </a:r>
            <a:r>
              <a:rPr lang="en-US"/>
              <a:t> – Grimace (reflex)</a:t>
            </a:r>
            <a:endParaRPr/>
          </a:p>
          <a:p>
            <a:pPr marL="228600" lvl="0" indent="-228600" algn="l" rtl="0">
              <a:lnSpc>
                <a:spcPct val="90000"/>
              </a:lnSpc>
              <a:spcBef>
                <a:spcPts val="1000"/>
              </a:spcBef>
              <a:spcAft>
                <a:spcPts val="0"/>
              </a:spcAft>
              <a:buClr>
                <a:schemeClr val="dk1"/>
              </a:buClr>
              <a:buSzPts val="2800"/>
              <a:buChar char="•"/>
            </a:pPr>
            <a:r>
              <a:rPr lang="en-US" b="1"/>
              <a:t>A</a:t>
            </a:r>
            <a:r>
              <a:rPr lang="en-US"/>
              <a:t> – Activity (muscle tone)</a:t>
            </a:r>
            <a:endParaRPr/>
          </a:p>
          <a:p>
            <a:pPr marL="228600" lvl="0" indent="-228600" algn="l" rtl="0">
              <a:lnSpc>
                <a:spcPct val="90000"/>
              </a:lnSpc>
              <a:spcBef>
                <a:spcPts val="1000"/>
              </a:spcBef>
              <a:spcAft>
                <a:spcPts val="0"/>
              </a:spcAft>
              <a:buClr>
                <a:schemeClr val="dk1"/>
              </a:buClr>
              <a:buSzPts val="2800"/>
              <a:buChar char="•"/>
            </a:pPr>
            <a:r>
              <a:rPr lang="en-US" b="1"/>
              <a:t>R</a:t>
            </a:r>
            <a:r>
              <a:rPr lang="en-US"/>
              <a:t> – Respiration</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Scored between 0, 1 and 2 as highest. Measured at 1 and 5 minutes after birth.</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47"/>
          <p:cNvSpPr txBox="1">
            <a:spLocks noGrp="1"/>
          </p:cNvSpPr>
          <p:nvPr>
            <p:ph type="title"/>
          </p:nvPr>
        </p:nvSpPr>
        <p:spPr>
          <a:xfrm>
            <a:off x="339131" y="16619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dirty="0"/>
              <a:t>L</a:t>
            </a:r>
            <a:r>
              <a:rPr lang="en-US" sz="4000" dirty="0">
                <a:solidFill>
                  <a:schemeClr val="dk1"/>
                </a:solidFill>
              </a:rPr>
              <a:t>actation</a:t>
            </a:r>
            <a:endParaRPr sz="3200" dirty="0">
              <a:solidFill>
                <a:schemeClr val="dk1"/>
              </a:solidFill>
            </a:endParaRPr>
          </a:p>
        </p:txBody>
      </p:sp>
      <p:sp>
        <p:nvSpPr>
          <p:cNvPr id="450" name="Google Shape;450;p47"/>
          <p:cNvSpPr txBox="1">
            <a:spLocks noGrp="1"/>
          </p:cNvSpPr>
          <p:nvPr>
            <p:ph type="body" idx="4294967295"/>
          </p:nvPr>
        </p:nvSpPr>
        <p:spPr>
          <a:xfrm>
            <a:off x="0" y="6213446"/>
            <a:ext cx="9884664" cy="67609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0000"/>
              </a:buClr>
              <a:buSzPts val="1600"/>
              <a:buChar char="•"/>
            </a:pPr>
            <a:r>
              <a:rPr lang="en-US" sz="1600" b="1" dirty="0">
                <a:solidFill>
                  <a:srgbClr val="FF0000"/>
                </a:solidFill>
              </a:rPr>
              <a:t>Let-Down Reflex</a:t>
            </a:r>
            <a:endParaRPr dirty="0"/>
          </a:p>
          <a:p>
            <a:pPr marL="228600" lvl="0" indent="-228600" algn="l" rtl="0">
              <a:lnSpc>
                <a:spcPct val="90000"/>
              </a:lnSpc>
              <a:spcBef>
                <a:spcPts val="1000"/>
              </a:spcBef>
              <a:spcAft>
                <a:spcPts val="0"/>
              </a:spcAft>
              <a:buClr>
                <a:schemeClr val="dk1"/>
              </a:buClr>
              <a:buSzPts val="1600"/>
              <a:buChar char="•"/>
            </a:pPr>
            <a:r>
              <a:rPr lang="en-US" sz="1600" dirty="0"/>
              <a:t>A positive feedback loop ensures continued milk production as long as the infant continues to breastfeed.</a:t>
            </a:r>
            <a:endParaRPr sz="1600" dirty="0"/>
          </a:p>
        </p:txBody>
      </p:sp>
      <p:pic>
        <p:nvPicPr>
          <p:cNvPr id="451" name="Google Shape;451;p47" descr="OSC-Stacked-TM-RGB-1.png"/>
          <p:cNvPicPr preferRelativeResize="0"/>
          <p:nvPr/>
        </p:nvPicPr>
        <p:blipFill rotWithShape="1">
          <a:blip r:embed="rId3">
            <a:alphaModFix/>
          </a:blip>
          <a:srcRect/>
          <a:stretch/>
        </p:blipFill>
        <p:spPr>
          <a:xfrm>
            <a:off x="10854731" y="5935545"/>
            <a:ext cx="1051734" cy="751709"/>
          </a:xfrm>
          <a:prstGeom prst="rect">
            <a:avLst/>
          </a:prstGeom>
          <a:noFill/>
          <a:ln>
            <a:noFill/>
          </a:ln>
        </p:spPr>
      </p:pic>
      <p:pic>
        <p:nvPicPr>
          <p:cNvPr id="452" name="Google Shape;452;p47"/>
          <p:cNvPicPr preferRelativeResize="0">
            <a:picLocks noGrp="1"/>
          </p:cNvPicPr>
          <p:nvPr>
            <p:ph type="body" idx="1"/>
          </p:nvPr>
        </p:nvPicPr>
        <p:blipFill rotWithShape="1">
          <a:blip r:embed="rId4">
            <a:alphaModFix/>
          </a:blip>
          <a:srcRect/>
          <a:stretch/>
        </p:blipFill>
        <p:spPr>
          <a:xfrm>
            <a:off x="3277705" y="906222"/>
            <a:ext cx="4638452" cy="5307224"/>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4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Lactation</a:t>
            </a:r>
            <a:endParaRPr dirty="0"/>
          </a:p>
        </p:txBody>
      </p:sp>
      <p:sp>
        <p:nvSpPr>
          <p:cNvPr id="458" name="Google Shape;458;p48"/>
          <p:cNvSpPr txBox="1">
            <a:spLocks noGrp="1"/>
          </p:cNvSpPr>
          <p:nvPr>
            <p:ph type="body" idx="1"/>
          </p:nvPr>
        </p:nvSpPr>
        <p:spPr>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90000"/>
              </a:lnSpc>
              <a:spcBef>
                <a:spcPts val="0"/>
              </a:spcBef>
              <a:spcAft>
                <a:spcPts val="0"/>
              </a:spcAft>
              <a:buClr>
                <a:schemeClr val="dk1"/>
              </a:buClr>
              <a:buSzPct val="100000"/>
              <a:buNone/>
            </a:pPr>
            <a:r>
              <a:rPr lang="en-US" dirty="0"/>
              <a:t>Lactation refers to the secretion and ejection of milk by the mammary glands. </a:t>
            </a:r>
          </a:p>
          <a:p>
            <a:pPr marL="0" lvl="0" indent="0" algn="l" rtl="0">
              <a:lnSpc>
                <a:spcPct val="90000"/>
              </a:lnSpc>
              <a:spcBef>
                <a:spcPts val="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r>
              <a:rPr lang="en-US" dirty="0"/>
              <a:t>1.  A principal hormone in promoting lactation is prolactin (PRL) from the anterior pituitary gland. </a:t>
            </a:r>
            <a:endParaRPr dirty="0"/>
          </a:p>
          <a:p>
            <a:pPr marL="0" lvl="0" indent="0" algn="l" rtl="0">
              <a:lnSpc>
                <a:spcPct val="90000"/>
              </a:lnSpc>
              <a:spcBef>
                <a:spcPts val="1000"/>
              </a:spcBef>
              <a:spcAft>
                <a:spcPts val="0"/>
              </a:spcAft>
              <a:buClr>
                <a:schemeClr val="dk1"/>
              </a:buClr>
              <a:buSzPct val="100000"/>
              <a:buNone/>
            </a:pPr>
            <a:r>
              <a:rPr lang="en-US" dirty="0"/>
              <a:t>	a.  PRL levels increase as the pregnancy progresses, but there is no milk secretion because estrogens and progesterone 	inhibit PRL from being effective. </a:t>
            </a:r>
            <a:endParaRPr dirty="0"/>
          </a:p>
          <a:p>
            <a:pPr marL="0" lvl="0" indent="0" algn="l" rtl="0">
              <a:lnSpc>
                <a:spcPct val="90000"/>
              </a:lnSpc>
              <a:spcBef>
                <a:spcPts val="1000"/>
              </a:spcBef>
              <a:spcAft>
                <a:spcPts val="0"/>
              </a:spcAft>
              <a:buClr>
                <a:schemeClr val="dk1"/>
              </a:buClr>
              <a:buSzPct val="100000"/>
              <a:buNone/>
            </a:pPr>
            <a:r>
              <a:rPr lang="en-US" dirty="0"/>
              <a:t>	b.  Following delivery, estrogens and progesterone decrease, removing their inhibitory effect. </a:t>
            </a:r>
            <a:endParaRPr dirty="0"/>
          </a:p>
          <a:p>
            <a:pPr marL="0" lvl="0" indent="0" algn="l" rtl="0">
              <a:lnSpc>
                <a:spcPct val="90000"/>
              </a:lnSpc>
              <a:spcBef>
                <a:spcPts val="1000"/>
              </a:spcBef>
              <a:spcAft>
                <a:spcPts val="0"/>
              </a:spcAft>
              <a:buClr>
                <a:schemeClr val="dk1"/>
              </a:buClr>
              <a:buSzPct val="100000"/>
              <a:buNone/>
            </a:pPr>
            <a:r>
              <a:rPr lang="en-US" dirty="0"/>
              <a:t>	c.  The principal stimulus in maintaining prolactin secretion during lactation is the sucking action of the infant. </a:t>
            </a:r>
            <a:endParaRPr dirty="0"/>
          </a:p>
          <a:p>
            <a:pPr marL="0" lvl="0" indent="0" algn="l" rtl="0">
              <a:lnSpc>
                <a:spcPct val="90000"/>
              </a:lnSpc>
              <a:spcBef>
                <a:spcPts val="1000"/>
              </a:spcBef>
              <a:spcAft>
                <a:spcPts val="0"/>
              </a:spcAft>
              <a:buClr>
                <a:schemeClr val="dk1"/>
              </a:buClr>
              <a:buSzPct val="100000"/>
              <a:buNone/>
            </a:pPr>
            <a:r>
              <a:rPr lang="en-US" dirty="0"/>
              <a:t>2.  Oxytocin (OT) causes release of milk into mammary ducts by the milk ejection  </a:t>
            </a:r>
            <a:endParaRPr dirty="0"/>
          </a:p>
          <a:p>
            <a:pPr marL="0" lvl="0" indent="0" algn="l" rtl="0">
              <a:lnSpc>
                <a:spcPct val="90000"/>
              </a:lnSpc>
              <a:spcBef>
                <a:spcPts val="1000"/>
              </a:spcBef>
              <a:spcAft>
                <a:spcPts val="0"/>
              </a:spcAft>
              <a:buClr>
                <a:schemeClr val="dk1"/>
              </a:buClr>
              <a:buSzPct val="100000"/>
              <a:buNone/>
            </a:pPr>
            <a:r>
              <a:rPr lang="en-US" dirty="0"/>
              <a:t>	a.  OT induces smooth muscle cells surrounding the outer walls of the alveoli to contract, thereby compressing the alveoli 	and ejecting milk. The compression moves milk from the alveoli of the mammary gland into the ducts, where it can be 	sucked. This process is referred to a milk ejection (let-down) . </a:t>
            </a:r>
            <a:endParaRPr dirty="0"/>
          </a:p>
          <a:p>
            <a:pPr marL="0" lvl="0" indent="0" algn="l" rtl="0">
              <a:lnSpc>
                <a:spcPct val="90000"/>
              </a:lnSpc>
              <a:spcBef>
                <a:spcPts val="1000"/>
              </a:spcBef>
              <a:spcAft>
                <a:spcPts val="0"/>
              </a:spcAft>
              <a:buClr>
                <a:schemeClr val="dk1"/>
              </a:buClr>
              <a:buSzPct val="100000"/>
              <a:buNone/>
            </a:pPr>
            <a:r>
              <a:rPr lang="en-US" dirty="0"/>
              <a:t>	b.  Although the actual ejection of milk does not occur from 30 seconds to 1 minute after nursing begins, some milk is 	stored in lactiferous sinuses near the nipple. Thus, some milk is available during the latent period. </a:t>
            </a:r>
            <a:endParaRPr dirty="0"/>
          </a:p>
          <a:p>
            <a:pPr marL="0" lvl="0" indent="0" algn="l" rtl="0">
              <a:lnSpc>
                <a:spcPct val="90000"/>
              </a:lnSpc>
              <a:spcBef>
                <a:spcPts val="1000"/>
              </a:spcBef>
              <a:spcAft>
                <a:spcPts val="0"/>
              </a:spcAft>
              <a:buClr>
                <a:schemeClr val="dk1"/>
              </a:buClr>
              <a:buSzPct val="100000"/>
              <a:buNone/>
            </a:pPr>
            <a:endParaRPr lang="en-US" dirty="0"/>
          </a:p>
          <a:p>
            <a:pPr marL="0" lvl="0" indent="0" algn="l" rtl="0">
              <a:lnSpc>
                <a:spcPct val="90000"/>
              </a:lnSpc>
              <a:spcBef>
                <a:spcPts val="1000"/>
              </a:spcBef>
              <a:spcAft>
                <a:spcPts val="0"/>
              </a:spcAft>
              <a:buClr>
                <a:schemeClr val="dk1"/>
              </a:buClr>
              <a:buSzPct val="100000"/>
              <a:buNone/>
            </a:pPr>
            <a:r>
              <a:rPr lang="en-US" dirty="0"/>
              <a:t>During late pregnancy and the first few days after birth, the mammary glands secrete a cloudy fluid called colostrum. It is not as nutritious as true milk but serves adequately until the appearance of true milk on about the fourth postpartum day. Colostrum and maternal milk are thought to contain antibodies that protect the infant during the first few months of life. </a:t>
            </a:r>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D27D62-2030-716A-48AD-5CDEFA253990}"/>
              </a:ext>
            </a:extLst>
          </p:cNvPr>
          <p:cNvSpPr>
            <a:spLocks noGrp="1"/>
          </p:cNvSpPr>
          <p:nvPr>
            <p:ph type="title"/>
          </p:nvPr>
        </p:nvSpPr>
        <p:spPr/>
        <p:txBody>
          <a:bodyPr/>
          <a:lstStyle/>
          <a:p>
            <a:r>
              <a:rPr lang="en-US" dirty="0"/>
              <a:t>Lactation</a:t>
            </a:r>
          </a:p>
        </p:txBody>
      </p:sp>
      <p:sp>
        <p:nvSpPr>
          <p:cNvPr id="6" name="Text Placeholder 5">
            <a:extLst>
              <a:ext uri="{FF2B5EF4-FFF2-40B4-BE49-F238E27FC236}">
                <a16:creationId xmlns:a16="http://schemas.microsoft.com/office/drawing/2014/main" id="{4E450542-644E-07F0-1C75-FB53CC322B63}"/>
              </a:ext>
            </a:extLst>
          </p:cNvPr>
          <p:cNvSpPr>
            <a:spLocks noGrp="1"/>
          </p:cNvSpPr>
          <p:nvPr>
            <p:ph type="body" idx="1"/>
          </p:nvPr>
        </p:nvSpPr>
        <p:spPr/>
        <p:txBody>
          <a:bodyPr>
            <a:normAutofit fontScale="55000" lnSpcReduction="20000"/>
          </a:bodyPr>
          <a:lstStyle/>
          <a:p>
            <a:pPr marL="0" lvl="0" indent="0">
              <a:spcBef>
                <a:spcPts val="0"/>
              </a:spcBef>
              <a:buSzPct val="100000"/>
              <a:buNone/>
            </a:pPr>
            <a:r>
              <a:rPr lang="en-US" dirty="0"/>
              <a:t>1. Nursing causes neural feedback to the hypothalamus and the anterior pituitary gland that stimulates the production of PRF (prolactin releasing factor) and PRL, causing the mammary glands to prepare for the next nursing period.  </a:t>
            </a:r>
          </a:p>
          <a:p>
            <a:pPr marL="0" lvl="0" indent="0">
              <a:spcBef>
                <a:spcPts val="0"/>
              </a:spcBef>
              <a:buSzPct val="100000"/>
              <a:buNone/>
            </a:pPr>
            <a:endParaRPr lang="en-US" dirty="0"/>
          </a:p>
          <a:p>
            <a:pPr marL="0" lvl="0" indent="0">
              <a:buSzPct val="100000"/>
              <a:buNone/>
            </a:pPr>
            <a:r>
              <a:rPr lang="en-US" dirty="0"/>
              <a:t>	a.  Milk secretion can continue for several years if the child continues to suckle. Milk secretion normally decreases 	considerably within seven to nine months. </a:t>
            </a:r>
          </a:p>
          <a:p>
            <a:pPr marL="0" lvl="0" indent="0">
              <a:buSzPct val="100000"/>
              <a:buNone/>
            </a:pPr>
            <a:r>
              <a:rPr lang="en-US" dirty="0"/>
              <a:t>	b.  The mammary glands can lose their ability to secrete milk in a period of only a few days if nursing is discontinued or 	hormonal release is blocked by injury or disease. </a:t>
            </a:r>
          </a:p>
          <a:p>
            <a:pPr marL="0" lvl="0" indent="0">
              <a:buSzPct val="100000"/>
              <a:buNone/>
            </a:pPr>
            <a:endParaRPr lang="en-US" dirty="0"/>
          </a:p>
          <a:p>
            <a:pPr marL="0" lvl="0" indent="0">
              <a:buSzPct val="100000"/>
              <a:buNone/>
            </a:pPr>
            <a:r>
              <a:rPr lang="en-US" dirty="0"/>
              <a:t>2. Lactation often prevents the occurrence of female ovarian cycles for the first few months following delivery if the frequency of nursing is about 8-10 times a day. However, there is no guarantee of contraception. </a:t>
            </a:r>
          </a:p>
          <a:p>
            <a:pPr marL="514350" lvl="0" indent="-514350">
              <a:buSzPct val="100000"/>
              <a:buAutoNum type="alphaUcPeriod" startAt="4"/>
            </a:pPr>
            <a:endParaRPr lang="en-US" dirty="0"/>
          </a:p>
          <a:p>
            <a:pPr marL="0" lvl="0" indent="0">
              <a:buSzPct val="100000"/>
              <a:buNone/>
            </a:pPr>
            <a:r>
              <a:rPr lang="en-US" dirty="0"/>
              <a:t>3. A primary benefit of breast feeding is nutritional. Other benefits include the baby receiving beneficial cells and molecules from the breast milk, showing a decreased incidence of diseases later in life, as well as other benefits. </a:t>
            </a:r>
          </a:p>
          <a:p>
            <a:pPr marL="514350" lvl="0" indent="-514350">
              <a:buSzPct val="100000"/>
              <a:buAutoNum type="alphaUcPeriod" startAt="5"/>
            </a:pPr>
            <a:endParaRPr lang="en-US" dirty="0"/>
          </a:p>
          <a:p>
            <a:pPr marL="0" lvl="0" indent="0">
              <a:buSzPct val="100000"/>
              <a:buNone/>
            </a:pPr>
            <a:r>
              <a:rPr lang="en-US" dirty="0"/>
              <a:t>4.  Nursing stimulates the release of oxytocin and helps promote expulsion of the placenta and the uterus to regain its smaller size.</a:t>
            </a:r>
          </a:p>
        </p:txBody>
      </p:sp>
    </p:spTree>
    <p:extLst>
      <p:ext uri="{BB962C8B-B14F-4D97-AF65-F5344CB8AC3E}">
        <p14:creationId xmlns:p14="http://schemas.microsoft.com/office/powerpoint/2010/main" val="141723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Cleavage</a:t>
            </a:r>
            <a:endParaRPr/>
          </a:p>
        </p:txBody>
      </p:sp>
      <p:sp>
        <p:nvSpPr>
          <p:cNvPr id="124" name="Google Shape;124;p5"/>
          <p:cNvSpPr txBox="1">
            <a:spLocks noGrp="1"/>
          </p:cNvSpPr>
          <p:nvPr>
            <p:ph type="body" idx="4294967295"/>
          </p:nvPr>
        </p:nvSpPr>
        <p:spPr>
          <a:xfrm>
            <a:off x="2910586" y="5750697"/>
            <a:ext cx="6608318" cy="93388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1600"/>
              <a:buChar char="•"/>
            </a:pPr>
            <a:r>
              <a:rPr lang="en-US" sz="1600" b="1" dirty="0">
                <a:solidFill>
                  <a:srgbClr val="FF0000"/>
                </a:solidFill>
              </a:rPr>
              <a:t>Pre-Embryonic Cleavages</a:t>
            </a:r>
            <a:endParaRPr dirty="0"/>
          </a:p>
          <a:p>
            <a:pPr marL="228600" lvl="0" indent="-228600" algn="l" rtl="0">
              <a:lnSpc>
                <a:spcPct val="90000"/>
              </a:lnSpc>
              <a:spcBef>
                <a:spcPts val="1000"/>
              </a:spcBef>
              <a:spcAft>
                <a:spcPts val="0"/>
              </a:spcAft>
              <a:buClr>
                <a:schemeClr val="dk1"/>
              </a:buClr>
              <a:buSzPts val="1600"/>
              <a:buChar char="•"/>
            </a:pPr>
            <a:r>
              <a:rPr lang="en-US" sz="1600" dirty="0"/>
              <a:t>Pre-embryonic cleavages make use of the abundant cytoplasm of the conceptus as the cells rapidly divide without changing the total volume.</a:t>
            </a:r>
            <a:endParaRPr dirty="0"/>
          </a:p>
        </p:txBody>
      </p:sp>
      <p:pic>
        <p:nvPicPr>
          <p:cNvPr id="125" name="Google Shape;125;p5" descr="OSC-Stacked-TM-RGB-1.png"/>
          <p:cNvPicPr preferRelativeResize="0"/>
          <p:nvPr/>
        </p:nvPicPr>
        <p:blipFill rotWithShape="1">
          <a:blip r:embed="rId3">
            <a:alphaModFix/>
          </a:blip>
          <a:srcRect/>
          <a:stretch/>
        </p:blipFill>
        <p:spPr>
          <a:xfrm>
            <a:off x="10976247" y="5932870"/>
            <a:ext cx="1051734" cy="751709"/>
          </a:xfrm>
          <a:prstGeom prst="rect">
            <a:avLst/>
          </a:prstGeom>
          <a:noFill/>
          <a:ln>
            <a:noFill/>
          </a:ln>
        </p:spPr>
      </p:pic>
      <p:pic>
        <p:nvPicPr>
          <p:cNvPr id="126" name="Google Shape;126;p5"/>
          <p:cNvPicPr preferRelativeResize="0">
            <a:picLocks noGrp="1"/>
          </p:cNvPicPr>
          <p:nvPr>
            <p:ph type="body" idx="1"/>
          </p:nvPr>
        </p:nvPicPr>
        <p:blipFill rotWithShape="1">
          <a:blip r:embed="rId4">
            <a:alphaModFix/>
          </a:blip>
          <a:srcRect/>
          <a:stretch/>
        </p:blipFill>
        <p:spPr>
          <a:xfrm>
            <a:off x="3732793" y="1407224"/>
            <a:ext cx="4469375" cy="424218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Calibri"/>
              <a:buNone/>
            </a:pPr>
            <a:r>
              <a:rPr lang="en-US" sz="4800">
                <a:solidFill>
                  <a:schemeClr val="dk1"/>
                </a:solidFill>
              </a:rPr>
              <a:t>IVF</a:t>
            </a:r>
            <a:endParaRPr/>
          </a:p>
        </p:txBody>
      </p:sp>
      <p:sp>
        <p:nvSpPr>
          <p:cNvPr id="132" name="Google Shape;132;p6"/>
          <p:cNvSpPr txBox="1">
            <a:spLocks noGrp="1"/>
          </p:cNvSpPr>
          <p:nvPr>
            <p:ph type="body" idx="1"/>
          </p:nvPr>
        </p:nvSpPr>
        <p:spPr>
          <a:xfrm>
            <a:off x="2795016" y="5976018"/>
            <a:ext cx="6601968" cy="77136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1000"/>
              </a:spcBef>
              <a:spcAft>
                <a:spcPts val="0"/>
              </a:spcAft>
              <a:buClr>
                <a:schemeClr val="dk1"/>
              </a:buClr>
              <a:buSzPts val="1600"/>
              <a:buChar char="•"/>
            </a:pPr>
            <a:r>
              <a:rPr lang="en-US" sz="1600" dirty="0"/>
              <a:t>In vitro fertilization involves egg collection from the ovaries, fertilization in a petri dish, and the transfer of embryos into the uterus.</a:t>
            </a:r>
            <a:endParaRPr sz="1600" b="1" dirty="0"/>
          </a:p>
        </p:txBody>
      </p:sp>
      <p:pic>
        <p:nvPicPr>
          <p:cNvPr id="133" name="Google Shape;133;p6" descr="OSC-Stacked-TM-RGB-1.png"/>
          <p:cNvPicPr preferRelativeResize="0"/>
          <p:nvPr/>
        </p:nvPicPr>
        <p:blipFill rotWithShape="1">
          <a:blip r:embed="rId3">
            <a:alphaModFix/>
          </a:blip>
          <a:srcRect/>
          <a:stretch/>
        </p:blipFill>
        <p:spPr>
          <a:xfrm>
            <a:off x="10876105" y="5713873"/>
            <a:ext cx="1051734" cy="751709"/>
          </a:xfrm>
          <a:prstGeom prst="rect">
            <a:avLst/>
          </a:prstGeom>
          <a:noFill/>
          <a:ln>
            <a:noFill/>
          </a:ln>
        </p:spPr>
      </p:pic>
      <p:pic>
        <p:nvPicPr>
          <p:cNvPr id="134" name="Google Shape;134;p6"/>
          <p:cNvPicPr preferRelativeResize="0"/>
          <p:nvPr/>
        </p:nvPicPr>
        <p:blipFill rotWithShape="1">
          <a:blip r:embed="rId4">
            <a:alphaModFix/>
          </a:blip>
          <a:srcRect/>
          <a:stretch/>
        </p:blipFill>
        <p:spPr>
          <a:xfrm>
            <a:off x="3735603" y="628083"/>
            <a:ext cx="3963645" cy="528600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Implantation</a:t>
            </a:r>
            <a:endParaRPr dirty="0"/>
          </a:p>
        </p:txBody>
      </p:sp>
      <p:sp>
        <p:nvSpPr>
          <p:cNvPr id="140" name="Google Shape;140;p7"/>
          <p:cNvSpPr txBox="1">
            <a:spLocks noGrp="1"/>
          </p:cNvSpPr>
          <p:nvPr>
            <p:ph type="body" idx="1"/>
          </p:nvPr>
        </p:nvSpPr>
        <p:spPr>
          <a:xfrm>
            <a:off x="838200" y="1505584"/>
            <a:ext cx="11103864" cy="5151248"/>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90000"/>
              </a:lnSpc>
              <a:spcBef>
                <a:spcPts val="1000"/>
              </a:spcBef>
              <a:spcAft>
                <a:spcPts val="0"/>
              </a:spcAft>
              <a:buClr>
                <a:schemeClr val="dk1"/>
              </a:buClr>
              <a:buSzPct val="100000"/>
              <a:buNone/>
            </a:pPr>
            <a:r>
              <a:rPr lang="en-US" dirty="0"/>
              <a:t>1.  The blastocyst remains free with the cavity of the uterus for two to four days before it actually attaches to the uterine wall. </a:t>
            </a:r>
            <a:endParaRPr dirty="0"/>
          </a:p>
          <a:p>
            <a:pPr marL="0" lvl="0" indent="0" algn="l" rtl="0">
              <a:lnSpc>
                <a:spcPct val="90000"/>
              </a:lnSpc>
              <a:spcBef>
                <a:spcPts val="1000"/>
              </a:spcBef>
              <a:spcAft>
                <a:spcPts val="0"/>
              </a:spcAft>
              <a:buClr>
                <a:schemeClr val="dk1"/>
              </a:buClr>
              <a:buSzPct val="100000"/>
              <a:buNone/>
            </a:pPr>
            <a:r>
              <a:rPr lang="en-US" dirty="0"/>
              <a:t>2.  The attachment of a blastocyst to the endometrium occurs seven to eight days after fertilization and is called implantation  </a:t>
            </a:r>
            <a:endParaRPr dirty="0"/>
          </a:p>
          <a:p>
            <a:pPr marL="0" lvl="0" indent="0" algn="l" rtl="0">
              <a:lnSpc>
                <a:spcPct val="90000"/>
              </a:lnSpc>
              <a:spcBef>
                <a:spcPts val="1000"/>
              </a:spcBef>
              <a:spcAft>
                <a:spcPts val="0"/>
              </a:spcAft>
              <a:buClr>
                <a:schemeClr val="dk1"/>
              </a:buClr>
              <a:buSzPct val="100000"/>
              <a:buNone/>
            </a:pPr>
            <a:r>
              <a:rPr lang="en-US" dirty="0"/>
              <a:t>3.  Implantation occurs by enzymatic degradation of the endometrium, usually on the posterior wall of the fundus or body of the uterus. </a:t>
            </a:r>
            <a:endParaRPr dirty="0"/>
          </a:p>
          <a:p>
            <a:pPr marL="0" lvl="0" indent="0" algn="l" rtl="0">
              <a:lnSpc>
                <a:spcPct val="90000"/>
              </a:lnSpc>
              <a:spcBef>
                <a:spcPts val="1000"/>
              </a:spcBef>
              <a:spcAft>
                <a:spcPts val="0"/>
              </a:spcAft>
              <a:buClr>
                <a:schemeClr val="dk1"/>
              </a:buClr>
              <a:buSzPct val="100000"/>
              <a:buNone/>
            </a:pPr>
            <a:r>
              <a:rPr lang="en-US" dirty="0"/>
              <a:t>	a.  The trophoblast develops into a </a:t>
            </a:r>
            <a:r>
              <a:rPr lang="en-US" dirty="0" err="1"/>
              <a:t>syncytiotrophoblast</a:t>
            </a:r>
            <a:r>
              <a:rPr lang="en-US" dirty="0"/>
              <a:t> and a cytotrophoblast. </a:t>
            </a:r>
            <a:endParaRPr dirty="0"/>
          </a:p>
          <a:p>
            <a:pPr marL="0" lvl="0" indent="0" algn="l" rtl="0">
              <a:lnSpc>
                <a:spcPct val="90000"/>
              </a:lnSpc>
              <a:spcBef>
                <a:spcPts val="1000"/>
              </a:spcBef>
              <a:spcAft>
                <a:spcPts val="0"/>
              </a:spcAft>
              <a:buClr>
                <a:schemeClr val="dk1"/>
              </a:buClr>
              <a:buSzPct val="100000"/>
              <a:buNone/>
            </a:pPr>
            <a:r>
              <a:rPr lang="en-US" dirty="0"/>
              <a:t>	b.  These two layers become part of the chorion as they undergo further growth. </a:t>
            </a:r>
            <a:endParaRPr dirty="0"/>
          </a:p>
          <a:p>
            <a:pPr marL="0" lvl="0" indent="0" algn="l" rtl="0">
              <a:lnSpc>
                <a:spcPct val="90000"/>
              </a:lnSpc>
              <a:spcBef>
                <a:spcPts val="1000"/>
              </a:spcBef>
              <a:spcAft>
                <a:spcPts val="0"/>
              </a:spcAft>
              <a:buClr>
                <a:schemeClr val="dk1"/>
              </a:buClr>
              <a:buSzPct val="100000"/>
              <a:buNone/>
            </a:pPr>
            <a:r>
              <a:rPr lang="en-US" dirty="0"/>
              <a:t>	c.  The trophoblast </a:t>
            </a:r>
            <a:r>
              <a:rPr lang="en-US" dirty="0" err="1"/>
              <a:t>syncytiotrophoblast</a:t>
            </a:r>
            <a:r>
              <a:rPr lang="en-US" dirty="0"/>
              <a:t> cells enable the blastocyst to penetrate 	the uterine lining. </a:t>
            </a:r>
            <a:endParaRPr dirty="0"/>
          </a:p>
          <a:p>
            <a:pPr marL="0" lvl="0" indent="0" algn="l" rtl="0">
              <a:lnSpc>
                <a:spcPct val="90000"/>
              </a:lnSpc>
              <a:spcBef>
                <a:spcPts val="1000"/>
              </a:spcBef>
              <a:spcAft>
                <a:spcPts val="0"/>
              </a:spcAft>
              <a:buClr>
                <a:schemeClr val="dk1"/>
              </a:buClr>
              <a:buSzPct val="100000"/>
              <a:buNone/>
            </a:pPr>
            <a:r>
              <a:rPr lang="en-US" dirty="0"/>
              <a:t>4.  The trophoblast also secretes human chorionic gonadotropin which rescues the corpus luteum from degeneration and sustains its function. </a:t>
            </a:r>
            <a:endParaRPr dirty="0"/>
          </a:p>
          <a:p>
            <a:pPr marL="0" lvl="0" indent="0" algn="l" rtl="0">
              <a:lnSpc>
                <a:spcPct val="90000"/>
              </a:lnSpc>
              <a:spcBef>
                <a:spcPts val="1000"/>
              </a:spcBef>
              <a:spcAft>
                <a:spcPts val="0"/>
              </a:spcAft>
              <a:buClr>
                <a:schemeClr val="dk1"/>
              </a:buClr>
              <a:buSzPct val="100000"/>
              <a:buNone/>
            </a:pPr>
            <a:r>
              <a:rPr lang="en-US" dirty="0"/>
              <a:t> </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8"/>
          <p:cNvSpPr txBox="1">
            <a:spLocks noGrp="1"/>
          </p:cNvSpPr>
          <p:nvPr>
            <p:ph type="title"/>
          </p:nvPr>
        </p:nvSpPr>
        <p:spPr>
          <a:xfrm>
            <a:off x="388214" y="23616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Ovulation to implantation</a:t>
            </a:r>
            <a:endParaRPr dirty="0"/>
          </a:p>
        </p:txBody>
      </p:sp>
      <p:sp>
        <p:nvSpPr>
          <p:cNvPr id="146" name="Google Shape;146;p8"/>
          <p:cNvSpPr txBox="1">
            <a:spLocks noGrp="1"/>
          </p:cNvSpPr>
          <p:nvPr>
            <p:ph type="body" idx="4294967295"/>
          </p:nvPr>
        </p:nvSpPr>
        <p:spPr>
          <a:xfrm>
            <a:off x="2697480" y="5385816"/>
            <a:ext cx="6592824" cy="947737"/>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rgbClr val="FF0000"/>
              </a:buClr>
              <a:buSzPts val="1600"/>
              <a:buChar char="•"/>
            </a:pPr>
            <a:r>
              <a:rPr lang="en-US" sz="1600" b="1" dirty="0">
                <a:solidFill>
                  <a:srgbClr val="FF0000"/>
                </a:solidFill>
              </a:rPr>
              <a:t>Pre-Embryonic Development</a:t>
            </a:r>
            <a:endParaRPr dirty="0"/>
          </a:p>
          <a:p>
            <a:pPr marL="228600" lvl="0" indent="-228600" algn="l" rtl="0">
              <a:lnSpc>
                <a:spcPct val="90000"/>
              </a:lnSpc>
              <a:spcBef>
                <a:spcPts val="1000"/>
              </a:spcBef>
              <a:spcAft>
                <a:spcPts val="0"/>
              </a:spcAft>
              <a:buClr>
                <a:schemeClr val="dk1"/>
              </a:buClr>
              <a:buSzPts val="1600"/>
              <a:buChar char="•"/>
            </a:pPr>
            <a:r>
              <a:rPr lang="en-US" sz="1600" dirty="0"/>
              <a:t>Ovulation, fertilization, pre-embryonic development, and implantation occur at specific locations within the female reproductive system in a time span of approximately 1 week.</a:t>
            </a:r>
            <a:endParaRPr sz="1600" b="1" dirty="0">
              <a:solidFill>
                <a:srgbClr val="6CB255"/>
              </a:solidFill>
            </a:endParaRPr>
          </a:p>
        </p:txBody>
      </p:sp>
      <p:pic>
        <p:nvPicPr>
          <p:cNvPr id="147" name="Google Shape;147;p8" descr="OSC-Stacked-TM-RGB-1.png"/>
          <p:cNvPicPr preferRelativeResize="0"/>
          <p:nvPr/>
        </p:nvPicPr>
        <p:blipFill rotWithShape="1">
          <a:blip r:embed="rId3">
            <a:alphaModFix/>
          </a:blip>
          <a:srcRect/>
          <a:stretch/>
        </p:blipFill>
        <p:spPr>
          <a:xfrm>
            <a:off x="10903814" y="5972036"/>
            <a:ext cx="1051734" cy="751709"/>
          </a:xfrm>
          <a:prstGeom prst="rect">
            <a:avLst/>
          </a:prstGeom>
          <a:noFill/>
          <a:ln>
            <a:noFill/>
          </a:ln>
        </p:spPr>
      </p:pic>
      <p:pic>
        <p:nvPicPr>
          <p:cNvPr id="148" name="Google Shape;148;p8"/>
          <p:cNvPicPr preferRelativeResize="0">
            <a:picLocks noGrp="1"/>
          </p:cNvPicPr>
          <p:nvPr>
            <p:ph type="body" idx="1"/>
          </p:nvPr>
        </p:nvPicPr>
        <p:blipFill rotWithShape="1">
          <a:blip r:embed="rId4">
            <a:alphaModFix/>
          </a:blip>
          <a:srcRect/>
          <a:stretch/>
        </p:blipFill>
        <p:spPr>
          <a:xfrm>
            <a:off x="3682484" y="1472184"/>
            <a:ext cx="4126491" cy="374207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5944</Words>
  <Application>Microsoft Office PowerPoint</Application>
  <PresentationFormat>Widescreen</PresentationFormat>
  <Paragraphs>416</Paragraphs>
  <Slides>53</Slides>
  <Notes>48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Twentieth Century</vt:lpstr>
      <vt:lpstr>Office Theme</vt:lpstr>
      <vt:lpstr>Anatomy and Physiology II</vt:lpstr>
      <vt:lpstr>Pregnancy</vt:lpstr>
      <vt:lpstr>Fertilization</vt:lpstr>
      <vt:lpstr>Fertilization</vt:lpstr>
      <vt:lpstr>Development after fertilization</vt:lpstr>
      <vt:lpstr>Cleavage</vt:lpstr>
      <vt:lpstr>IVF</vt:lpstr>
      <vt:lpstr>Implantation</vt:lpstr>
      <vt:lpstr>Ovulation to implantation</vt:lpstr>
      <vt:lpstr>Implantation</vt:lpstr>
      <vt:lpstr>Ectopic pregnancy</vt:lpstr>
      <vt:lpstr>Diagnostic tests</vt:lpstr>
      <vt:lpstr>Embryonic disc</vt:lpstr>
      <vt:lpstr>Gastrulation</vt:lpstr>
      <vt:lpstr>Placenta</vt:lpstr>
      <vt:lpstr>Placenta</vt:lpstr>
      <vt:lpstr>Placenta</vt:lpstr>
      <vt:lpstr>Placenta previa</vt:lpstr>
      <vt:lpstr>Placenta</vt:lpstr>
      <vt:lpstr>Germ layer development</vt:lpstr>
      <vt:lpstr>Fate of the Germ Layers</vt:lpstr>
      <vt:lpstr>Fate of the Germ Layers</vt:lpstr>
      <vt:lpstr>Fate of the Germ Layers</vt:lpstr>
      <vt:lpstr>Embryonic Development</vt:lpstr>
      <vt:lpstr>Embryonic Development</vt:lpstr>
      <vt:lpstr>Development</vt:lpstr>
      <vt:lpstr>Neurulation</vt:lpstr>
      <vt:lpstr>Embryonic folding</vt:lpstr>
      <vt:lpstr>Embryonic Development – Week 4</vt:lpstr>
      <vt:lpstr>Embryo at 7 weeks</vt:lpstr>
      <vt:lpstr>Sexual differentiation</vt:lpstr>
      <vt:lpstr>Fetal development end of 1st trimester</vt:lpstr>
      <vt:lpstr>End of 2nd trimester</vt:lpstr>
      <vt:lpstr>Third Trimester </vt:lpstr>
      <vt:lpstr>End of 3rd trimester</vt:lpstr>
      <vt:lpstr>Multiple births</vt:lpstr>
      <vt:lpstr>Fetal circulation</vt:lpstr>
      <vt:lpstr>Size of uterus during pregnancy</vt:lpstr>
      <vt:lpstr>Changes during pregnancy</vt:lpstr>
      <vt:lpstr>Linea nigra</vt:lpstr>
      <vt:lpstr>Effects of Pregnancy- Physiological Changes</vt:lpstr>
      <vt:lpstr>Hormones initiating labor</vt:lpstr>
      <vt:lpstr> Anatomical and Physiological Changes During Pregnancy  </vt:lpstr>
      <vt:lpstr>Stages of labor</vt:lpstr>
      <vt:lpstr>Labor</vt:lpstr>
      <vt:lpstr>Labor</vt:lpstr>
      <vt:lpstr>Neonatal adjustments </vt:lpstr>
      <vt:lpstr>Adjustments of the Infant at Birth</vt:lpstr>
      <vt:lpstr>Neonatal circulation</vt:lpstr>
      <vt:lpstr>APGAR</vt:lpstr>
      <vt:lpstr>Lactation</vt:lpstr>
      <vt:lpstr>Lactation</vt:lpstr>
      <vt:lpstr>Lactation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sharon lagarde</dc:creator>
  <cp:lastModifiedBy>Anspaugh, Kendra</cp:lastModifiedBy>
  <cp:revision>9</cp:revision>
  <dcterms:created xsi:type="dcterms:W3CDTF">2020-06-07T21:22:02Z</dcterms:created>
  <dcterms:modified xsi:type="dcterms:W3CDTF">2025-07-25T20:23:55Z</dcterms:modified>
</cp:coreProperties>
</file>