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16" r:id="rId3"/>
    <p:sldId id="257" r:id="rId4"/>
    <p:sldId id="258" r:id="rId5"/>
    <p:sldId id="317" r:id="rId6"/>
    <p:sldId id="318" r:id="rId7"/>
    <p:sldId id="319" r:id="rId8"/>
    <p:sldId id="320" r:id="rId9"/>
    <p:sldId id="321" r:id="rId10"/>
    <p:sldId id="322" r:id="rId11"/>
    <p:sldId id="323" r:id="rId12"/>
    <p:sldId id="324" r:id="rId13"/>
    <p:sldId id="325" r:id="rId14"/>
    <p:sldId id="326" r:id="rId15"/>
    <p:sldId id="327" r:id="rId16"/>
    <p:sldId id="328" r:id="rId17"/>
    <p:sldId id="329" r:id="rId18"/>
    <p:sldId id="330" r:id="rId19"/>
    <p:sldId id="331" r:id="rId20"/>
    <p:sldId id="332" r:id="rId21"/>
    <p:sldId id="333" r:id="rId22"/>
    <p:sldId id="338" r:id="rId23"/>
    <p:sldId id="334" r:id="rId24"/>
    <p:sldId id="335" r:id="rId25"/>
    <p:sldId id="336" r:id="rId26"/>
    <p:sldId id="337" r:id="rId27"/>
    <p:sldId id="339" r:id="rId28"/>
    <p:sldId id="341" r:id="rId29"/>
    <p:sldId id="342" r:id="rId30"/>
    <p:sldId id="343" r:id="rId31"/>
    <p:sldId id="344" r:id="rId32"/>
    <p:sldId id="354" r:id="rId33"/>
    <p:sldId id="345" r:id="rId34"/>
    <p:sldId id="355" r:id="rId35"/>
    <p:sldId id="346" r:id="rId36"/>
    <p:sldId id="356" r:id="rId37"/>
    <p:sldId id="347" r:id="rId38"/>
    <p:sldId id="348" r:id="rId39"/>
    <p:sldId id="357" r:id="rId40"/>
    <p:sldId id="349" r:id="rId41"/>
    <p:sldId id="350" r:id="rId42"/>
    <p:sldId id="351" r:id="rId43"/>
    <p:sldId id="358" r:id="rId44"/>
    <p:sldId id="359" r:id="rId45"/>
    <p:sldId id="360" r:id="rId46"/>
    <p:sldId id="352" r:id="rId47"/>
    <p:sldId id="353" r:id="rId48"/>
    <p:sldId id="340" r:id="rId49"/>
    <p:sldId id="361" r:id="rId50"/>
    <p:sldId id="362"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8D08CD-2A69-4E71-AB7D-B18B3630ACDC}" v="12" dt="2025-12-05T21:08:26.0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0" d="100"/>
          <a:sy n="90" d="100"/>
        </p:scale>
        <p:origin x="427"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 Ma" userId="20cd6f19-5f89-4024-9814-660bcb5ada07" providerId="ADAL" clId="{17CDEE0B-9E69-4BDA-B625-CA094527BD61}"/>
    <pc:docChg chg="undo custSel modSld">
      <pc:chgData name="Li Ma" userId="20cd6f19-5f89-4024-9814-660bcb5ada07" providerId="ADAL" clId="{17CDEE0B-9E69-4BDA-B625-CA094527BD61}" dt="2025-12-05T21:08:26.006" v="57"/>
      <pc:docMkLst>
        <pc:docMk/>
      </pc:docMkLst>
      <pc:sldChg chg="modSp mod">
        <pc:chgData name="Li Ma" userId="20cd6f19-5f89-4024-9814-660bcb5ada07" providerId="ADAL" clId="{17CDEE0B-9E69-4BDA-B625-CA094527BD61}" dt="2025-12-05T21:05:50.088" v="7" actId="33553"/>
        <pc:sldMkLst>
          <pc:docMk/>
          <pc:sldMk cId="1006430292" sldId="317"/>
        </pc:sldMkLst>
        <pc:spChg chg="mod">
          <ac:chgData name="Li Ma" userId="20cd6f19-5f89-4024-9814-660bcb5ada07" providerId="ADAL" clId="{17CDEE0B-9E69-4BDA-B625-CA094527BD61}" dt="2025-12-05T21:05:50.088" v="7" actId="33553"/>
          <ac:spMkLst>
            <pc:docMk/>
            <pc:sldMk cId="1006430292" sldId="317"/>
            <ac:spMk id="3" creationId="{22B506DE-BF15-BAB4-BBFB-1772D4423208}"/>
          </ac:spMkLst>
        </pc:spChg>
      </pc:sldChg>
      <pc:sldChg chg="modSp mod">
        <pc:chgData name="Li Ma" userId="20cd6f19-5f89-4024-9814-660bcb5ada07" providerId="ADAL" clId="{17CDEE0B-9E69-4BDA-B625-CA094527BD61}" dt="2025-12-05T21:05:54.621" v="8" actId="33553"/>
        <pc:sldMkLst>
          <pc:docMk/>
          <pc:sldMk cId="1093723486" sldId="318"/>
        </pc:sldMkLst>
        <pc:spChg chg="mod">
          <ac:chgData name="Li Ma" userId="20cd6f19-5f89-4024-9814-660bcb5ada07" providerId="ADAL" clId="{17CDEE0B-9E69-4BDA-B625-CA094527BD61}" dt="2025-12-05T21:05:54.621" v="8" actId="33553"/>
          <ac:spMkLst>
            <pc:docMk/>
            <pc:sldMk cId="1093723486" sldId="318"/>
            <ac:spMk id="3" creationId="{358E8194-6CDF-3C05-B530-2C7E109FDFC7}"/>
          </ac:spMkLst>
        </pc:spChg>
      </pc:sldChg>
      <pc:sldChg chg="modSp mod">
        <pc:chgData name="Li Ma" userId="20cd6f19-5f89-4024-9814-660bcb5ada07" providerId="ADAL" clId="{17CDEE0B-9E69-4BDA-B625-CA094527BD61}" dt="2025-12-05T21:05:58.414" v="9" actId="33553"/>
        <pc:sldMkLst>
          <pc:docMk/>
          <pc:sldMk cId="2437528282" sldId="319"/>
        </pc:sldMkLst>
        <pc:spChg chg="mod">
          <ac:chgData name="Li Ma" userId="20cd6f19-5f89-4024-9814-660bcb5ada07" providerId="ADAL" clId="{17CDEE0B-9E69-4BDA-B625-CA094527BD61}" dt="2025-12-05T21:05:58.414" v="9" actId="33553"/>
          <ac:spMkLst>
            <pc:docMk/>
            <pc:sldMk cId="2437528282" sldId="319"/>
            <ac:spMk id="3" creationId="{73738894-0478-5804-A1D2-1AFF8788977E}"/>
          </ac:spMkLst>
        </pc:spChg>
      </pc:sldChg>
      <pc:sldChg chg="modSp mod">
        <pc:chgData name="Li Ma" userId="20cd6f19-5f89-4024-9814-660bcb5ada07" providerId="ADAL" clId="{17CDEE0B-9E69-4BDA-B625-CA094527BD61}" dt="2025-12-05T21:06:01.950" v="10" actId="33553"/>
        <pc:sldMkLst>
          <pc:docMk/>
          <pc:sldMk cId="371871175" sldId="320"/>
        </pc:sldMkLst>
        <pc:spChg chg="mod">
          <ac:chgData name="Li Ma" userId="20cd6f19-5f89-4024-9814-660bcb5ada07" providerId="ADAL" clId="{17CDEE0B-9E69-4BDA-B625-CA094527BD61}" dt="2025-12-05T21:06:01.950" v="10" actId="33553"/>
          <ac:spMkLst>
            <pc:docMk/>
            <pc:sldMk cId="371871175" sldId="320"/>
            <ac:spMk id="3" creationId="{DFD118CE-E5A9-6A9A-821B-677F292C9CC8}"/>
          </ac:spMkLst>
        </pc:spChg>
      </pc:sldChg>
      <pc:sldChg chg="modSp mod">
        <pc:chgData name="Li Ma" userId="20cd6f19-5f89-4024-9814-660bcb5ada07" providerId="ADAL" clId="{17CDEE0B-9E69-4BDA-B625-CA094527BD61}" dt="2025-12-05T21:06:05.027" v="11" actId="33553"/>
        <pc:sldMkLst>
          <pc:docMk/>
          <pc:sldMk cId="746578441" sldId="321"/>
        </pc:sldMkLst>
        <pc:spChg chg="mod">
          <ac:chgData name="Li Ma" userId="20cd6f19-5f89-4024-9814-660bcb5ada07" providerId="ADAL" clId="{17CDEE0B-9E69-4BDA-B625-CA094527BD61}" dt="2025-12-05T21:06:05.027" v="11" actId="33553"/>
          <ac:spMkLst>
            <pc:docMk/>
            <pc:sldMk cId="746578441" sldId="321"/>
            <ac:spMk id="3" creationId="{EB1BE2C0-B868-680A-A691-206A7EBA67DE}"/>
          </ac:spMkLst>
        </pc:spChg>
      </pc:sldChg>
      <pc:sldChg chg="modSp mod">
        <pc:chgData name="Li Ma" userId="20cd6f19-5f89-4024-9814-660bcb5ada07" providerId="ADAL" clId="{17CDEE0B-9E69-4BDA-B625-CA094527BD61}" dt="2025-12-05T21:06:08.263" v="12" actId="33553"/>
        <pc:sldMkLst>
          <pc:docMk/>
          <pc:sldMk cId="3019356110" sldId="322"/>
        </pc:sldMkLst>
        <pc:spChg chg="mod">
          <ac:chgData name="Li Ma" userId="20cd6f19-5f89-4024-9814-660bcb5ada07" providerId="ADAL" clId="{17CDEE0B-9E69-4BDA-B625-CA094527BD61}" dt="2025-12-05T21:06:08.263" v="12" actId="33553"/>
          <ac:spMkLst>
            <pc:docMk/>
            <pc:sldMk cId="3019356110" sldId="322"/>
            <ac:spMk id="3" creationId="{DE1A5CA6-5A02-BD5A-F813-B53F6E97911D}"/>
          </ac:spMkLst>
        </pc:spChg>
      </pc:sldChg>
      <pc:sldChg chg="modSp mod">
        <pc:chgData name="Li Ma" userId="20cd6f19-5f89-4024-9814-660bcb5ada07" providerId="ADAL" clId="{17CDEE0B-9E69-4BDA-B625-CA094527BD61}" dt="2025-12-05T21:08:14.986" v="50"/>
        <pc:sldMkLst>
          <pc:docMk/>
          <pc:sldMk cId="1055628420" sldId="323"/>
        </pc:sldMkLst>
        <pc:spChg chg="mod">
          <ac:chgData name="Li Ma" userId="20cd6f19-5f89-4024-9814-660bcb5ada07" providerId="ADAL" clId="{17CDEE0B-9E69-4BDA-B625-CA094527BD61}" dt="2025-12-05T21:06:12.516" v="13" actId="33553"/>
          <ac:spMkLst>
            <pc:docMk/>
            <pc:sldMk cId="1055628420" sldId="323"/>
            <ac:spMk id="3" creationId="{85224966-EEF2-8BA3-8033-917BCA069586}"/>
          </ac:spMkLst>
        </pc:spChg>
        <pc:picChg chg="mod">
          <ac:chgData name="Li Ma" userId="20cd6f19-5f89-4024-9814-660bcb5ada07" providerId="ADAL" clId="{17CDEE0B-9E69-4BDA-B625-CA094527BD61}" dt="2025-12-05T21:08:14.986" v="50"/>
          <ac:picMkLst>
            <pc:docMk/>
            <pc:sldMk cId="1055628420" sldId="323"/>
            <ac:picMk id="1026" creationId="{E46B103B-6647-91E3-C1C8-FBDAC8AA7195}"/>
          </ac:picMkLst>
        </pc:picChg>
      </pc:sldChg>
      <pc:sldChg chg="modSp mod">
        <pc:chgData name="Li Ma" userId="20cd6f19-5f89-4024-9814-660bcb5ada07" providerId="ADAL" clId="{17CDEE0B-9E69-4BDA-B625-CA094527BD61}" dt="2025-12-05T21:06:15.053" v="14" actId="33553"/>
        <pc:sldMkLst>
          <pc:docMk/>
          <pc:sldMk cId="1046078013" sldId="325"/>
        </pc:sldMkLst>
        <pc:spChg chg="mod">
          <ac:chgData name="Li Ma" userId="20cd6f19-5f89-4024-9814-660bcb5ada07" providerId="ADAL" clId="{17CDEE0B-9E69-4BDA-B625-CA094527BD61}" dt="2025-12-05T21:06:15.053" v="14" actId="33553"/>
          <ac:spMkLst>
            <pc:docMk/>
            <pc:sldMk cId="1046078013" sldId="325"/>
            <ac:spMk id="3" creationId="{C4116AF1-19D5-E3AB-A73D-64B610621286}"/>
          </ac:spMkLst>
        </pc:spChg>
      </pc:sldChg>
      <pc:sldChg chg="modSp mod">
        <pc:chgData name="Li Ma" userId="20cd6f19-5f89-4024-9814-660bcb5ada07" providerId="ADAL" clId="{17CDEE0B-9E69-4BDA-B625-CA094527BD61}" dt="2025-12-05T21:06:18.876" v="15" actId="33553"/>
        <pc:sldMkLst>
          <pc:docMk/>
          <pc:sldMk cId="1744432419" sldId="326"/>
        </pc:sldMkLst>
        <pc:spChg chg="mod">
          <ac:chgData name="Li Ma" userId="20cd6f19-5f89-4024-9814-660bcb5ada07" providerId="ADAL" clId="{17CDEE0B-9E69-4BDA-B625-CA094527BD61}" dt="2025-12-05T21:06:18.876" v="15" actId="33553"/>
          <ac:spMkLst>
            <pc:docMk/>
            <pc:sldMk cId="1744432419" sldId="326"/>
            <ac:spMk id="17" creationId="{7E2327AF-557E-0EC8-0C72-6970BEC28902}"/>
          </ac:spMkLst>
        </pc:spChg>
      </pc:sldChg>
      <pc:sldChg chg="modSp mod">
        <pc:chgData name="Li Ma" userId="20cd6f19-5f89-4024-9814-660bcb5ada07" providerId="ADAL" clId="{17CDEE0B-9E69-4BDA-B625-CA094527BD61}" dt="2025-12-05T21:06:22.223" v="16" actId="33553"/>
        <pc:sldMkLst>
          <pc:docMk/>
          <pc:sldMk cId="1774732911" sldId="327"/>
        </pc:sldMkLst>
        <pc:spChg chg="mod">
          <ac:chgData name="Li Ma" userId="20cd6f19-5f89-4024-9814-660bcb5ada07" providerId="ADAL" clId="{17CDEE0B-9E69-4BDA-B625-CA094527BD61}" dt="2025-12-05T21:06:22.223" v="16" actId="33553"/>
          <ac:spMkLst>
            <pc:docMk/>
            <pc:sldMk cId="1774732911" sldId="327"/>
            <ac:spMk id="3" creationId="{29070725-8EAD-E03F-724B-FF81DCACBD82}"/>
          </ac:spMkLst>
        </pc:spChg>
      </pc:sldChg>
      <pc:sldChg chg="modSp mod">
        <pc:chgData name="Li Ma" userId="20cd6f19-5f89-4024-9814-660bcb5ada07" providerId="ADAL" clId="{17CDEE0B-9E69-4BDA-B625-CA094527BD61}" dt="2025-12-05T21:06:25.352" v="17" actId="33553"/>
        <pc:sldMkLst>
          <pc:docMk/>
          <pc:sldMk cId="191315532" sldId="328"/>
        </pc:sldMkLst>
        <pc:spChg chg="mod">
          <ac:chgData name="Li Ma" userId="20cd6f19-5f89-4024-9814-660bcb5ada07" providerId="ADAL" clId="{17CDEE0B-9E69-4BDA-B625-CA094527BD61}" dt="2025-12-05T21:06:25.352" v="17" actId="33553"/>
          <ac:spMkLst>
            <pc:docMk/>
            <pc:sldMk cId="191315532" sldId="328"/>
            <ac:spMk id="3" creationId="{3711AC6B-ACB7-CE1E-1372-D74F2432C0AE}"/>
          </ac:spMkLst>
        </pc:spChg>
      </pc:sldChg>
      <pc:sldChg chg="modSp mod">
        <pc:chgData name="Li Ma" userId="20cd6f19-5f89-4024-9814-660bcb5ada07" providerId="ADAL" clId="{17CDEE0B-9E69-4BDA-B625-CA094527BD61}" dt="2025-12-05T21:06:28.783" v="18" actId="33553"/>
        <pc:sldMkLst>
          <pc:docMk/>
          <pc:sldMk cId="485548886" sldId="329"/>
        </pc:sldMkLst>
        <pc:spChg chg="mod">
          <ac:chgData name="Li Ma" userId="20cd6f19-5f89-4024-9814-660bcb5ada07" providerId="ADAL" clId="{17CDEE0B-9E69-4BDA-B625-CA094527BD61}" dt="2025-12-05T21:06:28.783" v="18" actId="33553"/>
          <ac:spMkLst>
            <pc:docMk/>
            <pc:sldMk cId="485548886" sldId="329"/>
            <ac:spMk id="5" creationId="{78EDF0A2-EA53-7F75-CFD8-910B29AB8C96}"/>
          </ac:spMkLst>
        </pc:spChg>
      </pc:sldChg>
      <pc:sldChg chg="modSp mod">
        <pc:chgData name="Li Ma" userId="20cd6f19-5f89-4024-9814-660bcb5ada07" providerId="ADAL" clId="{17CDEE0B-9E69-4BDA-B625-CA094527BD61}" dt="2025-12-05T21:08:16.872" v="51"/>
        <pc:sldMkLst>
          <pc:docMk/>
          <pc:sldMk cId="3724254159" sldId="330"/>
        </pc:sldMkLst>
        <pc:spChg chg="mod">
          <ac:chgData name="Li Ma" userId="20cd6f19-5f89-4024-9814-660bcb5ada07" providerId="ADAL" clId="{17CDEE0B-9E69-4BDA-B625-CA094527BD61}" dt="2025-12-05T21:06:32.543" v="19" actId="33553"/>
          <ac:spMkLst>
            <pc:docMk/>
            <pc:sldMk cId="3724254159" sldId="330"/>
            <ac:spMk id="3" creationId="{2B08B910-310E-2575-5E24-DE4C49AC6142}"/>
          </ac:spMkLst>
        </pc:spChg>
        <pc:picChg chg="mod">
          <ac:chgData name="Li Ma" userId="20cd6f19-5f89-4024-9814-660bcb5ada07" providerId="ADAL" clId="{17CDEE0B-9E69-4BDA-B625-CA094527BD61}" dt="2025-12-05T21:08:16.872" v="51"/>
          <ac:picMkLst>
            <pc:docMk/>
            <pc:sldMk cId="3724254159" sldId="330"/>
            <ac:picMk id="3074" creationId="{CE345A0D-D5A8-F8C9-E2D3-46BB0A28CF74}"/>
          </ac:picMkLst>
        </pc:picChg>
      </pc:sldChg>
      <pc:sldChg chg="modSp mod">
        <pc:chgData name="Li Ma" userId="20cd6f19-5f89-4024-9814-660bcb5ada07" providerId="ADAL" clId="{17CDEE0B-9E69-4BDA-B625-CA094527BD61}" dt="2025-12-05T21:06:34.084" v="20" actId="33553"/>
        <pc:sldMkLst>
          <pc:docMk/>
          <pc:sldMk cId="2230356287" sldId="332"/>
        </pc:sldMkLst>
        <pc:spChg chg="mod">
          <ac:chgData name="Li Ma" userId="20cd6f19-5f89-4024-9814-660bcb5ada07" providerId="ADAL" clId="{17CDEE0B-9E69-4BDA-B625-CA094527BD61}" dt="2025-12-05T21:06:34.084" v="20" actId="33553"/>
          <ac:spMkLst>
            <pc:docMk/>
            <pc:sldMk cId="2230356287" sldId="332"/>
            <ac:spMk id="3" creationId="{4A156620-3082-1990-BF72-A92060406330}"/>
          </ac:spMkLst>
        </pc:spChg>
      </pc:sldChg>
      <pc:sldChg chg="modSp mod">
        <pc:chgData name="Li Ma" userId="20cd6f19-5f89-4024-9814-660bcb5ada07" providerId="ADAL" clId="{17CDEE0B-9E69-4BDA-B625-CA094527BD61}" dt="2025-12-05T21:06:37.924" v="21" actId="33553"/>
        <pc:sldMkLst>
          <pc:docMk/>
          <pc:sldMk cId="3589125200" sldId="333"/>
        </pc:sldMkLst>
        <pc:spChg chg="mod">
          <ac:chgData name="Li Ma" userId="20cd6f19-5f89-4024-9814-660bcb5ada07" providerId="ADAL" clId="{17CDEE0B-9E69-4BDA-B625-CA094527BD61}" dt="2025-12-05T21:06:37.924" v="21" actId="33553"/>
          <ac:spMkLst>
            <pc:docMk/>
            <pc:sldMk cId="3589125200" sldId="333"/>
            <ac:spMk id="3" creationId="{9EC6CB06-A8F9-6854-1D78-82A77DF0C69B}"/>
          </ac:spMkLst>
        </pc:spChg>
      </pc:sldChg>
      <pc:sldChg chg="modSp mod">
        <pc:chgData name="Li Ma" userId="20cd6f19-5f89-4024-9814-660bcb5ada07" providerId="ADAL" clId="{17CDEE0B-9E69-4BDA-B625-CA094527BD61}" dt="2025-12-05T21:06:43.048" v="23" actId="33553"/>
        <pc:sldMkLst>
          <pc:docMk/>
          <pc:sldMk cId="3194539400" sldId="334"/>
        </pc:sldMkLst>
        <pc:spChg chg="mod">
          <ac:chgData name="Li Ma" userId="20cd6f19-5f89-4024-9814-660bcb5ada07" providerId="ADAL" clId="{17CDEE0B-9E69-4BDA-B625-CA094527BD61}" dt="2025-12-05T21:06:43.048" v="23" actId="33553"/>
          <ac:spMkLst>
            <pc:docMk/>
            <pc:sldMk cId="3194539400" sldId="334"/>
            <ac:spMk id="3" creationId="{B03E6EAA-2A2C-7466-303B-EC1CB317E7DD}"/>
          </ac:spMkLst>
        </pc:spChg>
      </pc:sldChg>
      <pc:sldChg chg="modSp mod">
        <pc:chgData name="Li Ma" userId="20cd6f19-5f89-4024-9814-660bcb5ada07" providerId="ADAL" clId="{17CDEE0B-9E69-4BDA-B625-CA094527BD61}" dt="2025-12-05T21:06:46.235" v="24" actId="33553"/>
        <pc:sldMkLst>
          <pc:docMk/>
          <pc:sldMk cId="4243576675" sldId="335"/>
        </pc:sldMkLst>
        <pc:spChg chg="mod">
          <ac:chgData name="Li Ma" userId="20cd6f19-5f89-4024-9814-660bcb5ada07" providerId="ADAL" clId="{17CDEE0B-9E69-4BDA-B625-CA094527BD61}" dt="2025-12-05T21:06:46.235" v="24" actId="33553"/>
          <ac:spMkLst>
            <pc:docMk/>
            <pc:sldMk cId="4243576675" sldId="335"/>
            <ac:spMk id="3" creationId="{59845BC6-9E86-8767-14E4-0E2C09D3E1D8}"/>
          </ac:spMkLst>
        </pc:spChg>
      </pc:sldChg>
      <pc:sldChg chg="modSp mod">
        <pc:chgData name="Li Ma" userId="20cd6f19-5f89-4024-9814-660bcb5ada07" providerId="ADAL" clId="{17CDEE0B-9E69-4BDA-B625-CA094527BD61}" dt="2025-12-05T21:06:49.054" v="25" actId="33553"/>
        <pc:sldMkLst>
          <pc:docMk/>
          <pc:sldMk cId="897527014" sldId="336"/>
        </pc:sldMkLst>
        <pc:spChg chg="mod">
          <ac:chgData name="Li Ma" userId="20cd6f19-5f89-4024-9814-660bcb5ada07" providerId="ADAL" clId="{17CDEE0B-9E69-4BDA-B625-CA094527BD61}" dt="2025-12-05T21:06:49.054" v="25" actId="33553"/>
          <ac:spMkLst>
            <pc:docMk/>
            <pc:sldMk cId="897527014" sldId="336"/>
            <ac:spMk id="16" creationId="{CFEF646F-CDE2-E6F1-5CFD-E156D526E521}"/>
          </ac:spMkLst>
        </pc:spChg>
      </pc:sldChg>
      <pc:sldChg chg="modSp mod">
        <pc:chgData name="Li Ma" userId="20cd6f19-5f89-4024-9814-660bcb5ada07" providerId="ADAL" clId="{17CDEE0B-9E69-4BDA-B625-CA094527BD61}" dt="2025-12-05T21:06:52.132" v="26" actId="33553"/>
        <pc:sldMkLst>
          <pc:docMk/>
          <pc:sldMk cId="71662259" sldId="337"/>
        </pc:sldMkLst>
        <pc:spChg chg="mod">
          <ac:chgData name="Li Ma" userId="20cd6f19-5f89-4024-9814-660bcb5ada07" providerId="ADAL" clId="{17CDEE0B-9E69-4BDA-B625-CA094527BD61}" dt="2025-12-05T21:06:52.132" v="26" actId="33553"/>
          <ac:spMkLst>
            <pc:docMk/>
            <pc:sldMk cId="71662259" sldId="337"/>
            <ac:spMk id="3" creationId="{D6C78BE7-3D4C-FF48-E2C7-B840B59A5489}"/>
          </ac:spMkLst>
        </pc:spChg>
      </pc:sldChg>
      <pc:sldChg chg="modSp mod">
        <pc:chgData name="Li Ma" userId="20cd6f19-5f89-4024-9814-660bcb5ada07" providerId="ADAL" clId="{17CDEE0B-9E69-4BDA-B625-CA094527BD61}" dt="2025-12-05T21:08:18.431" v="52"/>
        <pc:sldMkLst>
          <pc:docMk/>
          <pc:sldMk cId="13116096" sldId="338"/>
        </pc:sldMkLst>
        <pc:spChg chg="mod">
          <ac:chgData name="Li Ma" userId="20cd6f19-5f89-4024-9814-660bcb5ada07" providerId="ADAL" clId="{17CDEE0B-9E69-4BDA-B625-CA094527BD61}" dt="2025-12-05T21:06:41.515" v="22" actId="33553"/>
          <ac:spMkLst>
            <pc:docMk/>
            <pc:sldMk cId="13116096" sldId="338"/>
            <ac:spMk id="3" creationId="{5600EF7E-66AF-89C6-2C0D-7B591EB2EF18}"/>
          </ac:spMkLst>
        </pc:spChg>
        <pc:picChg chg="mod">
          <ac:chgData name="Li Ma" userId="20cd6f19-5f89-4024-9814-660bcb5ada07" providerId="ADAL" clId="{17CDEE0B-9E69-4BDA-B625-CA094527BD61}" dt="2025-12-05T21:08:18.431" v="52"/>
          <ac:picMkLst>
            <pc:docMk/>
            <pc:sldMk cId="13116096" sldId="338"/>
            <ac:picMk id="5122" creationId="{9F8A7927-C040-D573-7F58-A830DED9B88D}"/>
          </ac:picMkLst>
        </pc:picChg>
      </pc:sldChg>
      <pc:sldChg chg="modSp mod">
        <pc:chgData name="Li Ma" userId="20cd6f19-5f89-4024-9814-660bcb5ada07" providerId="ADAL" clId="{17CDEE0B-9E69-4BDA-B625-CA094527BD61}" dt="2025-12-05T21:07:49.531" v="47" actId="33553"/>
        <pc:sldMkLst>
          <pc:docMk/>
          <pc:sldMk cId="1334057075" sldId="340"/>
        </pc:sldMkLst>
        <pc:spChg chg="mod">
          <ac:chgData name="Li Ma" userId="20cd6f19-5f89-4024-9814-660bcb5ada07" providerId="ADAL" clId="{17CDEE0B-9E69-4BDA-B625-CA094527BD61}" dt="2025-12-05T21:07:49.531" v="47" actId="33553"/>
          <ac:spMkLst>
            <pc:docMk/>
            <pc:sldMk cId="1334057075" sldId="340"/>
            <ac:spMk id="3" creationId="{4FB0528F-D7D9-415F-62A3-CC583705D553}"/>
          </ac:spMkLst>
        </pc:spChg>
      </pc:sldChg>
      <pc:sldChg chg="modSp mod">
        <pc:chgData name="Li Ma" userId="20cd6f19-5f89-4024-9814-660bcb5ada07" providerId="ADAL" clId="{17CDEE0B-9E69-4BDA-B625-CA094527BD61}" dt="2025-12-05T21:06:55.623" v="27" actId="33553"/>
        <pc:sldMkLst>
          <pc:docMk/>
          <pc:sldMk cId="4206402198" sldId="341"/>
        </pc:sldMkLst>
        <pc:spChg chg="mod">
          <ac:chgData name="Li Ma" userId="20cd6f19-5f89-4024-9814-660bcb5ada07" providerId="ADAL" clId="{17CDEE0B-9E69-4BDA-B625-CA094527BD61}" dt="2025-12-05T21:06:55.623" v="27" actId="33553"/>
          <ac:spMkLst>
            <pc:docMk/>
            <pc:sldMk cId="4206402198" sldId="341"/>
            <ac:spMk id="5" creationId="{08170B1C-6C85-A601-801E-C04C215DDCBC}"/>
          </ac:spMkLst>
        </pc:spChg>
      </pc:sldChg>
      <pc:sldChg chg="modSp mod">
        <pc:chgData name="Li Ma" userId="20cd6f19-5f89-4024-9814-660bcb5ada07" providerId="ADAL" clId="{17CDEE0B-9E69-4BDA-B625-CA094527BD61}" dt="2025-12-05T21:06:58.992" v="28" actId="33553"/>
        <pc:sldMkLst>
          <pc:docMk/>
          <pc:sldMk cId="1574253133" sldId="342"/>
        </pc:sldMkLst>
        <pc:spChg chg="mod">
          <ac:chgData name="Li Ma" userId="20cd6f19-5f89-4024-9814-660bcb5ada07" providerId="ADAL" clId="{17CDEE0B-9E69-4BDA-B625-CA094527BD61}" dt="2025-12-05T21:06:58.992" v="28" actId="33553"/>
          <ac:spMkLst>
            <pc:docMk/>
            <pc:sldMk cId="1574253133" sldId="342"/>
            <ac:spMk id="3" creationId="{CFED46AD-A6F3-882A-A4C8-3E0E47146A05}"/>
          </ac:spMkLst>
        </pc:spChg>
      </pc:sldChg>
      <pc:sldChg chg="modSp mod">
        <pc:chgData name="Li Ma" userId="20cd6f19-5f89-4024-9814-660bcb5ada07" providerId="ADAL" clId="{17CDEE0B-9E69-4BDA-B625-CA094527BD61}" dt="2025-12-05T21:07:02.290" v="29" actId="33553"/>
        <pc:sldMkLst>
          <pc:docMk/>
          <pc:sldMk cId="3831966725" sldId="343"/>
        </pc:sldMkLst>
        <pc:spChg chg="mod">
          <ac:chgData name="Li Ma" userId="20cd6f19-5f89-4024-9814-660bcb5ada07" providerId="ADAL" clId="{17CDEE0B-9E69-4BDA-B625-CA094527BD61}" dt="2025-12-05T21:07:02.290" v="29" actId="33553"/>
          <ac:spMkLst>
            <pc:docMk/>
            <pc:sldMk cId="3831966725" sldId="343"/>
            <ac:spMk id="3" creationId="{2D60833F-5631-2281-2236-50C8F5FEEC93}"/>
          </ac:spMkLst>
        </pc:spChg>
        <pc:graphicFrameChg chg="modGraphic">
          <ac:chgData name="Li Ma" userId="20cd6f19-5f89-4024-9814-660bcb5ada07" providerId="ADAL" clId="{17CDEE0B-9E69-4BDA-B625-CA094527BD61}" dt="2025-12-05T21:05:44.252" v="6" actId="13238"/>
          <ac:graphicFrameMkLst>
            <pc:docMk/>
            <pc:sldMk cId="3831966725" sldId="343"/>
            <ac:graphicFrameMk id="4" creationId="{2577C664-E682-8EDE-651B-8F0B4582A4CC}"/>
          </ac:graphicFrameMkLst>
        </pc:graphicFrameChg>
      </pc:sldChg>
      <pc:sldChg chg="modSp mod">
        <pc:chgData name="Li Ma" userId="20cd6f19-5f89-4024-9814-660bcb5ada07" providerId="ADAL" clId="{17CDEE0B-9E69-4BDA-B625-CA094527BD61}" dt="2025-12-05T21:07:04.163" v="30" actId="33553"/>
        <pc:sldMkLst>
          <pc:docMk/>
          <pc:sldMk cId="2698902003" sldId="344"/>
        </pc:sldMkLst>
        <pc:spChg chg="mod">
          <ac:chgData name="Li Ma" userId="20cd6f19-5f89-4024-9814-660bcb5ada07" providerId="ADAL" clId="{17CDEE0B-9E69-4BDA-B625-CA094527BD61}" dt="2025-12-05T21:07:04.163" v="30" actId="33553"/>
          <ac:spMkLst>
            <pc:docMk/>
            <pc:sldMk cId="2698902003" sldId="344"/>
            <ac:spMk id="3" creationId="{122CD0F4-3826-1039-42CB-BF7D097BD90C}"/>
          </ac:spMkLst>
        </pc:spChg>
      </pc:sldChg>
      <pc:sldChg chg="modSp mod">
        <pc:chgData name="Li Ma" userId="20cd6f19-5f89-4024-9814-660bcb5ada07" providerId="ADAL" clId="{17CDEE0B-9E69-4BDA-B625-CA094527BD61}" dt="2025-12-05T21:07:09.254" v="32" actId="33553"/>
        <pc:sldMkLst>
          <pc:docMk/>
          <pc:sldMk cId="1209936839" sldId="345"/>
        </pc:sldMkLst>
        <pc:spChg chg="mod">
          <ac:chgData name="Li Ma" userId="20cd6f19-5f89-4024-9814-660bcb5ada07" providerId="ADAL" clId="{17CDEE0B-9E69-4BDA-B625-CA094527BD61}" dt="2025-12-05T21:07:09.254" v="32" actId="33553"/>
          <ac:spMkLst>
            <pc:docMk/>
            <pc:sldMk cId="1209936839" sldId="345"/>
            <ac:spMk id="3" creationId="{B5718376-49F0-F313-4D80-765314DCBB72}"/>
          </ac:spMkLst>
        </pc:spChg>
      </pc:sldChg>
      <pc:sldChg chg="modSp mod">
        <pc:chgData name="Li Ma" userId="20cd6f19-5f89-4024-9814-660bcb5ada07" providerId="ADAL" clId="{17CDEE0B-9E69-4BDA-B625-CA094527BD61}" dt="2025-12-05T21:07:15.119" v="34" actId="33553"/>
        <pc:sldMkLst>
          <pc:docMk/>
          <pc:sldMk cId="858584756" sldId="346"/>
        </pc:sldMkLst>
        <pc:spChg chg="mod">
          <ac:chgData name="Li Ma" userId="20cd6f19-5f89-4024-9814-660bcb5ada07" providerId="ADAL" clId="{17CDEE0B-9E69-4BDA-B625-CA094527BD61}" dt="2025-12-05T21:07:15.119" v="34" actId="33553"/>
          <ac:spMkLst>
            <pc:docMk/>
            <pc:sldMk cId="858584756" sldId="346"/>
            <ac:spMk id="3" creationId="{A2B41475-D991-43C9-2F07-830B7D362781}"/>
          </ac:spMkLst>
        </pc:spChg>
      </pc:sldChg>
      <pc:sldChg chg="modSp mod">
        <pc:chgData name="Li Ma" userId="20cd6f19-5f89-4024-9814-660bcb5ada07" providerId="ADAL" clId="{17CDEE0B-9E69-4BDA-B625-CA094527BD61}" dt="2025-12-05T21:07:19.965" v="36" actId="33553"/>
        <pc:sldMkLst>
          <pc:docMk/>
          <pc:sldMk cId="2907136152" sldId="347"/>
        </pc:sldMkLst>
        <pc:spChg chg="mod">
          <ac:chgData name="Li Ma" userId="20cd6f19-5f89-4024-9814-660bcb5ada07" providerId="ADAL" clId="{17CDEE0B-9E69-4BDA-B625-CA094527BD61}" dt="2025-12-05T21:07:19.965" v="36" actId="33553"/>
          <ac:spMkLst>
            <pc:docMk/>
            <pc:sldMk cId="2907136152" sldId="347"/>
            <ac:spMk id="3" creationId="{CAB76579-0A93-9A61-C1B1-67ED146DC49E}"/>
          </ac:spMkLst>
        </pc:spChg>
      </pc:sldChg>
      <pc:sldChg chg="modSp mod">
        <pc:chgData name="Li Ma" userId="20cd6f19-5f89-4024-9814-660bcb5ada07" providerId="ADAL" clId="{17CDEE0B-9E69-4BDA-B625-CA094527BD61}" dt="2025-12-05T21:07:22.718" v="37" actId="33553"/>
        <pc:sldMkLst>
          <pc:docMk/>
          <pc:sldMk cId="2126253256" sldId="348"/>
        </pc:sldMkLst>
        <pc:spChg chg="mod">
          <ac:chgData name="Li Ma" userId="20cd6f19-5f89-4024-9814-660bcb5ada07" providerId="ADAL" clId="{17CDEE0B-9E69-4BDA-B625-CA094527BD61}" dt="2025-12-05T21:07:22.718" v="37" actId="33553"/>
          <ac:spMkLst>
            <pc:docMk/>
            <pc:sldMk cId="2126253256" sldId="348"/>
            <ac:spMk id="3" creationId="{8BEEC5C6-1574-F928-BE00-A8FF8D54B3A4}"/>
          </ac:spMkLst>
        </pc:spChg>
      </pc:sldChg>
      <pc:sldChg chg="modSp mod">
        <pc:chgData name="Li Ma" userId="20cd6f19-5f89-4024-9814-660bcb5ada07" providerId="ADAL" clId="{17CDEE0B-9E69-4BDA-B625-CA094527BD61}" dt="2025-12-05T21:07:27.495" v="39" actId="33553"/>
        <pc:sldMkLst>
          <pc:docMk/>
          <pc:sldMk cId="3524533181" sldId="349"/>
        </pc:sldMkLst>
        <pc:spChg chg="mod">
          <ac:chgData name="Li Ma" userId="20cd6f19-5f89-4024-9814-660bcb5ada07" providerId="ADAL" clId="{17CDEE0B-9E69-4BDA-B625-CA094527BD61}" dt="2025-12-05T21:07:27.495" v="39" actId="33553"/>
          <ac:spMkLst>
            <pc:docMk/>
            <pc:sldMk cId="3524533181" sldId="349"/>
            <ac:spMk id="3" creationId="{0DEF0931-3CB5-B9A7-0F0C-50652ED6D08F}"/>
          </ac:spMkLst>
        </pc:spChg>
      </pc:sldChg>
      <pc:sldChg chg="modSp mod">
        <pc:chgData name="Li Ma" userId="20cd6f19-5f89-4024-9814-660bcb5ada07" providerId="ADAL" clId="{17CDEE0B-9E69-4BDA-B625-CA094527BD61}" dt="2025-12-05T21:07:30.478" v="40" actId="33553"/>
        <pc:sldMkLst>
          <pc:docMk/>
          <pc:sldMk cId="2633706563" sldId="350"/>
        </pc:sldMkLst>
        <pc:spChg chg="mod">
          <ac:chgData name="Li Ma" userId="20cd6f19-5f89-4024-9814-660bcb5ada07" providerId="ADAL" clId="{17CDEE0B-9E69-4BDA-B625-CA094527BD61}" dt="2025-12-05T21:07:30.478" v="40" actId="33553"/>
          <ac:spMkLst>
            <pc:docMk/>
            <pc:sldMk cId="2633706563" sldId="350"/>
            <ac:spMk id="3" creationId="{597BF221-7A26-F78C-428D-F96AE0ABC2DB}"/>
          </ac:spMkLst>
        </pc:spChg>
      </pc:sldChg>
      <pc:sldChg chg="modSp mod">
        <pc:chgData name="Li Ma" userId="20cd6f19-5f89-4024-9814-660bcb5ada07" providerId="ADAL" clId="{17CDEE0B-9E69-4BDA-B625-CA094527BD61}" dt="2025-12-05T21:07:33.561" v="41" actId="33553"/>
        <pc:sldMkLst>
          <pc:docMk/>
          <pc:sldMk cId="2274759569" sldId="351"/>
        </pc:sldMkLst>
        <pc:spChg chg="mod">
          <ac:chgData name="Li Ma" userId="20cd6f19-5f89-4024-9814-660bcb5ada07" providerId="ADAL" clId="{17CDEE0B-9E69-4BDA-B625-CA094527BD61}" dt="2025-12-05T21:07:33.561" v="41" actId="33553"/>
          <ac:spMkLst>
            <pc:docMk/>
            <pc:sldMk cId="2274759569" sldId="351"/>
            <ac:spMk id="3" creationId="{A973313A-F656-4F6D-BC6C-846D39509BFD}"/>
          </ac:spMkLst>
        </pc:spChg>
      </pc:sldChg>
      <pc:sldChg chg="modSp mod">
        <pc:chgData name="Li Ma" userId="20cd6f19-5f89-4024-9814-660bcb5ada07" providerId="ADAL" clId="{17CDEE0B-9E69-4BDA-B625-CA094527BD61}" dt="2025-12-05T21:07:42.423" v="45" actId="33553"/>
        <pc:sldMkLst>
          <pc:docMk/>
          <pc:sldMk cId="3512175059" sldId="352"/>
        </pc:sldMkLst>
        <pc:spChg chg="mod">
          <ac:chgData name="Li Ma" userId="20cd6f19-5f89-4024-9814-660bcb5ada07" providerId="ADAL" clId="{17CDEE0B-9E69-4BDA-B625-CA094527BD61}" dt="2025-12-05T21:07:42.423" v="45" actId="33553"/>
          <ac:spMkLst>
            <pc:docMk/>
            <pc:sldMk cId="3512175059" sldId="352"/>
            <ac:spMk id="3" creationId="{350C6A95-7CE2-BA23-F8E6-CA18886A91BF}"/>
          </ac:spMkLst>
        </pc:spChg>
      </pc:sldChg>
      <pc:sldChg chg="modSp mod">
        <pc:chgData name="Li Ma" userId="20cd6f19-5f89-4024-9814-660bcb5ada07" providerId="ADAL" clId="{17CDEE0B-9E69-4BDA-B625-CA094527BD61}" dt="2025-12-05T21:07:45.792" v="46" actId="33553"/>
        <pc:sldMkLst>
          <pc:docMk/>
          <pc:sldMk cId="1385099405" sldId="353"/>
        </pc:sldMkLst>
        <pc:spChg chg="mod">
          <ac:chgData name="Li Ma" userId="20cd6f19-5f89-4024-9814-660bcb5ada07" providerId="ADAL" clId="{17CDEE0B-9E69-4BDA-B625-CA094527BD61}" dt="2025-12-05T21:07:45.792" v="46" actId="33553"/>
          <ac:spMkLst>
            <pc:docMk/>
            <pc:sldMk cId="1385099405" sldId="353"/>
            <ac:spMk id="3" creationId="{252009BD-C449-03EE-EB2F-6299F580FFDB}"/>
          </ac:spMkLst>
        </pc:spChg>
      </pc:sldChg>
      <pc:sldChg chg="modSp mod">
        <pc:chgData name="Li Ma" userId="20cd6f19-5f89-4024-9814-660bcb5ada07" providerId="ADAL" clId="{17CDEE0B-9E69-4BDA-B625-CA094527BD61}" dt="2025-12-05T21:08:20.055" v="53"/>
        <pc:sldMkLst>
          <pc:docMk/>
          <pc:sldMk cId="4249128611" sldId="354"/>
        </pc:sldMkLst>
        <pc:spChg chg="mod">
          <ac:chgData name="Li Ma" userId="20cd6f19-5f89-4024-9814-660bcb5ada07" providerId="ADAL" clId="{17CDEE0B-9E69-4BDA-B625-CA094527BD61}" dt="2025-12-05T21:07:07.198" v="31" actId="33553"/>
          <ac:spMkLst>
            <pc:docMk/>
            <pc:sldMk cId="4249128611" sldId="354"/>
            <ac:spMk id="3" creationId="{DB625536-2F85-2027-84C3-BCFAE5A13DDA}"/>
          </ac:spMkLst>
        </pc:spChg>
        <pc:picChg chg="mod">
          <ac:chgData name="Li Ma" userId="20cd6f19-5f89-4024-9814-660bcb5ada07" providerId="ADAL" clId="{17CDEE0B-9E69-4BDA-B625-CA094527BD61}" dt="2025-12-05T21:08:20.055" v="53"/>
          <ac:picMkLst>
            <pc:docMk/>
            <pc:sldMk cId="4249128611" sldId="354"/>
            <ac:picMk id="7170" creationId="{1C943BF6-4CE6-27C9-6ECC-3E696AC06F63}"/>
          </ac:picMkLst>
        </pc:picChg>
      </pc:sldChg>
      <pc:sldChg chg="modSp mod">
        <pc:chgData name="Li Ma" userId="20cd6f19-5f89-4024-9814-660bcb5ada07" providerId="ADAL" clId="{17CDEE0B-9E69-4BDA-B625-CA094527BD61}" dt="2025-12-05T21:08:21.711" v="54"/>
        <pc:sldMkLst>
          <pc:docMk/>
          <pc:sldMk cId="3187469020" sldId="355"/>
        </pc:sldMkLst>
        <pc:spChg chg="mod">
          <ac:chgData name="Li Ma" userId="20cd6f19-5f89-4024-9814-660bcb5ada07" providerId="ADAL" clId="{17CDEE0B-9E69-4BDA-B625-CA094527BD61}" dt="2025-12-05T21:07:13.649" v="33" actId="33553"/>
          <ac:spMkLst>
            <pc:docMk/>
            <pc:sldMk cId="3187469020" sldId="355"/>
            <ac:spMk id="3" creationId="{640D9D16-2AA7-5838-DF4F-DF031DE7698F}"/>
          </ac:spMkLst>
        </pc:spChg>
        <pc:picChg chg="mod">
          <ac:chgData name="Li Ma" userId="20cd6f19-5f89-4024-9814-660bcb5ada07" providerId="ADAL" clId="{17CDEE0B-9E69-4BDA-B625-CA094527BD61}" dt="2025-12-05T21:08:21.711" v="54"/>
          <ac:picMkLst>
            <pc:docMk/>
            <pc:sldMk cId="3187469020" sldId="355"/>
            <ac:picMk id="8194" creationId="{F6807F64-106E-1413-97BB-D4D4AA07EF68}"/>
          </ac:picMkLst>
        </pc:picChg>
      </pc:sldChg>
      <pc:sldChg chg="modSp mod">
        <pc:chgData name="Li Ma" userId="20cd6f19-5f89-4024-9814-660bcb5ada07" providerId="ADAL" clId="{17CDEE0B-9E69-4BDA-B625-CA094527BD61}" dt="2025-12-05T21:08:23.058" v="55"/>
        <pc:sldMkLst>
          <pc:docMk/>
          <pc:sldMk cId="1221376902" sldId="356"/>
        </pc:sldMkLst>
        <pc:spChg chg="mod">
          <ac:chgData name="Li Ma" userId="20cd6f19-5f89-4024-9814-660bcb5ada07" providerId="ADAL" clId="{17CDEE0B-9E69-4BDA-B625-CA094527BD61}" dt="2025-12-05T21:07:18.374" v="35" actId="33553"/>
          <ac:spMkLst>
            <pc:docMk/>
            <pc:sldMk cId="1221376902" sldId="356"/>
            <ac:spMk id="3" creationId="{DF31C798-E2B8-D975-25A0-0C9BF9317C1C}"/>
          </ac:spMkLst>
        </pc:spChg>
        <pc:picChg chg="mod">
          <ac:chgData name="Li Ma" userId="20cd6f19-5f89-4024-9814-660bcb5ada07" providerId="ADAL" clId="{17CDEE0B-9E69-4BDA-B625-CA094527BD61}" dt="2025-12-05T21:08:23.058" v="55"/>
          <ac:picMkLst>
            <pc:docMk/>
            <pc:sldMk cId="1221376902" sldId="356"/>
            <ac:picMk id="9218" creationId="{00258C69-D65D-05A2-8F2A-9506BECD649C}"/>
          </ac:picMkLst>
        </pc:picChg>
      </pc:sldChg>
      <pc:sldChg chg="modSp mod">
        <pc:chgData name="Li Ma" userId="20cd6f19-5f89-4024-9814-660bcb5ada07" providerId="ADAL" clId="{17CDEE0B-9E69-4BDA-B625-CA094527BD61}" dt="2025-12-05T21:08:24.517" v="56"/>
        <pc:sldMkLst>
          <pc:docMk/>
          <pc:sldMk cId="220130377" sldId="357"/>
        </pc:sldMkLst>
        <pc:spChg chg="mod">
          <ac:chgData name="Li Ma" userId="20cd6f19-5f89-4024-9814-660bcb5ada07" providerId="ADAL" clId="{17CDEE0B-9E69-4BDA-B625-CA094527BD61}" dt="2025-12-05T21:07:25.604" v="38" actId="33553"/>
          <ac:spMkLst>
            <pc:docMk/>
            <pc:sldMk cId="220130377" sldId="357"/>
            <ac:spMk id="3" creationId="{728B1C1A-7B4A-4CBA-66AB-65E42606E706}"/>
          </ac:spMkLst>
        </pc:spChg>
        <pc:picChg chg="mod">
          <ac:chgData name="Li Ma" userId="20cd6f19-5f89-4024-9814-660bcb5ada07" providerId="ADAL" clId="{17CDEE0B-9E69-4BDA-B625-CA094527BD61}" dt="2025-12-05T21:08:24.517" v="56"/>
          <ac:picMkLst>
            <pc:docMk/>
            <pc:sldMk cId="220130377" sldId="357"/>
            <ac:picMk id="10242" creationId="{9F3CB1A5-80FB-BE2F-69CD-93E46D8E2DE7}"/>
          </ac:picMkLst>
        </pc:picChg>
      </pc:sldChg>
      <pc:sldChg chg="modSp mod">
        <pc:chgData name="Li Ma" userId="20cd6f19-5f89-4024-9814-660bcb5ada07" providerId="ADAL" clId="{17CDEE0B-9E69-4BDA-B625-CA094527BD61}" dt="2025-12-05T21:08:26.006" v="57"/>
        <pc:sldMkLst>
          <pc:docMk/>
          <pc:sldMk cId="2143267764" sldId="358"/>
        </pc:sldMkLst>
        <pc:spChg chg="mod">
          <ac:chgData name="Li Ma" userId="20cd6f19-5f89-4024-9814-660bcb5ada07" providerId="ADAL" clId="{17CDEE0B-9E69-4BDA-B625-CA094527BD61}" dt="2025-12-05T21:07:36.745" v="42" actId="33553"/>
          <ac:spMkLst>
            <pc:docMk/>
            <pc:sldMk cId="2143267764" sldId="358"/>
            <ac:spMk id="3" creationId="{FB57996E-2E31-9BCF-A42A-A0E3EFB070DE}"/>
          </ac:spMkLst>
        </pc:spChg>
        <pc:picChg chg="mod">
          <ac:chgData name="Li Ma" userId="20cd6f19-5f89-4024-9814-660bcb5ada07" providerId="ADAL" clId="{17CDEE0B-9E69-4BDA-B625-CA094527BD61}" dt="2025-12-05T21:08:26.006" v="57"/>
          <ac:picMkLst>
            <pc:docMk/>
            <pc:sldMk cId="2143267764" sldId="358"/>
            <ac:picMk id="11266" creationId="{85F383C7-DDC3-64FF-79FE-D6DD288C2935}"/>
          </ac:picMkLst>
        </pc:picChg>
      </pc:sldChg>
      <pc:sldChg chg="modSp mod">
        <pc:chgData name="Li Ma" userId="20cd6f19-5f89-4024-9814-660bcb5ada07" providerId="ADAL" clId="{17CDEE0B-9E69-4BDA-B625-CA094527BD61}" dt="2025-12-05T21:07:39.040" v="43" actId="33553"/>
        <pc:sldMkLst>
          <pc:docMk/>
          <pc:sldMk cId="1039517100" sldId="359"/>
        </pc:sldMkLst>
        <pc:spChg chg="mod">
          <ac:chgData name="Li Ma" userId="20cd6f19-5f89-4024-9814-660bcb5ada07" providerId="ADAL" clId="{17CDEE0B-9E69-4BDA-B625-CA094527BD61}" dt="2025-12-05T21:07:39.040" v="43" actId="33553"/>
          <ac:spMkLst>
            <pc:docMk/>
            <pc:sldMk cId="1039517100" sldId="359"/>
            <ac:spMk id="3" creationId="{05B0D3D7-715C-E42B-9762-92CAA5ED38F8}"/>
          </ac:spMkLst>
        </pc:spChg>
        <pc:picChg chg="mod">
          <ac:chgData name="Li Ma" userId="20cd6f19-5f89-4024-9814-660bcb5ada07" providerId="ADAL" clId="{17CDEE0B-9E69-4BDA-B625-CA094527BD61}" dt="2025-12-05T21:04:03.775" v="3" actId="962"/>
          <ac:picMkLst>
            <pc:docMk/>
            <pc:sldMk cId="1039517100" sldId="359"/>
            <ac:picMk id="12290" creationId="{D0212EB3-0E83-0406-785F-D5DE5A20A9DA}"/>
          </ac:picMkLst>
        </pc:picChg>
      </pc:sldChg>
      <pc:sldChg chg="modSp mod">
        <pc:chgData name="Li Ma" userId="20cd6f19-5f89-4024-9814-660bcb5ada07" providerId="ADAL" clId="{17CDEE0B-9E69-4BDA-B625-CA094527BD61}" dt="2025-12-05T21:07:40.814" v="44" actId="33553"/>
        <pc:sldMkLst>
          <pc:docMk/>
          <pc:sldMk cId="3348410627" sldId="360"/>
        </pc:sldMkLst>
        <pc:spChg chg="mod">
          <ac:chgData name="Li Ma" userId="20cd6f19-5f89-4024-9814-660bcb5ada07" providerId="ADAL" clId="{17CDEE0B-9E69-4BDA-B625-CA094527BD61}" dt="2025-12-05T21:07:40.814" v="44" actId="33553"/>
          <ac:spMkLst>
            <pc:docMk/>
            <pc:sldMk cId="3348410627" sldId="360"/>
            <ac:spMk id="3" creationId="{1C599124-FBDE-9792-3AB3-9C11F892D52C}"/>
          </ac:spMkLst>
        </pc:spChg>
      </pc:sldChg>
      <pc:sldChg chg="modSp mod">
        <pc:chgData name="Li Ma" userId="20cd6f19-5f89-4024-9814-660bcb5ada07" providerId="ADAL" clId="{17CDEE0B-9E69-4BDA-B625-CA094527BD61}" dt="2025-12-05T21:07:52.513" v="48" actId="33553"/>
        <pc:sldMkLst>
          <pc:docMk/>
          <pc:sldMk cId="1614264725" sldId="361"/>
        </pc:sldMkLst>
        <pc:spChg chg="mod">
          <ac:chgData name="Li Ma" userId="20cd6f19-5f89-4024-9814-660bcb5ada07" providerId="ADAL" clId="{17CDEE0B-9E69-4BDA-B625-CA094527BD61}" dt="2025-12-05T21:07:52.513" v="48" actId="33553"/>
          <ac:spMkLst>
            <pc:docMk/>
            <pc:sldMk cId="1614264725" sldId="361"/>
            <ac:spMk id="3" creationId="{EC5AA562-344B-7097-5BED-BD8CB7833270}"/>
          </ac:spMkLst>
        </pc:spChg>
      </pc:sldChg>
      <pc:sldChg chg="modSp mod">
        <pc:chgData name="Li Ma" userId="20cd6f19-5f89-4024-9814-660bcb5ada07" providerId="ADAL" clId="{17CDEE0B-9E69-4BDA-B625-CA094527BD61}" dt="2025-12-05T21:07:56.385" v="49" actId="33553"/>
        <pc:sldMkLst>
          <pc:docMk/>
          <pc:sldMk cId="3420090776" sldId="362"/>
        </pc:sldMkLst>
        <pc:spChg chg="mod">
          <ac:chgData name="Li Ma" userId="20cd6f19-5f89-4024-9814-660bcb5ada07" providerId="ADAL" clId="{17CDEE0B-9E69-4BDA-B625-CA094527BD61}" dt="2025-12-05T21:07:56.385" v="49" actId="33553"/>
          <ac:spMkLst>
            <pc:docMk/>
            <pc:sldMk cId="3420090776" sldId="362"/>
            <ac:spMk id="3" creationId="{40AB77A2-E800-794C-FABF-F9DA1833946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dirty="0"/>
              <a:t>Chapter </a:t>
            </a:r>
            <a:r>
              <a:rPr lang="en-US" dirty="0"/>
              <a:t>6</a:t>
            </a:r>
            <a:r>
              <a:rPr dirty="0"/>
              <a:t>: </a:t>
            </a:r>
            <a:r>
              <a:rPr lang="en-US" cap="all" dirty="0"/>
              <a:t>Microbial Mechanisms of Pathogenicity</a:t>
            </a:r>
            <a:br>
              <a:rPr lang="en-US" cap="all" dirty="0"/>
            </a:b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1A5CA6-5A02-BD5A-F813-B53F6E97911D}"/>
              </a:ext>
            </a:extLst>
          </p:cNvPr>
          <p:cNvSpPr txBox="1">
            <a:spLocks noGrp="1"/>
          </p:cNvSpPr>
          <p:nvPr>
            <p:ph type="title" idx="4294967295"/>
          </p:nvPr>
        </p:nvSpPr>
        <p:spPr>
          <a:xfrm>
            <a:off x="0" y="1859340"/>
            <a:ext cx="9144000" cy="267765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Challenges in Applying Molecular Koch's Postulates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Genetic Manipulation Difficulties:</a:t>
            </a:r>
            <a:r>
              <a:rPr kumimoji="0" lang="en-US" sz="2400" b="0" i="0" u="none" strike="noStrike" kern="1200" cap="none" spc="0" normalizeH="0" baseline="0" noProof="0" dirty="0">
                <a:ln>
                  <a:noFill/>
                </a:ln>
                <a:solidFill>
                  <a:schemeClr val="tx1"/>
                </a:solidFill>
                <a:effectLst/>
                <a:uLnTx/>
                <a:uFillTx/>
                <a:latin typeface="+mn-lt"/>
                <a:ea typeface="+mn-ea"/>
                <a:cs typeface="+mn-cs"/>
              </a:rPr>
              <a:t> Not all pathogens can be easily genetically manipulated.</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Lack of Suitable Animal Models:</a:t>
            </a:r>
            <a:r>
              <a:rPr kumimoji="0" lang="en-US" sz="2400" b="0" i="0" u="none" strike="noStrike" kern="1200" cap="none" spc="0" normalizeH="0" baseline="0" noProof="0" dirty="0">
                <a:ln>
                  <a:noFill/>
                </a:ln>
                <a:solidFill>
                  <a:schemeClr val="tx1"/>
                </a:solidFill>
                <a:effectLst/>
                <a:uLnTx/>
                <a:uFillTx/>
                <a:latin typeface="+mn-lt"/>
                <a:ea typeface="+mn-ea"/>
                <a:cs typeface="+mn-cs"/>
              </a:rPr>
              <a:t> Still a limitation for some diseases, hindering the testing of pathogenicity.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Overall:</a:t>
            </a:r>
            <a:r>
              <a:rPr kumimoji="0" lang="en-US" sz="2400" b="0" i="0" u="none" strike="noStrike" kern="1200" cap="none" spc="0" normalizeH="0" baseline="0" noProof="0" dirty="0">
                <a:ln>
                  <a:noFill/>
                </a:ln>
                <a:solidFill>
                  <a:schemeClr val="tx1"/>
                </a:solidFill>
                <a:effectLst/>
                <a:uLnTx/>
                <a:uFillTx/>
                <a:latin typeface="+mn-lt"/>
                <a:ea typeface="+mn-ea"/>
                <a:cs typeface="+mn-cs"/>
              </a:rPr>
              <a:t> While a significant advancement, molecular Koch's postulates also face practical limitations in certain contexts.</a:t>
            </a:r>
          </a:p>
        </p:txBody>
      </p:sp>
    </p:spTree>
    <p:extLst>
      <p:ext uri="{BB962C8B-B14F-4D97-AF65-F5344CB8AC3E}">
        <p14:creationId xmlns:p14="http://schemas.microsoft.com/office/powerpoint/2010/main" val="3019356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224966-EEF2-8BA3-8033-917BCA069586}"/>
              </a:ext>
            </a:extLst>
          </p:cNvPr>
          <p:cNvSpPr txBox="1">
            <a:spLocks noGrp="1"/>
          </p:cNvSpPr>
          <p:nvPr>
            <p:ph type="title" idx="4294967295"/>
          </p:nvPr>
        </p:nvSpPr>
        <p:spPr>
          <a:xfrm>
            <a:off x="-2" y="6253370"/>
            <a:ext cx="9144001"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3180"/>
                </a:solidFill>
                <a:effectLst/>
                <a:uLnTx/>
                <a:uFillTx/>
                <a:latin typeface="Encode Sans"/>
                <a:ea typeface="+mn-ea"/>
                <a:cs typeface="+mn-cs"/>
              </a:rPr>
              <a:t>Figure 6.1. The steps for confirming that a pathogen is the cause of a particular disease using Koch’s postulates.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descr="A diagram Koch’s postulates. 1 – The suspected causative agent must be absent from all healthy organisms but present in all diseased organisms. This is demonstrated by looking at slides under a microscope from a sick mouse and seeing the suspected agent. A slide from a healthy mouse only shows healthy red blood cells. 2 – The causative agent must be isolated from the diseased organism and grown in pure culture. This is demonstrated by showing grown on a petri plate from the sick mouse and no growth from the healthy mouse. 3 – The cultured agend must cause the same disease when inoculated into a healthy, susceptible organism. This is demonstrated by injecting a healthy mouse with the cultured agent and having that mouse get sick. 4 – The same causative agent must then be reisolated from the inoculated diseased organism. This is demonstrated by a petri plate from this last mouse showing growth of the causative agent.">
            <a:extLst>
              <a:ext uri="{FF2B5EF4-FFF2-40B4-BE49-F238E27FC236}">
                <a16:creationId xmlns:a16="http://schemas.microsoft.com/office/drawing/2014/main" id="{E46B103B-6647-91E3-C1C8-FBDAC8AA719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6590" y="643466"/>
            <a:ext cx="7710819"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628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A1FD2-2014-7609-74B8-D02550F09452}"/>
              </a:ext>
            </a:extLst>
          </p:cNvPr>
          <p:cNvSpPr>
            <a:spLocks noGrp="1"/>
          </p:cNvSpPr>
          <p:nvPr>
            <p:ph type="title"/>
          </p:nvPr>
        </p:nvSpPr>
        <p:spPr/>
        <p:txBody>
          <a:bodyPr/>
          <a:lstStyle/>
          <a:p>
            <a:r>
              <a:rPr lang="en-US" dirty="0"/>
              <a:t>Pathogenicity and Virulence</a:t>
            </a:r>
          </a:p>
        </p:txBody>
      </p:sp>
      <p:sp>
        <p:nvSpPr>
          <p:cNvPr id="4" name="TextBox 3">
            <a:extLst>
              <a:ext uri="{FF2B5EF4-FFF2-40B4-BE49-F238E27FC236}">
                <a16:creationId xmlns:a16="http://schemas.microsoft.com/office/drawing/2014/main" id="{B237DAFF-88E3-B15D-F2E7-BC5356A77D78}"/>
              </a:ext>
            </a:extLst>
          </p:cNvPr>
          <p:cNvSpPr txBox="1"/>
          <p:nvPr/>
        </p:nvSpPr>
        <p:spPr>
          <a:xfrm>
            <a:off x="330199" y="2136339"/>
            <a:ext cx="8542867" cy="2677656"/>
          </a:xfrm>
          <a:prstGeom prst="rect">
            <a:avLst/>
          </a:prstGeom>
          <a:noFill/>
        </p:spPr>
        <p:txBody>
          <a:bodyPr wrap="square">
            <a:spAutoFit/>
          </a:bodyPr>
          <a:lstStyle/>
          <a:p>
            <a:pPr marL="342900" indent="-342900">
              <a:buFont typeface="Arial" panose="020B0604020202020204" pitchFamily="34" charset="0"/>
              <a:buChar char="•"/>
            </a:pPr>
            <a:r>
              <a:rPr lang="en-US" sz="2400" dirty="0"/>
              <a:t>Define and differentiate the concepts of pathogenicity and virulence, and explain how they relate to disease severity using examples such as Bacillus anthracis.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Interpret experimental data on ID₅₀ and LD₅₀ to evaluate the virulence of pathogens, and analyze how host and pathogen factors influence infection outcomes.</a:t>
            </a:r>
          </a:p>
        </p:txBody>
      </p:sp>
    </p:spTree>
    <p:extLst>
      <p:ext uri="{BB962C8B-B14F-4D97-AF65-F5344CB8AC3E}">
        <p14:creationId xmlns:p14="http://schemas.microsoft.com/office/powerpoint/2010/main" val="3473457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116AF1-19D5-E3AB-A73D-64B610621286}"/>
              </a:ext>
            </a:extLst>
          </p:cNvPr>
          <p:cNvSpPr txBox="1">
            <a:spLocks noGrp="1"/>
          </p:cNvSpPr>
          <p:nvPr>
            <p:ph type="title" idx="4294967295"/>
          </p:nvPr>
        </p:nvSpPr>
        <p:spPr>
          <a:xfrm>
            <a:off x="0" y="1443841"/>
            <a:ext cx="9144000" cy="41549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Pathogenicity vs. Virulence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Pathogenicity:</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A microbial agent's </a:t>
            </a:r>
            <a:r>
              <a:rPr kumimoji="0" lang="en-US" sz="2400" b="0" i="1" u="none" strike="noStrike" kern="1200" cap="none" spc="0" normalizeH="0" baseline="0" noProof="0" dirty="0">
                <a:ln>
                  <a:noFill/>
                </a:ln>
                <a:solidFill>
                  <a:schemeClr val="tx1"/>
                </a:solidFill>
                <a:effectLst/>
                <a:uLnTx/>
                <a:uFillTx/>
                <a:latin typeface="+mn-lt"/>
                <a:ea typeface="+mn-ea"/>
                <a:cs typeface="+mn-cs"/>
              </a:rPr>
              <a:t>ability</a:t>
            </a:r>
            <a:r>
              <a:rPr kumimoji="0" lang="en-US" sz="2400" b="0" i="0" u="none" strike="noStrike" kern="1200" cap="none" spc="0" normalizeH="0" baseline="0" noProof="0" dirty="0">
                <a:ln>
                  <a:noFill/>
                </a:ln>
                <a:solidFill>
                  <a:schemeClr val="tx1"/>
                </a:solidFill>
                <a:effectLst/>
                <a:uLnTx/>
                <a:uFillTx/>
                <a:latin typeface="+mn-lt"/>
                <a:ea typeface="+mn-ea"/>
                <a:cs typeface="+mn-cs"/>
              </a:rPr>
              <a:t> to cause disease.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Virulence:</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The </a:t>
            </a:r>
            <a:r>
              <a:rPr kumimoji="0" lang="en-US" sz="2400" b="0" i="1" u="none" strike="noStrike" kern="1200" cap="none" spc="0" normalizeH="0" baseline="0" noProof="0" dirty="0">
                <a:ln>
                  <a:noFill/>
                </a:ln>
                <a:solidFill>
                  <a:schemeClr val="tx1"/>
                </a:solidFill>
                <a:effectLst/>
                <a:uLnTx/>
                <a:uFillTx/>
                <a:latin typeface="+mn-lt"/>
                <a:ea typeface="+mn-ea"/>
                <a:cs typeface="+mn-cs"/>
              </a:rPr>
              <a:t>degree</a:t>
            </a:r>
            <a:r>
              <a:rPr kumimoji="0" lang="en-US" sz="2400" b="0" i="0" u="none" strike="noStrike" kern="1200" cap="none" spc="0" normalizeH="0" baseline="0" noProof="0" dirty="0">
                <a:ln>
                  <a:noFill/>
                </a:ln>
                <a:solidFill>
                  <a:schemeClr val="tx1"/>
                </a:solidFill>
                <a:effectLst/>
                <a:uLnTx/>
                <a:uFillTx/>
                <a:latin typeface="+mn-lt"/>
                <a:ea typeface="+mn-ea"/>
                <a:cs typeface="+mn-cs"/>
              </a:rPr>
              <a:t> of pathogenicity.</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Ranges from:</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Avirulent:</a:t>
            </a:r>
            <a:r>
              <a:rPr kumimoji="0" lang="en-US" sz="2400" b="0" i="0" u="none" strike="noStrike" kern="1200" cap="none" spc="0" normalizeH="0" baseline="0" noProof="0" dirty="0">
                <a:ln>
                  <a:noFill/>
                </a:ln>
                <a:solidFill>
                  <a:schemeClr val="tx1"/>
                </a:solidFill>
                <a:effectLst/>
                <a:uLnTx/>
                <a:uFillTx/>
                <a:latin typeface="+mn-lt"/>
                <a:ea typeface="+mn-ea"/>
                <a:cs typeface="+mn-cs"/>
              </a:rPr>
              <a:t> Non-harmful</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Highly Virulent:</a:t>
            </a:r>
            <a:r>
              <a:rPr kumimoji="0" lang="en-US" sz="2400" b="0" i="0" u="none" strike="noStrike" kern="1200" cap="none" spc="0" normalizeH="0" baseline="0" noProof="0" dirty="0">
                <a:ln>
                  <a:noFill/>
                </a:ln>
                <a:solidFill>
                  <a:schemeClr val="tx1"/>
                </a:solidFill>
                <a:effectLst/>
                <a:uLnTx/>
                <a:uFillTx/>
                <a:latin typeface="+mn-lt"/>
                <a:ea typeface="+mn-ea"/>
                <a:cs typeface="+mn-cs"/>
              </a:rPr>
              <a:t> Can cause severe illness or multi-organ failure (e.g., </a:t>
            </a:r>
            <a:r>
              <a:rPr kumimoji="0" lang="en-US" sz="2400" b="0" i="1" u="none" strike="noStrike" kern="1200" cap="none" spc="0" normalizeH="0" baseline="0" noProof="0" dirty="0">
                <a:ln>
                  <a:noFill/>
                </a:ln>
                <a:solidFill>
                  <a:schemeClr val="tx1"/>
                </a:solidFill>
                <a:effectLst/>
                <a:uLnTx/>
                <a:uFillTx/>
                <a:latin typeface="+mn-lt"/>
                <a:ea typeface="+mn-ea"/>
                <a:cs typeface="+mn-cs"/>
              </a:rPr>
              <a:t>Bacillus anthracis</a:t>
            </a:r>
            <a:r>
              <a:rPr kumimoji="0" lang="en-US" sz="2400" b="0" i="0" u="none" strike="noStrike" kern="1200" cap="none" spc="0" normalizeH="0" baseline="0" noProof="0" dirty="0">
                <a:ln>
                  <a:noFill/>
                </a:ln>
                <a:solidFill>
                  <a:schemeClr val="tx1"/>
                </a:solidFill>
                <a:effectLst/>
                <a:uLnTx/>
                <a:uFillTx/>
                <a:latin typeface="+mn-lt"/>
                <a:ea typeface="+mn-ea"/>
                <a:cs typeface="+mn-cs"/>
              </a:rPr>
              <a:t>).</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Less Virulent:</a:t>
            </a:r>
            <a:r>
              <a:rPr kumimoji="0" lang="en-US" sz="2400" b="0" i="0" u="none" strike="noStrike" kern="1200" cap="none" spc="0" normalizeH="0" baseline="0" noProof="0" dirty="0">
                <a:ln>
                  <a:noFill/>
                </a:ln>
                <a:solidFill>
                  <a:schemeClr val="tx1"/>
                </a:solidFill>
                <a:effectLst/>
                <a:uLnTx/>
                <a:uFillTx/>
                <a:latin typeface="+mn-lt"/>
                <a:ea typeface="+mn-ea"/>
                <a:cs typeface="+mn-cs"/>
              </a:rPr>
              <a:t> May cause mild symptoms or remain asymptomatic.</a:t>
            </a:r>
          </a:p>
        </p:txBody>
      </p:sp>
    </p:spTree>
    <p:extLst>
      <p:ext uri="{BB962C8B-B14F-4D97-AF65-F5344CB8AC3E}">
        <p14:creationId xmlns:p14="http://schemas.microsoft.com/office/powerpoint/2010/main" val="1046078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7E2327AF-557E-0EC8-0C72-6970BEC28902}"/>
              </a:ext>
            </a:extLst>
          </p:cNvPr>
          <p:cNvSpPr txBox="1">
            <a:spLocks noGrp="1"/>
          </p:cNvSpPr>
          <p:nvPr>
            <p:ph type="title" idx="4294967295"/>
          </p:nvPr>
        </p:nvSpPr>
        <p:spPr>
          <a:xfrm>
            <a:off x="0" y="1028343"/>
            <a:ext cx="9144000" cy="563231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Virulence in Action: </a:t>
            </a:r>
            <a:r>
              <a:rPr kumimoji="0" lang="en-US" sz="2400" b="1" i="1" u="none" strike="noStrike" kern="1200" cap="none" spc="0" normalizeH="0" baseline="0" noProof="0" dirty="0">
                <a:ln>
                  <a:noFill/>
                </a:ln>
                <a:solidFill>
                  <a:schemeClr val="tx1"/>
                </a:solidFill>
                <a:effectLst/>
                <a:uLnTx/>
                <a:uFillTx/>
                <a:latin typeface="+mn-lt"/>
                <a:ea typeface="+mn-ea"/>
                <a:cs typeface="+mn-cs"/>
              </a:rPr>
              <a:t>Bacillus anthracis</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Cause of Anthrax:</a:t>
            </a:r>
            <a:r>
              <a:rPr kumimoji="0" lang="en-US" sz="2400" b="0" i="0" u="none" strike="noStrike" kern="1200" cap="none" spc="0" normalizeH="0" baseline="0" noProof="0" dirty="0">
                <a:ln>
                  <a:noFill/>
                </a:ln>
                <a:solidFill>
                  <a:schemeClr val="tx1"/>
                </a:solidFill>
                <a:effectLst/>
                <a:uLnTx/>
                <a:uFillTx/>
                <a:latin typeface="+mn-lt"/>
                <a:ea typeface="+mn-ea"/>
                <a:cs typeface="+mn-cs"/>
              </a:rPr>
              <a:t> A highly virulent pathogen.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Forms of Disease:</a:t>
            </a:r>
            <a:r>
              <a:rPr kumimoji="0" lang="en-US" sz="2400" b="0" i="0" u="none" strike="noStrike" kern="1200" cap="none" spc="0" normalizeH="0" baseline="0" noProof="0" dirty="0">
                <a:ln>
                  <a:noFill/>
                </a:ln>
                <a:solidFill>
                  <a:schemeClr val="tx1"/>
                </a:solidFill>
                <a:effectLst/>
                <a:uLnTx/>
                <a:uFillTx/>
                <a:latin typeface="+mn-lt"/>
                <a:ea typeface="+mn-ea"/>
                <a:cs typeface="+mn-cs"/>
              </a:rPr>
              <a:t> Can produce various forms, with inhalation anthrax being the most severe.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Mechanism in Inhalation Anthrax:</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Spores germinate upon inhalation.</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Release potent toxins.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Leads to:</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Edema (swelling)</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Hypoxia (lack of oxygen)</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Necrosis (tissue death)</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Symptoms:</a:t>
            </a:r>
            <a:r>
              <a:rPr kumimoji="0" lang="en-US" sz="2400" b="0" i="0" u="none" strike="noStrike" kern="1200" cap="none" spc="0" normalizeH="0" baseline="0" noProof="0" dirty="0">
                <a:ln>
                  <a:noFill/>
                </a:ln>
                <a:solidFill>
                  <a:schemeClr val="tx1"/>
                </a:solidFill>
                <a:effectLst/>
                <a:uLnTx/>
                <a:uFillTx/>
                <a:latin typeface="+mn-lt"/>
                <a:ea typeface="+mn-ea"/>
                <a:cs typeface="+mn-cs"/>
              </a:rPr>
              <a:t> High fever, difficulty breathing, multi-organ failure.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Genetic Basis:</a:t>
            </a:r>
            <a:r>
              <a:rPr kumimoji="0" lang="en-US" sz="2400" b="0" i="0" u="none" strike="noStrike" kern="1200" cap="none" spc="0" normalizeH="0" baseline="0" noProof="0" dirty="0">
                <a:ln>
                  <a:noFill/>
                </a:ln>
                <a:solidFill>
                  <a:schemeClr val="tx1"/>
                </a:solidFill>
                <a:effectLst/>
                <a:uLnTx/>
                <a:uFillTx/>
                <a:latin typeface="+mn-lt"/>
                <a:ea typeface="+mn-ea"/>
                <a:cs typeface="+mn-cs"/>
              </a:rPr>
              <a:t> Virulence can be reduced if genes involved in pathogenesis are inactivated, aligning with Falkow's molecular Koch's postulates.</a:t>
            </a:r>
          </a:p>
        </p:txBody>
      </p:sp>
    </p:spTree>
    <p:extLst>
      <p:ext uri="{BB962C8B-B14F-4D97-AF65-F5344CB8AC3E}">
        <p14:creationId xmlns:p14="http://schemas.microsoft.com/office/powerpoint/2010/main" val="1744432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070725-8EAD-E03F-724B-FF81DCACBD82}"/>
              </a:ext>
            </a:extLst>
          </p:cNvPr>
          <p:cNvSpPr txBox="1">
            <a:spLocks noGrp="1"/>
          </p:cNvSpPr>
          <p:nvPr>
            <p:ph type="title" idx="4294967295"/>
          </p:nvPr>
        </p:nvSpPr>
        <p:spPr>
          <a:xfrm>
            <a:off x="0" y="751344"/>
            <a:ext cx="9144000" cy="452431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Quantifying Virulence: Experimental Measures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Controlled Experiments:</a:t>
            </a:r>
            <a:r>
              <a:rPr kumimoji="0" lang="en-US" sz="2400" b="0" i="0" u="none" strike="noStrike" kern="1200" cap="none" spc="0" normalizeH="0" baseline="0" noProof="0" dirty="0">
                <a:ln>
                  <a:noFill/>
                </a:ln>
                <a:solidFill>
                  <a:schemeClr val="tx1"/>
                </a:solidFill>
                <a:effectLst/>
                <a:uLnTx/>
                <a:uFillTx/>
                <a:latin typeface="+mn-lt"/>
                <a:ea typeface="+mn-ea"/>
                <a:cs typeface="+mn-cs"/>
              </a:rPr>
              <a:t> Virulence is quantified using laboratory animals.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Two Key Indicators: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Median Infectious Dose (ID50):</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Number of pathogen cells or virions required to cause active infection in </a:t>
            </a:r>
            <a:r>
              <a:rPr kumimoji="0" lang="en-US" sz="2400" b="1" i="0" u="none" strike="noStrike" kern="1200" cap="none" spc="0" normalizeH="0" baseline="0" noProof="0" dirty="0">
                <a:ln>
                  <a:noFill/>
                </a:ln>
                <a:solidFill>
                  <a:schemeClr val="tx1"/>
                </a:solidFill>
                <a:effectLst/>
                <a:uLnTx/>
                <a:uFillTx/>
                <a:latin typeface="+mn-lt"/>
                <a:ea typeface="+mn-ea"/>
                <a:cs typeface="+mn-cs"/>
              </a:rPr>
              <a:t>50% of inoculated animals</a:t>
            </a:r>
            <a:r>
              <a:rPr kumimoji="0" lang="en-US" sz="2400" b="0" i="0" u="none" strike="noStrike" kern="1200" cap="none" spc="0" normalizeH="0" baseline="0" noProof="0" dirty="0">
                <a:ln>
                  <a:noFill/>
                </a:ln>
                <a:solidFill>
                  <a:schemeClr val="tx1"/>
                </a:solidFill>
                <a:effectLst/>
                <a:uLnTx/>
                <a:uFillTx/>
                <a:latin typeface="+mn-lt"/>
                <a:ea typeface="+mn-ea"/>
                <a:cs typeface="+mn-cs"/>
              </a:rPr>
              <a:t>.</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Median Lethal Dose (LD50):</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Number of pathogenic cells, virions, or amount of toxin required to </a:t>
            </a:r>
            <a:r>
              <a:rPr kumimoji="0" lang="en-US" sz="2400" b="1" i="0" u="none" strike="noStrike" kern="1200" cap="none" spc="0" normalizeH="0" baseline="0" noProof="0" dirty="0">
                <a:ln>
                  <a:noFill/>
                </a:ln>
                <a:solidFill>
                  <a:schemeClr val="tx1"/>
                </a:solidFill>
                <a:effectLst/>
                <a:uLnTx/>
                <a:uFillTx/>
                <a:latin typeface="+mn-lt"/>
                <a:ea typeface="+mn-ea"/>
                <a:cs typeface="+mn-cs"/>
              </a:rPr>
              <a:t>kill 50% of infected animals</a:t>
            </a:r>
            <a:r>
              <a:rPr kumimoji="0" lang="en-US" sz="2400" b="0" i="0" u="none" strike="noStrike" kern="1200" cap="none" spc="0" normalizeH="0" baseline="0" noProof="0" dirty="0">
                <a:ln>
                  <a:noFill/>
                </a:ln>
                <a:solidFill>
                  <a:schemeClr val="tx1"/>
                </a:solidFill>
                <a:effectLst/>
                <a:uLnTx/>
                <a:uFillTx/>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Method:</a:t>
            </a:r>
            <a:r>
              <a:rPr kumimoji="0" lang="en-US" sz="2400" b="0" i="0" u="none" strike="noStrike" kern="1200" cap="none" spc="0" normalizeH="0" baseline="0" noProof="0" dirty="0">
                <a:ln>
                  <a:noFill/>
                </a:ln>
                <a:solidFill>
                  <a:schemeClr val="tx1"/>
                </a:solidFill>
                <a:effectLst/>
                <a:uLnTx/>
                <a:uFillTx/>
                <a:latin typeface="+mn-lt"/>
                <a:ea typeface="+mn-ea"/>
                <a:cs typeface="+mn-cs"/>
              </a:rPr>
              <a:t> Animals are inoculated with a range of known pathogen concentrations; infection/death rates are plotted against concentration.</a:t>
            </a:r>
          </a:p>
        </p:txBody>
      </p:sp>
    </p:spTree>
    <p:extLst>
      <p:ext uri="{BB962C8B-B14F-4D97-AF65-F5344CB8AC3E}">
        <p14:creationId xmlns:p14="http://schemas.microsoft.com/office/powerpoint/2010/main" val="1774732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11AC6B-ACB7-CE1E-1372-D74F2432C0AE}"/>
              </a:ext>
            </a:extLst>
          </p:cNvPr>
          <p:cNvSpPr txBox="1">
            <a:spLocks noGrp="1"/>
          </p:cNvSpPr>
          <p:nvPr>
            <p:ph type="title" idx="4294967295"/>
          </p:nvPr>
        </p:nvSpPr>
        <p:spPr>
          <a:xfrm>
            <a:off x="0" y="197346"/>
            <a:ext cx="9144000" cy="60016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Interpreting Virulence Data</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Graphical Representation (Figure 6.2 - Hypothetical LD50):</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Plots percentage of animals infected/killed against pathogen concentration.</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The point where 50% of animals are affected represents the ID50 or LD50.</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1" u="none" strike="noStrike" kern="1200" cap="none" spc="0" normalizeH="0" baseline="0" noProof="0" dirty="0">
                <a:ln>
                  <a:noFill/>
                </a:ln>
                <a:solidFill>
                  <a:schemeClr val="tx1"/>
                </a:solidFill>
                <a:effectLst/>
                <a:uLnTx/>
                <a:uFillTx/>
                <a:latin typeface="+mn-lt"/>
                <a:ea typeface="+mn-ea"/>
                <a:cs typeface="+mn-cs"/>
              </a:rPr>
              <a:t>Example:</a:t>
            </a:r>
            <a:r>
              <a:rPr kumimoji="0" lang="en-US" sz="2400" b="0" i="0" u="none" strike="noStrike" kern="1200" cap="none" spc="0" normalizeH="0" baseline="0" noProof="0" dirty="0">
                <a:ln>
                  <a:noFill/>
                </a:ln>
                <a:solidFill>
                  <a:schemeClr val="tx1"/>
                </a:solidFill>
                <a:effectLst/>
                <a:uLnTx/>
                <a:uFillTx/>
                <a:latin typeface="+mn-lt"/>
                <a:ea typeface="+mn-ea"/>
                <a:cs typeface="+mn-cs"/>
              </a:rPr>
              <a:t> If 50% of animals die at a concentration of 104 pathogen cells/virions, then the LD50 is 104.</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Important Considerations: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These are </a:t>
            </a:r>
            <a:r>
              <a:rPr kumimoji="0" lang="en-US" sz="2400" b="1" i="0" u="none" strike="noStrike" kern="1200" cap="none" spc="0" normalizeH="0" baseline="0" noProof="0" dirty="0">
                <a:ln>
                  <a:noFill/>
                </a:ln>
                <a:solidFill>
                  <a:schemeClr val="tx1"/>
                </a:solidFill>
                <a:effectLst/>
                <a:uLnTx/>
                <a:uFillTx/>
                <a:latin typeface="+mn-lt"/>
                <a:ea typeface="+mn-ea"/>
                <a:cs typeface="+mn-cs"/>
              </a:rPr>
              <a:t>median values</a:t>
            </a:r>
            <a:r>
              <a:rPr kumimoji="0" lang="en-US" sz="2400" b="0" i="0" u="none" strike="noStrike" kern="1200" cap="none" spc="0" normalizeH="0" baseline="0" noProof="0" dirty="0">
                <a:ln>
                  <a:noFill/>
                </a:ln>
                <a:solidFill>
                  <a:schemeClr val="tx1"/>
                </a:solidFill>
                <a:effectLst/>
                <a:uLnTx/>
                <a:uFillTx/>
                <a:latin typeface="+mn-lt"/>
                <a:ea typeface="+mn-ea"/>
                <a:cs typeface="+mn-cs"/>
              </a:rPr>
              <a:t>.</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Actual infective dose for an individual can vary widely.</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Factors influencing individual susceptibility:</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Route of entry</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Age, health, immune status of the host</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Environmental and pathogen-specific factors (e.g., susceptibility to stomach pH).</a:t>
            </a:r>
          </a:p>
        </p:txBody>
      </p:sp>
    </p:spTree>
    <p:extLst>
      <p:ext uri="{BB962C8B-B14F-4D97-AF65-F5344CB8AC3E}">
        <p14:creationId xmlns:p14="http://schemas.microsoft.com/office/powerpoint/2010/main" val="191315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EDF0A2-EA53-7F75-CFD8-910B29AB8C96}"/>
              </a:ext>
            </a:extLst>
          </p:cNvPr>
          <p:cNvSpPr txBox="1">
            <a:spLocks noGrp="1"/>
          </p:cNvSpPr>
          <p:nvPr>
            <p:ph type="title" idx="4294967295"/>
          </p:nvPr>
        </p:nvSpPr>
        <p:spPr>
          <a:xfrm>
            <a:off x="0" y="197346"/>
            <a:ext cx="9144000" cy="526297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ID50 and Disease Severity: Not Always Correlated</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Infective Dose ≠ Disease Severity:</a:t>
            </a:r>
            <a:r>
              <a:rPr kumimoji="0" lang="en-US" sz="2400" b="0" i="0" u="none" strike="noStrike" kern="1200" cap="none" spc="0" normalizeH="0" baseline="0" noProof="0" dirty="0">
                <a:ln>
                  <a:noFill/>
                </a:ln>
                <a:solidFill>
                  <a:schemeClr val="tx1"/>
                </a:solidFill>
                <a:effectLst/>
                <a:uLnTx/>
                <a:uFillTx/>
                <a:latin typeface="+mn-lt"/>
                <a:ea typeface="+mn-ea"/>
                <a:cs typeface="+mn-cs"/>
              </a:rPr>
              <a:t> A low ID50 does not necessarily mean severe disease.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Example 1: </a:t>
            </a:r>
            <a:r>
              <a:rPr kumimoji="0" lang="en-US" sz="2400" b="1" i="1" u="none" strike="noStrike" kern="1200" cap="none" spc="0" normalizeH="0" baseline="0" noProof="0" dirty="0">
                <a:ln>
                  <a:noFill/>
                </a:ln>
                <a:solidFill>
                  <a:schemeClr val="tx1"/>
                </a:solidFill>
                <a:effectLst/>
                <a:uLnTx/>
                <a:uFillTx/>
                <a:latin typeface="+mn-lt"/>
                <a:ea typeface="+mn-ea"/>
                <a:cs typeface="+mn-cs"/>
              </a:rPr>
              <a:t>Salmonella enterica</a:t>
            </a:r>
            <a:r>
              <a:rPr kumimoji="0" lang="en-US" sz="2400" b="1" i="0" u="none" strike="noStrike" kern="1200" cap="none" spc="0" normalizeH="0" baseline="0" noProof="0" dirty="0">
                <a:ln>
                  <a:noFill/>
                </a:ln>
                <a:solidFill>
                  <a:schemeClr val="tx1"/>
                </a:solidFill>
                <a:effectLst/>
                <a:uLnTx/>
                <a:uFillTx/>
                <a:latin typeface="+mn-lt"/>
                <a:ea typeface="+mn-ea"/>
                <a:cs typeface="+mn-cs"/>
              </a:rPr>
              <a:t> serotype Typhimurium</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ID50:</a:t>
            </a:r>
            <a:r>
              <a:rPr kumimoji="0" lang="en-US" sz="2400" b="0" i="0" u="none" strike="noStrike" kern="1200" cap="none" spc="0" normalizeH="0" baseline="0" noProof="0" dirty="0">
                <a:ln>
                  <a:noFill/>
                </a:ln>
                <a:solidFill>
                  <a:schemeClr val="tx1"/>
                </a:solidFill>
                <a:effectLst/>
                <a:uLnTx/>
                <a:uFillTx/>
                <a:latin typeface="+mn-lt"/>
                <a:ea typeface="+mn-ea"/>
                <a:cs typeface="+mn-cs"/>
              </a:rPr>
              <a:t> As low as a single cell.</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Disease:</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1" u="none" strike="noStrike" kern="1200" cap="none" spc="0" normalizeH="0" baseline="0" noProof="0" dirty="0">
                <a:ln>
                  <a:noFill/>
                </a:ln>
                <a:solidFill>
                  <a:schemeClr val="tx1"/>
                </a:solidFill>
                <a:effectLst/>
                <a:uLnTx/>
                <a:uFillTx/>
                <a:latin typeface="+mn-lt"/>
                <a:ea typeface="+mn-ea"/>
                <a:cs typeface="+mn-cs"/>
              </a:rPr>
              <a:t>Salmonella</a:t>
            </a:r>
            <a:r>
              <a:rPr kumimoji="0" lang="en-US" sz="2400" b="0" i="0" u="none" strike="noStrike" kern="1200" cap="none" spc="0" normalizeH="0" baseline="0" noProof="0" dirty="0">
                <a:ln>
                  <a:noFill/>
                </a:ln>
                <a:solidFill>
                  <a:schemeClr val="tx1"/>
                </a:solidFill>
                <a:effectLst/>
                <a:uLnTx/>
                <a:uFillTx/>
                <a:latin typeface="+mn-lt"/>
                <a:ea typeface="+mn-ea"/>
                <a:cs typeface="+mn-cs"/>
              </a:rPr>
              <a:t> gastroenteritis (salmonellosis) – nausea, vomiting, diarrhea.</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Mortality:</a:t>
            </a:r>
            <a:r>
              <a:rPr kumimoji="0" lang="en-US" sz="2400" b="0" i="0" u="none" strike="noStrike" kern="1200" cap="none" spc="0" normalizeH="0" baseline="0" noProof="0" dirty="0">
                <a:ln>
                  <a:noFill/>
                </a:ln>
                <a:solidFill>
                  <a:schemeClr val="tx1"/>
                </a:solidFill>
                <a:effectLst/>
                <a:uLnTx/>
                <a:uFillTx/>
                <a:latin typeface="+mn-lt"/>
                <a:ea typeface="+mn-ea"/>
                <a:cs typeface="+mn-cs"/>
              </a:rPr>
              <a:t> Less than 1% in healthy adults.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Example 2: </a:t>
            </a:r>
            <a:r>
              <a:rPr kumimoji="0" lang="en-US" sz="2400" b="1" i="1" u="none" strike="noStrike" kern="1200" cap="none" spc="0" normalizeH="0" baseline="0" noProof="0" dirty="0">
                <a:ln>
                  <a:noFill/>
                </a:ln>
                <a:solidFill>
                  <a:schemeClr val="tx1"/>
                </a:solidFill>
                <a:effectLst/>
                <a:uLnTx/>
                <a:uFillTx/>
                <a:latin typeface="+mn-lt"/>
                <a:ea typeface="+mn-ea"/>
                <a:cs typeface="+mn-cs"/>
              </a:rPr>
              <a:t>Salmonella enterica</a:t>
            </a:r>
            <a:r>
              <a:rPr kumimoji="0" lang="en-US" sz="2400" b="1" i="0" u="none" strike="noStrike" kern="1200" cap="none" spc="0" normalizeH="0" baseline="0" noProof="0" dirty="0">
                <a:ln>
                  <a:noFill/>
                </a:ln>
                <a:solidFill>
                  <a:schemeClr val="tx1"/>
                </a:solidFill>
                <a:effectLst/>
                <a:uLnTx/>
                <a:uFillTx/>
                <a:latin typeface="+mn-lt"/>
                <a:ea typeface="+mn-ea"/>
                <a:cs typeface="+mn-cs"/>
              </a:rPr>
              <a:t> serotype Typhi</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ID50:</a:t>
            </a:r>
            <a:r>
              <a:rPr kumimoji="0" lang="en-US" sz="2400" b="0" i="0" u="none" strike="noStrike" kern="1200" cap="none" spc="0" normalizeH="0" baseline="0" noProof="0" dirty="0">
                <a:ln>
                  <a:noFill/>
                </a:ln>
                <a:solidFill>
                  <a:schemeClr val="tx1"/>
                </a:solidFill>
                <a:effectLst/>
                <a:uLnTx/>
                <a:uFillTx/>
                <a:latin typeface="+mn-lt"/>
                <a:ea typeface="+mn-ea"/>
                <a:cs typeface="+mn-cs"/>
              </a:rPr>
              <a:t> Much higher, typically ~1,000 cells.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Disease:</a:t>
            </a:r>
            <a:r>
              <a:rPr kumimoji="0" lang="en-US" sz="2400" b="0" i="0" u="none" strike="noStrike" kern="1200" cap="none" spc="0" normalizeH="0" baseline="0" noProof="0" dirty="0">
                <a:ln>
                  <a:noFill/>
                </a:ln>
                <a:solidFill>
                  <a:schemeClr val="tx1"/>
                </a:solidFill>
                <a:effectLst/>
                <a:uLnTx/>
                <a:uFillTx/>
                <a:latin typeface="+mn-lt"/>
                <a:ea typeface="+mn-ea"/>
                <a:cs typeface="+mn-cs"/>
              </a:rPr>
              <a:t> Typhoid fever – a systemic and more severe disease.</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Mortality:</a:t>
            </a:r>
            <a:r>
              <a:rPr kumimoji="0" lang="en-US" sz="2400" b="0" i="0" u="none" strike="noStrike" kern="1200" cap="none" spc="0" normalizeH="0" baseline="0" noProof="0" dirty="0">
                <a:ln>
                  <a:noFill/>
                </a:ln>
                <a:solidFill>
                  <a:schemeClr val="tx1"/>
                </a:solidFill>
                <a:effectLst/>
                <a:uLnTx/>
                <a:uFillTx/>
                <a:latin typeface="+mn-lt"/>
                <a:ea typeface="+mn-ea"/>
                <a:cs typeface="+mn-cs"/>
              </a:rPr>
              <a:t> Up to 10% in untreated individuals.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Conclusion:</a:t>
            </a:r>
            <a:r>
              <a:rPr kumimoji="0" lang="en-US" sz="2400" b="0" i="0" u="none" strike="noStrike" kern="1200" cap="none" spc="0" normalizeH="0" baseline="0" noProof="0" dirty="0">
                <a:ln>
                  <a:noFill/>
                </a:ln>
                <a:solidFill>
                  <a:schemeClr val="tx1"/>
                </a:solidFill>
                <a:effectLst/>
                <a:uLnTx/>
                <a:uFillTx/>
                <a:latin typeface="+mn-lt"/>
                <a:ea typeface="+mn-ea"/>
                <a:cs typeface="+mn-cs"/>
              </a:rPr>
              <a:t> The number of pathogens needed to cause infection is distinct from the severity of the illness they cause.</a:t>
            </a:r>
          </a:p>
        </p:txBody>
      </p:sp>
    </p:spTree>
    <p:extLst>
      <p:ext uri="{BB962C8B-B14F-4D97-AF65-F5344CB8AC3E}">
        <p14:creationId xmlns:p14="http://schemas.microsoft.com/office/powerpoint/2010/main" val="485548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08B910-310E-2575-5E24-DE4C49AC6142}"/>
              </a:ext>
            </a:extLst>
          </p:cNvPr>
          <p:cNvSpPr txBox="1">
            <a:spLocks noGrp="1"/>
          </p:cNvSpPr>
          <p:nvPr>
            <p:ph type="title" idx="4294967295"/>
          </p:nvPr>
        </p:nvSpPr>
        <p:spPr>
          <a:xfrm>
            <a:off x="-1" y="5934670"/>
            <a:ext cx="91440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3180"/>
                </a:solidFill>
                <a:effectLst/>
                <a:uLnTx/>
                <a:uFillTx/>
                <a:latin typeface="Encode Sans"/>
                <a:ea typeface="+mn-ea"/>
                <a:cs typeface="+mn-cs"/>
              </a:rPr>
              <a:t>Figure 6.2. A graph like this is used to determine LD50 by plotting pathogen concentration against the percent of infected test animals that have died. In this example, the LD50 = 104 pathogenic particles.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3074" name="Picture 2" descr="A graph with “number of pathogenic agents (cells or virions)” on the X axis and Percent mortality in experimental group on the Y axis. The graph begins at 0,0 and increases until there is nearly 100% death at 10 to the 5. The line then plateaus at 100%. A 50% death rate occurs at 10 to the 4. This is the LD 50.">
            <a:extLst>
              <a:ext uri="{FF2B5EF4-FFF2-40B4-BE49-F238E27FC236}">
                <a16:creationId xmlns:a16="http://schemas.microsoft.com/office/drawing/2014/main" id="{CE345A0D-D5A8-F8C9-E2D3-46BB0A28CF7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16526" y="287866"/>
            <a:ext cx="5910946"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254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91634-96BA-5F04-94F9-08C32D937EDC}"/>
              </a:ext>
            </a:extLst>
          </p:cNvPr>
          <p:cNvSpPr>
            <a:spLocks noGrp="1"/>
          </p:cNvSpPr>
          <p:nvPr>
            <p:ph type="title"/>
          </p:nvPr>
        </p:nvSpPr>
        <p:spPr/>
        <p:txBody>
          <a:bodyPr>
            <a:normAutofit fontScale="90000"/>
          </a:bodyPr>
          <a:lstStyle/>
          <a:p>
            <a:r>
              <a:rPr lang="en-US" dirty="0"/>
              <a:t>Pathogens and Stages of Pathogenesis</a:t>
            </a:r>
          </a:p>
        </p:txBody>
      </p:sp>
      <p:sp>
        <p:nvSpPr>
          <p:cNvPr id="4" name="TextBox 3">
            <a:extLst>
              <a:ext uri="{FF2B5EF4-FFF2-40B4-BE49-F238E27FC236}">
                <a16:creationId xmlns:a16="http://schemas.microsoft.com/office/drawing/2014/main" id="{61625B08-F8AE-99AE-724B-4A4182C1F13D}"/>
              </a:ext>
            </a:extLst>
          </p:cNvPr>
          <p:cNvSpPr txBox="1"/>
          <p:nvPr/>
        </p:nvSpPr>
        <p:spPr>
          <a:xfrm>
            <a:off x="0" y="2690336"/>
            <a:ext cx="9144000" cy="1938992"/>
          </a:xfrm>
          <a:prstGeom prst="rect">
            <a:avLst/>
          </a:prstGeom>
          <a:noFill/>
        </p:spPr>
        <p:txBody>
          <a:bodyPr wrap="square">
            <a:spAutoFit/>
          </a:bodyPr>
          <a:lstStyle/>
          <a:p>
            <a:pPr algn="l">
              <a:buFont typeface="Arial" panose="020B0604020202020204" pitchFamily="34" charset="0"/>
              <a:buChar char="•"/>
            </a:pPr>
            <a:r>
              <a:rPr lang="en-US" sz="2400" b="0" i="0" dirty="0">
                <a:solidFill>
                  <a:srgbClr val="000000"/>
                </a:solidFill>
                <a:effectLst/>
                <a:latin typeface="Encode Sans"/>
              </a:rPr>
              <a:t>Explain the different types of pathogens and their roles in infectious diseases.</a:t>
            </a:r>
          </a:p>
          <a:p>
            <a:pPr algn="l">
              <a:buFont typeface="Arial" panose="020B0604020202020204" pitchFamily="34" charset="0"/>
              <a:buChar char="•"/>
            </a:pPr>
            <a:endParaRPr lang="en-US" sz="2400" b="0" i="0" dirty="0">
              <a:solidFill>
                <a:srgbClr val="000000"/>
              </a:solidFill>
              <a:effectLst/>
              <a:latin typeface="Encode Sans"/>
            </a:endParaRPr>
          </a:p>
          <a:p>
            <a:pPr algn="l">
              <a:buFont typeface="Arial" panose="020B0604020202020204" pitchFamily="34" charset="0"/>
              <a:buChar char="•"/>
            </a:pPr>
            <a:r>
              <a:rPr lang="en-US" sz="2400" b="0" i="0" dirty="0">
                <a:solidFill>
                  <a:srgbClr val="000000"/>
                </a:solidFill>
                <a:effectLst/>
                <a:latin typeface="Encode Sans"/>
              </a:rPr>
              <a:t>Describe the stages of pathogenesis and how pathogens interact with the host during infection.</a:t>
            </a:r>
          </a:p>
        </p:txBody>
      </p:sp>
    </p:spTree>
    <p:extLst>
      <p:ext uri="{BB962C8B-B14F-4D97-AF65-F5344CB8AC3E}">
        <p14:creationId xmlns:p14="http://schemas.microsoft.com/office/powerpoint/2010/main" val="882861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B3F56F-EA56-DE9F-3B02-E3411881D955}"/>
              </a:ext>
            </a:extLst>
          </p:cNvPr>
          <p:cNvSpPr>
            <a:spLocks noGrp="1"/>
          </p:cNvSpPr>
          <p:nvPr>
            <p:ph type="title"/>
          </p:nvPr>
        </p:nvSpPr>
        <p:spPr>
          <a:xfrm>
            <a:off x="628650" y="184805"/>
            <a:ext cx="7886700" cy="1505883"/>
          </a:xfrm>
        </p:spPr>
        <p:txBody>
          <a:bodyPr anchor="ctr">
            <a:normAutofit/>
          </a:bodyPr>
          <a:lstStyle/>
          <a:p>
            <a:r>
              <a:rPr lang="en-US" sz="4500"/>
              <a:t>Concept map</a:t>
            </a:r>
          </a:p>
        </p:txBody>
      </p:sp>
      <p:pic>
        <p:nvPicPr>
          <p:cNvPr id="1026" name="Picture 2" descr="This concept map, titled &quot;Microbial mechanisms of pathogenicity,&quot; outlines the key aspects of how microbes cause disease. It is divided into three main sections: pathogens identification, pathogenicity and virulence, and stages of pathogenesis. Pathogen identification includes historical approaches, Koch's postulates, and molecular Koch's postulates. Pathogenicity and virulence are explained through the concepts of infectious dose (ID50) and lethal dose (LD50). The stages of pathogenesis detail how pathogens achieve each step using specific virulence factors: recognition and adhesion are facilitated by virulence factors such as adhesins and adhesive discs; invasion is achieved through virulence factors like exoenzymes and toxins; evading host defenses and replication involve virulence factors such as capsules, enzymes, transporters, and varying surface antigens; and finally, dissemination and transmission are accomplished using virulence factors like flagella, type IV pili, and endospores.">
            <a:extLst>
              <a:ext uri="{FF2B5EF4-FFF2-40B4-BE49-F238E27FC236}">
                <a16:creationId xmlns:a16="http://schemas.microsoft.com/office/drawing/2014/main" id="{BA956E23-2575-559E-3512-8CCDAE7054D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73677" y="1845426"/>
            <a:ext cx="6794356" cy="4450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879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156620-3082-1990-BF72-A92060406330}"/>
              </a:ext>
            </a:extLst>
          </p:cNvPr>
          <p:cNvSpPr txBox="1">
            <a:spLocks noGrp="1"/>
          </p:cNvSpPr>
          <p:nvPr>
            <p:ph type="title" idx="4294967295"/>
          </p:nvPr>
        </p:nvSpPr>
        <p:spPr>
          <a:xfrm>
            <a:off x="0" y="430749"/>
            <a:ext cx="9144000" cy="5509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chemeClr val="tx1"/>
                </a:solidFill>
                <a:effectLst/>
                <a:uLnTx/>
                <a:uFillTx/>
                <a:latin typeface="+mn-lt"/>
                <a:ea typeface="+mn-ea"/>
                <a:cs typeface="+mn-cs"/>
              </a:rPr>
              <a:t>Classifying Pathogens: Primary vs. Opportunistic</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chemeClr val="tx1"/>
                </a:solidFill>
                <a:effectLst/>
                <a:uLnTx/>
                <a:uFillTx/>
                <a:latin typeface="+mn-lt"/>
                <a:ea typeface="+mn-ea"/>
                <a:cs typeface="+mn-cs"/>
              </a:rPr>
              <a:t>Primary Pathogens:</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tx1"/>
                </a:solidFill>
                <a:effectLst/>
                <a:uLnTx/>
                <a:uFillTx/>
                <a:latin typeface="+mn-lt"/>
                <a:ea typeface="+mn-ea"/>
                <a:cs typeface="+mn-cs"/>
              </a:rPr>
              <a:t>Cause disease in a host </a:t>
            </a:r>
            <a:r>
              <a:rPr kumimoji="0" lang="en-US" sz="2200" b="0" i="1" u="none" strike="noStrike" kern="1200" cap="none" spc="0" normalizeH="0" baseline="0" noProof="0" dirty="0">
                <a:ln>
                  <a:noFill/>
                </a:ln>
                <a:solidFill>
                  <a:schemeClr val="tx1"/>
                </a:solidFill>
                <a:effectLst/>
                <a:uLnTx/>
                <a:uFillTx/>
                <a:latin typeface="+mn-lt"/>
                <a:ea typeface="+mn-ea"/>
                <a:cs typeface="+mn-cs"/>
              </a:rPr>
              <a:t>regardless</a:t>
            </a:r>
            <a:r>
              <a:rPr kumimoji="0" lang="en-US" sz="2200" b="0" i="0" u="none" strike="noStrike" kern="1200" cap="none" spc="0" normalizeH="0" baseline="0" noProof="0" dirty="0">
                <a:ln>
                  <a:noFill/>
                </a:ln>
                <a:solidFill>
                  <a:schemeClr val="tx1"/>
                </a:solidFill>
                <a:effectLst/>
                <a:uLnTx/>
                <a:uFillTx/>
                <a:latin typeface="+mn-lt"/>
                <a:ea typeface="+mn-ea"/>
                <a:cs typeface="+mn-cs"/>
              </a:rPr>
              <a:t> of their immune system or microbiota.</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1" u="none" strike="noStrike" kern="1200" cap="none" spc="0" normalizeH="0" baseline="0" noProof="0" dirty="0">
                <a:ln>
                  <a:noFill/>
                </a:ln>
                <a:solidFill>
                  <a:schemeClr val="tx1"/>
                </a:solidFill>
                <a:effectLst/>
                <a:uLnTx/>
                <a:uFillTx/>
                <a:latin typeface="+mn-lt"/>
                <a:ea typeface="+mn-ea"/>
                <a:cs typeface="+mn-cs"/>
              </a:rPr>
              <a:t>Example:</a:t>
            </a:r>
            <a:r>
              <a:rPr kumimoji="0" lang="en-US" sz="2200" b="0" i="0" u="none" strike="noStrike" kern="1200" cap="none" spc="0" normalizeH="0" baseline="0" noProof="0" dirty="0">
                <a:ln>
                  <a:noFill/>
                </a:ln>
                <a:solidFill>
                  <a:schemeClr val="tx1"/>
                </a:solidFill>
                <a:effectLst/>
                <a:uLnTx/>
                <a:uFillTx/>
                <a:latin typeface="+mn-lt"/>
                <a:ea typeface="+mn-ea"/>
                <a:cs typeface="+mn-cs"/>
              </a:rPr>
              <a:t> Enterohemorrhagic </a:t>
            </a:r>
            <a:r>
              <a:rPr kumimoji="0" lang="en-US" sz="2200" b="0" i="1" u="none" strike="noStrike" kern="1200" cap="none" spc="0" normalizeH="0" baseline="0" noProof="0" dirty="0">
                <a:ln>
                  <a:noFill/>
                </a:ln>
                <a:solidFill>
                  <a:schemeClr val="tx1"/>
                </a:solidFill>
                <a:effectLst/>
                <a:uLnTx/>
                <a:uFillTx/>
                <a:latin typeface="+mn-lt"/>
                <a:ea typeface="+mn-ea"/>
                <a:cs typeface="+mn-cs"/>
              </a:rPr>
              <a:t>E. coli</a:t>
            </a:r>
            <a:r>
              <a:rPr kumimoji="0" lang="en-US" sz="2200" b="0" i="0" u="none" strike="noStrike" kern="1200" cap="none" spc="0" normalizeH="0" baseline="0" noProof="0" dirty="0">
                <a:ln>
                  <a:noFill/>
                </a:ln>
                <a:solidFill>
                  <a:schemeClr val="tx1"/>
                </a:solidFill>
                <a:effectLst/>
                <a:uLnTx/>
                <a:uFillTx/>
                <a:latin typeface="+mn-lt"/>
                <a:ea typeface="+mn-ea"/>
                <a:cs typeface="+mn-cs"/>
              </a:rPr>
              <a:t> (EHEC) – produces Shiga toxin, causing bloody diarrhea and renal failure even in healthy individuals.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chemeClr val="tx1"/>
                </a:solidFill>
                <a:effectLst/>
                <a:uLnTx/>
                <a:uFillTx/>
                <a:latin typeface="+mn-lt"/>
                <a:ea typeface="+mn-ea"/>
                <a:cs typeface="+mn-cs"/>
              </a:rPr>
              <a:t>Opportunistic Pathogens:</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tx1"/>
                </a:solidFill>
                <a:effectLst/>
                <a:uLnTx/>
                <a:uFillTx/>
                <a:latin typeface="+mn-lt"/>
                <a:ea typeface="+mn-ea"/>
                <a:cs typeface="+mn-cs"/>
              </a:rPr>
              <a:t>Require a </a:t>
            </a:r>
            <a:r>
              <a:rPr kumimoji="0" lang="en-US" sz="2200" b="0" i="1" u="none" strike="noStrike" kern="1200" cap="none" spc="0" normalizeH="0" baseline="0" noProof="0" dirty="0">
                <a:ln>
                  <a:noFill/>
                </a:ln>
                <a:solidFill>
                  <a:schemeClr val="tx1"/>
                </a:solidFill>
                <a:effectLst/>
                <a:uLnTx/>
                <a:uFillTx/>
                <a:latin typeface="+mn-lt"/>
                <a:ea typeface="+mn-ea"/>
                <a:cs typeface="+mn-cs"/>
              </a:rPr>
              <a:t>compromised host</a:t>
            </a:r>
            <a:r>
              <a:rPr kumimoji="0" lang="en-US" sz="2200" b="0" i="0" u="none" strike="noStrike" kern="1200" cap="none" spc="0" normalizeH="0" baseline="0" noProof="0" dirty="0">
                <a:ln>
                  <a:noFill/>
                </a:ln>
                <a:solidFill>
                  <a:schemeClr val="tx1"/>
                </a:solidFill>
                <a:effectLst/>
                <a:uLnTx/>
                <a:uFillTx/>
                <a:latin typeface="+mn-lt"/>
                <a:ea typeface="+mn-ea"/>
                <a:cs typeface="+mn-cs"/>
              </a:rPr>
              <a:t> to cause infection.</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tx1"/>
                </a:solidFill>
                <a:effectLst/>
                <a:uLnTx/>
                <a:uFillTx/>
                <a:latin typeface="+mn-lt"/>
                <a:ea typeface="+mn-ea"/>
                <a:cs typeface="+mn-cs"/>
              </a:rPr>
              <a:t>Host factors: Weakened immune system, elderly, post-surgery patients.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1" u="none" strike="noStrike" kern="1200" cap="none" spc="0" normalizeH="0" baseline="0" noProof="0" dirty="0">
                <a:ln>
                  <a:noFill/>
                </a:ln>
                <a:solidFill>
                  <a:schemeClr val="tx1"/>
                </a:solidFill>
                <a:effectLst/>
                <a:uLnTx/>
                <a:uFillTx/>
                <a:latin typeface="+mn-lt"/>
                <a:ea typeface="+mn-ea"/>
                <a:cs typeface="+mn-cs"/>
              </a:rPr>
              <a:t>Example:</a:t>
            </a: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n-US" sz="2200" b="0" i="1" u="none" strike="noStrike" kern="1200" cap="none" spc="0" normalizeH="0" baseline="0" noProof="0" dirty="0">
                <a:ln>
                  <a:noFill/>
                </a:ln>
                <a:solidFill>
                  <a:schemeClr val="tx1"/>
                </a:solidFill>
                <a:effectLst/>
                <a:uLnTx/>
                <a:uFillTx/>
                <a:latin typeface="+mn-lt"/>
                <a:ea typeface="+mn-ea"/>
                <a:cs typeface="+mn-cs"/>
              </a:rPr>
              <a:t>Staphylococcus epidermidis</a:t>
            </a:r>
            <a:r>
              <a:rPr kumimoji="0" lang="en-US" sz="2200" b="0" i="0" u="none" strike="noStrike" kern="1200" cap="none" spc="0" normalizeH="0" baseline="0" noProof="0" dirty="0">
                <a:ln>
                  <a:noFill/>
                </a:ln>
                <a:solidFill>
                  <a:schemeClr val="tx1"/>
                </a:solidFill>
                <a:effectLst/>
                <a:uLnTx/>
                <a:uFillTx/>
                <a:latin typeface="+mn-lt"/>
                <a:ea typeface="+mn-ea"/>
                <a:cs typeface="+mn-cs"/>
              </a:rPr>
              <a:t> – often causes infections in hospital settings, especially with implanted devices.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tx1"/>
                </a:solidFill>
                <a:effectLst/>
                <a:uLnTx/>
                <a:uFillTx/>
                <a:latin typeface="+mn-lt"/>
                <a:ea typeface="+mn-ea"/>
                <a:cs typeface="+mn-cs"/>
              </a:rPr>
              <a:t>Normal microbiota members (</a:t>
            </a:r>
            <a:r>
              <a:rPr kumimoji="0" lang="en-US" sz="2200" b="0" i="1" u="none" strike="noStrike" kern="1200" cap="none" spc="0" normalizeH="0" baseline="0" noProof="0" dirty="0">
                <a:ln>
                  <a:noFill/>
                </a:ln>
                <a:solidFill>
                  <a:schemeClr val="tx1"/>
                </a:solidFill>
                <a:effectLst/>
                <a:uLnTx/>
                <a:uFillTx/>
                <a:latin typeface="+mn-lt"/>
                <a:ea typeface="+mn-ea"/>
                <a:cs typeface="+mn-cs"/>
              </a:rPr>
              <a:t>E. coli</a:t>
            </a: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n-US" sz="2200" b="0" i="1" u="none" strike="noStrike" kern="1200" cap="none" spc="0" normalizeH="0" baseline="0" noProof="0" dirty="0">
                <a:ln>
                  <a:noFill/>
                </a:ln>
                <a:solidFill>
                  <a:schemeClr val="tx1"/>
                </a:solidFill>
                <a:effectLst/>
                <a:uLnTx/>
                <a:uFillTx/>
                <a:latin typeface="+mn-lt"/>
                <a:ea typeface="+mn-ea"/>
                <a:cs typeface="+mn-cs"/>
              </a:rPr>
              <a:t>Candida</a:t>
            </a:r>
            <a:r>
              <a:rPr kumimoji="0" lang="en-US" sz="2200" b="0" i="0" u="none" strike="noStrike" kern="1200" cap="none" spc="0" normalizeH="0" baseline="0" noProof="0" dirty="0">
                <a:ln>
                  <a:noFill/>
                </a:ln>
                <a:solidFill>
                  <a:schemeClr val="tx1"/>
                </a:solidFill>
                <a:effectLst/>
                <a:uLnTx/>
                <a:uFillTx/>
                <a:latin typeface="+mn-lt"/>
                <a:ea typeface="+mn-ea"/>
                <a:cs typeface="+mn-cs"/>
              </a:rPr>
              <a:t>) can become opportunistic if:</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tx1"/>
                </a:solidFill>
                <a:effectLst/>
                <a:uLnTx/>
                <a:uFillTx/>
                <a:latin typeface="+mn-lt"/>
                <a:ea typeface="+mn-ea"/>
                <a:cs typeface="+mn-cs"/>
              </a:rPr>
              <a:t>They enter abnormal body locations.</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tx1"/>
                </a:solidFill>
                <a:effectLst/>
                <a:uLnTx/>
                <a:uFillTx/>
                <a:latin typeface="+mn-lt"/>
                <a:ea typeface="+mn-ea"/>
                <a:cs typeface="+mn-cs"/>
              </a:rPr>
              <a:t>They overgrow due to environmental shifts (e.g., antibiotic use, leading to </a:t>
            </a:r>
            <a:r>
              <a:rPr kumimoji="0" lang="en-US" sz="2200" b="0" i="1" u="none" strike="noStrike" kern="1200" cap="none" spc="0" normalizeH="0" baseline="0" noProof="0" dirty="0">
                <a:ln>
                  <a:noFill/>
                </a:ln>
                <a:solidFill>
                  <a:schemeClr val="tx1"/>
                </a:solidFill>
                <a:effectLst/>
                <a:uLnTx/>
                <a:uFillTx/>
                <a:latin typeface="+mn-lt"/>
                <a:ea typeface="+mn-ea"/>
                <a:cs typeface="+mn-cs"/>
              </a:rPr>
              <a:t>Candida</a:t>
            </a:r>
            <a:r>
              <a:rPr kumimoji="0" lang="en-US" sz="2200" b="0" i="0" u="none" strike="noStrike" kern="1200" cap="none" spc="0" normalizeH="0" baseline="0" noProof="0" dirty="0">
                <a:ln>
                  <a:noFill/>
                </a:ln>
                <a:solidFill>
                  <a:schemeClr val="tx1"/>
                </a:solidFill>
                <a:effectLst/>
                <a:uLnTx/>
                <a:uFillTx/>
                <a:latin typeface="+mn-lt"/>
                <a:ea typeface="+mn-ea"/>
                <a:cs typeface="+mn-cs"/>
              </a:rPr>
              <a:t> oral thrush or vaginal yeast infections).</a:t>
            </a:r>
          </a:p>
        </p:txBody>
      </p:sp>
    </p:spTree>
    <p:extLst>
      <p:ext uri="{BB962C8B-B14F-4D97-AF65-F5344CB8AC3E}">
        <p14:creationId xmlns:p14="http://schemas.microsoft.com/office/powerpoint/2010/main" val="2230356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6CB06-A8F9-6854-1D78-82A77DF0C69B}"/>
              </a:ext>
            </a:extLst>
          </p:cNvPr>
          <p:cNvSpPr txBox="1">
            <a:spLocks noGrp="1"/>
          </p:cNvSpPr>
          <p:nvPr>
            <p:ph type="title" idx="4294967295"/>
          </p:nvPr>
        </p:nvSpPr>
        <p:spPr>
          <a:xfrm>
            <a:off x="0" y="1305342"/>
            <a:ext cx="9144000" cy="34163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The Journey of Infection: Stages of Pathogenesis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To cause disease, a pathogen typically follows a series of key steps:</a:t>
            </a:r>
          </a:p>
          <a:p>
            <a:pPr marL="0" marR="0" lvl="0" indent="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Recognition and Adhesion:</a:t>
            </a:r>
            <a:r>
              <a:rPr kumimoji="0" lang="en-US" sz="2400" b="0" i="0" u="none" strike="noStrike" kern="1200" cap="none" spc="0" normalizeH="0" baseline="0" noProof="0" dirty="0">
                <a:ln>
                  <a:noFill/>
                </a:ln>
                <a:solidFill>
                  <a:schemeClr val="tx1"/>
                </a:solidFill>
                <a:effectLst/>
                <a:uLnTx/>
                <a:uFillTx/>
                <a:latin typeface="+mn-lt"/>
                <a:ea typeface="+mn-ea"/>
                <a:cs typeface="+mn-cs"/>
              </a:rPr>
              <a:t> Attaching to host cells.</a:t>
            </a:r>
          </a:p>
          <a:p>
            <a:pPr marL="0" marR="0" lvl="0" indent="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Invasion:</a:t>
            </a:r>
            <a:r>
              <a:rPr kumimoji="0" lang="en-US" sz="2400" b="0" i="0" u="none" strike="noStrike" kern="1200" cap="none" spc="0" normalizeH="0" baseline="0" noProof="0" dirty="0">
                <a:ln>
                  <a:noFill/>
                </a:ln>
                <a:solidFill>
                  <a:schemeClr val="tx1"/>
                </a:solidFill>
                <a:effectLst/>
                <a:uLnTx/>
                <a:uFillTx/>
                <a:latin typeface="+mn-lt"/>
                <a:ea typeface="+mn-ea"/>
                <a:cs typeface="+mn-cs"/>
              </a:rPr>
              <a:t> Spreading into host tissues.</a:t>
            </a:r>
          </a:p>
          <a:p>
            <a:pPr marL="0" marR="0" lvl="0" indent="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Evading Host Defenses:</a:t>
            </a:r>
            <a:r>
              <a:rPr kumimoji="0" lang="en-US" sz="2400" b="0" i="0" u="none" strike="noStrike" kern="1200" cap="none" spc="0" normalizeH="0" baseline="0" noProof="0" dirty="0">
                <a:ln>
                  <a:noFill/>
                </a:ln>
                <a:solidFill>
                  <a:schemeClr val="tx1"/>
                </a:solidFill>
                <a:effectLst/>
                <a:uLnTx/>
                <a:uFillTx/>
                <a:latin typeface="+mn-lt"/>
                <a:ea typeface="+mn-ea"/>
                <a:cs typeface="+mn-cs"/>
              </a:rPr>
              <a:t> Avoiding the immune system and </a:t>
            </a:r>
            <a:r>
              <a:rPr kumimoji="0" lang="en-US" sz="2400" b="1" i="0" u="none" strike="noStrike" kern="1200" cap="none" spc="0" normalizeH="0" baseline="0" noProof="0" dirty="0">
                <a:ln>
                  <a:noFill/>
                </a:ln>
                <a:solidFill>
                  <a:schemeClr val="tx1"/>
                </a:solidFill>
                <a:effectLst/>
                <a:uLnTx/>
                <a:uFillTx/>
                <a:latin typeface="+mn-lt"/>
                <a:ea typeface="+mn-ea"/>
                <a:cs typeface="+mn-cs"/>
              </a:rPr>
              <a:t>Replication:</a:t>
            </a:r>
            <a:r>
              <a:rPr kumimoji="0" lang="en-US" sz="2400" b="0" i="0" u="none" strike="noStrike" kern="1200" cap="none" spc="0" normalizeH="0" baseline="0" noProof="0" dirty="0">
                <a:ln>
                  <a:noFill/>
                </a:ln>
                <a:solidFill>
                  <a:schemeClr val="tx1"/>
                </a:solidFill>
                <a:effectLst/>
                <a:uLnTx/>
                <a:uFillTx/>
                <a:latin typeface="+mn-lt"/>
                <a:ea typeface="+mn-ea"/>
                <a:cs typeface="+mn-cs"/>
              </a:rPr>
              <a:t> Multiplying within the host.</a:t>
            </a:r>
          </a:p>
          <a:p>
            <a:pPr marL="0" marR="0" lvl="0" indent="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Dissemination and Transmission:</a:t>
            </a:r>
            <a:r>
              <a:rPr kumimoji="0" lang="en-US" sz="2400" b="0" i="0" u="none" strike="noStrike" kern="1200" cap="none" spc="0" normalizeH="0" baseline="0" noProof="0" dirty="0">
                <a:ln>
                  <a:noFill/>
                </a:ln>
                <a:solidFill>
                  <a:schemeClr val="tx1"/>
                </a:solidFill>
                <a:effectLst/>
                <a:uLnTx/>
                <a:uFillTx/>
                <a:latin typeface="+mn-lt"/>
                <a:ea typeface="+mn-ea"/>
                <a:cs typeface="+mn-cs"/>
              </a:rPr>
              <a:t> Spreading to new hosts.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chemeClr val="tx1"/>
                </a:solidFill>
                <a:effectLst/>
                <a:uLnTx/>
                <a:uFillTx/>
                <a:latin typeface="+mn-lt"/>
                <a:ea typeface="+mn-ea"/>
                <a:cs typeface="+mn-cs"/>
              </a:rPr>
              <a:t>These stages highlight the complex, multifactorial nature of microbial pathogenesis.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589125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00EF7E-66AF-89C6-2C0D-7B591EB2EF18}"/>
              </a:ext>
            </a:extLst>
          </p:cNvPr>
          <p:cNvSpPr txBox="1">
            <a:spLocks noGrp="1"/>
          </p:cNvSpPr>
          <p:nvPr>
            <p:ph type="title" idx="4294967295"/>
          </p:nvPr>
        </p:nvSpPr>
        <p:spPr>
          <a:xfrm>
            <a:off x="2712656" y="5932269"/>
            <a:ext cx="371868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3180"/>
                </a:solidFill>
                <a:effectLst/>
                <a:uLnTx/>
                <a:uFillTx/>
                <a:latin typeface="Encode Sans"/>
                <a:ea typeface="+mn-ea"/>
                <a:cs typeface="+mn-cs"/>
              </a:rPr>
              <a:t>Diagram 6.1. Four key stages in the pathogenesis of infectious disease. </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5122" name="Picture 2" descr="A vertical flowchart titled “Stages in Pathogenesis” shows four sequential stages of infection, each in a light blue rounded rectangle. The first stage, &quot;Recognition and Adhesion,&quot; depicts red spiky pathogens approaching blue host cells, indicating initial contact and attachment. Arrows point downward to the second stage, &quot;Invasion,&quot; where pathogens penetrate the host tissue, shown by red organisms crossing a blue boundary. The third stage, &quot;Evading Host Defenses and Replication,&quot; includes an icon of a shield symbolizing immune defense and multiple pathogens multiplying within the host. The final stage, &quot;Dissemination and Transmission,&quot; shows pathogens spreading outward, representing movement to other parts of the body or to new hosts. Arrows between each stage guide the viewer through the process, emphasizing the progression of infection.">
            <a:extLst>
              <a:ext uri="{FF2B5EF4-FFF2-40B4-BE49-F238E27FC236}">
                <a16:creationId xmlns:a16="http://schemas.microsoft.com/office/drawing/2014/main" id="{9F8A7927-C040-D573-7F58-A830DED9B88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12656" y="152400"/>
            <a:ext cx="3718687"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6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3E6EAA-2A2C-7466-303B-EC1CB317E7DD}"/>
              </a:ext>
            </a:extLst>
          </p:cNvPr>
          <p:cNvSpPr txBox="1">
            <a:spLocks noGrp="1"/>
          </p:cNvSpPr>
          <p:nvPr>
            <p:ph type="title" idx="4294967295"/>
          </p:nvPr>
        </p:nvSpPr>
        <p:spPr>
          <a:xfrm>
            <a:off x="0" y="197346"/>
            <a:ext cx="9144000" cy="60016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Step 1: Recognition and Adhesion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Initial Contact:</a:t>
            </a:r>
            <a:r>
              <a:rPr kumimoji="0" lang="en-US" sz="2400" b="0" i="0" u="none" strike="noStrike" kern="1200" cap="none" spc="0" normalizeH="0" baseline="0" noProof="0" dirty="0">
                <a:ln>
                  <a:noFill/>
                </a:ln>
                <a:solidFill>
                  <a:schemeClr val="tx1"/>
                </a:solidFill>
                <a:effectLst/>
                <a:uLnTx/>
                <a:uFillTx/>
                <a:latin typeface="+mn-lt"/>
                <a:ea typeface="+mn-ea"/>
                <a:cs typeface="+mn-cs"/>
              </a:rPr>
              <a:t> Pathogens must recognize and bind to host cells.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Adhesins:</a:t>
            </a:r>
            <a:r>
              <a:rPr kumimoji="0" lang="en-US" sz="2400" b="0" i="0" u="none" strike="noStrike" kern="1200" cap="none" spc="0" normalizeH="0" baseline="0" noProof="0" dirty="0">
                <a:ln>
                  <a:noFill/>
                </a:ln>
                <a:solidFill>
                  <a:schemeClr val="tx1"/>
                </a:solidFill>
                <a:effectLst/>
                <a:uLnTx/>
                <a:uFillTx/>
                <a:latin typeface="+mn-lt"/>
                <a:ea typeface="+mn-ea"/>
                <a:cs typeface="+mn-cs"/>
              </a:rPr>
              <a:t> Surface molecules on pathogens facilitating binding:</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Proteins or carbohydrates.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Bind specifically to host cell receptors (e.g., glycoproteins).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Found on bacterial fimbriae, flagella, protozoan cilia, viral capsids/membranes (spike proteins).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Protozoa may use hooks and barbs.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Glycocalyces:</a:t>
            </a:r>
            <a:r>
              <a:rPr kumimoji="0" lang="en-US" sz="2400" b="0" i="0" u="none" strike="noStrike" kern="1200" cap="none" spc="0" normalizeH="0" baseline="0" noProof="0" dirty="0">
                <a:ln>
                  <a:noFill/>
                </a:ln>
                <a:solidFill>
                  <a:schemeClr val="tx1"/>
                </a:solidFill>
                <a:effectLst/>
                <a:uLnTx/>
                <a:uFillTx/>
                <a:latin typeface="+mn-lt"/>
                <a:ea typeface="+mn-ea"/>
                <a:cs typeface="+mn-cs"/>
              </a:rPr>
              <a:t> Slime layers or capsules (rich in sugars/proteins) aid attachment.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Biofilms: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Communities of bacteria encased in an extracellular matrix (exopolysaccharide - EPS).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Enhance adhesion (e.g., </a:t>
            </a:r>
            <a:r>
              <a:rPr kumimoji="0" lang="en-US" sz="2400" b="0" i="1" u="none" strike="noStrike" kern="1200" cap="none" spc="0" normalizeH="0" baseline="0" noProof="0" dirty="0">
                <a:ln>
                  <a:noFill/>
                </a:ln>
                <a:solidFill>
                  <a:schemeClr val="tx1"/>
                </a:solidFill>
                <a:effectLst/>
                <a:uLnTx/>
                <a:uFillTx/>
                <a:latin typeface="+mn-lt"/>
                <a:ea typeface="+mn-ea"/>
                <a:cs typeface="+mn-cs"/>
              </a:rPr>
              <a:t>Pseudomonas aeruginosa</a:t>
            </a:r>
            <a:r>
              <a:rPr kumimoji="0" lang="en-US" sz="2400" b="0" i="0" u="none" strike="noStrike" kern="1200" cap="none" spc="0" normalizeH="0" baseline="0" noProof="0" dirty="0">
                <a:ln>
                  <a:noFill/>
                </a:ln>
                <a:solidFill>
                  <a:schemeClr val="tx1"/>
                </a:solidFill>
                <a:effectLst/>
                <a:uLnTx/>
                <a:uFillTx/>
                <a:latin typeface="+mn-lt"/>
                <a:ea typeface="+mn-ea"/>
                <a:cs typeface="+mn-cs"/>
              </a:rPr>
              <a:t>).</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Protect bacteria from immune system and antibiotics (EPS barrier, stationary phase cells).</a:t>
            </a:r>
          </a:p>
        </p:txBody>
      </p:sp>
    </p:spTree>
    <p:extLst>
      <p:ext uri="{BB962C8B-B14F-4D97-AF65-F5344CB8AC3E}">
        <p14:creationId xmlns:p14="http://schemas.microsoft.com/office/powerpoint/2010/main" val="3194539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845BC6-9E86-8767-14E4-0E2C09D3E1D8}"/>
              </a:ext>
            </a:extLst>
          </p:cNvPr>
          <p:cNvSpPr txBox="1">
            <a:spLocks noGrp="1"/>
          </p:cNvSpPr>
          <p:nvPr>
            <p:ph type="title" idx="4294967295"/>
          </p:nvPr>
        </p:nvSpPr>
        <p:spPr>
          <a:xfrm>
            <a:off x="0" y="213648"/>
            <a:ext cx="9144000" cy="63709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Step 2: Invasion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Entry and Spread:</a:t>
            </a:r>
            <a:r>
              <a:rPr kumimoji="0" lang="en-US" sz="2400" b="0" i="0" u="none" strike="noStrike" kern="1200" cap="none" spc="0" normalizeH="0" baseline="0" noProof="0" dirty="0">
                <a:ln>
                  <a:noFill/>
                </a:ln>
                <a:solidFill>
                  <a:schemeClr val="tx1"/>
                </a:solidFill>
                <a:effectLst/>
                <a:uLnTx/>
                <a:uFillTx/>
                <a:latin typeface="+mn-lt"/>
                <a:ea typeface="+mn-ea"/>
                <a:cs typeface="+mn-cs"/>
              </a:rPr>
              <a:t> Pathogen spreads from initial entry site to deeper tissues.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Virulence Factors:</a:t>
            </a:r>
            <a:r>
              <a:rPr kumimoji="0" lang="en-US" sz="2400" b="0" i="0" u="none" strike="noStrike" kern="1200" cap="none" spc="0" normalizeH="0" baseline="0" noProof="0" dirty="0">
                <a:ln>
                  <a:noFill/>
                </a:ln>
                <a:solidFill>
                  <a:schemeClr val="tx1"/>
                </a:solidFill>
                <a:effectLst/>
                <a:uLnTx/>
                <a:uFillTx/>
                <a:latin typeface="+mn-lt"/>
                <a:ea typeface="+mn-ea"/>
                <a:cs typeface="+mn-cs"/>
              </a:rPr>
              <a:t> Facilitated by pathogen-produced exoenzymes and toxins.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Help penetrate tissues, damage cells, and establish a foothold.</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1" u="none" strike="noStrike" kern="1200" cap="none" spc="0" normalizeH="0" baseline="0" noProof="0" dirty="0">
                <a:ln>
                  <a:noFill/>
                </a:ln>
                <a:solidFill>
                  <a:schemeClr val="tx1"/>
                </a:solidFill>
                <a:effectLst/>
                <a:uLnTx/>
                <a:uFillTx/>
                <a:latin typeface="+mn-lt"/>
                <a:ea typeface="+mn-ea"/>
                <a:cs typeface="+mn-cs"/>
              </a:rPr>
              <a:t>Example:</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1" u="none" strike="noStrike" kern="1200" cap="none" spc="0" normalizeH="0" baseline="0" noProof="0" dirty="0">
                <a:ln>
                  <a:noFill/>
                </a:ln>
                <a:solidFill>
                  <a:schemeClr val="tx1"/>
                </a:solidFill>
                <a:effectLst/>
                <a:uLnTx/>
                <a:uFillTx/>
                <a:latin typeface="+mn-lt"/>
                <a:ea typeface="+mn-ea"/>
                <a:cs typeface="+mn-cs"/>
              </a:rPr>
              <a:t>Helicobacter pylori</a:t>
            </a:r>
            <a:r>
              <a:rPr kumimoji="0" lang="en-US" sz="2400" b="0" i="0" u="none" strike="noStrike" kern="1200" cap="none" spc="0" normalizeH="0" baseline="0" noProof="0" dirty="0">
                <a:ln>
                  <a:noFill/>
                </a:ln>
                <a:solidFill>
                  <a:schemeClr val="tx1"/>
                </a:solidFill>
                <a:effectLst/>
                <a:uLnTx/>
                <a:uFillTx/>
                <a:latin typeface="+mn-lt"/>
                <a:ea typeface="+mn-ea"/>
                <a:cs typeface="+mn-cs"/>
              </a:rPr>
              <a:t> produces urease to neutralize stomach acid, enabling penetration of stomach lining.</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Intracellular Pathogens:</a:t>
            </a:r>
            <a:r>
              <a:rPr kumimoji="0" lang="en-US" sz="2400" b="0" i="0" u="none" strike="noStrike" kern="1200" cap="none" spc="0" normalizeH="0" baseline="0" noProof="0" dirty="0">
                <a:ln>
                  <a:noFill/>
                </a:ln>
                <a:solidFill>
                  <a:schemeClr val="tx1"/>
                </a:solidFill>
                <a:effectLst/>
                <a:uLnTx/>
                <a:uFillTx/>
                <a:latin typeface="+mn-lt"/>
                <a:ea typeface="+mn-ea"/>
                <a:cs typeface="+mn-cs"/>
              </a:rPr>
              <a:t> Enter and reproduce inside host cells.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Obligate:</a:t>
            </a:r>
            <a:r>
              <a:rPr kumimoji="0" lang="en-US" sz="2400" b="0" i="0" u="none" strike="noStrike" kern="1200" cap="none" spc="0" normalizeH="0" baseline="0" noProof="0" dirty="0">
                <a:ln>
                  <a:noFill/>
                </a:ln>
                <a:solidFill>
                  <a:schemeClr val="tx1"/>
                </a:solidFill>
                <a:effectLst/>
                <a:uLnTx/>
                <a:uFillTx/>
                <a:latin typeface="+mn-lt"/>
                <a:ea typeface="+mn-ea"/>
                <a:cs typeface="+mn-cs"/>
              </a:rPr>
              <a:t> Only reproduce inside cells.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Facultative:</a:t>
            </a:r>
            <a:r>
              <a:rPr kumimoji="0" lang="en-US" sz="2400" b="0" i="0" u="none" strike="noStrike" kern="1200" cap="none" spc="0" normalizeH="0" baseline="0" noProof="0" dirty="0">
                <a:ln>
                  <a:noFill/>
                </a:ln>
                <a:solidFill>
                  <a:schemeClr val="tx1"/>
                </a:solidFill>
                <a:effectLst/>
                <a:uLnTx/>
                <a:uFillTx/>
                <a:latin typeface="+mn-lt"/>
                <a:ea typeface="+mn-ea"/>
                <a:cs typeface="+mn-cs"/>
              </a:rPr>
              <a:t> Reproduce inside or outside cells.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Benefits:</a:t>
            </a:r>
            <a:r>
              <a:rPr kumimoji="0" lang="en-US" sz="2400" b="0" i="0" u="none" strike="noStrike" kern="1200" cap="none" spc="0" normalizeH="0" baseline="0" noProof="0" dirty="0">
                <a:ln>
                  <a:noFill/>
                </a:ln>
                <a:solidFill>
                  <a:schemeClr val="tx1"/>
                </a:solidFill>
                <a:effectLst/>
                <a:uLnTx/>
                <a:uFillTx/>
                <a:latin typeface="+mn-lt"/>
                <a:ea typeface="+mn-ea"/>
                <a:cs typeface="+mn-cs"/>
              </a:rPr>
              <a:t> Evade immune system, exploit host nutrients.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Mechanisms of Entry (Endocytosis):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Effector proteins:</a:t>
            </a:r>
            <a:r>
              <a:rPr kumimoji="0" lang="en-US" sz="2400" b="0" i="0" u="none" strike="noStrike" kern="1200" cap="none" spc="0" normalizeH="0" baseline="0" noProof="0" dirty="0">
                <a:ln>
                  <a:noFill/>
                </a:ln>
                <a:solidFill>
                  <a:schemeClr val="tx1"/>
                </a:solidFill>
                <a:effectLst/>
                <a:uLnTx/>
                <a:uFillTx/>
                <a:latin typeface="+mn-lt"/>
                <a:ea typeface="+mn-ea"/>
                <a:cs typeface="+mn-cs"/>
              </a:rPr>
              <a:t> Secreted by pathogen, trigger membrane ruffling (e.g., </a:t>
            </a:r>
            <a:r>
              <a:rPr kumimoji="0" lang="en-US" sz="2400" b="0" i="1" u="none" strike="noStrike" kern="1200" cap="none" spc="0" normalizeH="0" baseline="0" noProof="0" dirty="0">
                <a:ln>
                  <a:noFill/>
                </a:ln>
                <a:solidFill>
                  <a:schemeClr val="tx1"/>
                </a:solidFill>
                <a:effectLst/>
                <a:uLnTx/>
                <a:uFillTx/>
                <a:latin typeface="+mn-lt"/>
                <a:ea typeface="+mn-ea"/>
                <a:cs typeface="+mn-cs"/>
              </a:rPr>
              <a:t>Salmonella</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1" u="none" strike="noStrike" kern="1200" cap="none" spc="0" normalizeH="0" baseline="0" noProof="0" dirty="0">
                <a:ln>
                  <a:noFill/>
                </a:ln>
                <a:solidFill>
                  <a:schemeClr val="tx1"/>
                </a:solidFill>
                <a:effectLst/>
                <a:uLnTx/>
                <a:uFillTx/>
                <a:latin typeface="+mn-lt"/>
                <a:ea typeface="+mn-ea"/>
                <a:cs typeface="+mn-cs"/>
              </a:rPr>
              <a:t>Shigella</a:t>
            </a:r>
            <a:r>
              <a:rPr kumimoji="0" lang="en-US" sz="2400" b="0" i="0" u="none" strike="noStrike" kern="1200" cap="none" spc="0" normalizeH="0" baseline="0" noProof="0" dirty="0">
                <a:ln>
                  <a:noFill/>
                </a:ln>
                <a:solidFill>
                  <a:schemeClr val="tx1"/>
                </a:solidFill>
                <a:effectLst/>
                <a:uLnTx/>
                <a:uFillTx/>
                <a:latin typeface="+mn-lt"/>
                <a:ea typeface="+mn-ea"/>
                <a:cs typeface="+mn-cs"/>
              </a:rPr>
              <a:t>).</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Surface proteins:</a:t>
            </a:r>
            <a:r>
              <a:rPr kumimoji="0" lang="en-US" sz="2400" b="0" i="0" u="none" strike="noStrike" kern="1200" cap="none" spc="0" normalizeH="0" baseline="0" noProof="0" dirty="0">
                <a:ln>
                  <a:noFill/>
                </a:ln>
                <a:solidFill>
                  <a:schemeClr val="tx1"/>
                </a:solidFill>
                <a:effectLst/>
                <a:uLnTx/>
                <a:uFillTx/>
                <a:latin typeface="+mn-lt"/>
                <a:ea typeface="+mn-ea"/>
                <a:cs typeface="+mn-cs"/>
              </a:rPr>
              <a:t> Bind to host cell receptors (e.g., </a:t>
            </a:r>
            <a:r>
              <a:rPr kumimoji="0" lang="en-US" sz="2400" b="0" i="1" u="none" strike="noStrike" kern="1200" cap="none" spc="0" normalizeH="0" baseline="0" noProof="0" dirty="0">
                <a:ln>
                  <a:noFill/>
                </a:ln>
                <a:solidFill>
                  <a:schemeClr val="tx1"/>
                </a:solidFill>
                <a:effectLst/>
                <a:uLnTx/>
                <a:uFillTx/>
                <a:latin typeface="+mn-lt"/>
                <a:ea typeface="+mn-ea"/>
                <a:cs typeface="+mn-cs"/>
              </a:rPr>
              <a:t>Yersinia pseudotuberculosis</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invasin</a:t>
            </a:r>
            <a:r>
              <a:rPr kumimoji="0" lang="en-US" sz="2400" b="0" i="0" u="none" strike="noStrike" kern="1200" cap="none" spc="0" normalizeH="0" baseline="0" noProof="0" dirty="0">
                <a:ln>
                  <a:noFill/>
                </a:ln>
                <a:solidFill>
                  <a:schemeClr val="tx1"/>
                </a:solidFill>
                <a:effectLst/>
                <a:uLnTx/>
                <a:uFillTx/>
                <a:latin typeface="+mn-lt"/>
                <a:ea typeface="+mn-ea"/>
                <a:cs typeface="+mn-cs"/>
              </a:rPr>
              <a:t> binding to beta-1 integrins).</a:t>
            </a:r>
          </a:p>
        </p:txBody>
      </p:sp>
    </p:spTree>
    <p:extLst>
      <p:ext uri="{BB962C8B-B14F-4D97-AF65-F5344CB8AC3E}">
        <p14:creationId xmlns:p14="http://schemas.microsoft.com/office/powerpoint/2010/main" val="4243576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CFEF646F-CDE2-E6F1-5CFD-E156D526E521}"/>
              </a:ext>
            </a:extLst>
          </p:cNvPr>
          <p:cNvSpPr txBox="1">
            <a:spLocks noGrp="1"/>
          </p:cNvSpPr>
          <p:nvPr>
            <p:ph type="title" idx="4294967295"/>
          </p:nvPr>
        </p:nvSpPr>
        <p:spPr>
          <a:xfrm>
            <a:off x="0" y="612845"/>
            <a:ext cx="9144000" cy="526297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Steps 3: Evading Host Defenses and Replication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Immune Evasion:</a:t>
            </a:r>
            <a:r>
              <a:rPr kumimoji="0" lang="en-US" sz="2400" b="0" i="0" u="none" strike="noStrike" kern="1200" cap="none" spc="0" normalizeH="0" baseline="0" noProof="0" dirty="0">
                <a:ln>
                  <a:noFill/>
                </a:ln>
                <a:solidFill>
                  <a:schemeClr val="tx1"/>
                </a:solidFill>
                <a:effectLst/>
                <a:uLnTx/>
                <a:uFillTx/>
                <a:latin typeface="+mn-lt"/>
                <a:ea typeface="+mn-ea"/>
                <a:cs typeface="+mn-cs"/>
              </a:rPr>
              <a:t> Pathogens employ strategies to survive within the host.</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Intracellular Pathogens:</a:t>
            </a:r>
            <a:r>
              <a:rPr kumimoji="0" lang="en-US" sz="2400" b="0" i="0" u="none" strike="noStrike" kern="1200" cap="none" spc="0" normalizeH="0" baseline="0" noProof="0" dirty="0">
                <a:ln>
                  <a:noFill/>
                </a:ln>
                <a:solidFill>
                  <a:schemeClr val="tx1"/>
                </a:solidFill>
                <a:effectLst/>
                <a:uLnTx/>
                <a:uFillTx/>
                <a:latin typeface="+mn-lt"/>
                <a:ea typeface="+mn-ea"/>
                <a:cs typeface="+mn-cs"/>
              </a:rPr>
              <a:t> Reside within host cells, shielded from immune defenses (e.g., phagocytes).</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Prevent phagosome-lysosome fusion or lyse phagosome.</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Access to Nutrients:</a:t>
            </a:r>
            <a:r>
              <a:rPr kumimoji="0" lang="en-US" sz="2400" b="0" i="0" u="none" strike="noStrike" kern="1200" cap="none" spc="0" normalizeH="0" baseline="0" noProof="0" dirty="0">
                <a:ln>
                  <a:noFill/>
                </a:ln>
                <a:solidFill>
                  <a:schemeClr val="tx1"/>
                </a:solidFill>
                <a:effectLst/>
                <a:uLnTx/>
                <a:uFillTx/>
                <a:latin typeface="+mn-lt"/>
                <a:ea typeface="+mn-ea"/>
                <a:cs typeface="+mn-cs"/>
              </a:rPr>
              <a:t> Utilize host cell machinery and nutrients for replication.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Replication &amp; Damage:</a:t>
            </a:r>
            <a:r>
              <a:rPr kumimoji="0" lang="en-US" sz="2400" b="0" i="0" u="none" strike="noStrike" kern="1200" cap="none" spc="0" normalizeH="0" baseline="0" noProof="0" dirty="0">
                <a:ln>
                  <a:noFill/>
                </a:ln>
                <a:solidFill>
                  <a:schemeClr val="tx1"/>
                </a:solidFill>
                <a:effectLst/>
                <a:uLnTx/>
                <a:uFillTx/>
                <a:latin typeface="+mn-lt"/>
                <a:ea typeface="+mn-ea"/>
                <a:cs typeface="+mn-cs"/>
              </a:rPr>
              <a:t> As pathogens multiply, they often:</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Secrete </a:t>
            </a:r>
            <a:r>
              <a:rPr kumimoji="0" lang="en-US" sz="2400" b="1" i="0" u="none" strike="noStrike" kern="1200" cap="none" spc="0" normalizeH="0" baseline="0" noProof="0" dirty="0">
                <a:ln>
                  <a:noFill/>
                </a:ln>
                <a:solidFill>
                  <a:schemeClr val="tx1"/>
                </a:solidFill>
                <a:effectLst/>
                <a:uLnTx/>
                <a:uFillTx/>
                <a:latin typeface="+mn-lt"/>
                <a:ea typeface="+mn-ea"/>
                <a:cs typeface="+mn-cs"/>
              </a:rPr>
              <a:t>exoenzymes</a:t>
            </a:r>
            <a:r>
              <a:rPr kumimoji="0" lang="en-US" sz="2400" b="0" i="0" u="none" strike="noStrike" kern="1200" cap="none" spc="0" normalizeH="0" baseline="0" noProof="0" dirty="0">
                <a:ln>
                  <a:noFill/>
                </a:ln>
                <a:solidFill>
                  <a:schemeClr val="tx1"/>
                </a:solidFill>
                <a:effectLst/>
                <a:uLnTx/>
                <a:uFillTx/>
                <a:latin typeface="+mn-lt"/>
                <a:ea typeface="+mn-ea"/>
                <a:cs typeface="+mn-cs"/>
              </a:rPr>
              <a:t> or </a:t>
            </a:r>
            <a:r>
              <a:rPr kumimoji="0" lang="en-US" sz="2400" b="1" i="0" u="none" strike="noStrike" kern="1200" cap="none" spc="0" normalizeH="0" baseline="0" noProof="0" dirty="0">
                <a:ln>
                  <a:noFill/>
                </a:ln>
                <a:solidFill>
                  <a:schemeClr val="tx1"/>
                </a:solidFill>
                <a:effectLst/>
                <a:uLnTx/>
                <a:uFillTx/>
                <a:latin typeface="+mn-lt"/>
                <a:ea typeface="+mn-ea"/>
                <a:cs typeface="+mn-cs"/>
              </a:rPr>
              <a:t>toxins</a:t>
            </a:r>
            <a:r>
              <a:rPr kumimoji="0" lang="en-US" sz="2400" b="0" i="0" u="none" strike="noStrike" kern="1200" cap="none" spc="0" normalizeH="0" baseline="0" noProof="0" dirty="0">
                <a:ln>
                  <a:noFill/>
                </a:ln>
                <a:solidFill>
                  <a:schemeClr val="tx1"/>
                </a:solidFill>
                <a:effectLst/>
                <a:uLnTx/>
                <a:uFillTx/>
                <a:latin typeface="+mn-lt"/>
                <a:ea typeface="+mn-ea"/>
                <a:cs typeface="+mn-cs"/>
              </a:rPr>
              <a:t>.</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Damage host tissues.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Interfere with cellular functions.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Contribute to symptoms (fever, pain, swelling) and may lead to systemic infection.</a:t>
            </a:r>
          </a:p>
        </p:txBody>
      </p:sp>
    </p:spTree>
    <p:extLst>
      <p:ext uri="{BB962C8B-B14F-4D97-AF65-F5344CB8AC3E}">
        <p14:creationId xmlns:p14="http://schemas.microsoft.com/office/powerpoint/2010/main" val="897527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C78BE7-3D4C-FF48-E2C7-B840B59A5489}"/>
              </a:ext>
            </a:extLst>
          </p:cNvPr>
          <p:cNvSpPr txBox="1">
            <a:spLocks noGrp="1"/>
          </p:cNvSpPr>
          <p:nvPr>
            <p:ph type="title" idx="4294967295"/>
          </p:nvPr>
        </p:nvSpPr>
        <p:spPr>
          <a:xfrm>
            <a:off x="0" y="474345"/>
            <a:ext cx="9144000" cy="526297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Step 4: Dissemination and Transmission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Dissemination:</a:t>
            </a:r>
            <a:r>
              <a:rPr kumimoji="0" lang="en-US" sz="2400" b="0" i="0" u="none" strike="noStrike" kern="1200" cap="none" spc="0" normalizeH="0" baseline="0" noProof="0" dirty="0">
                <a:ln>
                  <a:noFill/>
                </a:ln>
                <a:solidFill>
                  <a:schemeClr val="tx1"/>
                </a:solidFill>
                <a:effectLst/>
                <a:uLnTx/>
                <a:uFillTx/>
                <a:latin typeface="+mn-lt"/>
                <a:ea typeface="+mn-ea"/>
                <a:cs typeface="+mn-cs"/>
              </a:rPr>
              <a:t> Pathogen spread within the host.</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Local:</a:t>
            </a:r>
            <a:r>
              <a:rPr kumimoji="0" lang="en-US" sz="2400" b="0" i="0" u="none" strike="noStrike" kern="1200" cap="none" spc="0" normalizeH="0" baseline="0" noProof="0" dirty="0">
                <a:ln>
                  <a:noFill/>
                </a:ln>
                <a:solidFill>
                  <a:schemeClr val="tx1"/>
                </a:solidFill>
                <a:effectLst/>
                <a:uLnTx/>
                <a:uFillTx/>
                <a:latin typeface="+mn-lt"/>
                <a:ea typeface="+mn-ea"/>
                <a:cs typeface="+mn-cs"/>
              </a:rPr>
              <a:t> Affecting nearby tissues.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Systemic:</a:t>
            </a:r>
            <a:r>
              <a:rPr kumimoji="0" lang="en-US" sz="2400" b="0" i="0" u="none" strike="noStrike" kern="1200" cap="none" spc="0" normalizeH="0" baseline="0" noProof="0" dirty="0">
                <a:ln>
                  <a:noFill/>
                </a:ln>
                <a:solidFill>
                  <a:schemeClr val="tx1"/>
                </a:solidFill>
                <a:effectLst/>
                <a:uLnTx/>
                <a:uFillTx/>
                <a:latin typeface="+mn-lt"/>
                <a:ea typeface="+mn-ea"/>
                <a:cs typeface="+mn-cs"/>
              </a:rPr>
              <a:t> Spreading throughout the body to various organs.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Portals of Exit:</a:t>
            </a:r>
            <a:r>
              <a:rPr kumimoji="0" lang="en-US" sz="2400" b="0" i="0" u="none" strike="noStrike" kern="1200" cap="none" spc="0" normalizeH="0" baseline="0" noProof="0" dirty="0">
                <a:ln>
                  <a:noFill/>
                </a:ln>
                <a:solidFill>
                  <a:schemeClr val="tx1"/>
                </a:solidFill>
                <a:effectLst/>
                <a:uLnTx/>
                <a:uFillTx/>
                <a:latin typeface="+mn-lt"/>
                <a:ea typeface="+mn-ea"/>
                <a:cs typeface="+mn-cs"/>
              </a:rPr>
              <a:t> Essential for transmission to new hosts.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Common examples:</a:t>
            </a:r>
            <a:r>
              <a:rPr kumimoji="0" lang="en-US" sz="2400" b="0" i="0" u="none" strike="noStrike" kern="1200" cap="none" spc="0" normalizeH="0" baseline="0" noProof="0" dirty="0">
                <a:ln>
                  <a:noFill/>
                </a:ln>
                <a:solidFill>
                  <a:schemeClr val="tx1"/>
                </a:solidFill>
                <a:effectLst/>
                <a:uLnTx/>
                <a:uFillTx/>
                <a:latin typeface="+mn-lt"/>
                <a:ea typeface="+mn-ea"/>
                <a:cs typeface="+mn-cs"/>
              </a:rPr>
              <a:t> Skin, respiratory tract, urogenital tract, gastrointestinal tract.</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Respiratory:</a:t>
            </a:r>
            <a:r>
              <a:rPr kumimoji="0" lang="en-US" sz="2400" b="0" i="0" u="none" strike="noStrike" kern="1200" cap="none" spc="0" normalizeH="0" baseline="0" noProof="0" dirty="0">
                <a:ln>
                  <a:noFill/>
                </a:ln>
                <a:solidFill>
                  <a:schemeClr val="tx1"/>
                </a:solidFill>
                <a:effectLst/>
                <a:uLnTx/>
                <a:uFillTx/>
                <a:latin typeface="+mn-lt"/>
                <a:ea typeface="+mn-ea"/>
                <a:cs typeface="+mn-cs"/>
              </a:rPr>
              <a:t> Coughing/sneezing (e.g., influenza).</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Gastrointestinal:</a:t>
            </a:r>
            <a:r>
              <a:rPr kumimoji="0" lang="en-US" sz="2400" b="0" i="0" u="none" strike="noStrike" kern="1200" cap="none" spc="0" normalizeH="0" baseline="0" noProof="0" dirty="0">
                <a:ln>
                  <a:noFill/>
                </a:ln>
                <a:solidFill>
                  <a:schemeClr val="tx1"/>
                </a:solidFill>
                <a:effectLst/>
                <a:uLnTx/>
                <a:uFillTx/>
                <a:latin typeface="+mn-lt"/>
                <a:ea typeface="+mn-ea"/>
                <a:cs typeface="+mn-cs"/>
              </a:rPr>
              <a:t> Feces (e.g., cholera).</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Urogenital:</a:t>
            </a:r>
            <a:r>
              <a:rPr kumimoji="0" lang="en-US" sz="2400" b="0" i="0" u="none" strike="noStrike" kern="1200" cap="none" spc="0" normalizeH="0" baseline="0" noProof="0" dirty="0">
                <a:ln>
                  <a:noFill/>
                </a:ln>
                <a:solidFill>
                  <a:schemeClr val="tx1"/>
                </a:solidFill>
                <a:effectLst/>
                <a:uLnTx/>
                <a:uFillTx/>
                <a:latin typeface="+mn-lt"/>
                <a:ea typeface="+mn-ea"/>
                <a:cs typeface="+mn-cs"/>
              </a:rPr>
              <a:t> Urine, semen, vaginal secretions (e.g., STIs).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Other:</a:t>
            </a:r>
            <a:r>
              <a:rPr kumimoji="0" lang="en-US" sz="2400" b="0" i="0" u="none" strike="noStrike" kern="1200" cap="none" spc="0" normalizeH="0" baseline="0" noProof="0" dirty="0">
                <a:ln>
                  <a:noFill/>
                </a:ln>
                <a:solidFill>
                  <a:schemeClr val="tx1"/>
                </a:solidFill>
                <a:effectLst/>
                <a:uLnTx/>
                <a:uFillTx/>
                <a:latin typeface="+mn-lt"/>
                <a:ea typeface="+mn-ea"/>
                <a:cs typeface="+mn-cs"/>
              </a:rPr>
              <a:t> Tears, sweat, shed skin cells.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Bloodborne:</a:t>
            </a:r>
            <a:r>
              <a:rPr kumimoji="0" lang="en-US" sz="2400" b="0" i="0" u="none" strike="noStrike" kern="1200" cap="none" spc="0" normalizeH="0" baseline="0" noProof="0" dirty="0">
                <a:ln>
                  <a:noFill/>
                </a:ln>
                <a:solidFill>
                  <a:schemeClr val="tx1"/>
                </a:solidFill>
                <a:effectLst/>
                <a:uLnTx/>
                <a:uFillTx/>
                <a:latin typeface="+mn-lt"/>
                <a:ea typeface="+mn-ea"/>
                <a:cs typeface="+mn-cs"/>
              </a:rPr>
              <a:t> Insect vectors (e.g., malaria) or needles.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Crucial for Survival:</a:t>
            </a:r>
            <a:r>
              <a:rPr kumimoji="0" lang="en-US" sz="2400" b="0" i="0" u="none" strike="noStrike" kern="1200" cap="none" spc="0" normalizeH="0" baseline="0" noProof="0" dirty="0">
                <a:ln>
                  <a:noFill/>
                </a:ln>
                <a:solidFill>
                  <a:schemeClr val="tx1"/>
                </a:solidFill>
                <a:effectLst/>
                <a:uLnTx/>
                <a:uFillTx/>
                <a:latin typeface="+mn-lt"/>
                <a:ea typeface="+mn-ea"/>
                <a:cs typeface="+mn-cs"/>
              </a:rPr>
              <a:t> Strategic exit ensures perpetuation of the infection cycle.</a:t>
            </a:r>
          </a:p>
        </p:txBody>
      </p:sp>
    </p:spTree>
    <p:extLst>
      <p:ext uri="{BB962C8B-B14F-4D97-AF65-F5344CB8AC3E}">
        <p14:creationId xmlns:p14="http://schemas.microsoft.com/office/powerpoint/2010/main" val="71662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10B16-9193-FF16-E605-EEE7610B5E2C}"/>
              </a:ext>
            </a:extLst>
          </p:cNvPr>
          <p:cNvSpPr>
            <a:spLocks noGrp="1"/>
          </p:cNvSpPr>
          <p:nvPr>
            <p:ph type="title"/>
          </p:nvPr>
        </p:nvSpPr>
        <p:spPr/>
        <p:txBody>
          <a:bodyPr>
            <a:normAutofit fontScale="90000"/>
          </a:bodyPr>
          <a:lstStyle/>
          <a:p>
            <a:r>
              <a:rPr lang="en-US" dirty="0"/>
              <a:t>Virulence Factors of Bacterial, Viral, and Eukaryotic Pathogens</a:t>
            </a:r>
          </a:p>
        </p:txBody>
      </p:sp>
      <p:sp>
        <p:nvSpPr>
          <p:cNvPr id="4" name="TextBox 3">
            <a:extLst>
              <a:ext uri="{FF2B5EF4-FFF2-40B4-BE49-F238E27FC236}">
                <a16:creationId xmlns:a16="http://schemas.microsoft.com/office/drawing/2014/main" id="{3754E1AE-4046-6EFF-B59C-7F2FDF6F279D}"/>
              </a:ext>
            </a:extLst>
          </p:cNvPr>
          <p:cNvSpPr txBox="1"/>
          <p:nvPr/>
        </p:nvSpPr>
        <p:spPr>
          <a:xfrm>
            <a:off x="0" y="2274838"/>
            <a:ext cx="9144000" cy="2308324"/>
          </a:xfrm>
          <a:prstGeom prst="rect">
            <a:avLst/>
          </a:prstGeom>
          <a:noFill/>
        </p:spPr>
        <p:txBody>
          <a:bodyPr wrap="square">
            <a:spAutoFit/>
          </a:bodyPr>
          <a:lstStyle/>
          <a:p>
            <a:pPr marL="285750" indent="-285750">
              <a:buFont typeface="Arial" panose="020B0604020202020204" pitchFamily="34" charset="0"/>
              <a:buChar char="•"/>
            </a:pPr>
            <a:r>
              <a:rPr lang="en-US" sz="2400" dirty="0"/>
              <a:t>Identify and describe key virulence factors produced by bacterial, viral, and eukaryotic pathogens that contribute to their ability to cause disease.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Explain how different virulence factors facilitate pathogen survival, host invasion, and immune system evasion.</a:t>
            </a:r>
          </a:p>
        </p:txBody>
      </p:sp>
    </p:spTree>
    <p:extLst>
      <p:ext uri="{BB962C8B-B14F-4D97-AF65-F5344CB8AC3E}">
        <p14:creationId xmlns:p14="http://schemas.microsoft.com/office/powerpoint/2010/main" val="3680901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170B1C-6C85-A601-801E-C04C215DDCBC}"/>
              </a:ext>
            </a:extLst>
          </p:cNvPr>
          <p:cNvSpPr txBox="1">
            <a:spLocks noGrp="1"/>
          </p:cNvSpPr>
          <p:nvPr>
            <p:ph type="title" idx="4294967295"/>
          </p:nvPr>
        </p:nvSpPr>
        <p:spPr>
          <a:xfrm>
            <a:off x="0" y="1859340"/>
            <a:ext cx="9144000" cy="267765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Defining Virulence Factors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Definition:</a:t>
            </a:r>
            <a:r>
              <a:rPr kumimoji="0" lang="en-US" sz="2400" b="0" i="0" u="none" strike="noStrike" kern="1200" cap="none" spc="0" normalizeH="0" baseline="0" noProof="0" dirty="0">
                <a:ln>
                  <a:noFill/>
                </a:ln>
                <a:solidFill>
                  <a:schemeClr val="tx1"/>
                </a:solidFill>
                <a:effectLst/>
                <a:uLnTx/>
                <a:uFillTx/>
                <a:latin typeface="+mn-lt"/>
                <a:ea typeface="+mn-ea"/>
                <a:cs typeface="+mn-cs"/>
              </a:rPr>
              <a:t> Unique microbial characteristics (genes, proteins, structures) that enable a pathogen to cause disease.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Impact:</a:t>
            </a:r>
            <a:r>
              <a:rPr kumimoji="0" lang="en-US" sz="2400" b="0" i="0" u="none" strike="noStrike" kern="1200" cap="none" spc="0" normalizeH="0" baseline="0" noProof="0" dirty="0">
                <a:ln>
                  <a:noFill/>
                </a:ln>
                <a:solidFill>
                  <a:schemeClr val="tx1"/>
                </a:solidFill>
                <a:effectLst/>
                <a:uLnTx/>
                <a:uFillTx/>
                <a:latin typeface="+mn-lt"/>
                <a:ea typeface="+mn-ea"/>
                <a:cs typeface="+mn-cs"/>
              </a:rPr>
              <a:t> Determine the </a:t>
            </a:r>
            <a:r>
              <a:rPr kumimoji="0" lang="en-US" sz="2400" b="1" i="0" u="none" strike="noStrike" kern="1200" cap="none" spc="0" normalizeH="0" baseline="0" noProof="0" dirty="0">
                <a:ln>
                  <a:noFill/>
                </a:ln>
                <a:solidFill>
                  <a:schemeClr val="tx1"/>
                </a:solidFill>
                <a:effectLst/>
                <a:uLnTx/>
                <a:uFillTx/>
                <a:latin typeface="+mn-lt"/>
                <a:ea typeface="+mn-ea"/>
                <a:cs typeface="+mn-cs"/>
              </a:rPr>
              <a:t>extent</a:t>
            </a:r>
            <a:r>
              <a:rPr kumimoji="0" lang="en-US" sz="2400" b="0" i="0" u="none" strike="noStrike" kern="1200" cap="none" spc="0" normalizeH="0" baseline="0" noProof="0" dirty="0">
                <a:ln>
                  <a:noFill/>
                </a:ln>
                <a:solidFill>
                  <a:schemeClr val="tx1"/>
                </a:solidFill>
                <a:effectLst/>
                <a:uLnTx/>
                <a:uFillTx/>
                <a:latin typeface="+mn-lt"/>
                <a:ea typeface="+mn-ea"/>
                <a:cs typeface="+mn-cs"/>
              </a:rPr>
              <a:t> and </a:t>
            </a:r>
            <a:r>
              <a:rPr kumimoji="0" lang="en-US" sz="2400" b="1" i="0" u="none" strike="noStrike" kern="1200" cap="none" spc="0" normalizeH="0" baseline="0" noProof="0" dirty="0">
                <a:ln>
                  <a:noFill/>
                </a:ln>
                <a:solidFill>
                  <a:schemeClr val="tx1"/>
                </a:solidFill>
                <a:effectLst/>
                <a:uLnTx/>
                <a:uFillTx/>
                <a:latin typeface="+mn-lt"/>
                <a:ea typeface="+mn-ea"/>
                <a:cs typeface="+mn-cs"/>
              </a:rPr>
              <a:t>severity</a:t>
            </a:r>
            <a:r>
              <a:rPr kumimoji="0" lang="en-US" sz="2400" b="0" i="0" u="none" strike="noStrike" kern="1200" cap="none" spc="0" normalizeH="0" baseline="0" noProof="0" dirty="0">
                <a:ln>
                  <a:noFill/>
                </a:ln>
                <a:solidFill>
                  <a:schemeClr val="tx1"/>
                </a:solidFill>
                <a:effectLst/>
                <a:uLnTx/>
                <a:uFillTx/>
                <a:latin typeface="+mn-lt"/>
                <a:ea typeface="+mn-ea"/>
                <a:cs typeface="+mn-cs"/>
              </a:rPr>
              <a:t> of the disease.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Genetic Basis:</a:t>
            </a:r>
            <a:r>
              <a:rPr kumimoji="0" lang="en-US" sz="2400" b="0" i="0" u="none" strike="noStrike" kern="1200" cap="none" spc="0" normalizeH="0" baseline="0" noProof="0" dirty="0">
                <a:ln>
                  <a:noFill/>
                </a:ln>
                <a:solidFill>
                  <a:schemeClr val="tx1"/>
                </a:solidFill>
                <a:effectLst/>
                <a:uLnTx/>
                <a:uFillTx/>
                <a:latin typeface="+mn-lt"/>
                <a:ea typeface="+mn-ea"/>
                <a:cs typeface="+mn-cs"/>
              </a:rPr>
              <a:t> Encoded by genes, which can be identified using molecular Koch's postulates.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Role in Pathogenesis:</a:t>
            </a:r>
            <a:r>
              <a:rPr kumimoji="0" lang="en-US" sz="2400" b="0" i="0" u="none" strike="noStrike" kern="1200" cap="none" spc="0" normalizeH="0" baseline="0" noProof="0" dirty="0">
                <a:ln>
                  <a:noFill/>
                </a:ln>
                <a:solidFill>
                  <a:schemeClr val="tx1"/>
                </a:solidFill>
                <a:effectLst/>
                <a:uLnTx/>
                <a:uFillTx/>
                <a:latin typeface="+mn-lt"/>
                <a:ea typeface="+mn-ea"/>
                <a:cs typeface="+mn-cs"/>
              </a:rPr>
              <a:t> Contribute to each step of the infection process.</a:t>
            </a:r>
          </a:p>
        </p:txBody>
      </p:sp>
    </p:spTree>
    <p:extLst>
      <p:ext uri="{BB962C8B-B14F-4D97-AF65-F5344CB8AC3E}">
        <p14:creationId xmlns:p14="http://schemas.microsoft.com/office/powerpoint/2010/main" val="4206402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ED46AD-A6F3-882A-A4C8-3E0E47146A05}"/>
              </a:ext>
            </a:extLst>
          </p:cNvPr>
          <p:cNvSpPr txBox="1">
            <a:spLocks noGrp="1"/>
          </p:cNvSpPr>
          <p:nvPr>
            <p:ph type="title" idx="4294967295"/>
          </p:nvPr>
        </p:nvSpPr>
        <p:spPr>
          <a:xfrm>
            <a:off x="0" y="524933"/>
            <a:ext cx="9144000" cy="58477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chemeClr val="tx1"/>
                </a:solidFill>
                <a:effectLst/>
                <a:uLnTx/>
                <a:uFillTx/>
                <a:latin typeface="+mn-lt"/>
                <a:ea typeface="+mn-ea"/>
                <a:cs typeface="+mn-cs"/>
              </a:rPr>
              <a:t>Step 1: Recognition and Adhesion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chemeClr val="tx1"/>
                </a:solidFill>
                <a:effectLst/>
                <a:uLnTx/>
                <a:uFillTx/>
                <a:latin typeface="+mn-lt"/>
                <a:ea typeface="+mn-ea"/>
                <a:cs typeface="+mn-cs"/>
              </a:rPr>
              <a:t>Crucial First Step:</a:t>
            </a:r>
            <a:r>
              <a:rPr kumimoji="0" lang="en-US" sz="2200" b="0" i="0" u="none" strike="noStrike" kern="1200" cap="none" spc="0" normalizeH="0" baseline="0" noProof="0" dirty="0">
                <a:ln>
                  <a:noFill/>
                </a:ln>
                <a:solidFill>
                  <a:schemeClr val="tx1"/>
                </a:solidFill>
                <a:effectLst/>
                <a:uLnTx/>
                <a:uFillTx/>
                <a:latin typeface="+mn-lt"/>
                <a:ea typeface="+mn-ea"/>
                <a:cs typeface="+mn-cs"/>
              </a:rPr>
              <a:t> Pathogens must first bind to host cells.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chemeClr val="tx1"/>
                </a:solidFill>
                <a:effectLst/>
                <a:uLnTx/>
                <a:uFillTx/>
                <a:latin typeface="+mn-lt"/>
                <a:ea typeface="+mn-ea"/>
                <a:cs typeface="+mn-cs"/>
              </a:rPr>
              <a:t>Adhesins:</a:t>
            </a:r>
            <a:r>
              <a:rPr kumimoji="0" lang="en-US" sz="2200" b="0" i="0" u="none" strike="noStrike" kern="1200" cap="none" spc="0" normalizeH="0" baseline="0" noProof="0" dirty="0">
                <a:ln>
                  <a:noFill/>
                </a:ln>
                <a:solidFill>
                  <a:schemeClr val="tx1"/>
                </a:solidFill>
                <a:effectLst/>
                <a:uLnTx/>
                <a:uFillTx/>
                <a:latin typeface="+mn-lt"/>
                <a:ea typeface="+mn-ea"/>
                <a:cs typeface="+mn-cs"/>
              </a:rPr>
              <a:t> Proteins or glycoproteins on the pathogen's surface that bind to specific host cell receptors.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tx1"/>
                </a:solidFill>
                <a:effectLst/>
                <a:uLnTx/>
                <a:uFillTx/>
                <a:latin typeface="+mn-lt"/>
                <a:ea typeface="+mn-ea"/>
                <a:cs typeface="+mn-cs"/>
              </a:rPr>
              <a:t>Found in bacteria, viruses, fungi, and protozoa.</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tx1"/>
                </a:solidFill>
                <a:effectLst/>
                <a:uLnTx/>
                <a:uFillTx/>
                <a:latin typeface="+mn-lt"/>
                <a:ea typeface="+mn-ea"/>
                <a:cs typeface="+mn-cs"/>
              </a:rPr>
              <a:t>Examples:</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chemeClr val="tx1"/>
                </a:solidFill>
                <a:effectLst/>
                <a:uLnTx/>
                <a:uFillTx/>
                <a:latin typeface="+mn-lt"/>
                <a:ea typeface="+mn-ea"/>
                <a:cs typeface="+mn-cs"/>
              </a:rPr>
              <a:t>Bacteria:</a:t>
            </a:r>
            <a:r>
              <a:rPr kumimoji="0" lang="en-US" sz="2200" b="0" i="0" u="none" strike="noStrike" kern="1200" cap="none" spc="0" normalizeH="0" baseline="0" noProof="0" dirty="0">
                <a:ln>
                  <a:noFill/>
                </a:ln>
                <a:solidFill>
                  <a:schemeClr val="tx1"/>
                </a:solidFill>
                <a:effectLst/>
                <a:uLnTx/>
                <a:uFillTx/>
                <a:latin typeface="+mn-lt"/>
                <a:ea typeface="+mn-ea"/>
                <a:cs typeface="+mn-cs"/>
              </a:rPr>
              <a:t> Fimbriae (e.g., ETEC adhering to intestinal cells), N-</a:t>
            </a:r>
            <a:r>
              <a:rPr kumimoji="0" lang="en-US" sz="2200" b="0" i="0" u="none" strike="noStrike" kern="1200" cap="none" spc="0" normalizeH="0" baseline="0" noProof="0" dirty="0" err="1">
                <a:ln>
                  <a:noFill/>
                </a:ln>
                <a:solidFill>
                  <a:schemeClr val="tx1"/>
                </a:solidFill>
                <a:effectLst/>
                <a:uLnTx/>
                <a:uFillTx/>
                <a:latin typeface="+mn-lt"/>
                <a:ea typeface="+mn-ea"/>
                <a:cs typeface="+mn-cs"/>
              </a:rPr>
              <a:t>methylphenylalanine</a:t>
            </a:r>
            <a:r>
              <a:rPr kumimoji="0" lang="en-US" sz="2200" b="0" i="0" u="none" strike="noStrike" kern="1200" cap="none" spc="0" normalizeH="0" baseline="0" noProof="0" dirty="0">
                <a:ln>
                  <a:noFill/>
                </a:ln>
                <a:solidFill>
                  <a:schemeClr val="tx1"/>
                </a:solidFill>
                <a:effectLst/>
                <a:uLnTx/>
                <a:uFillTx/>
                <a:latin typeface="+mn-lt"/>
                <a:ea typeface="+mn-ea"/>
                <a:cs typeface="+mn-cs"/>
              </a:rPr>
              <a:t> pili (</a:t>
            </a:r>
            <a:r>
              <a:rPr kumimoji="0" lang="en-US" sz="2200" b="0" i="1" u="none" strike="noStrike" kern="1200" cap="none" spc="0" normalizeH="0" baseline="0" noProof="0" dirty="0">
                <a:ln>
                  <a:noFill/>
                </a:ln>
                <a:solidFill>
                  <a:schemeClr val="tx1"/>
                </a:solidFill>
                <a:effectLst/>
                <a:uLnTx/>
                <a:uFillTx/>
                <a:latin typeface="+mn-lt"/>
                <a:ea typeface="+mn-ea"/>
                <a:cs typeface="+mn-cs"/>
              </a:rPr>
              <a:t>Vibrio cholerae</a:t>
            </a:r>
            <a:r>
              <a:rPr kumimoji="0" lang="en-US" sz="2200" b="0" i="0" u="none" strike="noStrike" kern="1200" cap="none" spc="0" normalizeH="0" baseline="0" noProof="0" dirty="0">
                <a:ln>
                  <a:noFill/>
                </a:ln>
                <a:solidFill>
                  <a:schemeClr val="tx1"/>
                </a:solidFill>
                <a:effectLst/>
                <a:uLnTx/>
                <a:uFillTx/>
                <a:latin typeface="+mn-lt"/>
                <a:ea typeface="+mn-ea"/>
                <a:cs typeface="+mn-cs"/>
              </a:rPr>
              <a:t>).</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chemeClr val="tx1"/>
                </a:solidFill>
                <a:effectLst/>
                <a:uLnTx/>
                <a:uFillTx/>
                <a:latin typeface="+mn-lt"/>
                <a:ea typeface="+mn-ea"/>
                <a:cs typeface="+mn-cs"/>
              </a:rPr>
              <a:t>Fungi:</a:t>
            </a:r>
            <a:r>
              <a:rPr kumimoji="0" lang="en-US" sz="2200" b="0" i="0" u="none" strike="noStrike" kern="1200" cap="none" spc="0" normalizeH="0" baseline="0" noProof="0" dirty="0">
                <a:ln>
                  <a:noFill/>
                </a:ln>
                <a:solidFill>
                  <a:schemeClr val="tx1"/>
                </a:solidFill>
                <a:effectLst/>
                <a:uLnTx/>
                <a:uFillTx/>
                <a:latin typeface="+mn-lt"/>
                <a:ea typeface="+mn-ea"/>
                <a:cs typeface="+mn-cs"/>
              </a:rPr>
              <a:t> Surface glycoproteins (e.g., </a:t>
            </a:r>
            <a:r>
              <a:rPr kumimoji="0" lang="en-US" sz="2200" b="0" i="1" u="none" strike="noStrike" kern="1200" cap="none" spc="0" normalizeH="0" baseline="0" noProof="0" dirty="0">
                <a:ln>
                  <a:noFill/>
                </a:ln>
                <a:solidFill>
                  <a:schemeClr val="tx1"/>
                </a:solidFill>
                <a:effectLst/>
                <a:uLnTx/>
                <a:uFillTx/>
                <a:latin typeface="+mn-lt"/>
                <a:ea typeface="+mn-ea"/>
                <a:cs typeface="+mn-cs"/>
              </a:rPr>
              <a:t>Candida albicans</a:t>
            </a:r>
            <a:r>
              <a:rPr kumimoji="0" lang="en-US" sz="2200" b="0" i="0" u="none" strike="noStrike" kern="1200" cap="none" spc="0" normalizeH="0" baseline="0" noProof="0" dirty="0">
                <a:ln>
                  <a:noFill/>
                </a:ln>
                <a:solidFill>
                  <a:schemeClr val="tx1"/>
                </a:solidFill>
                <a:effectLst/>
                <a:uLnTx/>
                <a:uFillTx/>
                <a:latin typeface="+mn-lt"/>
                <a:ea typeface="+mn-ea"/>
                <a:cs typeface="+mn-cs"/>
              </a:rPr>
              <a:t> binding to epithelial cells).</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chemeClr val="tx1"/>
                </a:solidFill>
                <a:effectLst/>
                <a:uLnTx/>
                <a:uFillTx/>
                <a:latin typeface="+mn-lt"/>
                <a:ea typeface="+mn-ea"/>
                <a:cs typeface="+mn-cs"/>
              </a:rPr>
              <a:t>Viruses:</a:t>
            </a:r>
            <a:r>
              <a:rPr kumimoji="0" lang="en-US" sz="2200" b="0" i="0" u="none" strike="noStrike" kern="1200" cap="none" spc="0" normalizeH="0" baseline="0" noProof="0" dirty="0">
                <a:ln>
                  <a:noFill/>
                </a:ln>
                <a:solidFill>
                  <a:schemeClr val="tx1"/>
                </a:solidFill>
                <a:effectLst/>
                <a:uLnTx/>
                <a:uFillTx/>
                <a:latin typeface="+mn-lt"/>
                <a:ea typeface="+mn-ea"/>
                <a:cs typeface="+mn-cs"/>
              </a:rPr>
              <a:t> Spike proteins (e.g., Influenza hemagglutinin, HIV gp120).</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chemeClr val="tx1"/>
                </a:solidFill>
                <a:effectLst/>
                <a:uLnTx/>
                <a:uFillTx/>
                <a:latin typeface="+mn-lt"/>
                <a:ea typeface="+mn-ea"/>
                <a:cs typeface="+mn-cs"/>
              </a:rPr>
              <a:t>Protozoa:</a:t>
            </a:r>
            <a:r>
              <a:rPr kumimoji="0" lang="en-US" sz="2200" b="0" i="0" u="none" strike="noStrike" kern="1200" cap="none" spc="0" normalizeH="0" baseline="0" noProof="0" dirty="0">
                <a:ln>
                  <a:noFill/>
                </a:ln>
                <a:solidFill>
                  <a:schemeClr val="tx1"/>
                </a:solidFill>
                <a:effectLst/>
                <a:uLnTx/>
                <a:uFillTx/>
                <a:latin typeface="+mn-lt"/>
                <a:ea typeface="+mn-ea"/>
                <a:cs typeface="+mn-cs"/>
              </a:rPr>
              <a:t> Adhesive discs (e.g., </a:t>
            </a:r>
            <a:r>
              <a:rPr kumimoji="0" lang="en-US" sz="2200" b="0" i="1" u="none" strike="noStrike" kern="1200" cap="none" spc="0" normalizeH="0" baseline="0" noProof="0" dirty="0">
                <a:ln>
                  <a:noFill/>
                </a:ln>
                <a:solidFill>
                  <a:schemeClr val="tx1"/>
                </a:solidFill>
                <a:effectLst/>
                <a:uLnTx/>
                <a:uFillTx/>
                <a:latin typeface="+mn-lt"/>
                <a:ea typeface="+mn-ea"/>
                <a:cs typeface="+mn-cs"/>
              </a:rPr>
              <a:t>Giardia lamblia</a:t>
            </a:r>
            <a:r>
              <a:rPr kumimoji="0" lang="en-US" sz="2200" b="0" i="0" u="none" strike="noStrike" kern="1200" cap="none" spc="0" normalizeH="0" baseline="0" noProof="0" dirty="0">
                <a:ln>
                  <a:noFill/>
                </a:ln>
                <a:solidFill>
                  <a:schemeClr val="tx1"/>
                </a:solidFill>
                <a:effectLst/>
                <a:uLnTx/>
                <a:uFillTx/>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chemeClr val="tx1"/>
                </a:solidFill>
                <a:effectLst/>
                <a:uLnTx/>
                <a:uFillTx/>
                <a:latin typeface="+mn-lt"/>
                <a:ea typeface="+mn-ea"/>
                <a:cs typeface="+mn-cs"/>
              </a:rPr>
              <a:t>Other Adhesion Factors:</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chemeClr val="tx1"/>
                </a:solidFill>
                <a:effectLst/>
                <a:uLnTx/>
                <a:uFillTx/>
                <a:latin typeface="+mn-lt"/>
                <a:ea typeface="+mn-ea"/>
                <a:cs typeface="+mn-cs"/>
              </a:rPr>
              <a:t>Glycocalyces:</a:t>
            </a:r>
            <a:r>
              <a:rPr kumimoji="0" lang="en-US" sz="2200" b="0" i="0" u="none" strike="noStrike" kern="1200" cap="none" spc="0" normalizeH="0" baseline="0" noProof="0" dirty="0">
                <a:ln>
                  <a:noFill/>
                </a:ln>
                <a:solidFill>
                  <a:schemeClr val="tx1"/>
                </a:solidFill>
                <a:effectLst/>
                <a:uLnTx/>
                <a:uFillTx/>
                <a:latin typeface="+mn-lt"/>
                <a:ea typeface="+mn-ea"/>
                <a:cs typeface="+mn-cs"/>
              </a:rPr>
              <a:t> Slime layers or capsules (e.g., </a:t>
            </a:r>
            <a:r>
              <a:rPr kumimoji="0" lang="en-US" sz="2200" b="0" i="1" u="none" strike="noStrike" kern="1200" cap="none" spc="0" normalizeH="0" baseline="0" noProof="0" dirty="0">
                <a:ln>
                  <a:noFill/>
                </a:ln>
                <a:solidFill>
                  <a:schemeClr val="tx1"/>
                </a:solidFill>
                <a:effectLst/>
                <a:uLnTx/>
                <a:uFillTx/>
                <a:latin typeface="+mn-lt"/>
                <a:ea typeface="+mn-ea"/>
                <a:cs typeface="+mn-cs"/>
              </a:rPr>
              <a:t>Streptococcus mutans</a:t>
            </a:r>
            <a:r>
              <a:rPr kumimoji="0" lang="en-US" sz="2200" b="0" i="0" u="none" strike="noStrike" kern="1200" cap="none" spc="0" normalizeH="0" baseline="0" noProof="0" dirty="0">
                <a:ln>
                  <a:noFill/>
                </a:ln>
                <a:solidFill>
                  <a:schemeClr val="tx1"/>
                </a:solidFill>
                <a:effectLst/>
                <a:uLnTx/>
                <a:uFillTx/>
                <a:latin typeface="+mn-lt"/>
                <a:ea typeface="+mn-ea"/>
                <a:cs typeface="+mn-cs"/>
              </a:rPr>
              <a:t> on teeth).</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chemeClr val="tx1"/>
                </a:solidFill>
                <a:effectLst/>
                <a:uLnTx/>
                <a:uFillTx/>
                <a:latin typeface="+mn-lt"/>
                <a:ea typeface="+mn-ea"/>
                <a:cs typeface="+mn-cs"/>
              </a:rPr>
              <a:t>Biofilms:</a:t>
            </a:r>
            <a:r>
              <a:rPr kumimoji="0" lang="en-US" sz="2200" b="0" i="0" u="none" strike="noStrike" kern="1200" cap="none" spc="0" normalizeH="0" baseline="0" noProof="0" dirty="0">
                <a:ln>
                  <a:noFill/>
                </a:ln>
                <a:solidFill>
                  <a:schemeClr val="tx1"/>
                </a:solidFill>
                <a:effectLst/>
                <a:uLnTx/>
                <a:uFillTx/>
                <a:latin typeface="+mn-lt"/>
                <a:ea typeface="+mn-ea"/>
                <a:cs typeface="+mn-cs"/>
              </a:rPr>
              <a:t> Communities of bacteria in an extracellular matrix, enhancing adherence and protection (e.g., </a:t>
            </a:r>
            <a:r>
              <a:rPr kumimoji="0" lang="en-US" sz="2200" b="0" i="1" u="none" strike="noStrike" kern="1200" cap="none" spc="0" normalizeH="0" baseline="0" noProof="0" dirty="0">
                <a:ln>
                  <a:noFill/>
                </a:ln>
                <a:solidFill>
                  <a:schemeClr val="tx1"/>
                </a:solidFill>
                <a:effectLst/>
                <a:uLnTx/>
                <a:uFillTx/>
                <a:latin typeface="+mn-lt"/>
                <a:ea typeface="+mn-ea"/>
                <a:cs typeface="+mn-cs"/>
              </a:rPr>
              <a:t>Pseudomonas aeruginosa</a:t>
            </a:r>
            <a:r>
              <a:rPr kumimoji="0" lang="en-US" sz="2200" b="0" i="0" u="none" strike="noStrike" kern="1200" cap="none" spc="0" normalizeH="0" baseline="0" noProof="0" dirty="0">
                <a:ln>
                  <a:noFill/>
                </a:ln>
                <a:solidFill>
                  <a:schemeClr val="tx1"/>
                </a:solidFill>
                <a:effectLst/>
                <a:uLnTx/>
                <a:uFillTx/>
                <a:latin typeface="+mn-lt"/>
                <a:ea typeface="+mn-ea"/>
                <a:cs typeface="+mn-cs"/>
              </a:rPr>
              <a:t>).</a:t>
            </a:r>
          </a:p>
        </p:txBody>
      </p:sp>
    </p:spTree>
    <p:extLst>
      <p:ext uri="{BB962C8B-B14F-4D97-AF65-F5344CB8AC3E}">
        <p14:creationId xmlns:p14="http://schemas.microsoft.com/office/powerpoint/2010/main" val="1574253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Outline</a:t>
            </a:r>
          </a:p>
        </p:txBody>
      </p:sp>
      <p:sp>
        <p:nvSpPr>
          <p:cNvPr id="3" name="Content Placeholder 2"/>
          <p:cNvSpPr>
            <a:spLocks noGrp="1"/>
          </p:cNvSpPr>
          <p:nvPr>
            <p:ph idx="1"/>
          </p:nvPr>
        </p:nvSpPr>
        <p:spPr/>
        <p:txBody>
          <a:bodyPr>
            <a:normAutofit/>
          </a:bodyPr>
          <a:lstStyle/>
          <a:p>
            <a:endParaRPr dirty="0"/>
          </a:p>
          <a:p>
            <a:r>
              <a:rPr lang="en-US" dirty="0"/>
              <a:t>How Pathogens Cause Disease</a:t>
            </a:r>
          </a:p>
          <a:p>
            <a:r>
              <a:rPr lang="en-US" dirty="0"/>
              <a:t>Pathogenicity and Virulence</a:t>
            </a:r>
          </a:p>
          <a:p>
            <a:r>
              <a:rPr lang="en-US" dirty="0"/>
              <a:t>Pathogens and Stages of Pathogenesis</a:t>
            </a:r>
          </a:p>
          <a:p>
            <a:r>
              <a:rPr lang="en-US" dirty="0"/>
              <a:t>Virulence Factors of Bacterial, Viral, and Eukaryotic Pathogens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60833F-5631-2281-2236-50C8F5FEEC93}"/>
              </a:ext>
            </a:extLst>
          </p:cNvPr>
          <p:cNvSpPr txBox="1">
            <a:spLocks noGrp="1"/>
          </p:cNvSpPr>
          <p:nvPr>
            <p:ph type="title" idx="4294967295"/>
          </p:nvPr>
        </p:nvSpPr>
        <p:spPr>
          <a:xfrm>
            <a:off x="2286000" y="365667"/>
            <a:ext cx="45720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Bacterial and Viral Adhesin Examples</a:t>
            </a:r>
          </a:p>
        </p:txBody>
      </p:sp>
      <p:graphicFrame>
        <p:nvGraphicFramePr>
          <p:cNvPr id="4" name="Table 3">
            <a:extLst>
              <a:ext uri="{FF2B5EF4-FFF2-40B4-BE49-F238E27FC236}">
                <a16:creationId xmlns:a16="http://schemas.microsoft.com/office/drawing/2014/main" id="{2577C664-E682-8EDE-651B-8F0B4582A4CC}"/>
              </a:ext>
            </a:extLst>
          </p:cNvPr>
          <p:cNvGraphicFramePr>
            <a:graphicFrameLocks noGrp="1"/>
          </p:cNvGraphicFramePr>
          <p:nvPr>
            <p:extLst>
              <p:ext uri="{D42A27DB-BD31-4B8C-83A1-F6EECF244321}">
                <p14:modId xmlns:p14="http://schemas.microsoft.com/office/powerpoint/2010/main" val="1051356156"/>
              </p:ext>
            </p:extLst>
          </p:nvPr>
        </p:nvGraphicFramePr>
        <p:xfrm>
          <a:off x="457200" y="1805781"/>
          <a:ext cx="8229600" cy="4114800"/>
        </p:xfrm>
        <a:graphic>
          <a:graphicData uri="http://schemas.openxmlformats.org/drawingml/2006/table">
            <a:tbl>
              <a:tblPr firstRow="1"/>
              <a:tblGrid>
                <a:gridCol w="2057400">
                  <a:extLst>
                    <a:ext uri="{9D8B030D-6E8A-4147-A177-3AD203B41FA5}">
                      <a16:colId xmlns:a16="http://schemas.microsoft.com/office/drawing/2014/main" val="2246565224"/>
                    </a:ext>
                  </a:extLst>
                </a:gridCol>
                <a:gridCol w="2057400">
                  <a:extLst>
                    <a:ext uri="{9D8B030D-6E8A-4147-A177-3AD203B41FA5}">
                      <a16:colId xmlns:a16="http://schemas.microsoft.com/office/drawing/2014/main" val="2614212098"/>
                    </a:ext>
                  </a:extLst>
                </a:gridCol>
                <a:gridCol w="2057400">
                  <a:extLst>
                    <a:ext uri="{9D8B030D-6E8A-4147-A177-3AD203B41FA5}">
                      <a16:colId xmlns:a16="http://schemas.microsoft.com/office/drawing/2014/main" val="1272357431"/>
                    </a:ext>
                  </a:extLst>
                </a:gridCol>
                <a:gridCol w="2057400">
                  <a:extLst>
                    <a:ext uri="{9D8B030D-6E8A-4147-A177-3AD203B41FA5}">
                      <a16:colId xmlns:a16="http://schemas.microsoft.com/office/drawing/2014/main" val="898540591"/>
                    </a:ext>
                  </a:extLst>
                </a:gridCol>
              </a:tblGrid>
              <a:tr h="0">
                <a:tc>
                  <a:txBody>
                    <a:bodyPr/>
                    <a:lstStyle/>
                    <a:p>
                      <a:pPr>
                        <a:buNone/>
                      </a:pPr>
                      <a:r>
                        <a:rPr lang="en-US" b="1" dirty="0"/>
                        <a:t>Pathogen</a:t>
                      </a:r>
                    </a:p>
                  </a:txBody>
                  <a:tcPr anchor="ctr">
                    <a:lnL>
                      <a:noFill/>
                    </a:lnL>
                    <a:lnR>
                      <a:noFill/>
                    </a:lnR>
                    <a:lnT>
                      <a:noFill/>
                    </a:lnT>
                    <a:lnB>
                      <a:noFill/>
                    </a:lnB>
                    <a:noFill/>
                  </a:tcPr>
                </a:tc>
                <a:tc>
                  <a:txBody>
                    <a:bodyPr/>
                    <a:lstStyle/>
                    <a:p>
                      <a:pPr>
                        <a:buNone/>
                      </a:pPr>
                      <a:r>
                        <a:rPr lang="en-US" b="1" dirty="0"/>
                        <a:t>Disease</a:t>
                      </a:r>
                    </a:p>
                  </a:txBody>
                  <a:tcPr anchor="ctr">
                    <a:lnL>
                      <a:noFill/>
                    </a:lnL>
                    <a:lnR>
                      <a:noFill/>
                    </a:lnR>
                    <a:lnT>
                      <a:noFill/>
                    </a:lnT>
                    <a:lnB>
                      <a:noFill/>
                    </a:lnB>
                    <a:noFill/>
                  </a:tcPr>
                </a:tc>
                <a:tc>
                  <a:txBody>
                    <a:bodyPr/>
                    <a:lstStyle/>
                    <a:p>
                      <a:pPr>
                        <a:buNone/>
                      </a:pPr>
                      <a:r>
                        <a:rPr lang="en-US" b="1" dirty="0"/>
                        <a:t>Adhesin</a:t>
                      </a:r>
                    </a:p>
                  </a:txBody>
                  <a:tcPr anchor="ctr">
                    <a:lnL>
                      <a:noFill/>
                    </a:lnL>
                    <a:lnR>
                      <a:noFill/>
                    </a:lnR>
                    <a:lnT>
                      <a:noFill/>
                    </a:lnT>
                    <a:lnB>
                      <a:noFill/>
                    </a:lnB>
                    <a:noFill/>
                  </a:tcPr>
                </a:tc>
                <a:tc>
                  <a:txBody>
                    <a:bodyPr/>
                    <a:lstStyle/>
                    <a:p>
                      <a:pPr>
                        <a:buNone/>
                      </a:pPr>
                      <a:r>
                        <a:rPr lang="en-US" b="1" dirty="0"/>
                        <a:t>Attachment Site</a:t>
                      </a:r>
                    </a:p>
                  </a:txBody>
                  <a:tcPr anchor="ctr">
                    <a:lnL>
                      <a:noFill/>
                    </a:lnL>
                    <a:lnR>
                      <a:noFill/>
                    </a:lnR>
                    <a:lnT>
                      <a:noFill/>
                    </a:lnT>
                    <a:lnB>
                      <a:noFill/>
                    </a:lnB>
                    <a:noFill/>
                  </a:tcPr>
                </a:tc>
                <a:extLst>
                  <a:ext uri="{0D108BD9-81ED-4DB2-BD59-A6C34878D82A}">
                    <a16:rowId xmlns:a16="http://schemas.microsoft.com/office/drawing/2014/main" val="2854581224"/>
                  </a:ext>
                </a:extLst>
              </a:tr>
              <a:tr h="0">
                <a:tc>
                  <a:txBody>
                    <a:bodyPr/>
                    <a:lstStyle/>
                    <a:p>
                      <a:pPr>
                        <a:buNone/>
                      </a:pPr>
                      <a:r>
                        <a:rPr lang="en-US" i="1"/>
                        <a:t>Streptococcus pyogenes</a:t>
                      </a:r>
                      <a:endParaRPr lang="en-US"/>
                    </a:p>
                  </a:txBody>
                  <a:tcPr anchor="ctr">
                    <a:lnL>
                      <a:noFill/>
                    </a:lnL>
                    <a:lnR>
                      <a:noFill/>
                    </a:lnR>
                    <a:lnT>
                      <a:noFill/>
                    </a:lnT>
                    <a:lnB>
                      <a:noFill/>
                    </a:lnB>
                    <a:noFill/>
                  </a:tcPr>
                </a:tc>
                <a:tc>
                  <a:txBody>
                    <a:bodyPr/>
                    <a:lstStyle/>
                    <a:p>
                      <a:pPr>
                        <a:buNone/>
                      </a:pPr>
                      <a:r>
                        <a:rPr lang="en-US"/>
                        <a:t>Strep throat</a:t>
                      </a:r>
                    </a:p>
                  </a:txBody>
                  <a:tcPr anchor="ctr">
                    <a:lnL>
                      <a:noFill/>
                    </a:lnL>
                    <a:lnR>
                      <a:noFill/>
                    </a:lnR>
                    <a:lnT>
                      <a:noFill/>
                    </a:lnT>
                    <a:lnB>
                      <a:noFill/>
                    </a:lnB>
                    <a:noFill/>
                  </a:tcPr>
                </a:tc>
                <a:tc>
                  <a:txBody>
                    <a:bodyPr/>
                    <a:lstStyle/>
                    <a:p>
                      <a:pPr>
                        <a:buNone/>
                      </a:pPr>
                      <a:r>
                        <a:rPr lang="en-US"/>
                        <a:t>Protein F</a:t>
                      </a:r>
                    </a:p>
                  </a:txBody>
                  <a:tcPr anchor="ctr">
                    <a:lnL>
                      <a:noFill/>
                    </a:lnL>
                    <a:lnR>
                      <a:noFill/>
                    </a:lnR>
                    <a:lnT>
                      <a:noFill/>
                    </a:lnT>
                    <a:lnB>
                      <a:noFill/>
                    </a:lnB>
                    <a:noFill/>
                  </a:tcPr>
                </a:tc>
                <a:tc>
                  <a:txBody>
                    <a:bodyPr/>
                    <a:lstStyle/>
                    <a:p>
                      <a:pPr>
                        <a:buNone/>
                      </a:pPr>
                      <a:r>
                        <a:rPr lang="en-US" dirty="0"/>
                        <a:t>Respiratory epithelial cells</a:t>
                      </a:r>
                    </a:p>
                  </a:txBody>
                  <a:tcPr anchor="ctr">
                    <a:lnL>
                      <a:noFill/>
                    </a:lnL>
                    <a:lnR>
                      <a:noFill/>
                    </a:lnR>
                    <a:lnT>
                      <a:noFill/>
                    </a:lnT>
                    <a:lnB>
                      <a:noFill/>
                    </a:lnB>
                    <a:noFill/>
                  </a:tcPr>
                </a:tc>
                <a:extLst>
                  <a:ext uri="{0D108BD9-81ED-4DB2-BD59-A6C34878D82A}">
                    <a16:rowId xmlns:a16="http://schemas.microsoft.com/office/drawing/2014/main" val="570319375"/>
                  </a:ext>
                </a:extLst>
              </a:tr>
              <a:tr h="0">
                <a:tc>
                  <a:txBody>
                    <a:bodyPr/>
                    <a:lstStyle/>
                    <a:p>
                      <a:pPr>
                        <a:buNone/>
                      </a:pPr>
                      <a:r>
                        <a:rPr lang="en-US" i="1"/>
                        <a:t>Neisseria gonorrhoeae</a:t>
                      </a:r>
                      <a:endParaRPr lang="en-US"/>
                    </a:p>
                  </a:txBody>
                  <a:tcPr anchor="ctr">
                    <a:lnL>
                      <a:noFill/>
                    </a:lnL>
                    <a:lnR>
                      <a:noFill/>
                    </a:lnR>
                    <a:lnT>
                      <a:noFill/>
                    </a:lnT>
                    <a:lnB>
                      <a:noFill/>
                    </a:lnB>
                    <a:noFill/>
                  </a:tcPr>
                </a:tc>
                <a:tc>
                  <a:txBody>
                    <a:bodyPr/>
                    <a:lstStyle/>
                    <a:p>
                      <a:pPr>
                        <a:buNone/>
                      </a:pPr>
                      <a:r>
                        <a:rPr lang="en-US"/>
                        <a:t>Gonorrhea</a:t>
                      </a:r>
                    </a:p>
                  </a:txBody>
                  <a:tcPr anchor="ctr">
                    <a:lnL>
                      <a:noFill/>
                    </a:lnL>
                    <a:lnR>
                      <a:noFill/>
                    </a:lnR>
                    <a:lnT>
                      <a:noFill/>
                    </a:lnT>
                    <a:lnB>
                      <a:noFill/>
                    </a:lnB>
                    <a:noFill/>
                  </a:tcPr>
                </a:tc>
                <a:tc>
                  <a:txBody>
                    <a:bodyPr/>
                    <a:lstStyle/>
                    <a:p>
                      <a:pPr>
                        <a:buNone/>
                      </a:pPr>
                      <a:r>
                        <a:rPr lang="en-US"/>
                        <a:t>Type IV pili</a:t>
                      </a:r>
                    </a:p>
                  </a:txBody>
                  <a:tcPr anchor="ctr">
                    <a:lnL>
                      <a:noFill/>
                    </a:lnL>
                    <a:lnR>
                      <a:noFill/>
                    </a:lnR>
                    <a:lnT>
                      <a:noFill/>
                    </a:lnT>
                    <a:lnB>
                      <a:noFill/>
                    </a:lnB>
                    <a:noFill/>
                  </a:tcPr>
                </a:tc>
                <a:tc>
                  <a:txBody>
                    <a:bodyPr/>
                    <a:lstStyle/>
                    <a:p>
                      <a:pPr>
                        <a:buNone/>
                      </a:pPr>
                      <a:r>
                        <a:rPr lang="en-US"/>
                        <a:t>Urethral epithelial cells</a:t>
                      </a:r>
                    </a:p>
                  </a:txBody>
                  <a:tcPr anchor="ctr">
                    <a:lnL>
                      <a:noFill/>
                    </a:lnL>
                    <a:lnR>
                      <a:noFill/>
                    </a:lnR>
                    <a:lnT>
                      <a:noFill/>
                    </a:lnT>
                    <a:lnB>
                      <a:noFill/>
                    </a:lnB>
                    <a:noFill/>
                  </a:tcPr>
                </a:tc>
                <a:extLst>
                  <a:ext uri="{0D108BD9-81ED-4DB2-BD59-A6C34878D82A}">
                    <a16:rowId xmlns:a16="http://schemas.microsoft.com/office/drawing/2014/main" val="520031472"/>
                  </a:ext>
                </a:extLst>
              </a:tr>
              <a:tr h="0">
                <a:tc>
                  <a:txBody>
                    <a:bodyPr/>
                    <a:lstStyle/>
                    <a:p>
                      <a:pPr>
                        <a:buNone/>
                      </a:pPr>
                      <a:r>
                        <a:rPr lang="en-US" i="1"/>
                        <a:t>Influenzavirus</a:t>
                      </a:r>
                      <a:endParaRPr lang="en-US"/>
                    </a:p>
                  </a:txBody>
                  <a:tcPr anchor="ctr">
                    <a:lnL>
                      <a:noFill/>
                    </a:lnL>
                    <a:lnR>
                      <a:noFill/>
                    </a:lnR>
                    <a:lnT>
                      <a:noFill/>
                    </a:lnT>
                    <a:lnB>
                      <a:noFill/>
                    </a:lnB>
                    <a:noFill/>
                  </a:tcPr>
                </a:tc>
                <a:tc>
                  <a:txBody>
                    <a:bodyPr/>
                    <a:lstStyle/>
                    <a:p>
                      <a:pPr>
                        <a:buNone/>
                      </a:pPr>
                      <a:r>
                        <a:rPr lang="en-US"/>
                        <a:t>Influenza</a:t>
                      </a:r>
                    </a:p>
                  </a:txBody>
                  <a:tcPr anchor="ctr">
                    <a:lnL>
                      <a:noFill/>
                    </a:lnL>
                    <a:lnR>
                      <a:noFill/>
                    </a:lnR>
                    <a:lnT>
                      <a:noFill/>
                    </a:lnT>
                    <a:lnB>
                      <a:noFill/>
                    </a:lnB>
                    <a:noFill/>
                  </a:tcPr>
                </a:tc>
                <a:tc>
                  <a:txBody>
                    <a:bodyPr/>
                    <a:lstStyle/>
                    <a:p>
                      <a:pPr>
                        <a:buNone/>
                      </a:pPr>
                      <a:r>
                        <a:rPr lang="en-US"/>
                        <a:t>Hemagglutinin</a:t>
                      </a:r>
                    </a:p>
                  </a:txBody>
                  <a:tcPr anchor="ctr">
                    <a:lnL>
                      <a:noFill/>
                    </a:lnL>
                    <a:lnR>
                      <a:noFill/>
                    </a:lnR>
                    <a:lnT>
                      <a:noFill/>
                    </a:lnT>
                    <a:lnB>
                      <a:noFill/>
                    </a:lnB>
                    <a:noFill/>
                  </a:tcPr>
                </a:tc>
                <a:tc>
                  <a:txBody>
                    <a:bodyPr/>
                    <a:lstStyle/>
                    <a:p>
                      <a:pPr>
                        <a:buNone/>
                      </a:pPr>
                      <a:r>
                        <a:rPr lang="en-US"/>
                        <a:t>Sialic acid on respiratory/intestinal cells</a:t>
                      </a:r>
                    </a:p>
                  </a:txBody>
                  <a:tcPr anchor="ctr">
                    <a:lnL>
                      <a:noFill/>
                    </a:lnL>
                    <a:lnR>
                      <a:noFill/>
                    </a:lnR>
                    <a:lnT>
                      <a:noFill/>
                    </a:lnT>
                    <a:lnB>
                      <a:noFill/>
                    </a:lnB>
                    <a:noFill/>
                  </a:tcPr>
                </a:tc>
                <a:extLst>
                  <a:ext uri="{0D108BD9-81ED-4DB2-BD59-A6C34878D82A}">
                    <a16:rowId xmlns:a16="http://schemas.microsoft.com/office/drawing/2014/main" val="2903947899"/>
                  </a:ext>
                </a:extLst>
              </a:tr>
              <a:tr h="0">
                <a:tc>
                  <a:txBody>
                    <a:bodyPr/>
                    <a:lstStyle/>
                    <a:p>
                      <a:pPr>
                        <a:buNone/>
                      </a:pPr>
                      <a:r>
                        <a:rPr lang="en-US" i="1"/>
                        <a:t>Herpes simplex virus</a:t>
                      </a:r>
                      <a:endParaRPr lang="en-US"/>
                    </a:p>
                  </a:txBody>
                  <a:tcPr anchor="ctr">
                    <a:lnL>
                      <a:noFill/>
                    </a:lnL>
                    <a:lnR>
                      <a:noFill/>
                    </a:lnR>
                    <a:lnT>
                      <a:noFill/>
                    </a:lnT>
                    <a:lnB>
                      <a:noFill/>
                    </a:lnB>
                    <a:noFill/>
                  </a:tcPr>
                </a:tc>
                <a:tc>
                  <a:txBody>
                    <a:bodyPr/>
                    <a:lstStyle/>
                    <a:p>
                      <a:pPr>
                        <a:buNone/>
                      </a:pPr>
                      <a:r>
                        <a:rPr lang="en-US"/>
                        <a:t>Oral/Genital Herpes</a:t>
                      </a:r>
                    </a:p>
                  </a:txBody>
                  <a:tcPr anchor="ctr">
                    <a:lnL>
                      <a:noFill/>
                    </a:lnL>
                    <a:lnR>
                      <a:noFill/>
                    </a:lnR>
                    <a:lnT>
                      <a:noFill/>
                    </a:lnT>
                    <a:lnB>
                      <a:noFill/>
                    </a:lnB>
                    <a:noFill/>
                  </a:tcPr>
                </a:tc>
                <a:tc>
                  <a:txBody>
                    <a:bodyPr/>
                    <a:lstStyle/>
                    <a:p>
                      <a:pPr>
                        <a:buNone/>
                      </a:pPr>
                      <a:r>
                        <a:rPr lang="en-US"/>
                        <a:t>Glycoproteins gB, gC, gD</a:t>
                      </a:r>
                    </a:p>
                  </a:txBody>
                  <a:tcPr anchor="ctr">
                    <a:lnL>
                      <a:noFill/>
                    </a:lnL>
                    <a:lnR>
                      <a:noFill/>
                    </a:lnR>
                    <a:lnT>
                      <a:noFill/>
                    </a:lnT>
                    <a:lnB>
                      <a:noFill/>
                    </a:lnB>
                    <a:noFill/>
                  </a:tcPr>
                </a:tc>
                <a:tc>
                  <a:txBody>
                    <a:bodyPr/>
                    <a:lstStyle/>
                    <a:p>
                      <a:pPr>
                        <a:buNone/>
                      </a:pPr>
                      <a:r>
                        <a:rPr lang="en-US"/>
                        <a:t>Heparan sulfate on mucosal surfaces</a:t>
                      </a:r>
                    </a:p>
                  </a:txBody>
                  <a:tcPr anchor="ctr">
                    <a:lnL>
                      <a:noFill/>
                    </a:lnL>
                    <a:lnR>
                      <a:noFill/>
                    </a:lnR>
                    <a:lnT>
                      <a:noFill/>
                    </a:lnT>
                    <a:lnB>
                      <a:noFill/>
                    </a:lnB>
                    <a:noFill/>
                  </a:tcPr>
                </a:tc>
                <a:extLst>
                  <a:ext uri="{0D108BD9-81ED-4DB2-BD59-A6C34878D82A}">
                    <a16:rowId xmlns:a16="http://schemas.microsoft.com/office/drawing/2014/main" val="1144919752"/>
                  </a:ext>
                </a:extLst>
              </a:tr>
              <a:tr h="0">
                <a:tc>
                  <a:txBody>
                    <a:bodyPr/>
                    <a:lstStyle/>
                    <a:p>
                      <a:pPr>
                        <a:buNone/>
                      </a:pPr>
                      <a:r>
                        <a:rPr lang="en-US" i="1"/>
                        <a:t>Human immunodeficiency virus</a:t>
                      </a:r>
                      <a:endParaRPr lang="en-US"/>
                    </a:p>
                  </a:txBody>
                  <a:tcPr anchor="ctr">
                    <a:lnL>
                      <a:noFill/>
                    </a:lnL>
                    <a:lnR>
                      <a:noFill/>
                    </a:lnR>
                    <a:lnT>
                      <a:noFill/>
                    </a:lnT>
                    <a:lnB>
                      <a:noFill/>
                    </a:lnB>
                    <a:noFill/>
                  </a:tcPr>
                </a:tc>
                <a:tc>
                  <a:txBody>
                    <a:bodyPr/>
                    <a:lstStyle/>
                    <a:p>
                      <a:pPr>
                        <a:buNone/>
                      </a:pPr>
                      <a:r>
                        <a:rPr lang="en-US"/>
                        <a:t>HIV/AIDS</a:t>
                      </a:r>
                    </a:p>
                  </a:txBody>
                  <a:tcPr anchor="ctr">
                    <a:lnL>
                      <a:noFill/>
                    </a:lnL>
                    <a:lnR>
                      <a:noFill/>
                    </a:lnR>
                    <a:lnT>
                      <a:noFill/>
                    </a:lnT>
                    <a:lnB>
                      <a:noFill/>
                    </a:lnB>
                    <a:noFill/>
                  </a:tcPr>
                </a:tc>
                <a:tc>
                  <a:txBody>
                    <a:bodyPr/>
                    <a:lstStyle/>
                    <a:p>
                      <a:pPr>
                        <a:buNone/>
                      </a:pPr>
                      <a:r>
                        <a:rPr lang="en-US"/>
                        <a:t>Glycoprotein gp120</a:t>
                      </a:r>
                    </a:p>
                  </a:txBody>
                  <a:tcPr anchor="ctr">
                    <a:lnL>
                      <a:noFill/>
                    </a:lnL>
                    <a:lnR>
                      <a:noFill/>
                    </a:lnR>
                    <a:lnT>
                      <a:noFill/>
                    </a:lnT>
                    <a:lnB>
                      <a:noFill/>
                    </a:lnB>
                    <a:noFill/>
                  </a:tcPr>
                </a:tc>
                <a:tc>
                  <a:txBody>
                    <a:bodyPr/>
                    <a:lstStyle/>
                    <a:p>
                      <a:pPr>
                        <a:buNone/>
                      </a:pPr>
                      <a:r>
                        <a:rPr lang="en-US" dirty="0"/>
                        <a:t>CD4 and CCR5/CXCR4 of immune cells</a:t>
                      </a:r>
                    </a:p>
                  </a:txBody>
                  <a:tcPr anchor="ctr">
                    <a:lnL>
                      <a:noFill/>
                    </a:lnL>
                    <a:lnR>
                      <a:noFill/>
                    </a:lnR>
                    <a:lnT>
                      <a:noFill/>
                    </a:lnT>
                    <a:lnB>
                      <a:noFill/>
                    </a:lnB>
                    <a:noFill/>
                  </a:tcPr>
                </a:tc>
                <a:extLst>
                  <a:ext uri="{0D108BD9-81ED-4DB2-BD59-A6C34878D82A}">
                    <a16:rowId xmlns:a16="http://schemas.microsoft.com/office/drawing/2014/main" val="3964482051"/>
                  </a:ext>
                </a:extLst>
              </a:tr>
            </a:tbl>
          </a:graphicData>
        </a:graphic>
      </p:graphicFrame>
    </p:spTree>
    <p:extLst>
      <p:ext uri="{BB962C8B-B14F-4D97-AF65-F5344CB8AC3E}">
        <p14:creationId xmlns:p14="http://schemas.microsoft.com/office/powerpoint/2010/main" val="38319667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2CD0F4-3826-1039-42CB-BF7D097BD90C}"/>
              </a:ext>
            </a:extLst>
          </p:cNvPr>
          <p:cNvSpPr txBox="1">
            <a:spLocks noGrp="1"/>
          </p:cNvSpPr>
          <p:nvPr>
            <p:ph type="title" idx="4294967295"/>
          </p:nvPr>
        </p:nvSpPr>
        <p:spPr>
          <a:xfrm>
            <a:off x="0" y="1305342"/>
            <a:ext cx="9144000" cy="452431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Step 2: Invasion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Beyond Adhesion:</a:t>
            </a:r>
            <a:r>
              <a:rPr kumimoji="0" lang="en-US" sz="2400" b="0" i="0" u="none" strike="noStrike" kern="1200" cap="none" spc="0" normalizeH="0" baseline="0" noProof="0" dirty="0">
                <a:ln>
                  <a:noFill/>
                </a:ln>
                <a:solidFill>
                  <a:schemeClr val="tx1"/>
                </a:solidFill>
                <a:effectLst/>
                <a:uLnTx/>
                <a:uFillTx/>
                <a:latin typeface="+mn-lt"/>
                <a:ea typeface="+mn-ea"/>
                <a:cs typeface="+mn-cs"/>
              </a:rPr>
              <a:t> After attaching, pathogens spread to deeper tissues or other body areas.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Mechanisms:</a:t>
            </a:r>
            <a:r>
              <a:rPr kumimoji="0" lang="en-US" sz="2400" b="0" i="0" u="none" strike="noStrike" kern="1200" cap="none" spc="0" normalizeH="0" baseline="0" noProof="0" dirty="0">
                <a:ln>
                  <a:noFill/>
                </a:ln>
                <a:solidFill>
                  <a:schemeClr val="tx1"/>
                </a:solidFill>
                <a:effectLst/>
                <a:uLnTx/>
                <a:uFillTx/>
                <a:latin typeface="+mn-lt"/>
                <a:ea typeface="+mn-ea"/>
                <a:cs typeface="+mn-cs"/>
              </a:rPr>
              <a:t> Involve the production of </a:t>
            </a:r>
            <a:r>
              <a:rPr kumimoji="0" lang="en-US" sz="2400" b="1" i="0" u="none" strike="noStrike" kern="1200" cap="none" spc="0" normalizeH="0" baseline="0" noProof="0" dirty="0">
                <a:ln>
                  <a:noFill/>
                </a:ln>
                <a:solidFill>
                  <a:schemeClr val="tx1"/>
                </a:solidFill>
                <a:effectLst/>
                <a:uLnTx/>
                <a:uFillTx/>
                <a:latin typeface="+mn-lt"/>
                <a:ea typeface="+mn-ea"/>
                <a:cs typeface="+mn-cs"/>
              </a:rPr>
              <a:t>exoenzymes</a:t>
            </a:r>
            <a:r>
              <a:rPr kumimoji="0" lang="en-US" sz="2400" b="0" i="0" u="none" strike="noStrike" kern="1200" cap="none" spc="0" normalizeH="0" baseline="0" noProof="0" dirty="0">
                <a:ln>
                  <a:noFill/>
                </a:ln>
                <a:solidFill>
                  <a:schemeClr val="tx1"/>
                </a:solidFill>
                <a:effectLst/>
                <a:uLnTx/>
                <a:uFillTx/>
                <a:latin typeface="+mn-lt"/>
                <a:ea typeface="+mn-ea"/>
                <a:cs typeface="+mn-cs"/>
              </a:rPr>
              <a:t> and </a:t>
            </a:r>
            <a:r>
              <a:rPr kumimoji="0" lang="en-US" sz="2400" b="1" i="0" u="none" strike="noStrike" kern="1200" cap="none" spc="0" normalizeH="0" baseline="0" noProof="0" dirty="0">
                <a:ln>
                  <a:noFill/>
                </a:ln>
                <a:solidFill>
                  <a:schemeClr val="tx1"/>
                </a:solidFill>
                <a:effectLst/>
                <a:uLnTx/>
                <a:uFillTx/>
                <a:latin typeface="+mn-lt"/>
                <a:ea typeface="+mn-ea"/>
                <a:cs typeface="+mn-cs"/>
              </a:rPr>
              <a:t>toxins</a:t>
            </a:r>
            <a:r>
              <a:rPr kumimoji="0" lang="en-US" sz="2400" b="0" i="0" u="none" strike="noStrike" kern="1200" cap="none" spc="0" normalizeH="0" baseline="0" noProof="0" dirty="0">
                <a:ln>
                  <a:noFill/>
                </a:ln>
                <a:solidFill>
                  <a:schemeClr val="tx1"/>
                </a:solidFill>
                <a:effectLst/>
                <a:uLnTx/>
                <a:uFillTx/>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Entering the Bloodstream:</a:t>
            </a:r>
            <a:r>
              <a:rPr kumimoji="0" lang="en-US" sz="2400" b="0" i="0" u="none" strike="noStrike" kern="1200" cap="none" spc="0" normalizeH="0" baseline="0" noProof="0" dirty="0">
                <a:ln>
                  <a:noFill/>
                </a:ln>
                <a:solidFill>
                  <a:schemeClr val="tx1"/>
                </a:solidFill>
                <a:effectLst/>
                <a:uLnTx/>
                <a:uFillTx/>
                <a:latin typeface="+mn-lt"/>
                <a:ea typeface="+mn-ea"/>
                <a:cs typeface="+mn-cs"/>
              </a:rPr>
              <a:t> A common and effective means of dissemination.</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Bacteremia:</a:t>
            </a:r>
            <a:r>
              <a:rPr kumimoji="0" lang="en-US" sz="2400" b="0" i="0" u="none" strike="noStrike" kern="1200" cap="none" spc="0" normalizeH="0" baseline="0" noProof="0" dirty="0">
                <a:ln>
                  <a:noFill/>
                </a:ln>
                <a:solidFill>
                  <a:schemeClr val="tx1"/>
                </a:solidFill>
                <a:effectLst/>
                <a:uLnTx/>
                <a:uFillTx/>
                <a:latin typeface="+mn-lt"/>
                <a:ea typeface="+mn-ea"/>
                <a:cs typeface="+mn-cs"/>
              </a:rPr>
              <a:t> Bacteria in blood.</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Pyemia:</a:t>
            </a:r>
            <a:r>
              <a:rPr kumimoji="0" lang="en-US" sz="2400" b="0" i="0" u="none" strike="noStrike" kern="1200" cap="none" spc="0" normalizeH="0" baseline="0" noProof="0" dirty="0">
                <a:ln>
                  <a:noFill/>
                </a:ln>
                <a:solidFill>
                  <a:schemeClr val="tx1"/>
                </a:solidFill>
                <a:effectLst/>
                <a:uLnTx/>
                <a:uFillTx/>
                <a:latin typeface="+mn-lt"/>
                <a:ea typeface="+mn-ea"/>
                <a:cs typeface="+mn-cs"/>
              </a:rPr>
              <a:t> Pus-forming bacteria in blood.</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Viremia:</a:t>
            </a:r>
            <a:r>
              <a:rPr kumimoji="0" lang="en-US" sz="2400" b="0" i="0" u="none" strike="noStrike" kern="1200" cap="none" spc="0" normalizeH="0" baseline="0" noProof="0" dirty="0">
                <a:ln>
                  <a:noFill/>
                </a:ln>
                <a:solidFill>
                  <a:schemeClr val="tx1"/>
                </a:solidFill>
                <a:effectLst/>
                <a:uLnTx/>
                <a:uFillTx/>
                <a:latin typeface="+mn-lt"/>
                <a:ea typeface="+mn-ea"/>
                <a:cs typeface="+mn-cs"/>
              </a:rPr>
              <a:t> Viruses in blood.</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Toxemia:</a:t>
            </a:r>
            <a:r>
              <a:rPr kumimoji="0" lang="en-US" sz="2400" b="0" i="0" u="none" strike="noStrike" kern="1200" cap="none" spc="0" normalizeH="0" baseline="0" noProof="0" dirty="0">
                <a:ln>
                  <a:noFill/>
                </a:ln>
                <a:solidFill>
                  <a:schemeClr val="tx1"/>
                </a:solidFill>
                <a:effectLst/>
                <a:uLnTx/>
                <a:uFillTx/>
                <a:latin typeface="+mn-lt"/>
                <a:ea typeface="+mn-ea"/>
                <a:cs typeface="+mn-cs"/>
              </a:rPr>
              <a:t> Toxins in blood.</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Septicemia:</a:t>
            </a:r>
            <a:r>
              <a:rPr kumimoji="0" lang="en-US" sz="2400" b="0" i="0" u="none" strike="noStrike" kern="1200" cap="none" spc="0" normalizeH="0" baseline="0" noProof="0" dirty="0">
                <a:ln>
                  <a:noFill/>
                </a:ln>
                <a:solidFill>
                  <a:schemeClr val="tx1"/>
                </a:solidFill>
                <a:effectLst/>
                <a:uLnTx/>
                <a:uFillTx/>
                <a:latin typeface="+mn-lt"/>
                <a:ea typeface="+mn-ea"/>
                <a:cs typeface="+mn-cs"/>
              </a:rPr>
              <a:t> Bacteria multiplying in blood, leading to </a:t>
            </a:r>
            <a:r>
              <a:rPr kumimoji="0" lang="en-US" sz="2400" b="1" i="0" u="none" strike="noStrike" kern="1200" cap="none" spc="0" normalizeH="0" baseline="0" noProof="0" dirty="0">
                <a:ln>
                  <a:noFill/>
                </a:ln>
                <a:solidFill>
                  <a:schemeClr val="tx1"/>
                </a:solidFill>
                <a:effectLst/>
                <a:uLnTx/>
                <a:uFillTx/>
                <a:latin typeface="+mn-lt"/>
                <a:ea typeface="+mn-ea"/>
                <a:cs typeface="+mn-cs"/>
              </a:rPr>
              <a:t>septic shock</a:t>
            </a:r>
            <a:r>
              <a:rPr kumimoji="0" lang="en-US" sz="2400" b="0" i="0" u="none" strike="noStrike" kern="1200" cap="none" spc="0" normalizeH="0" baseline="0" noProof="0" dirty="0">
                <a:ln>
                  <a:noFill/>
                </a:ln>
                <a:solidFill>
                  <a:schemeClr val="tx1"/>
                </a:solidFill>
                <a:effectLst/>
                <a:uLnTx/>
                <a:uFillTx/>
                <a:latin typeface="+mn-lt"/>
                <a:ea typeface="+mn-ea"/>
                <a:cs typeface="+mn-cs"/>
              </a:rPr>
              <a:t> (life-threatening drop in blood pressure, multi-organ failure).</a:t>
            </a:r>
          </a:p>
        </p:txBody>
      </p:sp>
    </p:spTree>
    <p:extLst>
      <p:ext uri="{BB962C8B-B14F-4D97-AF65-F5344CB8AC3E}">
        <p14:creationId xmlns:p14="http://schemas.microsoft.com/office/powerpoint/2010/main" val="2698902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625536-2F85-2027-84C3-BCFAE5A13DDA}"/>
              </a:ext>
            </a:extLst>
          </p:cNvPr>
          <p:cNvSpPr txBox="1">
            <a:spLocks noGrp="1"/>
          </p:cNvSpPr>
          <p:nvPr>
            <p:ph type="title" idx="4294967295"/>
          </p:nvPr>
        </p:nvSpPr>
        <p:spPr>
          <a:xfrm>
            <a:off x="1238249" y="6211669"/>
            <a:ext cx="6667501"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3180"/>
                </a:solidFill>
                <a:effectLst/>
                <a:uLnTx/>
                <a:uFillTx/>
                <a:latin typeface="Encode Sans"/>
                <a:ea typeface="+mn-ea"/>
                <a:cs typeface="+mn-cs"/>
              </a:rPr>
              <a:t>Figure 6.3. This patient has edema in the tissue of the right hand. </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7170" name="Picture 2" descr="A picture of a person with a swollen right hand.">
            <a:extLst>
              <a:ext uri="{FF2B5EF4-FFF2-40B4-BE49-F238E27FC236}">
                <a16:creationId xmlns:a16="http://schemas.microsoft.com/office/drawing/2014/main" id="{1C943BF6-4CE6-27C9-6ECC-3E696AC06F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828675"/>
            <a:ext cx="6667500" cy="520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128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718376-49F0-F313-4D80-765314DCBB72}"/>
              </a:ext>
            </a:extLst>
          </p:cNvPr>
          <p:cNvSpPr txBox="1">
            <a:spLocks noGrp="1"/>
          </p:cNvSpPr>
          <p:nvPr>
            <p:ph type="title" idx="4294967295"/>
          </p:nvPr>
        </p:nvSpPr>
        <p:spPr>
          <a:xfrm>
            <a:off x="0" y="597681"/>
            <a:ext cx="9144000" cy="60016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Invasion: The Role of Exoenzymes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Extracellular Enzymes:</a:t>
            </a:r>
            <a:r>
              <a:rPr kumimoji="0" lang="en-US" sz="2400" b="0" i="0" u="none" strike="noStrike" kern="1200" cap="none" spc="0" normalizeH="0" baseline="0" noProof="0" dirty="0">
                <a:ln>
                  <a:noFill/>
                </a:ln>
                <a:solidFill>
                  <a:schemeClr val="tx1"/>
                </a:solidFill>
                <a:effectLst/>
                <a:uLnTx/>
                <a:uFillTx/>
                <a:latin typeface="+mn-lt"/>
                <a:ea typeface="+mn-ea"/>
                <a:cs typeface="+mn-cs"/>
              </a:rPr>
              <a:t> Produced by pathogens to facilitate invasion of host cells and deeper tissues.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Examples and Functions: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Hyaluronidase S:</a:t>
            </a:r>
            <a:r>
              <a:rPr kumimoji="0" lang="en-US" sz="2400" b="0" i="0" u="none" strike="noStrike" kern="1200" cap="none" spc="0" normalizeH="0" baseline="0" noProof="0" dirty="0">
                <a:ln>
                  <a:noFill/>
                </a:ln>
                <a:solidFill>
                  <a:schemeClr val="tx1"/>
                </a:solidFill>
                <a:effectLst/>
                <a:uLnTx/>
                <a:uFillTx/>
                <a:latin typeface="+mn-lt"/>
                <a:ea typeface="+mn-ea"/>
                <a:cs typeface="+mn-cs"/>
              </a:rPr>
              <a:t> (e.g., </a:t>
            </a:r>
            <a:r>
              <a:rPr kumimoji="0" lang="en-US" sz="2400" b="0" i="1" u="none" strike="noStrike" kern="1200" cap="none" spc="0" normalizeH="0" baseline="0" noProof="0" dirty="0">
                <a:ln>
                  <a:noFill/>
                </a:ln>
                <a:solidFill>
                  <a:schemeClr val="tx1"/>
                </a:solidFill>
                <a:effectLst/>
                <a:uLnTx/>
                <a:uFillTx/>
                <a:latin typeface="+mn-lt"/>
                <a:ea typeface="+mn-ea"/>
                <a:cs typeface="+mn-cs"/>
              </a:rPr>
              <a:t>Staphylococcus aureus</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1" u="none" strike="noStrike" kern="1200" cap="none" spc="0" normalizeH="0" baseline="0" noProof="0" dirty="0">
                <a:ln>
                  <a:noFill/>
                </a:ln>
                <a:solidFill>
                  <a:schemeClr val="tx1"/>
                </a:solidFill>
                <a:effectLst/>
                <a:uLnTx/>
                <a:uFillTx/>
                <a:latin typeface="+mn-lt"/>
                <a:ea typeface="+mn-ea"/>
                <a:cs typeface="+mn-cs"/>
              </a:rPr>
              <a:t>Streptococcus pyogenes</a:t>
            </a:r>
            <a:r>
              <a:rPr kumimoji="0" lang="en-US" sz="2400" b="0" i="0" u="none" strike="noStrike" kern="1200" cap="none" spc="0" normalizeH="0" baseline="0" noProof="0" dirty="0">
                <a:ln>
                  <a:noFill/>
                </a:ln>
                <a:solidFill>
                  <a:schemeClr val="tx1"/>
                </a:solidFill>
                <a:effectLst/>
                <a:uLnTx/>
                <a:uFillTx/>
                <a:latin typeface="+mn-lt"/>
                <a:ea typeface="+mn-ea"/>
                <a:cs typeface="+mn-cs"/>
              </a:rPr>
              <a:t>) Degrades hyaluronic acid (intercellular cement), promoting tissue spread.</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Nucleases (</a:t>
            </a:r>
            <a:r>
              <a:rPr kumimoji="0" lang="en-US" sz="2400" b="1" i="0" u="none" strike="noStrike" kern="1200" cap="none" spc="0" normalizeH="0" baseline="0" noProof="0" dirty="0" err="1">
                <a:ln>
                  <a:noFill/>
                </a:ln>
                <a:solidFill>
                  <a:schemeClr val="tx1"/>
                </a:solidFill>
                <a:effectLst/>
                <a:uLnTx/>
                <a:uFillTx/>
                <a:latin typeface="+mn-lt"/>
                <a:ea typeface="+mn-ea"/>
                <a:cs typeface="+mn-cs"/>
              </a:rPr>
              <a:t>DNAse</a:t>
            </a:r>
            <a:r>
              <a:rPr kumimoji="0" lang="en-US" sz="2400" b="1" i="0" u="none" strike="noStrike" kern="1200" cap="none" spc="0" normalizeH="0" baseline="0" noProof="0" dirty="0">
                <a:ln>
                  <a:noFill/>
                </a:ln>
                <a:solidFill>
                  <a:schemeClr val="tx1"/>
                </a:solidFill>
                <a:effectLst/>
                <a:uLnTx/>
                <a:uFillTx/>
                <a:latin typeface="+mn-lt"/>
                <a:ea typeface="+mn-ea"/>
                <a:cs typeface="+mn-cs"/>
              </a:rPr>
              <a:t>):</a:t>
            </a:r>
            <a:r>
              <a:rPr kumimoji="0" lang="en-US" sz="2400" b="0" i="0" u="none" strike="noStrike" kern="1200" cap="none" spc="0" normalizeH="0" baseline="0" noProof="0" dirty="0">
                <a:ln>
                  <a:noFill/>
                </a:ln>
                <a:solidFill>
                  <a:schemeClr val="tx1"/>
                </a:solidFill>
                <a:effectLst/>
                <a:uLnTx/>
                <a:uFillTx/>
                <a:latin typeface="+mn-lt"/>
                <a:ea typeface="+mn-ea"/>
                <a:cs typeface="+mn-cs"/>
              </a:rPr>
              <a:t> (e.g., </a:t>
            </a:r>
            <a:r>
              <a:rPr kumimoji="0" lang="en-US" sz="2400" b="0" i="1" u="none" strike="noStrike" kern="1200" cap="none" spc="0" normalizeH="0" baseline="0" noProof="0" dirty="0">
                <a:ln>
                  <a:noFill/>
                </a:ln>
                <a:solidFill>
                  <a:schemeClr val="tx1"/>
                </a:solidFill>
                <a:effectLst/>
                <a:uLnTx/>
                <a:uFillTx/>
                <a:latin typeface="+mn-lt"/>
                <a:ea typeface="+mn-ea"/>
                <a:cs typeface="+mn-cs"/>
              </a:rPr>
              <a:t>S. aureus</a:t>
            </a:r>
            <a:r>
              <a:rPr kumimoji="0" lang="en-US" sz="2400" b="0" i="0" u="none" strike="noStrike" kern="1200" cap="none" spc="0" normalizeH="0" baseline="0" noProof="0" dirty="0">
                <a:ln>
                  <a:noFill/>
                </a:ln>
                <a:solidFill>
                  <a:schemeClr val="tx1"/>
                </a:solidFill>
                <a:effectLst/>
                <a:uLnTx/>
                <a:uFillTx/>
                <a:latin typeface="+mn-lt"/>
                <a:ea typeface="+mn-ea"/>
                <a:cs typeface="+mn-cs"/>
              </a:rPr>
              <a:t>) Breaks down extracellular DNA, which can trap bacteria, allowing them to spread.</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Phospholipases:</a:t>
            </a:r>
            <a:r>
              <a:rPr kumimoji="0" lang="en-US" sz="2400" b="0" i="0" u="none" strike="noStrike" kern="1200" cap="none" spc="0" normalizeH="0" baseline="0" noProof="0" dirty="0">
                <a:ln>
                  <a:noFill/>
                </a:ln>
                <a:solidFill>
                  <a:schemeClr val="tx1"/>
                </a:solidFill>
                <a:effectLst/>
                <a:uLnTx/>
                <a:uFillTx/>
                <a:latin typeface="+mn-lt"/>
                <a:ea typeface="+mn-ea"/>
                <a:cs typeface="+mn-cs"/>
              </a:rPr>
              <a:t> (e.g., </a:t>
            </a:r>
            <a:r>
              <a:rPr kumimoji="0" lang="en-US" sz="2400" b="0" i="1" u="none" strike="noStrike" kern="1200" cap="none" spc="0" normalizeH="0" baseline="0" noProof="0" dirty="0">
                <a:ln>
                  <a:noFill/>
                </a:ln>
                <a:solidFill>
                  <a:schemeClr val="tx1"/>
                </a:solidFill>
                <a:effectLst/>
                <a:uLnTx/>
                <a:uFillTx/>
                <a:latin typeface="+mn-lt"/>
                <a:ea typeface="+mn-ea"/>
                <a:cs typeface="+mn-cs"/>
              </a:rPr>
              <a:t>Bacillus anthracis</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1" u="none" strike="noStrike" kern="1200" cap="none" spc="0" normalizeH="0" baseline="0" noProof="0" dirty="0">
                <a:ln>
                  <a:noFill/>
                </a:ln>
                <a:solidFill>
                  <a:schemeClr val="tx1"/>
                </a:solidFill>
                <a:effectLst/>
                <a:uLnTx/>
                <a:uFillTx/>
                <a:latin typeface="+mn-lt"/>
                <a:ea typeface="+mn-ea"/>
                <a:cs typeface="+mn-cs"/>
              </a:rPr>
              <a:t>Listeria monocytogenes</a:t>
            </a:r>
            <a:r>
              <a:rPr kumimoji="0" lang="en-US" sz="2400" b="0" i="0" u="none" strike="noStrike" kern="1200" cap="none" spc="0" normalizeH="0" baseline="0" noProof="0" dirty="0">
                <a:ln>
                  <a:noFill/>
                </a:ln>
                <a:solidFill>
                  <a:schemeClr val="tx1"/>
                </a:solidFill>
                <a:effectLst/>
                <a:uLnTx/>
                <a:uFillTx/>
                <a:latin typeface="+mn-lt"/>
                <a:ea typeface="+mn-ea"/>
                <a:cs typeface="+mn-cs"/>
              </a:rPr>
              <a:t>) Degrade phospholipid membranes, enabling escape from phagosomes or general cell lysis.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Proteases (Collagenase):</a:t>
            </a:r>
            <a:r>
              <a:rPr kumimoji="0" lang="en-US" sz="2400" b="0" i="0" u="none" strike="noStrike" kern="1200" cap="none" spc="0" normalizeH="0" baseline="0" noProof="0" dirty="0">
                <a:ln>
                  <a:noFill/>
                </a:ln>
                <a:solidFill>
                  <a:schemeClr val="tx1"/>
                </a:solidFill>
                <a:effectLst/>
                <a:uLnTx/>
                <a:uFillTx/>
                <a:latin typeface="+mn-lt"/>
                <a:ea typeface="+mn-ea"/>
                <a:cs typeface="+mn-cs"/>
              </a:rPr>
              <a:t> (e.g., </a:t>
            </a:r>
            <a:r>
              <a:rPr kumimoji="0" lang="en-US" sz="2400" b="0" i="1" u="none" strike="noStrike" kern="1200" cap="none" spc="0" normalizeH="0" baseline="0" noProof="0" dirty="0">
                <a:ln>
                  <a:noFill/>
                </a:ln>
                <a:solidFill>
                  <a:schemeClr val="tx1"/>
                </a:solidFill>
                <a:effectLst/>
                <a:uLnTx/>
                <a:uFillTx/>
                <a:latin typeface="+mn-lt"/>
                <a:ea typeface="+mn-ea"/>
                <a:cs typeface="+mn-cs"/>
              </a:rPr>
              <a:t>Clostridium perfringens</a:t>
            </a:r>
            <a:r>
              <a:rPr kumimoji="0" lang="en-US" sz="2400" b="0" i="0" u="none" strike="noStrike" kern="1200" cap="none" spc="0" normalizeH="0" baseline="0" noProof="0" dirty="0">
                <a:ln>
                  <a:noFill/>
                </a:ln>
                <a:solidFill>
                  <a:schemeClr val="tx1"/>
                </a:solidFill>
                <a:effectLst/>
                <a:uLnTx/>
                <a:uFillTx/>
                <a:latin typeface="+mn-lt"/>
                <a:ea typeface="+mn-ea"/>
                <a:cs typeface="+mn-cs"/>
              </a:rPr>
              <a:t>) Breaks down collagen in connective tissue, aiding in spread and leading to severe tissue damage (e.g., gas gangrene). </a:t>
            </a:r>
            <a:r>
              <a:rPr kumimoji="0" lang="en-US" sz="2400" b="0" i="1" u="none" strike="noStrike" kern="1200" cap="none" spc="0" normalizeH="0" baseline="0" noProof="0" dirty="0">
                <a:ln>
                  <a:noFill/>
                </a:ln>
                <a:solidFill>
                  <a:schemeClr val="tx1"/>
                </a:solidFill>
                <a:effectLst/>
                <a:uLnTx/>
                <a:uFillTx/>
                <a:latin typeface="+mn-lt"/>
                <a:ea typeface="+mn-ea"/>
                <a:cs typeface="+mn-cs"/>
              </a:rPr>
              <a:t>Candida</a:t>
            </a:r>
            <a:r>
              <a:rPr kumimoji="0" lang="en-US" sz="2400" b="0" i="0" u="none" strike="noStrike" kern="1200" cap="none" spc="0" normalizeH="0" baseline="0" noProof="0" dirty="0">
                <a:ln>
                  <a:noFill/>
                </a:ln>
                <a:solidFill>
                  <a:schemeClr val="tx1"/>
                </a:solidFill>
                <a:effectLst/>
                <a:uLnTx/>
                <a:uFillTx/>
                <a:latin typeface="+mn-lt"/>
                <a:ea typeface="+mn-ea"/>
                <a:cs typeface="+mn-cs"/>
              </a:rPr>
              <a:t> also produces proteases to degrade keratin.</a:t>
            </a:r>
          </a:p>
        </p:txBody>
      </p:sp>
    </p:spTree>
    <p:extLst>
      <p:ext uri="{BB962C8B-B14F-4D97-AF65-F5344CB8AC3E}">
        <p14:creationId xmlns:p14="http://schemas.microsoft.com/office/powerpoint/2010/main" val="1209936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0D9D16-2AA7-5838-DF4F-DF031DE7698F}"/>
              </a:ext>
            </a:extLst>
          </p:cNvPr>
          <p:cNvSpPr txBox="1">
            <a:spLocks noGrp="1"/>
          </p:cNvSpPr>
          <p:nvPr>
            <p:ph type="title" idx="4294967295"/>
          </p:nvPr>
        </p:nvSpPr>
        <p:spPr>
          <a:xfrm>
            <a:off x="-1" y="5253234"/>
            <a:ext cx="9143999"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3180"/>
                </a:solidFill>
                <a:effectLst/>
                <a:uLnTx/>
                <a:uFillTx/>
                <a:latin typeface="Encode Sans"/>
                <a:ea typeface="+mn-ea"/>
                <a:cs typeface="+mn-cs"/>
              </a:rPr>
              <a:t>Figure 6.4. (a) Hyaluronan is a polymer found in the layers of epidermis that connect adjacent cells. (b) Hyaluronidase produced by bacteria degrades this adhesive polymer in the extracellular matrix, allowing passage between cells that would otherwise be blocked.</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8194" name="Picture 2" descr="a) A diagram of epithelial cells that are connected along their membranes. Hyaluronidases enter at these connection points. B) after the hyaluronidases break down the connections between the cells, bacteria can flow through the openings.">
            <a:extLst>
              <a:ext uri="{FF2B5EF4-FFF2-40B4-BE49-F238E27FC236}">
                <a16:creationId xmlns:a16="http://schemas.microsoft.com/office/drawing/2014/main" id="{F6807F64-106E-1413-97BB-D4D4AA07EF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33538"/>
            <a:ext cx="9144000" cy="359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4690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B41475-D991-43C9-2F07-830B7D362781}"/>
              </a:ext>
            </a:extLst>
          </p:cNvPr>
          <p:cNvSpPr txBox="1">
            <a:spLocks noGrp="1"/>
          </p:cNvSpPr>
          <p:nvPr>
            <p:ph type="title" idx="4294967295"/>
          </p:nvPr>
        </p:nvSpPr>
        <p:spPr>
          <a:xfrm>
            <a:off x="0" y="751344"/>
            <a:ext cx="9144000" cy="452431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Invasion: Bacterial Toxins - Endotoxins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Toxins:</a:t>
            </a:r>
            <a:r>
              <a:rPr kumimoji="0" lang="en-US" sz="2400" b="0" i="0" u="none" strike="noStrike" kern="1200" cap="none" spc="0" normalizeH="0" baseline="0" noProof="0" dirty="0">
                <a:ln>
                  <a:noFill/>
                </a:ln>
                <a:solidFill>
                  <a:schemeClr val="tx1"/>
                </a:solidFill>
                <a:effectLst/>
                <a:uLnTx/>
                <a:uFillTx/>
                <a:latin typeface="+mn-lt"/>
                <a:ea typeface="+mn-ea"/>
                <a:cs typeface="+mn-cs"/>
              </a:rPr>
              <a:t> Biological poisons that cause tissue damage and aid invasion (</a:t>
            </a:r>
            <a:r>
              <a:rPr kumimoji="0" lang="en-US" sz="2400" b="1" i="0" u="none" strike="noStrike" kern="1200" cap="none" spc="0" normalizeH="0" baseline="0" noProof="0" dirty="0">
                <a:ln>
                  <a:noFill/>
                </a:ln>
                <a:solidFill>
                  <a:schemeClr val="tx1"/>
                </a:solidFill>
                <a:effectLst/>
                <a:uLnTx/>
                <a:uFillTx/>
                <a:latin typeface="+mn-lt"/>
                <a:ea typeface="+mn-ea"/>
                <a:cs typeface="+mn-cs"/>
              </a:rPr>
              <a:t>toxigenicity</a:t>
            </a:r>
            <a:r>
              <a:rPr kumimoji="0" lang="en-US" sz="2400" b="0" i="0" u="none" strike="noStrike" kern="1200" cap="none" spc="0" normalizeH="0" baseline="0" noProof="0" dirty="0">
                <a:ln>
                  <a:noFill/>
                </a:ln>
                <a:solidFill>
                  <a:schemeClr val="tx1"/>
                </a:solidFill>
                <a:effectLst/>
                <a:uLnTx/>
                <a:uFillTx/>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Endotoxins: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Source:</a:t>
            </a:r>
            <a:r>
              <a:rPr kumimoji="0" lang="en-US" sz="2400" b="0" i="0" u="none" strike="noStrike" kern="1200" cap="none" spc="0" normalizeH="0" baseline="0" noProof="0" dirty="0">
                <a:ln>
                  <a:noFill/>
                </a:ln>
                <a:solidFill>
                  <a:schemeClr val="tx1"/>
                </a:solidFill>
                <a:effectLst/>
                <a:uLnTx/>
                <a:uFillTx/>
                <a:latin typeface="+mn-lt"/>
                <a:ea typeface="+mn-ea"/>
                <a:cs typeface="+mn-cs"/>
              </a:rPr>
              <a:t> Found in the outer membrane of </a:t>
            </a:r>
            <a:r>
              <a:rPr kumimoji="0" lang="en-US" sz="2400" b="1" i="0" u="none" strike="noStrike" kern="1200" cap="none" spc="0" normalizeH="0" baseline="0" noProof="0" dirty="0">
                <a:ln>
                  <a:noFill/>
                </a:ln>
                <a:solidFill>
                  <a:schemeClr val="tx1"/>
                </a:solidFill>
                <a:effectLst/>
                <a:uLnTx/>
                <a:uFillTx/>
                <a:latin typeface="+mn-lt"/>
                <a:ea typeface="+mn-ea"/>
                <a:cs typeface="+mn-cs"/>
              </a:rPr>
              <a:t>Gram-negative bacteria</a:t>
            </a:r>
            <a:r>
              <a:rPr kumimoji="0" lang="en-US" sz="2400" b="0" i="0" u="none" strike="noStrike" kern="1200" cap="none" spc="0" normalizeH="0" baseline="0" noProof="0" dirty="0">
                <a:ln>
                  <a:noFill/>
                </a:ln>
                <a:solidFill>
                  <a:schemeClr val="tx1"/>
                </a:solidFill>
                <a:effectLst/>
                <a:uLnTx/>
                <a:uFillTx/>
                <a:latin typeface="+mn-lt"/>
                <a:ea typeface="+mn-ea"/>
                <a:cs typeface="+mn-cs"/>
              </a:rPr>
              <a:t>.</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Release:</a:t>
            </a:r>
            <a:r>
              <a:rPr kumimoji="0" lang="en-US" sz="2400" b="0" i="0" u="none" strike="noStrike" kern="1200" cap="none" spc="0" normalizeH="0" baseline="0" noProof="0" dirty="0">
                <a:ln>
                  <a:noFill/>
                </a:ln>
                <a:solidFill>
                  <a:schemeClr val="tx1"/>
                </a:solidFill>
                <a:effectLst/>
                <a:uLnTx/>
                <a:uFillTx/>
                <a:latin typeface="+mn-lt"/>
                <a:ea typeface="+mn-ea"/>
                <a:cs typeface="+mn-cs"/>
              </a:rPr>
              <a:t> Released when bacteria die or multiply.</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Toxic Component:</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1" i="0" u="none" strike="noStrike" kern="1200" cap="none" spc="0" normalizeH="0" baseline="0" noProof="0" dirty="0">
                <a:ln>
                  <a:noFill/>
                </a:ln>
                <a:solidFill>
                  <a:schemeClr val="tx1"/>
                </a:solidFill>
                <a:effectLst/>
                <a:uLnTx/>
                <a:uFillTx/>
                <a:latin typeface="+mn-lt"/>
                <a:ea typeface="+mn-ea"/>
                <a:cs typeface="+mn-cs"/>
              </a:rPr>
              <a:t>Lipid A</a:t>
            </a:r>
            <a:r>
              <a:rPr kumimoji="0" lang="en-US" sz="2400" b="0" i="0" u="none" strike="noStrike" kern="1200" cap="none" spc="0" normalizeH="0" baseline="0" noProof="0" dirty="0">
                <a:ln>
                  <a:noFill/>
                </a:ln>
                <a:solidFill>
                  <a:schemeClr val="tx1"/>
                </a:solidFill>
                <a:effectLst/>
                <a:uLnTx/>
                <a:uFillTx/>
                <a:latin typeface="+mn-lt"/>
                <a:ea typeface="+mn-ea"/>
                <a:cs typeface="+mn-cs"/>
              </a:rPr>
              <a:t>.</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Effect:</a:t>
            </a:r>
            <a:r>
              <a:rPr kumimoji="0" lang="en-US" sz="2400" b="0" i="0" u="none" strike="noStrike" kern="1200" cap="none" spc="0" normalizeH="0" baseline="0" noProof="0" dirty="0">
                <a:ln>
                  <a:noFill/>
                </a:ln>
                <a:solidFill>
                  <a:schemeClr val="tx1"/>
                </a:solidFill>
                <a:effectLst/>
                <a:uLnTx/>
                <a:uFillTx/>
                <a:latin typeface="+mn-lt"/>
                <a:ea typeface="+mn-ea"/>
                <a:cs typeface="+mn-cs"/>
              </a:rPr>
              <a:t> Triggers a general inflammatory response.</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Low levels: Beneficial, aid immune response.</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High levels: Excessive inflammation, dangerously low blood pressure, multi-organ failure, death.</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Detection:</a:t>
            </a:r>
            <a:r>
              <a:rPr kumimoji="0" lang="en-US" sz="2400" b="0" i="0" u="none" strike="noStrike" kern="1200" cap="none" spc="0" normalizeH="0" baseline="0" noProof="0" dirty="0">
                <a:ln>
                  <a:noFill/>
                </a:ln>
                <a:solidFill>
                  <a:schemeClr val="tx1"/>
                </a:solidFill>
                <a:effectLst/>
                <a:uLnTx/>
                <a:uFillTx/>
                <a:latin typeface="+mn-lt"/>
                <a:ea typeface="+mn-ea"/>
                <a:cs typeface="+mn-cs"/>
              </a:rPr>
              <a:t> Limulus amebocyte lysate (LAL) test, ELISA.</a:t>
            </a:r>
          </a:p>
        </p:txBody>
      </p:sp>
    </p:spTree>
    <p:extLst>
      <p:ext uri="{BB962C8B-B14F-4D97-AF65-F5344CB8AC3E}">
        <p14:creationId xmlns:p14="http://schemas.microsoft.com/office/powerpoint/2010/main" val="8585847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31C798-E2B8-D975-25A0-0C9BF9317C1C}"/>
              </a:ext>
            </a:extLst>
          </p:cNvPr>
          <p:cNvSpPr txBox="1">
            <a:spLocks noGrp="1"/>
          </p:cNvSpPr>
          <p:nvPr>
            <p:ph type="title" idx="4294967295"/>
          </p:nvPr>
        </p:nvSpPr>
        <p:spPr>
          <a:xfrm>
            <a:off x="2286000" y="4866270"/>
            <a:ext cx="4572000" cy="14773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err="1">
                <a:ln>
                  <a:noFill/>
                </a:ln>
                <a:solidFill>
                  <a:srgbClr val="003180"/>
                </a:solidFill>
                <a:effectLst/>
                <a:uLnTx/>
                <a:uFillTx/>
                <a:latin typeface="Encode Sans"/>
                <a:ea typeface="+mn-ea"/>
                <a:cs typeface="+mn-cs"/>
              </a:rPr>
              <a:t>igure</a:t>
            </a:r>
            <a:r>
              <a:rPr kumimoji="0" lang="en-US" sz="1800" b="0" i="1" u="none" strike="noStrike" kern="1200" cap="none" spc="0" normalizeH="0" baseline="0" noProof="0" dirty="0">
                <a:ln>
                  <a:noFill/>
                </a:ln>
                <a:solidFill>
                  <a:srgbClr val="003180"/>
                </a:solidFill>
                <a:effectLst/>
                <a:uLnTx/>
                <a:uFillTx/>
                <a:latin typeface="Encode Sans"/>
                <a:ea typeface="+mn-ea"/>
                <a:cs typeface="+mn-cs"/>
              </a:rPr>
              <a:t> 6.5. Lipopolysaccharide is composed of lipid A, a core glycolipid, and an O-specific polysaccharide side chain. Lipid A is the toxic component that promotes inflammation and fever.</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9218" name="Picture 2" descr="A long chain of O antigens is drawn as various geometric shapes in a long row. Next is a core; a shorter region of similar shapes. Next is 2 circles labeled lipid A. Each of these has 2 or 3 long wavy lines projecting from them.">
            <a:extLst>
              <a:ext uri="{FF2B5EF4-FFF2-40B4-BE49-F238E27FC236}">
                <a16:creationId xmlns:a16="http://schemas.microsoft.com/office/drawing/2014/main" id="{00258C69-D65D-05A2-8F2A-9506BECD64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13025"/>
            <a:ext cx="9144000" cy="163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3769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B76579-0A93-9A61-C1B1-67ED146DC49E}"/>
              </a:ext>
            </a:extLst>
          </p:cNvPr>
          <p:cNvSpPr txBox="1">
            <a:spLocks noGrp="1"/>
          </p:cNvSpPr>
          <p:nvPr>
            <p:ph type="title" idx="4294967295"/>
          </p:nvPr>
        </p:nvSpPr>
        <p:spPr>
          <a:xfrm>
            <a:off x="0" y="612845"/>
            <a:ext cx="9144000" cy="452431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Invasion: Bacterial Toxins - Exotoxins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Source:</a:t>
            </a:r>
            <a:r>
              <a:rPr kumimoji="0" lang="en-US" sz="2400" b="0" i="0" u="none" strike="noStrike" kern="1200" cap="none" spc="0" normalizeH="0" baseline="0" noProof="0" dirty="0">
                <a:ln>
                  <a:noFill/>
                </a:ln>
                <a:solidFill>
                  <a:schemeClr val="tx1"/>
                </a:solidFill>
                <a:effectLst/>
                <a:uLnTx/>
                <a:uFillTx/>
                <a:latin typeface="+mn-lt"/>
                <a:ea typeface="+mn-ea"/>
                <a:cs typeface="+mn-cs"/>
              </a:rPr>
              <a:t> Proteins actively secreted by bacteria (more common in Gram-positive, but also in Gram-negative).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Potency:</a:t>
            </a:r>
            <a:r>
              <a:rPr kumimoji="0" lang="en-US" sz="2400" b="0" i="0" u="none" strike="noStrike" kern="1200" cap="none" spc="0" normalizeH="0" baseline="0" noProof="0" dirty="0">
                <a:ln>
                  <a:noFill/>
                </a:ln>
                <a:solidFill>
                  <a:schemeClr val="tx1"/>
                </a:solidFill>
                <a:effectLst/>
                <a:uLnTx/>
                <a:uFillTx/>
                <a:latin typeface="+mn-lt"/>
                <a:ea typeface="+mn-ea"/>
                <a:cs typeface="+mn-cs"/>
              </a:rPr>
              <a:t> Extremely potent (e.g., botulinum toxin is highly lethal).</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Specificity:</a:t>
            </a:r>
            <a:r>
              <a:rPr kumimoji="0" lang="en-US" sz="2400" b="0" i="0" u="none" strike="noStrike" kern="1200" cap="none" spc="0" normalizeH="0" baseline="0" noProof="0" dirty="0">
                <a:ln>
                  <a:noFill/>
                </a:ln>
                <a:solidFill>
                  <a:schemeClr val="tx1"/>
                </a:solidFill>
                <a:effectLst/>
                <a:uLnTx/>
                <a:uFillTx/>
                <a:latin typeface="+mn-lt"/>
                <a:ea typeface="+mn-ea"/>
                <a:cs typeface="+mn-cs"/>
              </a:rPr>
              <a:t> Target specific cells and disrupt their function.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Types of Exotoxins: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Intracellular-Targeting Toxins (A-B Toxins):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B subunit:</a:t>
            </a:r>
            <a:r>
              <a:rPr kumimoji="0" lang="en-US" sz="2400" b="0" i="0" u="none" strike="noStrike" kern="1200" cap="none" spc="0" normalizeH="0" baseline="0" noProof="0" dirty="0">
                <a:ln>
                  <a:noFill/>
                </a:ln>
                <a:solidFill>
                  <a:schemeClr val="tx1"/>
                </a:solidFill>
                <a:effectLst/>
                <a:uLnTx/>
                <a:uFillTx/>
                <a:latin typeface="+mn-lt"/>
                <a:ea typeface="+mn-ea"/>
                <a:cs typeface="+mn-cs"/>
              </a:rPr>
              <a:t> Binds to host cell.</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A subunit:</a:t>
            </a:r>
            <a:r>
              <a:rPr kumimoji="0" lang="en-US" sz="2400" b="0" i="0" u="none" strike="noStrike" kern="1200" cap="none" spc="0" normalizeH="0" baseline="0" noProof="0" dirty="0">
                <a:ln>
                  <a:noFill/>
                </a:ln>
                <a:solidFill>
                  <a:schemeClr val="tx1"/>
                </a:solidFill>
                <a:effectLst/>
                <a:uLnTx/>
                <a:uFillTx/>
                <a:latin typeface="+mn-lt"/>
                <a:ea typeface="+mn-ea"/>
                <a:cs typeface="+mn-cs"/>
              </a:rPr>
              <a:t> Enters cell, disrupts function.</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1" u="none" strike="noStrike" kern="1200" cap="none" spc="0" normalizeH="0" baseline="0" noProof="0" dirty="0">
                <a:ln>
                  <a:noFill/>
                </a:ln>
                <a:solidFill>
                  <a:schemeClr val="tx1"/>
                </a:solidFill>
                <a:effectLst/>
                <a:uLnTx/>
                <a:uFillTx/>
                <a:latin typeface="+mn-lt"/>
                <a:ea typeface="+mn-ea"/>
                <a:cs typeface="+mn-cs"/>
              </a:rPr>
              <a:t>Examples:</a:t>
            </a:r>
            <a:r>
              <a:rPr kumimoji="0" lang="en-US" sz="2400" b="0" i="0" u="none" strike="noStrike" kern="1200" cap="none" spc="0" normalizeH="0" baseline="0" noProof="0" dirty="0">
                <a:ln>
                  <a:noFill/>
                </a:ln>
                <a:solidFill>
                  <a:schemeClr val="tx1"/>
                </a:solidFill>
                <a:effectLst/>
                <a:uLnTx/>
                <a:uFillTx/>
                <a:latin typeface="+mn-lt"/>
                <a:ea typeface="+mn-ea"/>
                <a:cs typeface="+mn-cs"/>
              </a:rPr>
              <a:t> Diphtheria toxin (blocks protein synthesis), Cholera toxin (disrupts intestinal cells), Botulinum toxin (blocks nerve signals), Tetanus toxin (causes muscle spasms).</a:t>
            </a:r>
          </a:p>
        </p:txBody>
      </p:sp>
    </p:spTree>
    <p:extLst>
      <p:ext uri="{BB962C8B-B14F-4D97-AF65-F5344CB8AC3E}">
        <p14:creationId xmlns:p14="http://schemas.microsoft.com/office/powerpoint/2010/main" val="29071361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EEC5C6-1574-F928-BE00-A8FF8D54B3A4}"/>
              </a:ext>
            </a:extLst>
          </p:cNvPr>
          <p:cNvSpPr txBox="1">
            <a:spLocks noGrp="1"/>
          </p:cNvSpPr>
          <p:nvPr>
            <p:ph type="title" idx="4294967295"/>
          </p:nvPr>
        </p:nvSpPr>
        <p:spPr>
          <a:xfrm>
            <a:off x="0" y="751344"/>
            <a:ext cx="9144000" cy="526297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Exotoxins (Continued)</a:t>
            </a:r>
          </a:p>
          <a:p>
            <a:pPr marL="0" marR="0" lvl="0" indent="0" algn="l" defTabSz="457200" rtl="0" eaLnBrk="1" fontAlgn="auto" latinLnBrk="0" hangingPunct="1">
              <a:lnSpc>
                <a:spcPct val="100000"/>
              </a:lnSpc>
              <a:spcBef>
                <a:spcPts val="0"/>
              </a:spcBef>
              <a:spcAft>
                <a:spcPts val="0"/>
              </a:spcAft>
              <a:buClrTx/>
              <a:buSzTx/>
              <a:buFont typeface="+mj-lt"/>
              <a:buAutoNum type="arabicPeriod" startAt="2"/>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Membrane-Disrupting Toxins: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mj-lt"/>
              <a:buAutoNum type="arabicPeriod" startAt="2"/>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Damage host cell membranes by creating pores or breaking down phospholipids.</a:t>
            </a:r>
          </a:p>
          <a:p>
            <a:pPr marL="742950" marR="0" lvl="1" indent="-285750" algn="l" defTabSz="457200" rtl="0" eaLnBrk="1" fontAlgn="auto" latinLnBrk="0" hangingPunct="1">
              <a:lnSpc>
                <a:spcPct val="100000"/>
              </a:lnSpc>
              <a:spcBef>
                <a:spcPts val="0"/>
              </a:spcBef>
              <a:spcAft>
                <a:spcPts val="0"/>
              </a:spcAft>
              <a:buClrTx/>
              <a:buSzTx/>
              <a:buFont typeface="+mj-lt"/>
              <a:buAutoNum type="arabicPeriod" startAt="2"/>
              <a:tabLst/>
              <a:defRPr/>
            </a:pPr>
            <a:r>
              <a:rPr kumimoji="0" lang="en-US" sz="2400" b="0" i="1" u="none" strike="noStrike" kern="1200" cap="none" spc="0" normalizeH="0" baseline="0" noProof="0" dirty="0">
                <a:ln>
                  <a:noFill/>
                </a:ln>
                <a:solidFill>
                  <a:schemeClr val="tx1"/>
                </a:solidFill>
                <a:effectLst/>
                <a:uLnTx/>
                <a:uFillTx/>
                <a:latin typeface="+mn-lt"/>
                <a:ea typeface="+mn-ea"/>
                <a:cs typeface="+mn-cs"/>
              </a:rPr>
              <a:t>Examples: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1143000" marR="0" lvl="2" indent="-228600" algn="l" defTabSz="457200" rtl="0" eaLnBrk="1" fontAlgn="auto" latinLnBrk="0" hangingPunct="1">
              <a:lnSpc>
                <a:spcPct val="100000"/>
              </a:lnSpc>
              <a:spcBef>
                <a:spcPts val="0"/>
              </a:spcBef>
              <a:spcAft>
                <a:spcPts val="0"/>
              </a:spcAft>
              <a:buClrTx/>
              <a:buSzTx/>
              <a:buFont typeface="+mj-lt"/>
              <a:buAutoNum type="arabicPeriod" startAt="2"/>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Hemolysins:</a:t>
            </a:r>
            <a:r>
              <a:rPr kumimoji="0" lang="en-US" sz="2400" b="0" i="0" u="none" strike="noStrike" kern="1200" cap="none" spc="0" normalizeH="0" baseline="0" noProof="0" dirty="0">
                <a:ln>
                  <a:noFill/>
                </a:ln>
                <a:solidFill>
                  <a:schemeClr val="tx1"/>
                </a:solidFill>
                <a:effectLst/>
                <a:uLnTx/>
                <a:uFillTx/>
                <a:latin typeface="+mn-lt"/>
                <a:ea typeface="+mn-ea"/>
                <a:cs typeface="+mn-cs"/>
              </a:rPr>
              <a:t> (e.g., Streptolysins from </a:t>
            </a:r>
            <a:r>
              <a:rPr kumimoji="0" lang="en-US" sz="2400" b="0" i="1" u="none" strike="noStrike" kern="1200" cap="none" spc="0" normalizeH="0" baseline="0" noProof="0" dirty="0">
                <a:ln>
                  <a:noFill/>
                </a:ln>
                <a:solidFill>
                  <a:schemeClr val="tx1"/>
                </a:solidFill>
                <a:effectLst/>
                <a:uLnTx/>
                <a:uFillTx/>
                <a:latin typeface="+mn-lt"/>
                <a:ea typeface="+mn-ea"/>
                <a:cs typeface="+mn-cs"/>
              </a:rPr>
              <a:t>Streptococcus pyogenes</a:t>
            </a:r>
            <a:r>
              <a:rPr kumimoji="0" lang="en-US" sz="2400" b="0" i="0" u="none" strike="noStrike" kern="1200" cap="none" spc="0" normalizeH="0" baseline="0" noProof="0" dirty="0">
                <a:ln>
                  <a:noFill/>
                </a:ln>
                <a:solidFill>
                  <a:schemeClr val="tx1"/>
                </a:solidFill>
                <a:effectLst/>
                <a:uLnTx/>
                <a:uFillTx/>
                <a:latin typeface="+mn-lt"/>
                <a:ea typeface="+mn-ea"/>
                <a:cs typeface="+mn-cs"/>
              </a:rPr>
              <a:t>) Destroy red and white blood cells.</a:t>
            </a:r>
          </a:p>
          <a:p>
            <a:pPr marL="1143000" marR="0" lvl="2" indent="-228600" algn="l" defTabSz="457200" rtl="0" eaLnBrk="1" fontAlgn="auto" latinLnBrk="0" hangingPunct="1">
              <a:lnSpc>
                <a:spcPct val="100000"/>
              </a:lnSpc>
              <a:spcBef>
                <a:spcPts val="0"/>
              </a:spcBef>
              <a:spcAft>
                <a:spcPts val="0"/>
              </a:spcAft>
              <a:buClrTx/>
              <a:buSzTx/>
              <a:buFont typeface="+mj-lt"/>
              <a:buAutoNum type="arabicPeriod" startAt="2"/>
              <a:tabLst/>
              <a:defRPr/>
            </a:pPr>
            <a:r>
              <a:rPr kumimoji="0" lang="en-US" sz="2400" b="1" i="0" u="none" strike="noStrike" kern="1200" cap="none" spc="0" normalizeH="0" baseline="0" noProof="0" dirty="0" err="1">
                <a:ln>
                  <a:noFill/>
                </a:ln>
                <a:solidFill>
                  <a:schemeClr val="tx1"/>
                </a:solidFill>
                <a:effectLst/>
                <a:uLnTx/>
                <a:uFillTx/>
                <a:latin typeface="+mn-lt"/>
                <a:ea typeface="+mn-ea"/>
                <a:cs typeface="+mn-cs"/>
              </a:rPr>
              <a:t>Leukocidins</a:t>
            </a:r>
            <a:r>
              <a:rPr kumimoji="0" lang="en-US" sz="2400" b="1" i="0" u="none" strike="noStrike" kern="1200" cap="none" spc="0" normalizeH="0" baseline="0" noProof="0" dirty="0">
                <a:ln>
                  <a:noFill/>
                </a:ln>
                <a:solidFill>
                  <a:schemeClr val="tx1"/>
                </a:solidFill>
                <a:effectLst/>
                <a:uLnTx/>
                <a:uFillTx/>
                <a:latin typeface="+mn-lt"/>
                <a:ea typeface="+mn-ea"/>
                <a:cs typeface="+mn-cs"/>
              </a:rPr>
              <a:t>:</a:t>
            </a:r>
            <a:r>
              <a:rPr kumimoji="0" lang="en-US" sz="2400" b="0" i="0" u="none" strike="noStrike" kern="1200" cap="none" spc="0" normalizeH="0" baseline="0" noProof="0" dirty="0">
                <a:ln>
                  <a:noFill/>
                </a:ln>
                <a:solidFill>
                  <a:schemeClr val="tx1"/>
                </a:solidFill>
                <a:effectLst/>
                <a:uLnTx/>
                <a:uFillTx/>
                <a:latin typeface="+mn-lt"/>
                <a:ea typeface="+mn-ea"/>
                <a:cs typeface="+mn-cs"/>
              </a:rPr>
              <a:t> (e.g., Panton-Valentine </a:t>
            </a:r>
            <a:r>
              <a:rPr kumimoji="0" lang="en-US" sz="2400" b="0" i="0" u="none" strike="noStrike" kern="1200" cap="none" spc="0" normalizeH="0" baseline="0" noProof="0" dirty="0" err="1">
                <a:ln>
                  <a:noFill/>
                </a:ln>
                <a:solidFill>
                  <a:schemeClr val="tx1"/>
                </a:solidFill>
                <a:effectLst/>
                <a:uLnTx/>
                <a:uFillTx/>
                <a:latin typeface="+mn-lt"/>
                <a:ea typeface="+mn-ea"/>
                <a:cs typeface="+mn-cs"/>
              </a:rPr>
              <a:t>leukocidin</a:t>
            </a:r>
            <a:r>
              <a:rPr kumimoji="0" lang="en-US" sz="2400" b="0" i="0" u="none" strike="noStrike" kern="1200" cap="none" spc="0" normalizeH="0" baseline="0" noProof="0" dirty="0">
                <a:ln>
                  <a:noFill/>
                </a:ln>
                <a:solidFill>
                  <a:schemeClr val="tx1"/>
                </a:solidFill>
                <a:effectLst/>
                <a:uLnTx/>
                <a:uFillTx/>
                <a:latin typeface="+mn-lt"/>
                <a:ea typeface="+mn-ea"/>
                <a:cs typeface="+mn-cs"/>
              </a:rPr>
              <a:t> from </a:t>
            </a:r>
            <a:r>
              <a:rPr kumimoji="0" lang="en-US" sz="2400" b="0" i="1" u="none" strike="noStrike" kern="1200" cap="none" spc="0" normalizeH="0" baseline="0" noProof="0" dirty="0">
                <a:ln>
                  <a:noFill/>
                </a:ln>
                <a:solidFill>
                  <a:schemeClr val="tx1"/>
                </a:solidFill>
                <a:effectLst/>
                <a:uLnTx/>
                <a:uFillTx/>
                <a:latin typeface="+mn-lt"/>
                <a:ea typeface="+mn-ea"/>
                <a:cs typeface="+mn-cs"/>
              </a:rPr>
              <a:t>Staphylococcus aureus</a:t>
            </a:r>
            <a:r>
              <a:rPr kumimoji="0" lang="en-US" sz="2400" b="0" i="0" u="none" strike="noStrike" kern="1200" cap="none" spc="0" normalizeH="0" baseline="0" noProof="0" dirty="0">
                <a:ln>
                  <a:noFill/>
                </a:ln>
                <a:solidFill>
                  <a:schemeClr val="tx1"/>
                </a:solidFill>
                <a:effectLst/>
                <a:uLnTx/>
                <a:uFillTx/>
                <a:latin typeface="+mn-lt"/>
                <a:ea typeface="+mn-ea"/>
                <a:cs typeface="+mn-cs"/>
              </a:rPr>
              <a:t>) Target white blood cells.</a:t>
            </a:r>
          </a:p>
          <a:p>
            <a:pPr marL="0" marR="0" lvl="0" indent="0" algn="l" defTabSz="457200" rtl="0" eaLnBrk="1" fontAlgn="auto" latinLnBrk="0" hangingPunct="1">
              <a:lnSpc>
                <a:spcPct val="100000"/>
              </a:lnSpc>
              <a:spcBef>
                <a:spcPts val="0"/>
              </a:spcBef>
              <a:spcAft>
                <a:spcPts val="0"/>
              </a:spcAft>
              <a:buClrTx/>
              <a:buSzTx/>
              <a:buFont typeface="+mj-lt"/>
              <a:buAutoNum type="arabicPeriod" startAt="2"/>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Superantigens: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mj-lt"/>
              <a:buAutoNum type="arabicPeriod" startAt="2"/>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Overstimulate the immune system.</a:t>
            </a:r>
          </a:p>
          <a:p>
            <a:pPr marL="742950" marR="0" lvl="1" indent="-285750" algn="l" defTabSz="457200" rtl="0" eaLnBrk="1" fontAlgn="auto" latinLnBrk="0" hangingPunct="1">
              <a:lnSpc>
                <a:spcPct val="100000"/>
              </a:lnSpc>
              <a:spcBef>
                <a:spcPts val="0"/>
              </a:spcBef>
              <a:spcAft>
                <a:spcPts val="0"/>
              </a:spcAft>
              <a:buClrTx/>
              <a:buSzTx/>
              <a:buFont typeface="+mj-lt"/>
              <a:buAutoNum type="arabicPeriod" startAt="2"/>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Lead to high fever, low blood pressure, organ failure, shock.</a:t>
            </a:r>
          </a:p>
          <a:p>
            <a:pPr marL="742950" marR="0" lvl="1" indent="-285750" algn="l" defTabSz="457200" rtl="0" eaLnBrk="1" fontAlgn="auto" latinLnBrk="0" hangingPunct="1">
              <a:lnSpc>
                <a:spcPct val="100000"/>
              </a:lnSpc>
              <a:spcBef>
                <a:spcPts val="0"/>
              </a:spcBef>
              <a:spcAft>
                <a:spcPts val="0"/>
              </a:spcAft>
              <a:buClrTx/>
              <a:buSzTx/>
              <a:buFont typeface="+mj-lt"/>
              <a:buAutoNum type="arabicPeriod" startAt="2"/>
              <a:tabLst/>
              <a:defRPr/>
            </a:pPr>
            <a:r>
              <a:rPr kumimoji="0" lang="en-US" sz="2400" b="0" i="1" u="none" strike="noStrike" kern="1200" cap="none" spc="0" normalizeH="0" baseline="0" noProof="0" dirty="0">
                <a:ln>
                  <a:noFill/>
                </a:ln>
                <a:solidFill>
                  <a:schemeClr val="tx1"/>
                </a:solidFill>
                <a:effectLst/>
                <a:uLnTx/>
                <a:uFillTx/>
                <a:latin typeface="+mn-lt"/>
                <a:ea typeface="+mn-ea"/>
                <a:cs typeface="+mn-cs"/>
              </a:rPr>
              <a:t>Example:</a:t>
            </a:r>
            <a:r>
              <a:rPr kumimoji="0" lang="en-US" sz="2400" b="0" i="0" u="none" strike="noStrike" kern="1200" cap="none" spc="0" normalizeH="0" baseline="0" noProof="0" dirty="0">
                <a:ln>
                  <a:noFill/>
                </a:ln>
                <a:solidFill>
                  <a:schemeClr val="tx1"/>
                </a:solidFill>
                <a:effectLst/>
                <a:uLnTx/>
                <a:uFillTx/>
                <a:latin typeface="+mn-lt"/>
                <a:ea typeface="+mn-ea"/>
                <a:cs typeface="+mn-cs"/>
              </a:rPr>
              <a:t> Toxic Shock Syndrome Toxin (TSST-1) from </a:t>
            </a:r>
            <a:r>
              <a:rPr kumimoji="0" lang="en-US" sz="2400" b="0" i="1" u="none" strike="noStrike" kern="1200" cap="none" spc="0" normalizeH="0" baseline="0" noProof="0" dirty="0">
                <a:ln>
                  <a:noFill/>
                </a:ln>
                <a:solidFill>
                  <a:schemeClr val="tx1"/>
                </a:solidFill>
                <a:effectLst/>
                <a:uLnTx/>
                <a:uFillTx/>
                <a:latin typeface="+mn-lt"/>
                <a:ea typeface="+mn-ea"/>
                <a:cs typeface="+mn-cs"/>
              </a:rPr>
              <a:t>Staphylococcus aureus</a:t>
            </a:r>
            <a:r>
              <a:rPr kumimoji="0" lang="en-US" sz="2400" b="0" i="0" u="none" strike="noStrike" kern="1200" cap="none" spc="0" normalizeH="0" baseline="0" noProof="0" dirty="0">
                <a:ln>
                  <a:noFill/>
                </a:ln>
                <a:solidFill>
                  <a:schemeClr val="tx1"/>
                </a:solidFill>
                <a:effectLst/>
                <a:uLnTx/>
                <a:uFillTx/>
                <a:latin typeface="+mn-lt"/>
                <a:ea typeface="+mn-ea"/>
                <a:cs typeface="+mn-cs"/>
              </a:rPr>
              <a:t>.</a:t>
            </a:r>
          </a:p>
        </p:txBody>
      </p:sp>
    </p:spTree>
    <p:extLst>
      <p:ext uri="{BB962C8B-B14F-4D97-AF65-F5344CB8AC3E}">
        <p14:creationId xmlns:p14="http://schemas.microsoft.com/office/powerpoint/2010/main" val="21262532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8B1C1A-7B4A-4CBA-66AB-65E42606E706}"/>
              </a:ext>
            </a:extLst>
          </p:cNvPr>
          <p:cNvSpPr txBox="1">
            <a:spLocks noGrp="1"/>
          </p:cNvSpPr>
          <p:nvPr>
            <p:ph type="title" idx="4294967295"/>
          </p:nvPr>
        </p:nvSpPr>
        <p:spPr>
          <a:xfrm>
            <a:off x="-1" y="4984172"/>
            <a:ext cx="9143999"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err="1">
                <a:ln>
                  <a:noFill/>
                </a:ln>
                <a:solidFill>
                  <a:srgbClr val="003180"/>
                </a:solidFill>
                <a:effectLst/>
                <a:uLnTx/>
                <a:uFillTx/>
                <a:latin typeface="Encode Sans"/>
                <a:ea typeface="+mn-ea"/>
                <a:cs typeface="+mn-cs"/>
              </a:rPr>
              <a:t>igure</a:t>
            </a:r>
            <a:r>
              <a:rPr kumimoji="0" lang="en-US" sz="1800" b="0" i="1" u="none" strike="noStrike" kern="1200" cap="none" spc="0" normalizeH="0" baseline="0" noProof="0" dirty="0">
                <a:ln>
                  <a:noFill/>
                </a:ln>
                <a:solidFill>
                  <a:srgbClr val="003180"/>
                </a:solidFill>
                <a:effectLst/>
                <a:uLnTx/>
                <a:uFillTx/>
                <a:latin typeface="Encode Sans"/>
                <a:ea typeface="+mn-ea"/>
                <a:cs typeface="+mn-cs"/>
              </a:rPr>
              <a:t> 6.6. (a) In A-B toxins, the B component binds to the host cell through its interaction with specific cell surface receptors. (b) The toxin is brought in through endocytosis. (c) Once inside the vacuole, the A component (active component) separates from the B component and the A component gains access to the cytoplasm. </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42" name="Picture 2" descr="a) Diagram of how the A-B toxin works. The B subunit binds to a cellular receptor on the cell membrane. The A subunit is bound to the B subunit at this point. The cell engulfs the toxins into a vacuole. Inside the vacuole, which is acidic, the a subunit dissociates and escapes into the cytoplasm">
            <a:extLst>
              <a:ext uri="{FF2B5EF4-FFF2-40B4-BE49-F238E27FC236}">
                <a16:creationId xmlns:a16="http://schemas.microsoft.com/office/drawing/2014/main" id="{9F3CB1A5-80FB-BE2F-69CD-93E46D8E2D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3263"/>
            <a:ext cx="9144000" cy="291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30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Pathogens Cause Disease</a:t>
            </a:r>
          </a:p>
        </p:txBody>
      </p:sp>
      <p:sp>
        <p:nvSpPr>
          <p:cNvPr id="3" name="Content Placeholder 2"/>
          <p:cNvSpPr>
            <a:spLocks noGrp="1"/>
          </p:cNvSpPr>
          <p:nvPr>
            <p:ph idx="1"/>
          </p:nvPr>
        </p:nvSpPr>
        <p:spPr/>
        <p:txBody>
          <a:bodyPr>
            <a:normAutofit fontScale="92500" lnSpcReduction="10000"/>
          </a:bodyPr>
          <a:lstStyle/>
          <a:p>
            <a:r>
              <a:rPr lang="en-US" dirty="0"/>
              <a:t>Explain the principles of Robert Koch’s postulates and molecular Koch’s postulates, and describe how each is used to identify and confirm the causative agents of infectious disease.</a:t>
            </a:r>
          </a:p>
          <a:p>
            <a:endParaRPr lang="en-US" dirty="0"/>
          </a:p>
          <a:p>
            <a:r>
              <a:rPr lang="en-US" dirty="0"/>
              <a:t>Compare and contrast classical Koch’s postulates with molecular Koch’s postulates, and evaluate their applicability and limitations in the identification of pathogens, especially in the context of modern microbiology.</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EF0931-3CB5-B9A7-0F0C-50652ED6D08F}"/>
              </a:ext>
            </a:extLst>
          </p:cNvPr>
          <p:cNvSpPr txBox="1">
            <a:spLocks noGrp="1"/>
          </p:cNvSpPr>
          <p:nvPr>
            <p:ph type="title" idx="4294967295"/>
          </p:nvPr>
        </p:nvSpPr>
        <p:spPr>
          <a:xfrm>
            <a:off x="0" y="612845"/>
            <a:ext cx="9144000" cy="48936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Fungal Toxins (Mycotoxins)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Definition:</a:t>
            </a:r>
            <a:r>
              <a:rPr kumimoji="0" lang="en-US" sz="2400" b="0" i="0" u="none" strike="noStrike" kern="1200" cap="none" spc="0" normalizeH="0" baseline="0" noProof="0" dirty="0">
                <a:ln>
                  <a:noFill/>
                </a:ln>
                <a:solidFill>
                  <a:schemeClr val="tx1"/>
                </a:solidFill>
                <a:effectLst/>
                <a:uLnTx/>
                <a:uFillTx/>
                <a:latin typeface="+mn-lt"/>
                <a:ea typeface="+mn-ea"/>
                <a:cs typeface="+mn-cs"/>
              </a:rPr>
              <a:t> Exotoxins produced by fungi, contributing to virulence.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Examples: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Ergot Toxin (</a:t>
            </a:r>
            <a:r>
              <a:rPr kumimoji="0" lang="en-US" sz="2400" b="1" i="1" u="none" strike="noStrike" kern="1200" cap="none" spc="0" normalizeH="0" baseline="0" noProof="0" dirty="0">
                <a:ln>
                  <a:noFill/>
                </a:ln>
                <a:solidFill>
                  <a:schemeClr val="tx1"/>
                </a:solidFill>
                <a:effectLst/>
                <a:uLnTx/>
                <a:uFillTx/>
                <a:latin typeface="+mn-lt"/>
                <a:ea typeface="+mn-ea"/>
                <a:cs typeface="+mn-cs"/>
              </a:rPr>
              <a:t>Claviceps purpurea</a:t>
            </a:r>
            <a:r>
              <a:rPr kumimoji="0" lang="en-US" sz="2400" b="1" i="0" u="none" strike="noStrike" kern="1200" cap="none" spc="0" normalizeH="0" baseline="0" noProof="0" dirty="0">
                <a:ln>
                  <a:noFill/>
                </a:ln>
                <a:solidFill>
                  <a:schemeClr val="tx1"/>
                </a:solidFill>
                <a:effectLst/>
                <a:uLnTx/>
                <a:uFillTx/>
                <a:latin typeface="+mn-lt"/>
                <a:ea typeface="+mn-ea"/>
                <a:cs typeface="+mn-cs"/>
              </a:rPr>
              <a:t>):</a:t>
            </a:r>
            <a:r>
              <a:rPr kumimoji="0" lang="en-US" sz="2400" b="0" i="0" u="none" strike="noStrike" kern="1200" cap="none" spc="0" normalizeH="0" baseline="0" noProof="0" dirty="0">
                <a:ln>
                  <a:noFill/>
                </a:ln>
                <a:solidFill>
                  <a:schemeClr val="tx1"/>
                </a:solidFill>
                <a:effectLst/>
                <a:uLnTx/>
                <a:uFillTx/>
                <a:latin typeface="+mn-lt"/>
                <a:ea typeface="+mn-ea"/>
                <a:cs typeface="+mn-cs"/>
              </a:rPr>
              <a:t> Grows on rye. Causes ergotism:</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Gangrenous ergotism:</a:t>
            </a:r>
            <a:r>
              <a:rPr kumimoji="0" lang="en-US" sz="2400" b="0" i="0" u="none" strike="noStrike" kern="1200" cap="none" spc="0" normalizeH="0" baseline="0" noProof="0" dirty="0">
                <a:ln>
                  <a:noFill/>
                </a:ln>
                <a:solidFill>
                  <a:schemeClr val="tx1"/>
                </a:solidFill>
                <a:effectLst/>
                <a:uLnTx/>
                <a:uFillTx/>
                <a:latin typeface="+mn-lt"/>
                <a:ea typeface="+mn-ea"/>
                <a:cs typeface="+mn-cs"/>
              </a:rPr>
              <a:t> Vasoconstriction, tissue damage, gangrene.</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Convulsive ergotism:</a:t>
            </a:r>
            <a:r>
              <a:rPr kumimoji="0" lang="en-US" sz="2400" b="0" i="0" u="none" strike="noStrike" kern="1200" cap="none" spc="0" normalizeH="0" baseline="0" noProof="0" dirty="0">
                <a:ln>
                  <a:noFill/>
                </a:ln>
                <a:solidFill>
                  <a:schemeClr val="tx1"/>
                </a:solidFill>
                <a:effectLst/>
                <a:uLnTx/>
                <a:uFillTx/>
                <a:latin typeface="+mn-lt"/>
                <a:ea typeface="+mn-ea"/>
                <a:cs typeface="+mn-cs"/>
              </a:rPr>
              <a:t> Affects CNS, causing hallucinations, mania.</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Aflatoxin (</a:t>
            </a:r>
            <a:r>
              <a:rPr kumimoji="0" lang="en-US" sz="2400" b="1" i="1" u="none" strike="noStrike" kern="1200" cap="none" spc="0" normalizeH="0" baseline="0" noProof="0" dirty="0">
                <a:ln>
                  <a:noFill/>
                </a:ln>
                <a:solidFill>
                  <a:schemeClr val="tx1"/>
                </a:solidFill>
                <a:effectLst/>
                <a:uLnTx/>
                <a:uFillTx/>
                <a:latin typeface="+mn-lt"/>
                <a:ea typeface="+mn-ea"/>
                <a:cs typeface="+mn-cs"/>
              </a:rPr>
              <a:t>Aspergillus</a:t>
            </a:r>
            <a:r>
              <a:rPr kumimoji="0" lang="en-US" sz="2400" b="1" i="0" u="none" strike="noStrike" kern="1200" cap="none" spc="0" normalizeH="0" baseline="0" noProof="0" dirty="0">
                <a:ln>
                  <a:noFill/>
                </a:ln>
                <a:solidFill>
                  <a:schemeClr val="tx1"/>
                </a:solidFill>
                <a:effectLst/>
                <a:uLnTx/>
                <a:uFillTx/>
                <a:latin typeface="+mn-lt"/>
                <a:ea typeface="+mn-ea"/>
                <a:cs typeface="+mn-cs"/>
              </a:rPr>
              <a:t>):</a:t>
            </a:r>
            <a:r>
              <a:rPr kumimoji="0" lang="en-US" sz="2400" b="0" i="0" u="none" strike="noStrike" kern="1200" cap="none" spc="0" normalizeH="0" baseline="0" noProof="0" dirty="0">
                <a:ln>
                  <a:noFill/>
                </a:ln>
                <a:solidFill>
                  <a:schemeClr val="tx1"/>
                </a:solidFill>
                <a:effectLst/>
                <a:uLnTx/>
                <a:uFillTx/>
                <a:latin typeface="+mn-lt"/>
                <a:ea typeface="+mn-ea"/>
                <a:cs typeface="+mn-cs"/>
              </a:rPr>
              <a:t> From contaminated food/inhalation.</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Mutagen and carcinogen (linked to liver cancer).</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Can cross the placenta.</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Gliotoxin (</a:t>
            </a:r>
            <a:r>
              <a:rPr kumimoji="0" lang="en-US" sz="2400" b="1" i="1" u="none" strike="noStrike" kern="1200" cap="none" spc="0" normalizeH="0" baseline="0" noProof="0" dirty="0">
                <a:ln>
                  <a:noFill/>
                </a:ln>
                <a:solidFill>
                  <a:schemeClr val="tx1"/>
                </a:solidFill>
                <a:effectLst/>
                <a:uLnTx/>
                <a:uFillTx/>
                <a:latin typeface="+mn-lt"/>
                <a:ea typeface="+mn-ea"/>
                <a:cs typeface="+mn-cs"/>
              </a:rPr>
              <a:t>Aspergillus</a:t>
            </a:r>
            <a:r>
              <a:rPr kumimoji="0" lang="en-US" sz="2400" b="1" i="0" u="none" strike="noStrike" kern="1200" cap="none" spc="0" normalizeH="0" baseline="0" noProof="0" dirty="0">
                <a:ln>
                  <a:noFill/>
                </a:ln>
                <a:solidFill>
                  <a:schemeClr val="tx1"/>
                </a:solidFill>
                <a:effectLst/>
                <a:uLnTx/>
                <a:uFillTx/>
                <a:latin typeface="+mn-lt"/>
                <a:ea typeface="+mn-ea"/>
                <a:cs typeface="+mn-cs"/>
              </a:rPr>
              <a:t>):</a:t>
            </a:r>
            <a:r>
              <a:rPr kumimoji="0" lang="en-US" sz="2400" b="0" i="0" u="none" strike="noStrike" kern="1200" cap="none" spc="0" normalizeH="0" baseline="0" noProof="0" dirty="0">
                <a:ln>
                  <a:noFill/>
                </a:ln>
                <a:solidFill>
                  <a:schemeClr val="tx1"/>
                </a:solidFill>
                <a:effectLst/>
                <a:uLnTx/>
                <a:uFillTx/>
                <a:latin typeface="+mn-lt"/>
                <a:ea typeface="+mn-ea"/>
                <a:cs typeface="+mn-cs"/>
              </a:rPr>
              <a:t> Suppresses immune response by inhibiting phagocytic cells and triggering cell death.</a:t>
            </a:r>
          </a:p>
        </p:txBody>
      </p:sp>
    </p:spTree>
    <p:extLst>
      <p:ext uri="{BB962C8B-B14F-4D97-AF65-F5344CB8AC3E}">
        <p14:creationId xmlns:p14="http://schemas.microsoft.com/office/powerpoint/2010/main" val="35245331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7BF221-7A26-F78C-428D-F96AE0ABC2DB}"/>
              </a:ext>
            </a:extLst>
          </p:cNvPr>
          <p:cNvSpPr txBox="1">
            <a:spLocks noGrp="1"/>
          </p:cNvSpPr>
          <p:nvPr>
            <p:ph type="title" idx="4294967295"/>
          </p:nvPr>
        </p:nvSpPr>
        <p:spPr>
          <a:xfrm>
            <a:off x="0" y="343680"/>
            <a:ext cx="9144000" cy="563231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Step 3: Evading Host Defenses and Replication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Immune Evasion Strategies: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Capsules:</a:t>
            </a:r>
            <a:r>
              <a:rPr kumimoji="0" lang="en-US" sz="2400" b="0" i="0" u="none" strike="noStrike" kern="1200" cap="none" spc="0" normalizeH="0" baseline="0" noProof="0" dirty="0">
                <a:ln>
                  <a:noFill/>
                </a:ln>
                <a:solidFill>
                  <a:schemeClr val="tx1"/>
                </a:solidFill>
                <a:effectLst/>
                <a:uLnTx/>
                <a:uFillTx/>
                <a:latin typeface="+mn-lt"/>
                <a:ea typeface="+mn-ea"/>
                <a:cs typeface="+mn-cs"/>
              </a:rPr>
              <a:t> Help adhere, prevent phagocytosis by immune cells (e.g., </a:t>
            </a:r>
            <a:r>
              <a:rPr kumimoji="0" lang="en-US" sz="2400" b="0" i="1" u="none" strike="noStrike" kern="1200" cap="none" spc="0" normalizeH="0" baseline="0" noProof="0" dirty="0">
                <a:ln>
                  <a:noFill/>
                </a:ln>
                <a:solidFill>
                  <a:schemeClr val="tx1"/>
                </a:solidFill>
                <a:effectLst/>
                <a:uLnTx/>
                <a:uFillTx/>
                <a:latin typeface="+mn-lt"/>
                <a:ea typeface="+mn-ea"/>
                <a:cs typeface="+mn-cs"/>
              </a:rPr>
              <a:t>Streptococcus pneumoniae</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1" u="none" strike="noStrike" kern="1200" cap="none" spc="0" normalizeH="0" baseline="0" noProof="0" dirty="0">
                <a:ln>
                  <a:noFill/>
                </a:ln>
                <a:solidFill>
                  <a:schemeClr val="tx1"/>
                </a:solidFill>
                <a:effectLst/>
                <a:uLnTx/>
                <a:uFillTx/>
                <a:latin typeface="+mn-lt"/>
                <a:ea typeface="+mn-ea"/>
                <a:cs typeface="+mn-cs"/>
              </a:rPr>
              <a:t>Cryptococcus</a:t>
            </a:r>
            <a:r>
              <a:rPr kumimoji="0" lang="en-US" sz="2400" b="0" i="0" u="none" strike="noStrike" kern="1200" cap="none" spc="0" normalizeH="0" baseline="0" noProof="0" dirty="0">
                <a:ln>
                  <a:noFill/>
                </a:ln>
                <a:solidFill>
                  <a:schemeClr val="tx1"/>
                </a:solidFill>
                <a:effectLst/>
                <a:uLnTx/>
                <a:uFillTx/>
                <a:latin typeface="+mn-lt"/>
                <a:ea typeface="+mn-ea"/>
                <a:cs typeface="+mn-cs"/>
              </a:rPr>
              <a:t>).</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Proteases:</a:t>
            </a:r>
            <a:r>
              <a:rPr kumimoji="0" lang="en-US" sz="2400" b="0" i="0" u="none" strike="noStrike" kern="1200" cap="none" spc="0" normalizeH="0" baseline="0" noProof="0" dirty="0">
                <a:ln>
                  <a:noFill/>
                </a:ln>
                <a:solidFill>
                  <a:schemeClr val="tx1"/>
                </a:solidFill>
                <a:effectLst/>
                <a:uLnTx/>
                <a:uFillTx/>
                <a:latin typeface="+mn-lt"/>
                <a:ea typeface="+mn-ea"/>
                <a:cs typeface="+mn-cs"/>
              </a:rPr>
              <a:t> Break down host antibodies, preventing immune marking for destruction.</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Surface Modification:</a:t>
            </a:r>
            <a:r>
              <a:rPr kumimoji="0" lang="en-US" sz="2400" b="0" i="0" u="none" strike="noStrike" kern="1200" cap="none" spc="0" normalizeH="0" baseline="0" noProof="0" dirty="0">
                <a:ln>
                  <a:noFill/>
                </a:ln>
                <a:solidFill>
                  <a:schemeClr val="tx1"/>
                </a:solidFill>
                <a:effectLst/>
                <a:uLnTx/>
                <a:uFillTx/>
                <a:latin typeface="+mn-lt"/>
                <a:ea typeface="+mn-ea"/>
                <a:cs typeface="+mn-cs"/>
              </a:rPr>
              <a:t> Altering surface structures to avoid detection (e.g., </a:t>
            </a:r>
            <a:r>
              <a:rPr kumimoji="0" lang="en-US" sz="2400" b="0" i="1" u="none" strike="noStrike" kern="1200" cap="none" spc="0" normalizeH="0" baseline="0" noProof="0" dirty="0">
                <a:ln>
                  <a:noFill/>
                </a:ln>
                <a:solidFill>
                  <a:schemeClr val="tx1"/>
                </a:solidFill>
                <a:effectLst/>
                <a:uLnTx/>
                <a:uFillTx/>
                <a:latin typeface="+mn-lt"/>
                <a:ea typeface="+mn-ea"/>
                <a:cs typeface="+mn-cs"/>
              </a:rPr>
              <a:t>Streptococcus</a:t>
            </a:r>
            <a:r>
              <a:rPr kumimoji="0" lang="en-US" sz="2400" b="0" i="0" u="none" strike="noStrike" kern="1200" cap="none" spc="0" normalizeH="0" baseline="0" noProof="0" dirty="0">
                <a:ln>
                  <a:noFill/>
                </a:ln>
                <a:solidFill>
                  <a:schemeClr val="tx1"/>
                </a:solidFill>
                <a:effectLst/>
                <a:uLnTx/>
                <a:uFillTx/>
                <a:latin typeface="+mn-lt"/>
                <a:ea typeface="+mn-ea"/>
                <a:cs typeface="+mn-cs"/>
              </a:rPr>
              <a:t> M protein, </a:t>
            </a:r>
            <a:r>
              <a:rPr kumimoji="0" lang="en-US" sz="2400" b="0" i="1" u="none" strike="noStrike" kern="1200" cap="none" spc="0" normalizeH="0" baseline="0" noProof="0" dirty="0">
                <a:ln>
                  <a:noFill/>
                </a:ln>
                <a:solidFill>
                  <a:schemeClr val="tx1"/>
                </a:solidFill>
                <a:effectLst/>
                <a:uLnTx/>
                <a:uFillTx/>
                <a:latin typeface="+mn-lt"/>
                <a:ea typeface="+mn-ea"/>
                <a:cs typeface="+mn-cs"/>
              </a:rPr>
              <a:t>Mycobacterium tuberculosis</a:t>
            </a:r>
            <a:r>
              <a:rPr kumimoji="0" lang="en-US" sz="2400" b="0" i="0" u="none" strike="noStrike" kern="1200" cap="none" spc="0" normalizeH="0" baseline="0" noProof="0" dirty="0">
                <a:ln>
                  <a:noFill/>
                </a:ln>
                <a:solidFill>
                  <a:schemeClr val="tx1"/>
                </a:solidFill>
                <a:effectLst/>
                <a:uLnTx/>
                <a:uFillTx/>
                <a:latin typeface="+mn-lt"/>
                <a:ea typeface="+mn-ea"/>
                <a:cs typeface="+mn-cs"/>
              </a:rPr>
              <a:t> mycolic acid protecting from phagocytes).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Coagulase &amp; Kinases:</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1" u="none" strike="noStrike" kern="1200" cap="none" spc="0" normalizeH="0" baseline="0" noProof="0" dirty="0">
                <a:ln>
                  <a:noFill/>
                </a:ln>
                <a:solidFill>
                  <a:schemeClr val="tx1"/>
                </a:solidFill>
                <a:effectLst/>
                <a:uLnTx/>
                <a:uFillTx/>
                <a:latin typeface="+mn-lt"/>
                <a:ea typeface="+mn-ea"/>
                <a:cs typeface="+mn-cs"/>
              </a:rPr>
              <a:t>Staphylococcus aureus</a:t>
            </a:r>
            <a:r>
              <a:rPr kumimoji="0" lang="en-US" sz="2400" b="0" i="0" u="none" strike="noStrike" kern="1200" cap="none" spc="0" normalizeH="0" baseline="0" noProof="0" dirty="0">
                <a:ln>
                  <a:noFill/>
                </a:ln>
                <a:solidFill>
                  <a:schemeClr val="tx1"/>
                </a:solidFill>
                <a:effectLst/>
                <a:uLnTx/>
                <a:uFillTx/>
                <a:latin typeface="+mn-lt"/>
                <a:ea typeface="+mn-ea"/>
                <a:cs typeface="+mn-cs"/>
              </a:rPr>
              <a:t>)</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Coagulase:</a:t>
            </a:r>
            <a:r>
              <a:rPr kumimoji="0" lang="en-US" sz="2400" b="0" i="0" u="none" strike="noStrike" kern="1200" cap="none" spc="0" normalizeH="0" baseline="0" noProof="0" dirty="0">
                <a:ln>
                  <a:noFill/>
                </a:ln>
                <a:solidFill>
                  <a:schemeClr val="tx1"/>
                </a:solidFill>
                <a:effectLst/>
                <a:uLnTx/>
                <a:uFillTx/>
                <a:latin typeface="+mn-lt"/>
                <a:ea typeface="+mn-ea"/>
                <a:cs typeface="+mn-cs"/>
              </a:rPr>
              <a:t> Forms blood clots to shield bacteria.</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Kinases:</a:t>
            </a:r>
            <a:r>
              <a:rPr kumimoji="0" lang="en-US" sz="2400" b="0" i="0" u="none" strike="noStrike" kern="1200" cap="none" spc="0" normalizeH="0" baseline="0" noProof="0" dirty="0">
                <a:ln>
                  <a:noFill/>
                </a:ln>
                <a:solidFill>
                  <a:schemeClr val="tx1"/>
                </a:solidFill>
                <a:effectLst/>
                <a:uLnTx/>
                <a:uFillTx/>
                <a:latin typeface="+mn-lt"/>
                <a:ea typeface="+mn-ea"/>
                <a:cs typeface="+mn-cs"/>
              </a:rPr>
              <a:t> Break down clots to allow trapped bacteria to spread.</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Evading Nutritional Immunity:</a:t>
            </a:r>
            <a:r>
              <a:rPr kumimoji="0" lang="en-US" sz="2400" b="0" i="0" u="none" strike="noStrike" kern="1200" cap="none" spc="0" normalizeH="0" baseline="0" noProof="0" dirty="0">
                <a:ln>
                  <a:noFill/>
                </a:ln>
                <a:solidFill>
                  <a:schemeClr val="tx1"/>
                </a:solidFill>
                <a:effectLst/>
                <a:uLnTx/>
                <a:uFillTx/>
                <a:latin typeface="+mn-lt"/>
                <a:ea typeface="+mn-ea"/>
                <a:cs typeface="+mn-cs"/>
              </a:rPr>
              <a:t> Scavenging essential metals like iron and zinc from host (e.g., </a:t>
            </a:r>
            <a:r>
              <a:rPr kumimoji="0" lang="en-US" sz="2400" b="0" i="1" u="none" strike="noStrike" kern="1200" cap="none" spc="0" normalizeH="0" baseline="0" noProof="0" dirty="0">
                <a:ln>
                  <a:noFill/>
                </a:ln>
                <a:solidFill>
                  <a:schemeClr val="tx1"/>
                </a:solidFill>
                <a:effectLst/>
                <a:uLnTx/>
                <a:uFillTx/>
                <a:latin typeface="+mn-lt"/>
                <a:ea typeface="+mn-ea"/>
                <a:cs typeface="+mn-cs"/>
              </a:rPr>
              <a:t>Neisseria meningitidis</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1" u="none" strike="noStrike" kern="1200" cap="none" spc="0" normalizeH="0" baseline="0" noProof="0" dirty="0">
                <a:ln>
                  <a:noFill/>
                </a:ln>
                <a:solidFill>
                  <a:schemeClr val="tx1"/>
                </a:solidFill>
                <a:effectLst/>
                <a:uLnTx/>
                <a:uFillTx/>
                <a:latin typeface="+mn-lt"/>
                <a:ea typeface="+mn-ea"/>
                <a:cs typeface="+mn-cs"/>
              </a:rPr>
              <a:t>Pseudomonas aeruginosa</a:t>
            </a:r>
            <a:r>
              <a:rPr kumimoji="0" lang="en-US" sz="2400" b="0" i="0" u="none" strike="noStrike" kern="1200" cap="none" spc="0" normalizeH="0" baseline="0" noProof="0" dirty="0">
                <a:ln>
                  <a:noFill/>
                </a:ln>
                <a:solidFill>
                  <a:schemeClr val="tx1"/>
                </a:solidFill>
                <a:effectLst/>
                <a:uLnTx/>
                <a:uFillTx/>
                <a:latin typeface="+mn-lt"/>
                <a:ea typeface="+mn-ea"/>
                <a:cs typeface="+mn-cs"/>
              </a:rPr>
              <a:t>).</a:t>
            </a:r>
          </a:p>
        </p:txBody>
      </p:sp>
    </p:spTree>
    <p:extLst>
      <p:ext uri="{BB962C8B-B14F-4D97-AF65-F5344CB8AC3E}">
        <p14:creationId xmlns:p14="http://schemas.microsoft.com/office/powerpoint/2010/main" val="26337065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73313A-F656-4F6D-BC6C-846D39509BFD}"/>
              </a:ext>
            </a:extLst>
          </p:cNvPr>
          <p:cNvSpPr txBox="1">
            <a:spLocks noGrp="1"/>
          </p:cNvSpPr>
          <p:nvPr>
            <p:ph type="title" idx="4294967295"/>
          </p:nvPr>
        </p:nvSpPr>
        <p:spPr>
          <a:xfrm>
            <a:off x="0" y="0"/>
            <a:ext cx="9144000" cy="67403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Immune Evasion: Antigenic Variation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Definition:</a:t>
            </a:r>
            <a:r>
              <a:rPr kumimoji="0" lang="en-US" sz="2400" b="0" i="0" u="none" strike="noStrike" kern="1200" cap="none" spc="0" normalizeH="0" baseline="0" noProof="0" dirty="0">
                <a:ln>
                  <a:noFill/>
                </a:ln>
                <a:solidFill>
                  <a:schemeClr val="tx1"/>
                </a:solidFill>
                <a:effectLst/>
                <a:uLnTx/>
                <a:uFillTx/>
                <a:latin typeface="+mn-lt"/>
                <a:ea typeface="+mn-ea"/>
                <a:cs typeface="+mn-cs"/>
              </a:rPr>
              <a:t> Pathogens continuously change their surface proteins to evade host antibodies.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Bacterial Examples: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1" u="none" strike="noStrike" kern="1200" cap="none" spc="0" normalizeH="0" baseline="0" noProof="0" dirty="0">
                <a:ln>
                  <a:noFill/>
                </a:ln>
                <a:solidFill>
                  <a:schemeClr val="tx1"/>
                </a:solidFill>
                <a:effectLst/>
                <a:uLnTx/>
                <a:uFillTx/>
                <a:latin typeface="+mn-lt"/>
                <a:ea typeface="+mn-ea"/>
                <a:cs typeface="+mn-cs"/>
              </a:rPr>
              <a:t>Borrelia burgdorferi</a:t>
            </a:r>
            <a:r>
              <a:rPr kumimoji="0" lang="en-US" sz="2400" b="0" i="0" u="none" strike="noStrike" kern="1200" cap="none" spc="0" normalizeH="0" baseline="0" noProof="0" dirty="0">
                <a:ln>
                  <a:noFill/>
                </a:ln>
                <a:solidFill>
                  <a:schemeClr val="tx1"/>
                </a:solidFill>
                <a:effectLst/>
                <a:uLnTx/>
                <a:uFillTx/>
                <a:latin typeface="+mn-lt"/>
                <a:ea typeface="+mn-ea"/>
                <a:cs typeface="+mn-cs"/>
              </a:rPr>
              <a:t> (Lyme disease): Alters </a:t>
            </a:r>
            <a:r>
              <a:rPr kumimoji="0" lang="en-US" sz="2400" b="0" i="0" u="none" strike="noStrike" kern="1200" cap="none" spc="0" normalizeH="0" baseline="0" noProof="0" dirty="0" err="1">
                <a:ln>
                  <a:noFill/>
                </a:ln>
                <a:solidFill>
                  <a:schemeClr val="tx1"/>
                </a:solidFill>
                <a:effectLst/>
                <a:uLnTx/>
                <a:uFillTx/>
                <a:latin typeface="+mn-lt"/>
                <a:ea typeface="+mn-ea"/>
                <a:cs typeface="+mn-cs"/>
              </a:rPr>
              <a:t>VlsE</a:t>
            </a:r>
            <a:r>
              <a:rPr kumimoji="0" lang="en-US" sz="2400" b="0" i="0" u="none" strike="noStrike" kern="1200" cap="none" spc="0" normalizeH="0" baseline="0" noProof="0" dirty="0">
                <a:ln>
                  <a:noFill/>
                </a:ln>
                <a:solidFill>
                  <a:schemeClr val="tx1"/>
                </a:solidFill>
                <a:effectLst/>
                <a:uLnTx/>
                <a:uFillTx/>
                <a:latin typeface="+mn-lt"/>
                <a:ea typeface="+mn-ea"/>
                <a:cs typeface="+mn-cs"/>
              </a:rPr>
              <a:t> protein, causing chronic infections.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1" u="none" strike="noStrike" kern="1200" cap="none" spc="0" normalizeH="0" baseline="0" noProof="0" dirty="0">
                <a:ln>
                  <a:noFill/>
                </a:ln>
                <a:solidFill>
                  <a:schemeClr val="tx1"/>
                </a:solidFill>
                <a:effectLst/>
                <a:uLnTx/>
                <a:uFillTx/>
                <a:latin typeface="+mn-lt"/>
                <a:ea typeface="+mn-ea"/>
                <a:cs typeface="+mn-cs"/>
              </a:rPr>
              <a:t>Neisseria gonorrhoeae</a:t>
            </a:r>
            <a:r>
              <a:rPr kumimoji="0" lang="en-US" sz="2400" b="0" i="0" u="none" strike="noStrike" kern="1200" cap="none" spc="0" normalizeH="0" baseline="0" noProof="0" dirty="0">
                <a:ln>
                  <a:noFill/>
                </a:ln>
                <a:solidFill>
                  <a:schemeClr val="tx1"/>
                </a:solidFill>
                <a:effectLst/>
                <a:uLnTx/>
                <a:uFillTx/>
                <a:latin typeface="+mn-lt"/>
                <a:ea typeface="+mn-ea"/>
                <a:cs typeface="+mn-cs"/>
              </a:rPr>
              <a:t>: Frequently alters type IV pili.</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Viral Examples (</a:t>
            </a:r>
            <a:r>
              <a:rPr kumimoji="0" lang="en-US" sz="2400" b="1" i="1" u="none" strike="noStrike" kern="1200" cap="none" spc="0" normalizeH="0" baseline="0" noProof="0" dirty="0" err="1">
                <a:ln>
                  <a:noFill/>
                </a:ln>
                <a:solidFill>
                  <a:schemeClr val="tx1"/>
                </a:solidFill>
                <a:effectLst/>
                <a:uLnTx/>
                <a:uFillTx/>
                <a:latin typeface="+mn-lt"/>
                <a:ea typeface="+mn-ea"/>
                <a:cs typeface="+mn-cs"/>
              </a:rPr>
              <a:t>Influenzavirus</a:t>
            </a:r>
            <a:r>
              <a:rPr kumimoji="0" lang="en-US" sz="2400" b="1" i="0" u="none" strike="noStrike" kern="1200" cap="none" spc="0" normalizeH="0" baseline="0" noProof="0" dirty="0">
                <a:ln>
                  <a:noFill/>
                </a:ln>
                <a:solidFill>
                  <a:schemeClr val="tx1"/>
                </a:solidFill>
                <a:effectLst/>
                <a:uLnTx/>
                <a:uFillTx/>
                <a:latin typeface="+mn-lt"/>
                <a:ea typeface="+mn-ea"/>
                <a:cs typeface="+mn-cs"/>
              </a:rPr>
              <a:t>):</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Antigenic Drift:</a:t>
            </a:r>
            <a:r>
              <a:rPr kumimoji="0" lang="en-US" sz="2400" b="0" i="0" u="none" strike="noStrike" kern="1200" cap="none" spc="0" normalizeH="0" baseline="0" noProof="0" dirty="0">
                <a:ln>
                  <a:noFill/>
                </a:ln>
                <a:solidFill>
                  <a:schemeClr val="tx1"/>
                </a:solidFill>
                <a:effectLst/>
                <a:uLnTx/>
                <a:uFillTx/>
                <a:latin typeface="+mn-lt"/>
                <a:ea typeface="+mn-ea"/>
                <a:cs typeface="+mn-cs"/>
              </a:rPr>
              <a:t> Slight changes in spike proteins (H and N) due to point mutations.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Antigenic Shift:</a:t>
            </a:r>
            <a:r>
              <a:rPr kumimoji="0" lang="en-US" sz="2400" b="0" i="0" u="none" strike="noStrike" kern="1200" cap="none" spc="0" normalizeH="0" baseline="0" noProof="0" dirty="0">
                <a:ln>
                  <a:noFill/>
                </a:ln>
                <a:solidFill>
                  <a:schemeClr val="tx1"/>
                </a:solidFill>
                <a:effectLst/>
                <a:uLnTx/>
                <a:uFillTx/>
                <a:latin typeface="+mn-lt"/>
                <a:ea typeface="+mn-ea"/>
                <a:cs typeface="+mn-cs"/>
              </a:rPr>
              <a:t> Major change in spike proteins due to gene reassortment (e.g., two viruses infecting same host).</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Impact:</a:t>
            </a:r>
            <a:r>
              <a:rPr kumimoji="0" lang="en-US" sz="2400" b="0" i="0" u="none" strike="noStrike" kern="1200" cap="none" spc="0" normalizeH="0" baseline="0" noProof="0" dirty="0">
                <a:ln>
                  <a:noFill/>
                </a:ln>
                <a:solidFill>
                  <a:schemeClr val="tx1"/>
                </a:solidFill>
                <a:effectLst/>
                <a:uLnTx/>
                <a:uFillTx/>
                <a:latin typeface="+mn-lt"/>
                <a:ea typeface="+mn-ea"/>
                <a:cs typeface="+mn-cs"/>
              </a:rPr>
              <a:t> Requires annual flu vaccines due to new strains.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Protozoan Examples: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1" u="none" strike="noStrike" kern="1200" cap="none" spc="0" normalizeH="0" baseline="0" noProof="0" dirty="0">
                <a:ln>
                  <a:noFill/>
                </a:ln>
                <a:solidFill>
                  <a:schemeClr val="tx1"/>
                </a:solidFill>
                <a:effectLst/>
                <a:uLnTx/>
                <a:uFillTx/>
                <a:latin typeface="+mn-lt"/>
                <a:ea typeface="+mn-ea"/>
                <a:cs typeface="+mn-cs"/>
              </a:rPr>
              <a:t>Plasmodium falciparum</a:t>
            </a:r>
            <a:r>
              <a:rPr kumimoji="0" lang="en-US" sz="2400" b="0" i="0" u="none" strike="noStrike" kern="1200" cap="none" spc="0" normalizeH="0" baseline="0" noProof="0" dirty="0">
                <a:ln>
                  <a:noFill/>
                </a:ln>
                <a:solidFill>
                  <a:schemeClr val="tx1"/>
                </a:solidFill>
                <a:effectLst/>
                <a:uLnTx/>
                <a:uFillTx/>
                <a:latin typeface="+mn-lt"/>
                <a:ea typeface="+mn-ea"/>
                <a:cs typeface="+mn-cs"/>
              </a:rPr>
              <a:t> (Malaria): Alters PfEMP1 protein on infected red blood cells, leading to chronic infection.</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1" u="none" strike="noStrike" kern="1200" cap="none" spc="0" normalizeH="0" baseline="0" noProof="0" dirty="0">
                <a:ln>
                  <a:noFill/>
                </a:ln>
                <a:solidFill>
                  <a:schemeClr val="tx1"/>
                </a:solidFill>
                <a:effectLst/>
                <a:uLnTx/>
                <a:uFillTx/>
                <a:latin typeface="+mn-lt"/>
                <a:ea typeface="+mn-ea"/>
                <a:cs typeface="+mn-cs"/>
              </a:rPr>
              <a:t>Trypanosoma brucei</a:t>
            </a:r>
            <a:r>
              <a:rPr kumimoji="0" lang="en-US" sz="2400" b="0" i="0" u="none" strike="noStrike" kern="1200" cap="none" spc="0" normalizeH="0" baseline="0" noProof="0" dirty="0">
                <a:ln>
                  <a:noFill/>
                </a:ln>
                <a:solidFill>
                  <a:schemeClr val="tx1"/>
                </a:solidFill>
                <a:effectLst/>
                <a:uLnTx/>
                <a:uFillTx/>
                <a:latin typeface="+mn-lt"/>
                <a:ea typeface="+mn-ea"/>
                <a:cs typeface="+mn-cs"/>
              </a:rPr>
              <a:t> (African Sleeping Sickness): Alters glycoprotein coat.</a:t>
            </a:r>
          </a:p>
        </p:txBody>
      </p:sp>
    </p:spTree>
    <p:extLst>
      <p:ext uri="{BB962C8B-B14F-4D97-AF65-F5344CB8AC3E}">
        <p14:creationId xmlns:p14="http://schemas.microsoft.com/office/powerpoint/2010/main" val="22747595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57996E-2E31-9BCF-A42A-A0E3EFB070DE}"/>
              </a:ext>
            </a:extLst>
          </p:cNvPr>
          <p:cNvSpPr txBox="1">
            <a:spLocks noGrp="1"/>
          </p:cNvSpPr>
          <p:nvPr>
            <p:ph type="title" idx="4294967295"/>
          </p:nvPr>
        </p:nvSpPr>
        <p:spPr>
          <a:xfrm>
            <a:off x="0" y="5376333"/>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3180"/>
                </a:solidFill>
                <a:effectLst/>
                <a:uLnTx/>
                <a:uFillTx/>
                <a:latin typeface="Encode Sans"/>
                <a:ea typeface="+mn-ea"/>
                <a:cs typeface="+mn-cs"/>
              </a:rPr>
              <a:t>Figure 6.7.  (a) A micrograph of capsules around bacterial cells. (b) Antibodies normally function by binding to antigens, molecules on the surface of pathogenic bacteria. Phagocytes then bind to the antibody, initiating phagocytosis. (c) Some bacteria also produce proteases, virulence factors that break down host antibodies to evade phagocytosis. </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11266" name="Picture 2" descr="a) a micrograph showing nonencapsulated cells as blue ovals on a light background. Encapsulated cells have a thick clear ring around the blue cells. B) Antibodies on phagocytic cells bind to antigens on the bacterial cell. Capsules on the bacterial cell cover the antigen and prevent the antibody from binding to the antigen. C) A bacterial cell is releasing small donts labeled proteases that are breaking down an antibody.">
            <a:extLst>
              <a:ext uri="{FF2B5EF4-FFF2-40B4-BE49-F238E27FC236}">
                <a16:creationId xmlns:a16="http://schemas.microsoft.com/office/drawing/2014/main" id="{85F383C7-DDC3-64FF-79FE-D6DD288C29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8963"/>
            <a:ext cx="9144000" cy="3138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2677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2" descr="A two-panel illustration comparing iron acquisition by gut bacteria under normal conditions (top panel) and during infection in the presence of host nutritional immunity (bottom panel). In the top panel, commensal bacteria in the gastrointestinal tract are shown using siderophores to acquire free iron from the environment. Iron is accessible and not heavily restricted, allowing bacterial growth. In the bottom panel, the host employs nutritional immunity to restrict iron availability. Host responses include the hormone hepcidin reducing circulatory iron, the production of NGAL (neutrophil gelatinase-associated lipocalin) to bind bacterial siderophores, and iron being sequestered by host molecules such as transferrin, ferritin, or heme. In response, bacterial pathogens are depicted using alternative strategies: capturing iron from transferrin or lactoferrin, extracting it from heme or ferritin, avoiding detection of their siderophores, pirating siderophores from other species, or directly invading host cells to access intracellular iron stores. The diagram emphasizes the competitive dynamic between host iron-sequestering mechanisms and bacterial iron-acquisition strategies.">
            <a:extLst>
              <a:ext uri="{FF2B5EF4-FFF2-40B4-BE49-F238E27FC236}">
                <a16:creationId xmlns:a16="http://schemas.microsoft.com/office/drawing/2014/main" id="{D0212EB3-0E83-0406-785F-D5DE5A20A9D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53043" y="0"/>
            <a:ext cx="4637913" cy="557106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05B0D3D7-715C-E42B-9762-92CAA5ED38F8}"/>
              </a:ext>
            </a:extLst>
          </p:cNvPr>
          <p:cNvSpPr txBox="1">
            <a:spLocks noGrp="1"/>
          </p:cNvSpPr>
          <p:nvPr>
            <p:ph type="title" idx="4294967295"/>
          </p:nvPr>
        </p:nvSpPr>
        <p:spPr>
          <a:xfrm>
            <a:off x="-1" y="5473005"/>
            <a:ext cx="9144000" cy="13849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3180"/>
                </a:solidFill>
                <a:effectLst/>
                <a:uLnTx/>
                <a:uFillTx/>
                <a:latin typeface="Encode Sans"/>
                <a:ea typeface="+mn-ea"/>
                <a:cs typeface="+mn-cs"/>
              </a:rPr>
              <a:t>Figure 6.8. Under normal conditions, commensal bacteria of the GI tract use siderophore-based iron uptake systems to obtain iron. Upon infection, the host uses nutritional immunity to restrict bacterial access to essential nutrients including iron (top panel). Host iron limitation includes hepcidin- mediated reduction of circulatory iron and/or the production of NGAL to prevent siderophores from chelating free iron. Additionally, iron is kept unavailable for bacteria by being bound to heme or proteins such as transferrin or ferritin. Bacterial pathogens employ diverse strategies to counter nutritional immunity (bottom panel), including the utilization of transferrin/lactoferrin, heme/heme-containing proteins, iron storage proteins such as ferritin, blocking the host from recognizing their siderophores, utilizing other species siderophores, and even invading into the cytoplasm of host cells.</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0395171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a) antigenic drift results from genetic mutations. Virus A is shown with different shaped pieces on the outside labeled neuraminidase and hemagglutinin. The mutated hemagglutinin has a different shape. B) Antigenic shift results from genetic reassortment. Virus A has green hemagglutinin and orange neuraminidase on the outside. Virus B has purple neuraminidase and blue hemagglutinin. These both enter the same host cell. Virus C is then produced which has the neuraminidase from virus A and the hemagglutinin from virus B.">
            <a:extLst>
              <a:ext uri="{FF2B5EF4-FFF2-40B4-BE49-F238E27FC236}">
                <a16:creationId xmlns:a16="http://schemas.microsoft.com/office/drawing/2014/main" id="{4DEF29C8-BEEE-C7FE-2798-D4F7BD1E22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1325"/>
            <a:ext cx="9144000" cy="495935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1C599124-FBDE-9792-3AB3-9C11F892D52C}"/>
              </a:ext>
            </a:extLst>
          </p:cNvPr>
          <p:cNvSpPr txBox="1">
            <a:spLocks noGrp="1"/>
          </p:cNvSpPr>
          <p:nvPr>
            <p:ph type="title" idx="4294967295"/>
          </p:nvPr>
        </p:nvSpPr>
        <p:spPr>
          <a:xfrm>
            <a:off x="211666" y="5031512"/>
            <a:ext cx="9143999"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3180"/>
                </a:solidFill>
                <a:effectLst/>
                <a:uLnTx/>
                <a:uFillTx/>
                <a:latin typeface="Encode Sans"/>
                <a:ea typeface="+mn-ea"/>
                <a:cs typeface="+mn-cs"/>
              </a:rPr>
              <a:t>Figure 6.9.  Antigenic drift and antigenic shift in influenza viruses. (a) In antigenic drift, mutations in the genes for the surface proteins neuraminidase and/or hemagglutinin result in small antigenic changes over time. (b) In antigenic shift, simultaneous infection of a cell with two different influenza viruses results in mixing of the genes. The resultant virus possesses a mixture of the proteins of the original viruses. Influenza pandemics can often be traced to antigenic shifts.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3484106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0C6A95-7CE2-BA23-F8E6-CA18886A91BF}"/>
              </a:ext>
            </a:extLst>
          </p:cNvPr>
          <p:cNvSpPr txBox="1">
            <a:spLocks noGrp="1"/>
          </p:cNvSpPr>
          <p:nvPr>
            <p:ph type="title" idx="4294967295"/>
          </p:nvPr>
        </p:nvSpPr>
        <p:spPr>
          <a:xfrm>
            <a:off x="0" y="86648"/>
            <a:ext cx="9144000" cy="63709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Step 4: Dissemination and Transmission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Spreading the Infection:</a:t>
            </a:r>
            <a:r>
              <a:rPr kumimoji="0" lang="en-US" sz="2400" b="0" i="0" u="none" strike="noStrike" kern="1200" cap="none" spc="0" normalizeH="0" baseline="0" noProof="0" dirty="0">
                <a:ln>
                  <a:noFill/>
                </a:ln>
                <a:solidFill>
                  <a:schemeClr val="tx1"/>
                </a:solidFill>
                <a:effectLst/>
                <a:uLnTx/>
                <a:uFillTx/>
                <a:latin typeface="+mn-lt"/>
                <a:ea typeface="+mn-ea"/>
                <a:cs typeface="+mn-cs"/>
              </a:rPr>
              <a:t> Pathogens must spread within the host and exit to infect new hosts.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Key Factors: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Motility (Flagella):</a:t>
            </a:r>
            <a:r>
              <a:rPr kumimoji="0" lang="en-US" sz="2400" b="0" i="0" u="none" strike="noStrike" kern="1200" cap="none" spc="0" normalizeH="0" baseline="0" noProof="0" dirty="0">
                <a:ln>
                  <a:noFill/>
                </a:ln>
                <a:solidFill>
                  <a:schemeClr val="tx1"/>
                </a:solidFill>
                <a:effectLst/>
                <a:uLnTx/>
                <a:uFillTx/>
                <a:latin typeface="+mn-lt"/>
                <a:ea typeface="+mn-ea"/>
                <a:cs typeface="+mn-cs"/>
              </a:rPr>
              <a:t> Allows active movement through host tissues for invasion and spread (e.g., </a:t>
            </a:r>
            <a:r>
              <a:rPr kumimoji="0" lang="en-US" sz="2400" b="0" i="1" u="none" strike="noStrike" kern="1200" cap="none" spc="0" normalizeH="0" baseline="0" noProof="0" dirty="0">
                <a:ln>
                  <a:noFill/>
                </a:ln>
                <a:solidFill>
                  <a:schemeClr val="tx1"/>
                </a:solidFill>
                <a:effectLst/>
                <a:uLnTx/>
                <a:uFillTx/>
                <a:latin typeface="+mn-lt"/>
                <a:ea typeface="+mn-ea"/>
                <a:cs typeface="+mn-cs"/>
              </a:rPr>
              <a:t>Salmonella</a:t>
            </a:r>
            <a:r>
              <a:rPr kumimoji="0" lang="en-US" sz="2400" b="0" i="0" u="none" strike="noStrike" kern="1200" cap="none" spc="0" normalizeH="0" baseline="0" noProof="0" dirty="0">
                <a:ln>
                  <a:noFill/>
                </a:ln>
                <a:solidFill>
                  <a:schemeClr val="tx1"/>
                </a:solidFill>
                <a:effectLst/>
                <a:uLnTx/>
                <a:uFillTx/>
                <a:latin typeface="+mn-lt"/>
                <a:ea typeface="+mn-ea"/>
                <a:cs typeface="+mn-cs"/>
              </a:rPr>
              <a:t>).</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Pili (Type IV):</a:t>
            </a:r>
            <a:r>
              <a:rPr kumimoji="0" lang="en-US" sz="2400" b="0" i="0" u="none" strike="noStrike" kern="1200" cap="none" spc="0" normalizeH="0" baseline="0" noProof="0" dirty="0">
                <a:ln>
                  <a:noFill/>
                </a:ln>
                <a:solidFill>
                  <a:schemeClr val="tx1"/>
                </a:solidFill>
                <a:effectLst/>
                <a:uLnTx/>
                <a:uFillTx/>
                <a:latin typeface="+mn-lt"/>
                <a:ea typeface="+mn-ea"/>
                <a:cs typeface="+mn-cs"/>
              </a:rPr>
              <a:t> Facilitate attachment and colonization, especially on mucosal surfaces, aiding local spread and transmission through contact (e.g., </a:t>
            </a:r>
            <a:r>
              <a:rPr kumimoji="0" lang="en-US" sz="2400" b="0" i="1" u="none" strike="noStrike" kern="1200" cap="none" spc="0" normalizeH="0" baseline="0" noProof="0" dirty="0">
                <a:ln>
                  <a:noFill/>
                </a:ln>
                <a:solidFill>
                  <a:schemeClr val="tx1"/>
                </a:solidFill>
                <a:effectLst/>
                <a:uLnTx/>
                <a:uFillTx/>
                <a:latin typeface="+mn-lt"/>
                <a:ea typeface="+mn-ea"/>
                <a:cs typeface="+mn-cs"/>
              </a:rPr>
              <a:t>Neisseria gonorrhoeae</a:t>
            </a:r>
            <a:r>
              <a:rPr kumimoji="0" lang="en-US" sz="2400" b="0" i="0" u="none" strike="noStrike" kern="1200" cap="none" spc="0" normalizeH="0" baseline="0" noProof="0" dirty="0">
                <a:ln>
                  <a:noFill/>
                </a:ln>
                <a:solidFill>
                  <a:schemeClr val="tx1"/>
                </a:solidFill>
                <a:effectLst/>
                <a:uLnTx/>
                <a:uFillTx/>
                <a:latin typeface="+mn-lt"/>
                <a:ea typeface="+mn-ea"/>
                <a:cs typeface="+mn-cs"/>
              </a:rPr>
              <a:t>).</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Biofilm Formation:</a:t>
            </a:r>
            <a:r>
              <a:rPr kumimoji="0" lang="en-US" sz="2400" b="0" i="0" u="none" strike="noStrike" kern="1200" cap="none" spc="0" normalizeH="0" baseline="0" noProof="0" dirty="0">
                <a:ln>
                  <a:noFill/>
                </a:ln>
                <a:solidFill>
                  <a:schemeClr val="tx1"/>
                </a:solidFill>
                <a:effectLst/>
                <a:uLnTx/>
                <a:uFillTx/>
                <a:latin typeface="+mn-lt"/>
                <a:ea typeface="+mn-ea"/>
                <a:cs typeface="+mn-cs"/>
              </a:rPr>
              <a:t> Protective communities enhance persistence within tissues and protect bacteria for transmission (e.g., </a:t>
            </a:r>
            <a:r>
              <a:rPr kumimoji="0" lang="en-US" sz="2400" b="0" i="1" u="none" strike="noStrike" kern="1200" cap="none" spc="0" normalizeH="0" baseline="0" noProof="0" dirty="0">
                <a:ln>
                  <a:noFill/>
                </a:ln>
                <a:solidFill>
                  <a:schemeClr val="tx1"/>
                </a:solidFill>
                <a:effectLst/>
                <a:uLnTx/>
                <a:uFillTx/>
                <a:latin typeface="+mn-lt"/>
                <a:ea typeface="+mn-ea"/>
                <a:cs typeface="+mn-cs"/>
              </a:rPr>
              <a:t>Pseudomonas aeruginosa</a:t>
            </a:r>
            <a:r>
              <a:rPr kumimoji="0" lang="en-US" sz="2400" b="0" i="0" u="none" strike="noStrike" kern="1200" cap="none" spc="0" normalizeH="0" baseline="0" noProof="0" dirty="0">
                <a:ln>
                  <a:noFill/>
                </a:ln>
                <a:solidFill>
                  <a:schemeClr val="tx1"/>
                </a:solidFill>
                <a:effectLst/>
                <a:uLnTx/>
                <a:uFillTx/>
                <a:latin typeface="+mn-lt"/>
                <a:ea typeface="+mn-ea"/>
                <a:cs typeface="+mn-cs"/>
              </a:rPr>
              <a:t> in cystic fibrosis lungs).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Vector-Mediated Transmission:</a:t>
            </a:r>
            <a:r>
              <a:rPr kumimoji="0" lang="en-US" sz="2400" b="0" i="0" u="none" strike="noStrike" kern="1200" cap="none" spc="0" normalizeH="0" baseline="0" noProof="0" dirty="0">
                <a:ln>
                  <a:noFill/>
                </a:ln>
                <a:solidFill>
                  <a:schemeClr val="tx1"/>
                </a:solidFill>
                <a:effectLst/>
                <a:uLnTx/>
                <a:uFillTx/>
                <a:latin typeface="+mn-lt"/>
                <a:ea typeface="+mn-ea"/>
                <a:cs typeface="+mn-cs"/>
              </a:rPr>
              <a:t> Reliance on vectors like mosquitoes or ticks to move between hosts (e.g., </a:t>
            </a:r>
            <a:r>
              <a:rPr kumimoji="0" lang="en-US" sz="2400" b="0" i="1" u="none" strike="noStrike" kern="1200" cap="none" spc="0" normalizeH="0" baseline="0" noProof="0" dirty="0">
                <a:ln>
                  <a:noFill/>
                </a:ln>
                <a:solidFill>
                  <a:schemeClr val="tx1"/>
                </a:solidFill>
                <a:effectLst/>
                <a:uLnTx/>
                <a:uFillTx/>
                <a:latin typeface="+mn-lt"/>
                <a:ea typeface="+mn-ea"/>
                <a:cs typeface="+mn-cs"/>
              </a:rPr>
              <a:t>Plasmodium</a:t>
            </a:r>
            <a:r>
              <a:rPr kumimoji="0" lang="en-US" sz="2400" b="0" i="0" u="none" strike="noStrike" kern="1200" cap="none" spc="0" normalizeH="0" baseline="0" noProof="0" dirty="0">
                <a:ln>
                  <a:noFill/>
                </a:ln>
                <a:solidFill>
                  <a:schemeClr val="tx1"/>
                </a:solidFill>
                <a:effectLst/>
                <a:uLnTx/>
                <a:uFillTx/>
                <a:latin typeface="+mn-lt"/>
                <a:ea typeface="+mn-ea"/>
                <a:cs typeface="+mn-cs"/>
              </a:rPr>
              <a:t> for malaria, </a:t>
            </a:r>
            <a:r>
              <a:rPr kumimoji="0" lang="en-US" sz="2400" b="0" i="1" u="none" strike="noStrike" kern="1200" cap="none" spc="0" normalizeH="0" baseline="0" noProof="0" dirty="0">
                <a:ln>
                  <a:noFill/>
                </a:ln>
                <a:solidFill>
                  <a:schemeClr val="tx1"/>
                </a:solidFill>
                <a:effectLst/>
                <a:uLnTx/>
                <a:uFillTx/>
                <a:latin typeface="+mn-lt"/>
                <a:ea typeface="+mn-ea"/>
                <a:cs typeface="+mn-cs"/>
              </a:rPr>
              <a:t>Borrelia</a:t>
            </a:r>
            <a:r>
              <a:rPr kumimoji="0" lang="en-US" sz="2400" b="0" i="0" u="none" strike="noStrike" kern="1200" cap="none" spc="0" normalizeH="0" baseline="0" noProof="0" dirty="0">
                <a:ln>
                  <a:noFill/>
                </a:ln>
                <a:solidFill>
                  <a:schemeClr val="tx1"/>
                </a:solidFill>
                <a:effectLst/>
                <a:uLnTx/>
                <a:uFillTx/>
                <a:latin typeface="+mn-lt"/>
                <a:ea typeface="+mn-ea"/>
                <a:cs typeface="+mn-cs"/>
              </a:rPr>
              <a:t> for Lyme disease, Dengue virus).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Environmental Persistence:</a:t>
            </a:r>
            <a:r>
              <a:rPr kumimoji="0" lang="en-US" sz="2400" b="0" i="0" u="none" strike="noStrike" kern="1200" cap="none" spc="0" normalizeH="0" baseline="0" noProof="0" dirty="0">
                <a:ln>
                  <a:noFill/>
                </a:ln>
                <a:solidFill>
                  <a:schemeClr val="tx1"/>
                </a:solidFill>
                <a:effectLst/>
                <a:uLnTx/>
                <a:uFillTx/>
                <a:latin typeface="+mn-lt"/>
                <a:ea typeface="+mn-ea"/>
                <a:cs typeface="+mn-cs"/>
              </a:rPr>
              <a:t> Ability to survive harsh conditions outside the host (e.g., </a:t>
            </a:r>
            <a:r>
              <a:rPr kumimoji="0" lang="en-US" sz="2400" b="0" i="1" u="none" strike="noStrike" kern="1200" cap="none" spc="0" normalizeH="0" baseline="0" noProof="0" dirty="0">
                <a:ln>
                  <a:noFill/>
                </a:ln>
                <a:solidFill>
                  <a:schemeClr val="tx1"/>
                </a:solidFill>
                <a:effectLst/>
                <a:uLnTx/>
                <a:uFillTx/>
                <a:latin typeface="+mn-lt"/>
                <a:ea typeface="+mn-ea"/>
                <a:cs typeface="+mn-cs"/>
              </a:rPr>
              <a:t>Clostridium difficile</a:t>
            </a:r>
            <a:r>
              <a:rPr kumimoji="0" lang="en-US" sz="2400" b="0" i="0" u="none" strike="noStrike" kern="1200" cap="none" spc="0" normalizeH="0" baseline="0" noProof="0" dirty="0">
                <a:ln>
                  <a:noFill/>
                </a:ln>
                <a:solidFill>
                  <a:schemeClr val="tx1"/>
                </a:solidFill>
                <a:effectLst/>
                <a:uLnTx/>
                <a:uFillTx/>
                <a:latin typeface="+mn-lt"/>
                <a:ea typeface="+mn-ea"/>
                <a:cs typeface="+mn-cs"/>
              </a:rPr>
              <a:t> spores).</a:t>
            </a:r>
          </a:p>
        </p:txBody>
      </p:sp>
    </p:spTree>
    <p:extLst>
      <p:ext uri="{BB962C8B-B14F-4D97-AF65-F5344CB8AC3E}">
        <p14:creationId xmlns:p14="http://schemas.microsoft.com/office/powerpoint/2010/main" val="35121750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2009BD-C449-03EE-EB2F-6299F580FFDB}"/>
              </a:ext>
            </a:extLst>
          </p:cNvPr>
          <p:cNvSpPr txBox="1">
            <a:spLocks noGrp="1"/>
          </p:cNvSpPr>
          <p:nvPr>
            <p:ph type="title" idx="4294967295"/>
          </p:nvPr>
        </p:nvSpPr>
        <p:spPr>
          <a:xfrm>
            <a:off x="0" y="335846"/>
            <a:ext cx="9144000" cy="48936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Nursing Relevance: Applying Virulence Factor Knowledge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Infection Control:</a:t>
            </a:r>
            <a:r>
              <a:rPr kumimoji="0" lang="en-US" sz="2400" b="0" i="0" u="none" strike="noStrike" kern="1200" cap="none" spc="0" normalizeH="0" baseline="0" noProof="0" dirty="0">
                <a:ln>
                  <a:noFill/>
                </a:ln>
                <a:solidFill>
                  <a:schemeClr val="tx1"/>
                </a:solidFill>
                <a:effectLst/>
                <a:uLnTx/>
                <a:uFillTx/>
                <a:latin typeface="+mn-lt"/>
                <a:ea typeface="+mn-ea"/>
                <a:cs typeface="+mn-cs"/>
              </a:rPr>
              <a:t> Understanding adhesins and dissemination helps guide hygiene and isolation measures.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Diagnosis &amp; Treatment:</a:t>
            </a:r>
            <a:r>
              <a:rPr kumimoji="0" lang="en-US" sz="2400" b="0" i="0" u="none" strike="noStrike" kern="1200" cap="none" spc="0" normalizeH="0" baseline="0" noProof="0" dirty="0">
                <a:ln>
                  <a:noFill/>
                </a:ln>
                <a:solidFill>
                  <a:schemeClr val="tx1"/>
                </a:solidFill>
                <a:effectLst/>
                <a:uLnTx/>
                <a:uFillTx/>
                <a:latin typeface="+mn-lt"/>
                <a:ea typeface="+mn-ea"/>
                <a:cs typeface="+mn-cs"/>
              </a:rPr>
              <a:t> Recognizing symptoms of toxin-related infections and encapsulated pathogens aids early intervention.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Antimicrobial Stewardship:</a:t>
            </a:r>
            <a:r>
              <a:rPr kumimoji="0" lang="en-US" sz="2400" b="0" i="0" u="none" strike="noStrike" kern="1200" cap="none" spc="0" normalizeH="0" baseline="0" noProof="0" dirty="0">
                <a:ln>
                  <a:noFill/>
                </a:ln>
                <a:solidFill>
                  <a:schemeClr val="tx1"/>
                </a:solidFill>
                <a:effectLst/>
                <a:uLnTx/>
                <a:uFillTx/>
                <a:latin typeface="+mn-lt"/>
                <a:ea typeface="+mn-ea"/>
                <a:cs typeface="+mn-cs"/>
              </a:rPr>
              <a:t> Knowledge of how pathogens evade antibiotics (e.g., biofilms) informs treatment choices.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Vaccination &amp; Prevention:</a:t>
            </a:r>
            <a:r>
              <a:rPr kumimoji="0" lang="en-US" sz="2400" b="0" i="0" u="none" strike="noStrike" kern="1200" cap="none" spc="0" normalizeH="0" baseline="0" noProof="0" dirty="0">
                <a:ln>
                  <a:noFill/>
                </a:ln>
                <a:solidFill>
                  <a:schemeClr val="tx1"/>
                </a:solidFill>
                <a:effectLst/>
                <a:uLnTx/>
                <a:uFillTx/>
                <a:latin typeface="+mn-lt"/>
                <a:ea typeface="+mn-ea"/>
                <a:cs typeface="+mn-cs"/>
              </a:rPr>
              <a:t> Understanding viral antigenic variation and bacterial capsules highlights the importance of vaccination programs.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Patient Education:</a:t>
            </a:r>
            <a:r>
              <a:rPr kumimoji="0" lang="en-US" sz="2400" b="0" i="0" u="none" strike="noStrike" kern="1200" cap="none" spc="0" normalizeH="0" baseline="0" noProof="0" dirty="0">
                <a:ln>
                  <a:noFill/>
                </a:ln>
                <a:solidFill>
                  <a:schemeClr val="tx1"/>
                </a:solidFill>
                <a:effectLst/>
                <a:uLnTx/>
                <a:uFillTx/>
                <a:latin typeface="+mn-lt"/>
                <a:ea typeface="+mn-ea"/>
                <a:cs typeface="+mn-cs"/>
              </a:rPr>
              <a:t> Nurses educate on hygiene, safe practices, and the role of immune defenses.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chemeClr val="tx1"/>
                </a:solidFill>
                <a:effectLst/>
                <a:uLnTx/>
                <a:uFillTx/>
                <a:latin typeface="+mn-lt"/>
                <a:ea typeface="+mn-ea"/>
                <a:cs typeface="+mn-cs"/>
              </a:rPr>
              <a:t>By understanding these intricate mechanisms, healthcare professionals can better combat infectious diseases and protect public health.</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3850994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B0528F-D7D9-415F-62A3-CC583705D553}"/>
              </a:ext>
            </a:extLst>
          </p:cNvPr>
          <p:cNvSpPr txBox="1">
            <a:spLocks noGrp="1"/>
          </p:cNvSpPr>
          <p:nvPr>
            <p:ph type="title" idx="4294967295"/>
          </p:nvPr>
        </p:nvSpPr>
        <p:spPr>
          <a:xfrm>
            <a:off x="0" y="29670"/>
            <a:ext cx="9144000" cy="66941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950" b="1" i="0" u="none" strike="noStrike" kern="1200" cap="none" spc="0" normalizeH="0" baseline="0" noProof="0" dirty="0">
                <a:ln>
                  <a:noFill/>
                </a:ln>
                <a:solidFill>
                  <a:schemeClr val="tx1"/>
                </a:solidFill>
                <a:effectLst/>
                <a:uLnTx/>
                <a:uFillTx/>
                <a:latin typeface="+mn-lt"/>
                <a:ea typeface="+mn-ea"/>
                <a:cs typeface="+mn-cs"/>
              </a:rPr>
              <a:t>What is in Louisiana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50" b="0" i="0" u="none" strike="noStrike" kern="1200" cap="none" spc="0" normalizeH="0" baseline="0" noProof="0" dirty="0">
                <a:ln>
                  <a:noFill/>
                </a:ln>
                <a:solidFill>
                  <a:srgbClr val="000000"/>
                </a:solidFill>
                <a:effectLst/>
                <a:uLnTx/>
                <a:uFillTx/>
                <a:latin typeface="Encode Sans"/>
                <a:ea typeface="+mn-ea"/>
                <a:cs typeface="+mn-cs"/>
              </a:rPr>
              <a:t>​Dr. Gerald Domingue, a native of Lafayette, Louisiana, made significant contributions to the understanding of microbial pathogenicity during his tenure as a professor at Tulane University School of Medicine. His research centered on cell wall-deficient bacteria, or L-form bacteria, revealing their ability to persist within host tissues, evade the immune system, and potentially contribute to chronic and recurrent infections. A notable 1974 study published in </a:t>
            </a:r>
            <a:r>
              <a:rPr kumimoji="0" lang="en-US" sz="1950" b="0" i="1" u="none" strike="noStrike" kern="1200" cap="none" spc="0" normalizeH="0" baseline="0" noProof="0" dirty="0">
                <a:ln>
                  <a:noFill/>
                </a:ln>
                <a:solidFill>
                  <a:srgbClr val="000000"/>
                </a:solidFill>
                <a:effectLst/>
                <a:uLnTx/>
                <a:uFillTx/>
                <a:latin typeface="Encode Sans"/>
                <a:ea typeface="+mn-ea"/>
                <a:cs typeface="+mn-cs"/>
              </a:rPr>
              <a:t>Infection and Immunity</a:t>
            </a:r>
            <a:r>
              <a:rPr kumimoji="0" lang="en-US" sz="1950" b="0" i="0" u="none" strike="noStrike" kern="1200" cap="none" spc="0" normalizeH="0" baseline="0" noProof="0" dirty="0">
                <a:ln>
                  <a:noFill/>
                </a:ln>
                <a:solidFill>
                  <a:srgbClr val="000000"/>
                </a:solidFill>
                <a:effectLst/>
                <a:uLnTx/>
                <a:uFillTx/>
                <a:latin typeface="Encode Sans"/>
                <a:ea typeface="+mn-ea"/>
                <a:cs typeface="+mn-cs"/>
              </a:rPr>
              <a:t> demonstrated the capacity of L-form bacteria to persist within human embryonic kidney cells and revert to their walled forms, elucidating a reproductive cycle crucial to their persistence and pathogenicity. Subsequent research explored the role of these bacteria in chronic urinary tract infections (UTIs), demonstrating their ability to survive antibiotic treatment by entering a dormant state within host cells. This work significantly advanced our understanding of antibiotic resistance and bacterial latency, influencing clinical approaches to managing recurrent UTIs. While Dr. Domingue’s work did explore the role of L-forms in persistent infections, the direct link to autoimmune diseases like rheumatoid arthritis and lupus, while investigated, remains an area of ongoing research with more complex connections than directly triggering such diseases. His research did highlight the challenge of detecting L-form bacteria using conventional culture techniques, emphasizing the need for alternative diagnostic methods. His findings, published in journals such as </a:t>
            </a:r>
            <a:r>
              <a:rPr kumimoji="0" lang="en-US" sz="1950" b="0" i="1" u="none" strike="noStrike" kern="1200" cap="none" spc="0" normalizeH="0" baseline="0" noProof="0" dirty="0">
                <a:ln>
                  <a:noFill/>
                </a:ln>
                <a:solidFill>
                  <a:srgbClr val="000000"/>
                </a:solidFill>
                <a:effectLst/>
                <a:uLnTx/>
                <a:uFillTx/>
                <a:latin typeface="Encode Sans"/>
                <a:ea typeface="+mn-ea"/>
                <a:cs typeface="+mn-cs"/>
              </a:rPr>
              <a:t>The Journal of Urology</a:t>
            </a:r>
            <a:r>
              <a:rPr kumimoji="0" lang="en-US" sz="1950" b="0" i="0" u="none" strike="noStrike" kern="1200" cap="none" spc="0" normalizeH="0" baseline="0" noProof="0" dirty="0">
                <a:ln>
                  <a:noFill/>
                </a:ln>
                <a:solidFill>
                  <a:srgbClr val="000000"/>
                </a:solidFill>
                <a:effectLst/>
                <a:uLnTx/>
                <a:uFillTx/>
                <a:latin typeface="Encode Sans"/>
                <a:ea typeface="+mn-ea"/>
                <a:cs typeface="+mn-cs"/>
              </a:rPr>
              <a:t> and </a:t>
            </a:r>
            <a:r>
              <a:rPr kumimoji="0" lang="en-US" sz="1950" b="0" i="1" u="none" strike="noStrike" kern="1200" cap="none" spc="0" normalizeH="0" baseline="0" noProof="0" dirty="0">
                <a:ln>
                  <a:noFill/>
                </a:ln>
                <a:solidFill>
                  <a:srgbClr val="000000"/>
                </a:solidFill>
                <a:effectLst/>
                <a:uLnTx/>
                <a:uFillTx/>
                <a:latin typeface="Encode Sans"/>
                <a:ea typeface="+mn-ea"/>
                <a:cs typeface="+mn-cs"/>
              </a:rPr>
              <a:t>Clinical Microbiology Reviews</a:t>
            </a:r>
            <a:r>
              <a:rPr kumimoji="0" lang="en-US" sz="1950" b="0" i="0" u="none" strike="noStrike" kern="1200" cap="none" spc="0" normalizeH="0" baseline="0" noProof="0" dirty="0">
                <a:ln>
                  <a:noFill/>
                </a:ln>
                <a:solidFill>
                  <a:srgbClr val="000000"/>
                </a:solidFill>
                <a:effectLst/>
                <a:uLnTx/>
                <a:uFillTx/>
                <a:latin typeface="Encode Sans"/>
                <a:ea typeface="+mn-ea"/>
                <a:cs typeface="+mn-cs"/>
              </a:rPr>
              <a:t>, continue to influence infectious disease research and challenge traditional models of bacterial pathogenesis, particularly concerning persistent and antibiotic resistant infections.</a:t>
            </a:r>
          </a:p>
        </p:txBody>
      </p:sp>
    </p:spTree>
    <p:extLst>
      <p:ext uri="{BB962C8B-B14F-4D97-AF65-F5344CB8AC3E}">
        <p14:creationId xmlns:p14="http://schemas.microsoft.com/office/powerpoint/2010/main" val="13340570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5AA562-344B-7097-5BED-BD8CB7833270}"/>
              </a:ext>
            </a:extLst>
          </p:cNvPr>
          <p:cNvSpPr txBox="1">
            <a:spLocks noGrp="1"/>
          </p:cNvSpPr>
          <p:nvPr>
            <p:ph type="title" idx="4294967295"/>
          </p:nvPr>
        </p:nvSpPr>
        <p:spPr>
          <a:xfrm>
            <a:off x="0" y="112048"/>
            <a:ext cx="9144000" cy="618630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chemeClr val="tx1"/>
                </a:solidFill>
                <a:effectLst/>
                <a:uLnTx/>
                <a:uFillTx/>
                <a:latin typeface="+mn-lt"/>
                <a:ea typeface="+mn-ea"/>
                <a:cs typeface="+mn-cs"/>
              </a:rPr>
              <a:t>Chapter Summary: Core Concepts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chemeClr val="tx1"/>
                </a:solidFill>
                <a:effectLst/>
                <a:uLnTx/>
                <a:uFillTx/>
                <a:latin typeface="+mn-lt"/>
                <a:ea typeface="+mn-ea"/>
                <a:cs typeface="+mn-cs"/>
              </a:rPr>
              <a:t>How Pathogens Cause Disease:</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tx1"/>
                </a:solidFill>
                <a:effectLst/>
                <a:uLnTx/>
                <a:uFillTx/>
                <a:latin typeface="+mn-lt"/>
                <a:ea typeface="+mn-ea"/>
                <a:cs typeface="+mn-cs"/>
              </a:rPr>
              <a:t>Pathogens must enter, evade host defenses, and damage tissues to establish infection.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chemeClr val="tx1"/>
                </a:solidFill>
                <a:effectLst/>
                <a:uLnTx/>
                <a:uFillTx/>
                <a:latin typeface="+mn-lt"/>
                <a:ea typeface="+mn-ea"/>
                <a:cs typeface="+mn-cs"/>
              </a:rPr>
              <a:t>Pathogenicity &amp; Virulence:</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chemeClr val="tx1"/>
                </a:solidFill>
                <a:effectLst/>
                <a:uLnTx/>
                <a:uFillTx/>
                <a:latin typeface="+mn-lt"/>
                <a:ea typeface="+mn-ea"/>
                <a:cs typeface="+mn-cs"/>
              </a:rPr>
              <a:t>Pathogenicity:</a:t>
            </a:r>
            <a:r>
              <a:rPr kumimoji="0" lang="en-US" sz="2200" b="0" i="0" u="none" strike="noStrike" kern="1200" cap="none" spc="0" normalizeH="0" baseline="0" noProof="0" dirty="0">
                <a:ln>
                  <a:noFill/>
                </a:ln>
                <a:solidFill>
                  <a:schemeClr val="tx1"/>
                </a:solidFill>
                <a:effectLst/>
                <a:uLnTx/>
                <a:uFillTx/>
                <a:latin typeface="+mn-lt"/>
                <a:ea typeface="+mn-ea"/>
                <a:cs typeface="+mn-cs"/>
              </a:rPr>
              <a:t> The ability of a microbe to cause disease.</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chemeClr val="tx1"/>
                </a:solidFill>
                <a:effectLst/>
                <a:uLnTx/>
                <a:uFillTx/>
                <a:latin typeface="+mn-lt"/>
                <a:ea typeface="+mn-ea"/>
                <a:cs typeface="+mn-cs"/>
              </a:rPr>
              <a:t>Virulence:</a:t>
            </a:r>
            <a:r>
              <a:rPr kumimoji="0" lang="en-US" sz="2200" b="0" i="0" u="none" strike="noStrike" kern="1200" cap="none" spc="0" normalizeH="0" baseline="0" noProof="0" dirty="0">
                <a:ln>
                  <a:noFill/>
                </a:ln>
                <a:solidFill>
                  <a:schemeClr val="tx1"/>
                </a:solidFill>
                <a:effectLst/>
                <a:uLnTx/>
                <a:uFillTx/>
                <a:latin typeface="+mn-lt"/>
                <a:ea typeface="+mn-ea"/>
                <a:cs typeface="+mn-cs"/>
              </a:rPr>
              <a:t> The </a:t>
            </a:r>
            <a:r>
              <a:rPr kumimoji="0" lang="en-US" sz="2200" b="0" i="1" u="none" strike="noStrike" kern="1200" cap="none" spc="0" normalizeH="0" baseline="0" noProof="0" dirty="0">
                <a:ln>
                  <a:noFill/>
                </a:ln>
                <a:solidFill>
                  <a:schemeClr val="tx1"/>
                </a:solidFill>
                <a:effectLst/>
                <a:uLnTx/>
                <a:uFillTx/>
                <a:latin typeface="+mn-lt"/>
                <a:ea typeface="+mn-ea"/>
                <a:cs typeface="+mn-cs"/>
              </a:rPr>
              <a:t>degree</a:t>
            </a:r>
            <a:r>
              <a:rPr kumimoji="0" lang="en-US" sz="2200" b="0" i="0" u="none" strike="noStrike" kern="1200" cap="none" spc="0" normalizeH="0" baseline="0" noProof="0" dirty="0">
                <a:ln>
                  <a:noFill/>
                </a:ln>
                <a:solidFill>
                  <a:schemeClr val="tx1"/>
                </a:solidFill>
                <a:effectLst/>
                <a:uLnTx/>
                <a:uFillTx/>
                <a:latin typeface="+mn-lt"/>
                <a:ea typeface="+mn-ea"/>
                <a:cs typeface="+mn-cs"/>
              </a:rPr>
              <a:t> of disease severity.</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chemeClr val="tx1"/>
                </a:solidFill>
                <a:effectLst/>
                <a:uLnTx/>
                <a:uFillTx/>
                <a:latin typeface="+mn-lt"/>
                <a:ea typeface="+mn-ea"/>
                <a:cs typeface="+mn-cs"/>
              </a:rPr>
              <a:t>Measuring Virulence:</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chemeClr val="tx1"/>
                </a:solidFill>
                <a:effectLst/>
                <a:uLnTx/>
                <a:uFillTx/>
                <a:latin typeface="+mn-lt"/>
                <a:ea typeface="+mn-ea"/>
                <a:cs typeface="+mn-cs"/>
              </a:rPr>
              <a:t>Infectious Dose (ID₅₀):</a:t>
            </a:r>
            <a:r>
              <a:rPr kumimoji="0" lang="en-US" sz="2200" b="0" i="0" u="none" strike="noStrike" kern="1200" cap="none" spc="0" normalizeH="0" baseline="0" noProof="0" dirty="0">
                <a:ln>
                  <a:noFill/>
                </a:ln>
                <a:solidFill>
                  <a:schemeClr val="tx1"/>
                </a:solidFill>
                <a:effectLst/>
                <a:uLnTx/>
                <a:uFillTx/>
                <a:latin typeface="+mn-lt"/>
                <a:ea typeface="+mn-ea"/>
                <a:cs typeface="+mn-cs"/>
              </a:rPr>
              <a:t> Number of microbes to infect 50% of a population.</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chemeClr val="tx1"/>
                </a:solidFill>
                <a:effectLst/>
                <a:uLnTx/>
                <a:uFillTx/>
                <a:latin typeface="+mn-lt"/>
                <a:ea typeface="+mn-ea"/>
                <a:cs typeface="+mn-cs"/>
              </a:rPr>
              <a:t>Lethal Dose (LD₅₀):</a:t>
            </a:r>
            <a:r>
              <a:rPr kumimoji="0" lang="en-US" sz="2200" b="0" i="0" u="none" strike="noStrike" kern="1200" cap="none" spc="0" normalizeH="0" baseline="0" noProof="0" dirty="0">
                <a:ln>
                  <a:noFill/>
                </a:ln>
                <a:solidFill>
                  <a:schemeClr val="tx1"/>
                </a:solidFill>
                <a:effectLst/>
                <a:uLnTx/>
                <a:uFillTx/>
                <a:latin typeface="+mn-lt"/>
                <a:ea typeface="+mn-ea"/>
                <a:cs typeface="+mn-cs"/>
              </a:rPr>
              <a:t> Number of microbes to kill 50% of a population.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chemeClr val="tx1"/>
                </a:solidFill>
                <a:effectLst/>
                <a:uLnTx/>
                <a:uFillTx/>
                <a:latin typeface="+mn-lt"/>
                <a:ea typeface="+mn-ea"/>
                <a:cs typeface="+mn-cs"/>
              </a:rPr>
              <a:t>Pathogen Identification:</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chemeClr val="tx1"/>
                </a:solidFill>
                <a:effectLst/>
                <a:uLnTx/>
                <a:uFillTx/>
                <a:latin typeface="+mn-lt"/>
                <a:ea typeface="+mn-ea"/>
                <a:cs typeface="+mn-cs"/>
              </a:rPr>
              <a:t>Early Methods:</a:t>
            </a:r>
            <a:r>
              <a:rPr kumimoji="0" lang="en-US" sz="2200" b="0" i="0" u="none" strike="noStrike" kern="1200" cap="none" spc="0" normalizeH="0" baseline="0" noProof="0" dirty="0">
                <a:ln>
                  <a:noFill/>
                </a:ln>
                <a:solidFill>
                  <a:schemeClr val="tx1"/>
                </a:solidFill>
                <a:effectLst/>
                <a:uLnTx/>
                <a:uFillTx/>
                <a:latin typeface="+mn-lt"/>
                <a:ea typeface="+mn-ea"/>
                <a:cs typeface="+mn-cs"/>
              </a:rPr>
              <a:t> Relied on historical observations (e.g., Traditional Medicine).</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chemeClr val="tx1"/>
                </a:solidFill>
                <a:effectLst/>
                <a:uLnTx/>
                <a:uFillTx/>
                <a:latin typeface="+mn-lt"/>
                <a:ea typeface="+mn-ea"/>
                <a:cs typeface="+mn-cs"/>
              </a:rPr>
              <a:t>Koch's Postulates:</a:t>
            </a:r>
            <a:r>
              <a:rPr kumimoji="0" lang="en-US" sz="2200" b="0" i="0" u="none" strike="noStrike" kern="1200" cap="none" spc="0" normalizeH="0" baseline="0" noProof="0" dirty="0">
                <a:ln>
                  <a:noFill/>
                </a:ln>
                <a:solidFill>
                  <a:schemeClr val="tx1"/>
                </a:solidFill>
                <a:effectLst/>
                <a:uLnTx/>
                <a:uFillTx/>
                <a:latin typeface="+mn-lt"/>
                <a:ea typeface="+mn-ea"/>
                <a:cs typeface="+mn-cs"/>
              </a:rPr>
              <a:t> Established scientific links between microbes and diseases.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chemeClr val="tx1"/>
                </a:solidFill>
                <a:effectLst/>
                <a:uLnTx/>
                <a:uFillTx/>
                <a:latin typeface="+mn-lt"/>
                <a:ea typeface="+mn-ea"/>
                <a:cs typeface="+mn-cs"/>
              </a:rPr>
              <a:t>Molecular Koch's Postulates:</a:t>
            </a:r>
            <a:r>
              <a:rPr kumimoji="0" lang="en-US" sz="2200" b="0" i="0" u="none" strike="noStrike" kern="1200" cap="none" spc="0" normalizeH="0" baseline="0" noProof="0" dirty="0">
                <a:ln>
                  <a:noFill/>
                </a:ln>
                <a:solidFill>
                  <a:schemeClr val="tx1"/>
                </a:solidFill>
                <a:effectLst/>
                <a:uLnTx/>
                <a:uFillTx/>
                <a:latin typeface="+mn-lt"/>
                <a:ea typeface="+mn-ea"/>
                <a:cs typeface="+mn-cs"/>
              </a:rPr>
              <a:t> Refined identification using genetic and molecular tools.</a:t>
            </a:r>
          </a:p>
        </p:txBody>
      </p:sp>
    </p:spTree>
    <p:extLst>
      <p:ext uri="{BB962C8B-B14F-4D97-AF65-F5344CB8AC3E}">
        <p14:creationId xmlns:p14="http://schemas.microsoft.com/office/powerpoint/2010/main" val="1614264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B506DE-BF15-BAB4-BBFB-1772D4423208}"/>
              </a:ext>
            </a:extLst>
          </p:cNvPr>
          <p:cNvSpPr txBox="1">
            <a:spLocks noGrp="1"/>
          </p:cNvSpPr>
          <p:nvPr>
            <p:ph type="title" idx="4294967295"/>
          </p:nvPr>
        </p:nvSpPr>
        <p:spPr>
          <a:xfrm>
            <a:off x="0" y="430749"/>
            <a:ext cx="9144000" cy="53245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Early Concepts of Disease Causality</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Traditional Chinese Medicine (TCM):</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Emphasis on balancing "qi" (vital energy) and "yin-yang".</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Disease as an imbalance in these fundamental forces.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Ayurvedic Medicine:</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Focus on balancing bodily humors (doshas).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Diagnosis through methods like pulse and urine analysis.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Islamic Golden Age:</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Scholars like Ibn Sina and Al-Razi advanced understanding of contagion and pathogen transmission.</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Laid groundwork for recognizing links between agents and disease.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Indigenous Cultures Worldwide:</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Developed extensive herbal knowledge and treatments.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Many remedies, like Echinacea, scientifically validated for antimicrobial properties.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Key Takeaway:</a:t>
            </a:r>
            <a:r>
              <a:rPr kumimoji="0" lang="en-US" sz="2000" b="0" i="0" u="none" strike="noStrike" kern="1200" cap="none" spc="0" normalizeH="0" baseline="0" noProof="0" dirty="0">
                <a:ln>
                  <a:noFill/>
                </a:ln>
                <a:solidFill>
                  <a:schemeClr val="tx1"/>
                </a:solidFill>
                <a:effectLst/>
                <a:uLnTx/>
                <a:uFillTx/>
                <a:latin typeface="+mn-lt"/>
                <a:ea typeface="+mn-ea"/>
                <a:cs typeface="+mn-cs"/>
              </a:rPr>
              <a:t> While lacking a full "pathogen" concept, these traditions laid crucial foundations for understanding infections and their spread.</a:t>
            </a:r>
          </a:p>
        </p:txBody>
      </p:sp>
    </p:spTree>
    <p:extLst>
      <p:ext uri="{BB962C8B-B14F-4D97-AF65-F5344CB8AC3E}">
        <p14:creationId xmlns:p14="http://schemas.microsoft.com/office/powerpoint/2010/main" val="10064302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AB77A2-E800-794C-FABF-F9DA1833946B}"/>
              </a:ext>
            </a:extLst>
          </p:cNvPr>
          <p:cNvSpPr txBox="1">
            <a:spLocks noGrp="1"/>
          </p:cNvSpPr>
          <p:nvPr>
            <p:ph type="title" idx="4294967295"/>
          </p:nvPr>
        </p:nvSpPr>
        <p:spPr>
          <a:xfrm>
            <a:off x="0" y="197346"/>
            <a:ext cx="9144000" cy="63709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Chapter Summary: Stages &amp; Virulence Factors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Stages of Pathogenesis: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Recognition and Adhesion:</a:t>
            </a:r>
            <a:r>
              <a:rPr kumimoji="0" lang="en-US" sz="2400" b="0" i="0" u="none" strike="noStrike" kern="1200" cap="none" spc="0" normalizeH="0" baseline="0" noProof="0" dirty="0">
                <a:ln>
                  <a:noFill/>
                </a:ln>
                <a:solidFill>
                  <a:schemeClr val="tx1"/>
                </a:solidFill>
                <a:effectLst/>
                <a:uLnTx/>
                <a:uFillTx/>
                <a:latin typeface="+mn-lt"/>
                <a:ea typeface="+mn-ea"/>
                <a:cs typeface="+mn-cs"/>
              </a:rPr>
              <a:t> Pathogens attach to host cells (e.g., using adhesins, adhesive discs).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Invasion:</a:t>
            </a:r>
            <a:r>
              <a:rPr kumimoji="0" lang="en-US" sz="2400" b="0" i="0" u="none" strike="noStrike" kern="1200" cap="none" spc="0" normalizeH="0" baseline="0" noProof="0" dirty="0">
                <a:ln>
                  <a:noFill/>
                </a:ln>
                <a:solidFill>
                  <a:schemeClr val="tx1"/>
                </a:solidFill>
                <a:effectLst/>
                <a:uLnTx/>
                <a:uFillTx/>
                <a:latin typeface="+mn-lt"/>
                <a:ea typeface="+mn-ea"/>
                <a:cs typeface="+mn-cs"/>
              </a:rPr>
              <a:t> Entry into host tissues (facilitated by exoenzymes, toxins).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Evasion of Host Defenses and Replication:</a:t>
            </a:r>
            <a:r>
              <a:rPr kumimoji="0" lang="en-US" sz="2400" b="0" i="0" u="none" strike="noStrike" kern="1200" cap="none" spc="0" normalizeH="0" baseline="0" noProof="0" dirty="0">
                <a:ln>
                  <a:noFill/>
                </a:ln>
                <a:solidFill>
                  <a:schemeClr val="tx1"/>
                </a:solidFill>
                <a:effectLst/>
                <a:uLnTx/>
                <a:uFillTx/>
                <a:latin typeface="+mn-lt"/>
                <a:ea typeface="+mn-ea"/>
                <a:cs typeface="+mn-cs"/>
              </a:rPr>
              <a:t> Avoiding immune detection and multiplying (e.g., capsules, enzymes, antigenic variation).</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Dissemination and Transmission:</a:t>
            </a:r>
            <a:r>
              <a:rPr kumimoji="0" lang="en-US" sz="2400" b="0" i="0" u="none" strike="noStrike" kern="1200" cap="none" spc="0" normalizeH="0" baseline="0" noProof="0" dirty="0">
                <a:ln>
                  <a:noFill/>
                </a:ln>
                <a:solidFill>
                  <a:schemeClr val="tx1"/>
                </a:solidFill>
                <a:effectLst/>
                <a:uLnTx/>
                <a:uFillTx/>
                <a:latin typeface="+mn-lt"/>
                <a:ea typeface="+mn-ea"/>
                <a:cs typeface="+mn-cs"/>
              </a:rPr>
              <a:t> Spreading within the host and to new hosts (e.g., flagella, pili, endospores).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Virulence Factors: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Specific molecules or structures produced by pathogens (bacterial, viral, eukaryotic).</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Enhance the pathogen's ability to cause disease.</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Include: Adhesins, toxins, capsules, enzymes, and mobile structures.</a:t>
            </a:r>
          </a:p>
        </p:txBody>
      </p:sp>
    </p:spTree>
    <p:extLst>
      <p:ext uri="{BB962C8B-B14F-4D97-AF65-F5344CB8AC3E}">
        <p14:creationId xmlns:p14="http://schemas.microsoft.com/office/powerpoint/2010/main" val="3420090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8E8194-6CDF-3C05-B530-2C7E109FDFC7}"/>
              </a:ext>
            </a:extLst>
          </p:cNvPr>
          <p:cNvSpPr txBox="1">
            <a:spLocks noGrp="1"/>
          </p:cNvSpPr>
          <p:nvPr>
            <p:ph type="title" idx="4294967295"/>
          </p:nvPr>
        </p:nvSpPr>
        <p:spPr>
          <a:xfrm>
            <a:off x="0" y="1443841"/>
            <a:ext cx="9144000" cy="48320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mn-lt"/>
                <a:ea typeface="+mn-ea"/>
                <a:cs typeface="+mn-cs"/>
              </a:rPr>
              <a:t>Robert Koch and the Scientific Revolution in Pathogen Identification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chemeClr val="tx1"/>
                </a:solidFill>
                <a:effectLst/>
                <a:uLnTx/>
                <a:uFillTx/>
                <a:latin typeface="+mn-lt"/>
                <a:ea typeface="+mn-ea"/>
                <a:cs typeface="+mn-cs"/>
              </a:rPr>
              <a:t>Emergence (1884):</a:t>
            </a:r>
            <a:r>
              <a:rPr kumimoji="0" lang="en-US" sz="2800" b="0" i="0" u="none" strike="noStrike" kern="1200" cap="none" spc="0" normalizeH="0" baseline="0" noProof="0" dirty="0">
                <a:ln>
                  <a:noFill/>
                </a:ln>
                <a:solidFill>
                  <a:schemeClr val="tx1"/>
                </a:solidFill>
                <a:effectLst/>
                <a:uLnTx/>
                <a:uFillTx/>
                <a:latin typeface="+mn-lt"/>
                <a:ea typeface="+mn-ea"/>
                <a:cs typeface="+mn-cs"/>
              </a:rPr>
              <a:t> Koch's postulates arose during a period of increasing scientific formalization.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chemeClr val="tx1"/>
                </a:solidFill>
                <a:effectLst/>
                <a:uLnTx/>
                <a:uFillTx/>
                <a:latin typeface="+mn-lt"/>
                <a:ea typeface="+mn-ea"/>
                <a:cs typeface="+mn-cs"/>
              </a:rPr>
              <a:t>Shift in Approach:</a:t>
            </a:r>
            <a:r>
              <a:rPr kumimoji="0" lang="en-US" sz="2800" b="0" i="0" u="none" strike="noStrike" kern="1200" cap="none" spc="0" normalizeH="0" baseline="0" noProof="0" dirty="0">
                <a:ln>
                  <a:noFill/>
                </a:ln>
                <a:solidFill>
                  <a:schemeClr val="tx1"/>
                </a:solidFill>
                <a:effectLst/>
                <a:uLnTx/>
                <a:uFillTx/>
                <a:latin typeface="+mn-lt"/>
                <a:ea typeface="+mn-ea"/>
                <a:cs typeface="+mn-cs"/>
              </a:rPr>
              <a:t> Marked a move towards systematic, evidence-based pathogen identification.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chemeClr val="tx1"/>
                </a:solidFill>
                <a:effectLst/>
                <a:uLnTx/>
                <a:uFillTx/>
                <a:latin typeface="+mn-lt"/>
                <a:ea typeface="+mn-ea"/>
                <a:cs typeface="+mn-cs"/>
              </a:rPr>
              <a:t>Contrast to Traditional Methods:</a:t>
            </a:r>
            <a:r>
              <a:rPr kumimoji="0" lang="en-US" sz="2800" b="0" i="0" u="none" strike="noStrike" kern="1200" cap="none" spc="0" normalizeH="0" baseline="0" noProof="0" dirty="0">
                <a:ln>
                  <a:noFill/>
                </a:ln>
                <a:solidFill>
                  <a:schemeClr val="tx1"/>
                </a:solidFill>
                <a:effectLst/>
                <a:uLnTx/>
                <a:uFillTx/>
                <a:latin typeface="+mn-lt"/>
                <a:ea typeface="+mn-ea"/>
                <a:cs typeface="+mn-cs"/>
              </a:rPr>
              <a:t> Moved beyond holistic and observational approaches to establish reproducible criteria.</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chemeClr val="tx1"/>
                </a:solidFill>
                <a:effectLst/>
                <a:uLnTx/>
                <a:uFillTx/>
                <a:latin typeface="+mn-lt"/>
                <a:ea typeface="+mn-ea"/>
                <a:cs typeface="+mn-cs"/>
              </a:rPr>
              <a:t>Pivotal Advancement:</a:t>
            </a:r>
            <a:r>
              <a:rPr kumimoji="0" lang="en-US" sz="2800" b="0" i="0" u="none" strike="noStrike" kern="1200" cap="none" spc="0" normalizeH="0" baseline="0" noProof="0" dirty="0">
                <a:ln>
                  <a:noFill/>
                </a:ln>
                <a:solidFill>
                  <a:schemeClr val="tx1"/>
                </a:solidFill>
                <a:effectLst/>
                <a:uLnTx/>
                <a:uFillTx/>
                <a:latin typeface="+mn-lt"/>
                <a:ea typeface="+mn-ea"/>
                <a:cs typeface="+mn-cs"/>
              </a:rPr>
              <a:t> Laid the foundation for modern infectious disease research by linking specific pathogens to specific diseases.</a:t>
            </a:r>
          </a:p>
        </p:txBody>
      </p:sp>
    </p:spTree>
    <p:extLst>
      <p:ext uri="{BB962C8B-B14F-4D97-AF65-F5344CB8AC3E}">
        <p14:creationId xmlns:p14="http://schemas.microsoft.com/office/powerpoint/2010/main" val="1093723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738894-0478-5804-A1D2-1AFF8788977E}"/>
              </a:ext>
            </a:extLst>
          </p:cNvPr>
          <p:cNvSpPr txBox="1">
            <a:spLocks noGrp="1"/>
          </p:cNvSpPr>
          <p:nvPr>
            <p:ph type="title" idx="4294967295"/>
          </p:nvPr>
        </p:nvSpPr>
        <p:spPr>
          <a:xfrm>
            <a:off x="0" y="612845"/>
            <a:ext cx="9144000" cy="526297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Koch's Postulates: Criteria for Linking Pathogens to Disease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(Proposed in 1884)</a:t>
            </a:r>
          </a:p>
          <a:p>
            <a:pPr marL="0" marR="0" lvl="0" indent="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Presence in Disease:</a:t>
            </a:r>
            <a:r>
              <a:rPr kumimoji="0" lang="en-US" sz="2400" b="0" i="0" u="none" strike="noStrike" kern="1200" cap="none" spc="0" normalizeH="0" baseline="0" noProof="0" dirty="0">
                <a:ln>
                  <a:noFill/>
                </a:ln>
                <a:solidFill>
                  <a:schemeClr val="tx1"/>
                </a:solidFill>
                <a:effectLst/>
                <a:uLnTx/>
                <a:uFillTx/>
                <a:latin typeface="+mn-lt"/>
                <a:ea typeface="+mn-ea"/>
                <a:cs typeface="+mn-cs"/>
              </a:rPr>
              <a:t> The suspected pathogen must be found in every case of the disease and not in healthy individuals.</a:t>
            </a:r>
          </a:p>
          <a:p>
            <a:pPr marL="0" marR="0" lvl="0" indent="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Pure Culture Isolation:</a:t>
            </a:r>
            <a:r>
              <a:rPr kumimoji="0" lang="en-US" sz="2400" b="0" i="0" u="none" strike="noStrike" kern="1200" cap="none" spc="0" normalizeH="0" baseline="0" noProof="0" dirty="0">
                <a:ln>
                  <a:noFill/>
                </a:ln>
                <a:solidFill>
                  <a:schemeClr val="tx1"/>
                </a:solidFill>
                <a:effectLst/>
                <a:uLnTx/>
                <a:uFillTx/>
                <a:latin typeface="+mn-lt"/>
                <a:ea typeface="+mn-ea"/>
                <a:cs typeface="+mn-cs"/>
              </a:rPr>
              <a:t> The suspected pathogen can be isolated and grown in pure culture.</a:t>
            </a:r>
          </a:p>
          <a:p>
            <a:pPr marL="0" marR="0" lvl="0" indent="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Disease Induction:</a:t>
            </a:r>
            <a:r>
              <a:rPr kumimoji="0" lang="en-US" sz="2400" b="0" i="0" u="none" strike="noStrike" kern="1200" cap="none" spc="0" normalizeH="0" baseline="0" noProof="0" dirty="0">
                <a:ln>
                  <a:noFill/>
                </a:ln>
                <a:solidFill>
                  <a:schemeClr val="tx1"/>
                </a:solidFill>
                <a:effectLst/>
                <a:uLnTx/>
                <a:uFillTx/>
                <a:latin typeface="+mn-lt"/>
                <a:ea typeface="+mn-ea"/>
                <a:cs typeface="+mn-cs"/>
              </a:rPr>
              <a:t> A healthy test subject infected with the suspected pathogen must develop the same signs and symptoms of disease as seen in postulate 1.</a:t>
            </a:r>
          </a:p>
          <a:p>
            <a:pPr marL="0" marR="0" lvl="0" indent="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Re-isolation and Identification:</a:t>
            </a:r>
            <a:r>
              <a:rPr kumimoji="0" lang="en-US" sz="2400" b="0" i="0" u="none" strike="noStrike" kern="1200" cap="none" spc="0" normalizeH="0" baseline="0" noProof="0" dirty="0">
                <a:ln>
                  <a:noFill/>
                </a:ln>
                <a:solidFill>
                  <a:schemeClr val="tx1"/>
                </a:solidFill>
                <a:effectLst/>
                <a:uLnTx/>
                <a:uFillTx/>
                <a:latin typeface="+mn-lt"/>
                <a:ea typeface="+mn-ea"/>
                <a:cs typeface="+mn-cs"/>
              </a:rPr>
              <a:t> The pathogen must be re-isolated from the new host and must be identical to the pathogen from postulate 2.</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1" u="none" strike="noStrike" kern="1200" cap="none" spc="0" normalizeH="0" baseline="0" noProof="0" dirty="0">
                <a:ln>
                  <a:noFill/>
                </a:ln>
                <a:solidFill>
                  <a:schemeClr val="tx1"/>
                </a:solidFill>
                <a:effectLst/>
                <a:uLnTx/>
                <a:uFillTx/>
                <a:latin typeface="+mn-lt"/>
                <a:ea typeface="+mn-ea"/>
                <a:cs typeface="+mn-cs"/>
              </a:rPr>
              <a:t>Tests typically performed on laboratory animals with comparisons between cultures from healthy and diseased specimens.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437528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D118CE-E5A9-6A9A-821B-677F292C9CC8}"/>
              </a:ext>
            </a:extLst>
          </p:cNvPr>
          <p:cNvSpPr txBox="1">
            <a:spLocks noGrp="1"/>
          </p:cNvSpPr>
          <p:nvPr>
            <p:ph type="title" idx="4294967295"/>
          </p:nvPr>
        </p:nvSpPr>
        <p:spPr>
          <a:xfrm>
            <a:off x="0" y="197346"/>
            <a:ext cx="9144000" cy="563231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Challenges to Koch's Original Postulates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Limitation 1: Pathogen Presence in Healthy Individuals: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1" u="none" strike="noStrike" kern="1200" cap="none" spc="0" normalizeH="0" baseline="0" noProof="0" dirty="0">
                <a:ln>
                  <a:noFill/>
                </a:ln>
                <a:solidFill>
                  <a:schemeClr val="tx1"/>
                </a:solidFill>
                <a:effectLst/>
                <a:uLnTx/>
                <a:uFillTx/>
                <a:latin typeface="+mn-lt"/>
                <a:ea typeface="+mn-ea"/>
                <a:cs typeface="+mn-cs"/>
              </a:rPr>
              <a:t>H. pylori</a:t>
            </a:r>
            <a:r>
              <a:rPr kumimoji="0" lang="en-US" sz="2400" b="0" i="0" u="none" strike="noStrike" kern="1200" cap="none" spc="0" normalizeH="0" baseline="0" noProof="0" dirty="0">
                <a:ln>
                  <a:noFill/>
                </a:ln>
                <a:solidFill>
                  <a:schemeClr val="tx1"/>
                </a:solidFill>
                <a:effectLst/>
                <a:uLnTx/>
                <a:uFillTx/>
                <a:latin typeface="+mn-lt"/>
                <a:ea typeface="+mn-ea"/>
                <a:cs typeface="+mn-cs"/>
              </a:rPr>
              <a:t> can be part of normal microbiota in healthy people without causing disease.</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Asymptomatic carriers (e.g., </a:t>
            </a:r>
            <a:r>
              <a:rPr kumimoji="0" lang="en-US" sz="2400" b="0" i="1" u="none" strike="noStrike" kern="1200" cap="none" spc="0" normalizeH="0" baseline="0" noProof="0" dirty="0">
                <a:ln>
                  <a:noFill/>
                </a:ln>
                <a:solidFill>
                  <a:schemeClr val="tx1"/>
                </a:solidFill>
                <a:effectLst/>
                <a:uLnTx/>
                <a:uFillTx/>
                <a:latin typeface="+mn-lt"/>
                <a:ea typeface="+mn-ea"/>
                <a:cs typeface="+mn-cs"/>
              </a:rPr>
              <a:t>Brucella</a:t>
            </a:r>
            <a:r>
              <a:rPr kumimoji="0" lang="en-US" sz="2400" b="0" i="0" u="none" strike="noStrike" kern="1200" cap="none" spc="0" normalizeH="0" baseline="0" noProof="0" dirty="0">
                <a:ln>
                  <a:noFill/>
                </a:ln>
                <a:solidFill>
                  <a:schemeClr val="tx1"/>
                </a:solidFill>
                <a:effectLst/>
                <a:uLnTx/>
                <a:uFillTx/>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Limitation 2: Variable Susceptibility &amp; Symptoms: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Not all healthy subjects are equally susceptible (e.g., variations in microbiota and immune strength).</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Same disease may present with different signs/symptoms.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Limitation 3: </a:t>
            </a:r>
            <a:r>
              <a:rPr kumimoji="0" lang="en-US" sz="2400" b="1" i="0" u="none" strike="noStrike" kern="1200" cap="none" spc="0" normalizeH="0" baseline="0" noProof="0" dirty="0" err="1">
                <a:ln>
                  <a:noFill/>
                </a:ln>
                <a:solidFill>
                  <a:schemeClr val="tx1"/>
                </a:solidFill>
                <a:effectLst/>
                <a:uLnTx/>
                <a:uFillTx/>
                <a:latin typeface="+mn-lt"/>
                <a:ea typeface="+mn-ea"/>
                <a:cs typeface="+mn-cs"/>
              </a:rPr>
              <a:t>Culturability</a:t>
            </a:r>
            <a:r>
              <a:rPr kumimoji="0" lang="en-US" sz="2400" b="1" i="0" u="none" strike="noStrike" kern="1200" cap="none" spc="0" normalizeH="0" baseline="0" noProof="0" dirty="0">
                <a:ln>
                  <a:noFill/>
                </a:ln>
                <a:solidFill>
                  <a:schemeClr val="tx1"/>
                </a:solidFill>
                <a:effectLst/>
                <a:uLnTx/>
                <a:uFillTx/>
                <a:latin typeface="+mn-lt"/>
                <a:ea typeface="+mn-ea"/>
                <a:cs typeface="+mn-cs"/>
              </a:rPr>
              <a:t> &amp; Animal Models: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Some pathogens cannot be cultured in pure form (e.g., obligate intracellular bacteria, viruses like HIV).</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Lack of suitable animal models for all diseases.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Conclusion:</a:t>
            </a:r>
            <a:r>
              <a:rPr kumimoji="0" lang="en-US" sz="2400" b="0" i="0" u="none" strike="noStrike" kern="1200" cap="none" spc="0" normalizeH="0" baseline="0" noProof="0" dirty="0">
                <a:ln>
                  <a:noFill/>
                </a:ln>
                <a:solidFill>
                  <a:schemeClr val="tx1"/>
                </a:solidFill>
                <a:effectLst/>
                <a:uLnTx/>
                <a:uFillTx/>
                <a:latin typeface="+mn-lt"/>
                <a:ea typeface="+mn-ea"/>
                <a:cs typeface="+mn-cs"/>
              </a:rPr>
              <a:t> These limitations highlight the complexity of infection and disease causation beyond Koch's original criteria.</a:t>
            </a:r>
          </a:p>
        </p:txBody>
      </p:sp>
    </p:spTree>
    <p:extLst>
      <p:ext uri="{BB962C8B-B14F-4D97-AF65-F5344CB8AC3E}">
        <p14:creationId xmlns:p14="http://schemas.microsoft.com/office/powerpoint/2010/main" val="371871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1BE2C0-B868-680A-A691-206A7EBA67DE}"/>
              </a:ext>
            </a:extLst>
          </p:cNvPr>
          <p:cNvSpPr txBox="1">
            <a:spLocks noGrp="1"/>
          </p:cNvSpPr>
          <p:nvPr>
            <p:ph type="title" idx="4294967295"/>
          </p:nvPr>
        </p:nvSpPr>
        <p:spPr>
          <a:xfrm>
            <a:off x="0" y="474345"/>
            <a:ext cx="9144000" cy="526297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Molecular Koch's Postulates: A Modern Revision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Proposed by Stanley Falkow (1988):</a:t>
            </a:r>
            <a:r>
              <a:rPr kumimoji="0" lang="en-US" sz="2400" b="0" i="0" u="none" strike="noStrike" kern="1200" cap="none" spc="0" normalizeH="0" baseline="0" noProof="0" dirty="0">
                <a:ln>
                  <a:noFill/>
                </a:ln>
                <a:solidFill>
                  <a:schemeClr val="tx1"/>
                </a:solidFill>
                <a:effectLst/>
                <a:uLnTx/>
                <a:uFillTx/>
                <a:latin typeface="+mn-lt"/>
                <a:ea typeface="+mn-ea"/>
                <a:cs typeface="+mn-cs"/>
              </a:rPr>
              <a:t> Focuses on identifying genes responsible for pathogenicity, rather than the pathogen itself.</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Key Principles: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Phenotype Association:</a:t>
            </a:r>
            <a:r>
              <a:rPr kumimoji="0" lang="en-US" sz="2400" b="0" i="0" u="none" strike="noStrike" kern="1200" cap="none" spc="0" normalizeH="0" baseline="0" noProof="0" dirty="0">
                <a:ln>
                  <a:noFill/>
                </a:ln>
                <a:solidFill>
                  <a:schemeClr val="tx1"/>
                </a:solidFill>
                <a:effectLst/>
                <a:uLnTx/>
                <a:uFillTx/>
                <a:latin typeface="+mn-lt"/>
                <a:ea typeface="+mn-ea"/>
                <a:cs typeface="+mn-cs"/>
              </a:rPr>
              <a:t> The disease sign/symptom should be associated </a:t>
            </a:r>
            <a:r>
              <a:rPr kumimoji="0" lang="en-US" sz="2400" b="0" i="1" u="none" strike="noStrike" kern="1200" cap="none" spc="0" normalizeH="0" baseline="0" noProof="0" dirty="0">
                <a:ln>
                  <a:noFill/>
                </a:ln>
                <a:solidFill>
                  <a:schemeClr val="tx1"/>
                </a:solidFill>
                <a:effectLst/>
                <a:uLnTx/>
                <a:uFillTx/>
                <a:latin typeface="+mn-lt"/>
                <a:ea typeface="+mn-ea"/>
                <a:cs typeface="+mn-cs"/>
              </a:rPr>
              <a:t>only</a:t>
            </a:r>
            <a:r>
              <a:rPr kumimoji="0" lang="en-US" sz="2400" b="0" i="0" u="none" strike="noStrike" kern="1200" cap="none" spc="0" normalizeH="0" baseline="0" noProof="0" dirty="0">
                <a:ln>
                  <a:noFill/>
                </a:ln>
                <a:solidFill>
                  <a:schemeClr val="tx1"/>
                </a:solidFill>
                <a:effectLst/>
                <a:uLnTx/>
                <a:uFillTx/>
                <a:latin typeface="+mn-lt"/>
                <a:ea typeface="+mn-ea"/>
                <a:cs typeface="+mn-cs"/>
              </a:rPr>
              <a:t> with pathogenic strains.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Loss of Pathogenicity upon Gene Inactivation:</a:t>
            </a:r>
            <a:r>
              <a:rPr kumimoji="0" lang="en-US" sz="2400" b="0" i="0" u="none" strike="noStrike" kern="1200" cap="none" spc="0" normalizeH="0" baseline="0" noProof="0" dirty="0">
                <a:ln>
                  <a:noFill/>
                </a:ln>
                <a:solidFill>
                  <a:schemeClr val="tx1"/>
                </a:solidFill>
                <a:effectLst/>
                <a:uLnTx/>
                <a:uFillTx/>
                <a:latin typeface="+mn-lt"/>
                <a:ea typeface="+mn-ea"/>
                <a:cs typeface="+mn-cs"/>
              </a:rPr>
              <a:t> Inactivation of suspected pathogenicity gene(s) should result in a measurable loss of pathogenicity.</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Restoration of Phenotype upon Gene Reversion:</a:t>
            </a:r>
            <a:r>
              <a:rPr kumimoji="0" lang="en-US" sz="2400" b="0" i="0" u="none" strike="noStrike" kern="1200" cap="none" spc="0" normalizeH="0" baseline="0" noProof="0" dirty="0">
                <a:ln>
                  <a:noFill/>
                </a:ln>
                <a:solidFill>
                  <a:schemeClr val="tx1"/>
                </a:solidFill>
                <a:effectLst/>
                <a:uLnTx/>
                <a:uFillTx/>
                <a:latin typeface="+mn-lt"/>
                <a:ea typeface="+mn-ea"/>
                <a:cs typeface="+mn-cs"/>
              </a:rPr>
              <a:t> Reversion of the inactive gene should restore the disease phenotype.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Advantages:</a:t>
            </a:r>
            <a:r>
              <a:rPr kumimoji="0" lang="en-US" sz="2400" b="0" i="0" u="none" strike="noStrike" kern="1200" cap="none" spc="0" normalizeH="0" baseline="0" noProof="0" dirty="0">
                <a:ln>
                  <a:noFill/>
                </a:ln>
                <a:solidFill>
                  <a:schemeClr val="tx1"/>
                </a:solidFill>
                <a:effectLst/>
                <a:uLnTx/>
                <a:uFillTx/>
                <a:latin typeface="+mn-lt"/>
                <a:ea typeface="+mn-ea"/>
                <a:cs typeface="+mn-cs"/>
              </a:rPr>
              <a:t> Explains infections by intracellular pathogens and pathogenic strains of typically non-pathogenic organisms (e.g., </a:t>
            </a:r>
            <a:r>
              <a:rPr kumimoji="0" lang="en-US" sz="2400" b="0" i="1" u="none" strike="noStrike" kern="1200" cap="none" spc="0" normalizeH="0" baseline="0" noProof="0" dirty="0">
                <a:ln>
                  <a:noFill/>
                </a:ln>
                <a:solidFill>
                  <a:schemeClr val="tx1"/>
                </a:solidFill>
                <a:effectLst/>
                <a:uLnTx/>
                <a:uFillTx/>
                <a:latin typeface="+mn-lt"/>
                <a:ea typeface="+mn-ea"/>
                <a:cs typeface="+mn-cs"/>
              </a:rPr>
              <a:t>E. coli</a:t>
            </a:r>
            <a:r>
              <a:rPr kumimoji="0" lang="en-US" sz="2400" b="0" i="0" u="none" strike="noStrike" kern="1200" cap="none" spc="0" normalizeH="0" baseline="0" noProof="0" dirty="0">
                <a:ln>
                  <a:noFill/>
                </a:ln>
                <a:solidFill>
                  <a:schemeClr val="tx1"/>
                </a:solidFill>
                <a:effectLst/>
                <a:uLnTx/>
                <a:uFillTx/>
                <a:latin typeface="+mn-lt"/>
                <a:ea typeface="+mn-ea"/>
                <a:cs typeface="+mn-cs"/>
              </a:rPr>
              <a:t> strains like ETEC, EHEC).</a:t>
            </a:r>
          </a:p>
        </p:txBody>
      </p:sp>
    </p:spTree>
    <p:extLst>
      <p:ext uri="{BB962C8B-B14F-4D97-AF65-F5344CB8AC3E}">
        <p14:creationId xmlns:p14="http://schemas.microsoft.com/office/powerpoint/2010/main" val="7465784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149</TotalTime>
  <Words>4534</Words>
  <Application>Microsoft Office PowerPoint</Application>
  <PresentationFormat>On-screen Show (4:3)</PresentationFormat>
  <Paragraphs>356</Paragraphs>
  <Slides>50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Encode Sans</vt:lpstr>
      <vt:lpstr>Office Theme</vt:lpstr>
      <vt:lpstr>Chapter 6: Microbial Mechanisms of Pathogenicity </vt:lpstr>
      <vt:lpstr>Concept map</vt:lpstr>
      <vt:lpstr>Outline</vt:lpstr>
      <vt:lpstr>How Pathogens Cause Disease</vt:lpstr>
      <vt:lpstr>Early Concepts of Disease Causality Traditional Chinese Medicine (TCM): Emphasis on balancing "qi" (vital energy) and "yin-yang". Disease as an imbalance in these fundamental forces. Ayurvedic Medicine: Focus on balancing bodily humors (doshas). Diagnosis through methods like pulse and urine analysis. Islamic Golden Age: Scholars like Ibn Sina and Al-Razi advanced understanding of contagion and pathogen transmission. Laid groundwork for recognizing links between agents and disease. Indigenous Cultures Worldwide: Developed extensive herbal knowledge and treatments. Many remedies, like Echinacea, scientifically validated for antimicrobial properties. Key Takeaway: While lacking a full "pathogen" concept, these traditions laid crucial foundations for understanding infections and their spread.</vt:lpstr>
      <vt:lpstr>Robert Koch and the Scientific Revolution in Pathogen Identification Emergence (1884): Koch's postulates arose during a period of increasing scientific formalization. Shift in Approach: Marked a move towards systematic, evidence-based pathogen identification. Contrast to Traditional Methods: Moved beyond holistic and observational approaches to establish reproducible criteria. Pivotal Advancement: Laid the foundation for modern infectious disease research by linking specific pathogens to specific diseases.</vt:lpstr>
      <vt:lpstr>Koch's Postulates: Criteria for Linking Pathogens to Disease (Proposed in 1884) Presence in Disease: The suspected pathogen must be found in every case of the disease and not in healthy individuals. Pure Culture Isolation: The suspected pathogen can be isolated and grown in pure culture. Disease Induction: A healthy test subject infected with the suspected pathogen must develop the same signs and symptoms of disease as seen in postulate 1. Re-isolation and Identification: The pathogen must be re-isolated from the new host and must be identical to the pathogen from postulate 2. Tests typically performed on laboratory animals with comparisons between cultures from healthy and diseased specimens.</vt:lpstr>
      <vt:lpstr>Challenges to Koch's Original Postulates Limitation 1: Pathogen Presence in Healthy Individuals: H. pylori can be part of normal microbiota in healthy people without causing disease. Asymptomatic carriers (e.g., Brucella). Limitation 2: Variable Susceptibility &amp; Symptoms: Not all healthy subjects are equally susceptible (e.g., variations in microbiota and immune strength). Same disease may present with different signs/symptoms. Limitation 3: Culturability &amp; Animal Models: Some pathogens cannot be cultured in pure form (e.g., obligate intracellular bacteria, viruses like HIV). Lack of suitable animal models for all diseases. Conclusion: These limitations highlight the complexity of infection and disease causation beyond Koch's original criteria.</vt:lpstr>
      <vt:lpstr>Molecular Koch's Postulates: A Modern Revision Proposed by Stanley Falkow (1988): Focuses on identifying genes responsible for pathogenicity, rather than the pathogen itself. Key Principles: Phenotype Association: The disease sign/symptom should be associated only with pathogenic strains. Loss of Pathogenicity upon Gene Inactivation: Inactivation of suspected pathogenicity gene(s) should result in a measurable loss of pathogenicity. Restoration of Phenotype upon Gene Reversion: Reversion of the inactive gene should restore the disease phenotype. Advantages: Explains infections by intracellular pathogens and pathogenic strains of typically non-pathogenic organisms (e.g., E. coli strains like ETEC, EHEC).</vt:lpstr>
      <vt:lpstr>Challenges in Applying Molecular Koch's Postulates Genetic Manipulation Difficulties: Not all pathogens can be easily genetically manipulated. Lack of Suitable Animal Models: Still a limitation for some diseases, hindering the testing of pathogenicity. Overall: While a significant advancement, molecular Koch's postulates also face practical limitations in certain contexts.</vt:lpstr>
      <vt:lpstr>Figure 6.1. The steps for confirming that a pathogen is the cause of a particular disease using Koch’s postulates.</vt:lpstr>
      <vt:lpstr>Pathogenicity and Virulence</vt:lpstr>
      <vt:lpstr>Pathogenicity vs. Virulence Pathogenicity: A microbial agent's ability to cause disease. Virulence: The degree of pathogenicity. Ranges from: Avirulent: Non-harmful Highly Virulent: Can cause severe illness or multi-organ failure (e.g., Bacillus anthracis). Less Virulent: May cause mild symptoms or remain asymptomatic.</vt:lpstr>
      <vt:lpstr>Virulence in Action: Bacillus anthracis Cause of Anthrax: A highly virulent pathogen. Forms of Disease: Can produce various forms, with inhalation anthrax being the most severe. Mechanism in Inhalation Anthrax: Spores germinate upon inhalation. Release potent toxins. Leads to: Edema (swelling) Hypoxia (lack of oxygen) Necrosis (tissue death) Symptoms: High fever, difficulty breathing, multi-organ failure. Genetic Basis: Virulence can be reduced if genes involved in pathogenesis are inactivated, aligning with Falkow's molecular Koch's postulates.</vt:lpstr>
      <vt:lpstr>Quantifying Virulence: Experimental Measures Controlled Experiments: Virulence is quantified using laboratory animals. Two Key Indicators: Median Infectious Dose (ID50): Number of pathogen cells or virions required to cause active infection in 50% of inoculated animals. Median Lethal Dose (LD50): Number of pathogenic cells, virions, or amount of toxin required to kill 50% of infected animals. Method: Animals are inoculated with a range of known pathogen concentrations; infection/death rates are plotted against concentration.</vt:lpstr>
      <vt:lpstr>Interpreting Virulence Data Graphical Representation (Figure 6.2 - Hypothetical LD50): Plots percentage of animals infected/killed against pathogen concentration. The point where 50% of animals are affected represents the ID50 or LD50. Example: If 50% of animals die at a concentration of 104 pathogen cells/virions, then the LD50 is 104. Important Considerations: These are median values. Actual infective dose for an individual can vary widely. Factors influencing individual susceptibility: Route of entry Age, health, immune status of the host Environmental and pathogen-specific factors (e.g., susceptibility to stomach pH).</vt:lpstr>
      <vt:lpstr>ID50 and Disease Severity: Not Always Correlated Infective Dose ≠ Disease Severity: A low ID50 does not necessarily mean severe disease. Example 1: Salmonella enterica serotype Typhimurium ID50: As low as a single cell. Disease: Salmonella gastroenteritis (salmonellosis) – nausea, vomiting, diarrhea. Mortality: Less than 1% in healthy adults. Example 2: Salmonella enterica serotype Typhi ID50: Much higher, typically ~1,000 cells. Disease: Typhoid fever – a systemic and more severe disease. Mortality: Up to 10% in untreated individuals. Conclusion: The number of pathogens needed to cause infection is distinct from the severity of the illness they cause.</vt:lpstr>
      <vt:lpstr>Figure 6.2. A graph like this is used to determine LD50 by plotting pathogen concentration against the percent of infected test animals that have died. In this example, the LD50 = 104 pathogenic particles.</vt:lpstr>
      <vt:lpstr>Pathogens and Stages of Pathogenesis</vt:lpstr>
      <vt:lpstr>Classifying Pathogens: Primary vs. Opportunistic Primary Pathogens: Cause disease in a host regardless of their immune system or microbiota. Example: Enterohemorrhagic E. coli (EHEC) – produces Shiga toxin, causing bloody diarrhea and renal failure even in healthy individuals. Opportunistic Pathogens: Require a compromised host to cause infection. Host factors: Weakened immune system, elderly, post-surgery patients. Example: Staphylococcus epidermidis – often causes infections in hospital settings, especially with implanted devices. Normal microbiota members (E. coli, Candida) can become opportunistic if: They enter abnormal body locations. They overgrow due to environmental shifts (e.g., antibiotic use, leading to Candida oral thrush or vaginal yeast infections).</vt:lpstr>
      <vt:lpstr>The Journey of Infection: Stages of Pathogenesis To cause disease, a pathogen typically follows a series of key steps: Recognition and Adhesion: Attaching to host cells. Invasion: Spreading into host tissues. Evading Host Defenses: Avoiding the immune system and Replication: Multiplying within the host. Dissemination and Transmission: Spreading to new hosts. These stages highlight the complex, multifactorial nature of microbial pathogenesis.</vt:lpstr>
      <vt:lpstr>Diagram 6.1. Four key stages in the pathogenesis of infectious disease. </vt:lpstr>
      <vt:lpstr>Step 1: Recognition and Adhesion Initial Contact: Pathogens must recognize and bind to host cells. Adhesins: Surface molecules on pathogens facilitating binding: Proteins or carbohydrates. Bind specifically to host cell receptors (e.g., glycoproteins). Found on bacterial fimbriae, flagella, protozoan cilia, viral capsids/membranes (spike proteins). Protozoa may use hooks and barbs. Glycocalyces: Slime layers or capsules (rich in sugars/proteins) aid attachment. Biofilms: Communities of bacteria encased in an extracellular matrix (exopolysaccharide - EPS). Enhance adhesion (e.g., Pseudomonas aeruginosa). Protect bacteria from immune system and antibiotics (EPS barrier, stationary phase cells).</vt:lpstr>
      <vt:lpstr>Step 2: Invasion Entry and Spread: Pathogen spreads from initial entry site to deeper tissues. Virulence Factors: Facilitated by pathogen-produced exoenzymes and toxins. Help penetrate tissues, damage cells, and establish a foothold. Example: Helicobacter pylori produces urease to neutralize stomach acid, enabling penetration of stomach lining. Intracellular Pathogens: Enter and reproduce inside host cells. Obligate: Only reproduce inside cells. Facultative: Reproduce inside or outside cells. Benefits: Evade immune system, exploit host nutrients. Mechanisms of Entry (Endocytosis): Effector proteins: Secreted by pathogen, trigger membrane ruffling (e.g., Salmonella, Shigella). Surface proteins: Bind to host cell receptors (e.g., Yersinia pseudotuberculosis invasin binding to beta-1 integrins).</vt:lpstr>
      <vt:lpstr>Steps 3: Evading Host Defenses and Replication Immune Evasion: Pathogens employ strategies to survive within the host. Intracellular Pathogens: Reside within host cells, shielded from immune defenses (e.g., phagocytes). Prevent phagosome-lysosome fusion or lyse phagosome. Access to Nutrients: Utilize host cell machinery and nutrients for replication. Replication &amp; Damage: As pathogens multiply, they often: Secrete exoenzymes or toxins. Damage host tissues. Interfere with cellular functions. Contribute to symptoms (fever, pain, swelling) and may lead to systemic infection.</vt:lpstr>
      <vt:lpstr>Step 4: Dissemination and Transmission Dissemination: Pathogen spread within the host. Local: Affecting nearby tissues. Systemic: Spreading throughout the body to various organs. Portals of Exit: Essential for transmission to new hosts. Common examples: Skin, respiratory tract, urogenital tract, gastrointestinal tract. Respiratory: Coughing/sneezing (e.g., influenza). Gastrointestinal: Feces (e.g., cholera). Urogenital: Urine, semen, vaginal secretions (e.g., STIs). Other: Tears, sweat, shed skin cells. Bloodborne: Insect vectors (e.g., malaria) or needles. Crucial for Survival: Strategic exit ensures perpetuation of the infection cycle.</vt:lpstr>
      <vt:lpstr>Virulence Factors of Bacterial, Viral, and Eukaryotic Pathogens</vt:lpstr>
      <vt:lpstr>Defining Virulence Factors Definition: Unique microbial characteristics (genes, proteins, structures) that enable a pathogen to cause disease. Impact: Determine the extent and severity of the disease. Genetic Basis: Encoded by genes, which can be identified using molecular Koch's postulates. Role in Pathogenesis: Contribute to each step of the infection process.</vt:lpstr>
      <vt:lpstr>Step 1: Recognition and Adhesion Crucial First Step: Pathogens must first bind to host cells. Adhesins: Proteins or glycoproteins on the pathogen's surface that bind to specific host cell receptors. Found in bacteria, viruses, fungi, and protozoa. Examples: Bacteria: Fimbriae (e.g., ETEC adhering to intestinal cells), N-methylphenylalanine pili (Vibrio cholerae). Fungi: Surface glycoproteins (e.g., Candida albicans binding to epithelial cells). Viruses: Spike proteins (e.g., Influenza hemagglutinin, HIV gp120). Protozoa: Adhesive discs (e.g., Giardia lamblia). Other Adhesion Factors: Glycocalyces: Slime layers or capsules (e.g., Streptococcus mutans on teeth). Biofilms: Communities of bacteria in an extracellular matrix, enhancing adherence and protection (e.g., Pseudomonas aeruginosa).</vt:lpstr>
      <vt:lpstr>Bacterial and Viral Adhesin Examples</vt:lpstr>
      <vt:lpstr>Step 2: Invasion Beyond Adhesion: After attaching, pathogens spread to deeper tissues or other body areas. Mechanisms: Involve the production of exoenzymes and toxins. Entering the Bloodstream: A common and effective means of dissemination. Bacteremia: Bacteria in blood. Pyemia: Pus-forming bacteria in blood. Viremia: Viruses in blood. Toxemia: Toxins in blood. Septicemia: Bacteria multiplying in blood, leading to septic shock (life-threatening drop in blood pressure, multi-organ failure).</vt:lpstr>
      <vt:lpstr>Figure 6.3. This patient has edema in the tissue of the right hand. </vt:lpstr>
      <vt:lpstr>Invasion: The Role of Exoenzymes Extracellular Enzymes: Produced by pathogens to facilitate invasion of host cells and deeper tissues. Examples and Functions: Hyaluronidase S: (e.g., Staphylococcus aureus, Streptococcus pyogenes) Degrades hyaluronic acid (intercellular cement), promoting tissue spread. Nucleases (DNAse): (e.g., S. aureus) Breaks down extracellular DNA, which can trap bacteria, allowing them to spread. Phospholipases: (e.g., Bacillus anthracis, Listeria monocytogenes) Degrade phospholipid membranes, enabling escape from phagosomes or general cell lysis. Proteases (Collagenase): (e.g., Clostridium perfringens) Breaks down collagen in connective tissue, aiding in spread and leading to severe tissue damage (e.g., gas gangrene). Candida also produces proteases to degrade keratin.</vt:lpstr>
      <vt:lpstr>Figure 6.4. (a) Hyaluronan is a polymer found in the layers of epidermis that connect adjacent cells. (b) Hyaluronidase produced by bacteria degrades this adhesive polymer in the extracellular matrix, allowing passage between cells that would otherwise be blocked.</vt:lpstr>
      <vt:lpstr>Invasion: Bacterial Toxins - Endotoxins Toxins: Biological poisons that cause tissue damage and aid invasion (toxigenicity). Endotoxins: Source: Found in the outer membrane of Gram-negative bacteria. Release: Released when bacteria die or multiply. Toxic Component: Lipid A. Effect: Triggers a general inflammatory response. Low levels: Beneficial, aid immune response. High levels: Excessive inflammation, dangerously low blood pressure, multi-organ failure, death. Detection: Limulus amebocyte lysate (LAL) test, ELISA.</vt:lpstr>
      <vt:lpstr>igure 6.5. Lipopolysaccharide is composed of lipid A, a core glycolipid, and an O-specific polysaccharide side chain. Lipid A is the toxic component that promotes inflammation and fever.</vt:lpstr>
      <vt:lpstr>Invasion: Bacterial Toxins - Exotoxins Source: Proteins actively secreted by bacteria (more common in Gram-positive, but also in Gram-negative). Potency: Extremely potent (e.g., botulinum toxin is highly lethal). Specificity: Target specific cells and disrupt their function. Types of Exotoxins: Intracellular-Targeting Toxins (A-B Toxins): B subunit: Binds to host cell. A subunit: Enters cell, disrupts function. Examples: Diphtheria toxin (blocks protein synthesis), Cholera toxin (disrupts intestinal cells), Botulinum toxin (blocks nerve signals), Tetanus toxin (causes muscle spasms).</vt:lpstr>
      <vt:lpstr>Exotoxins (Continued) Membrane-Disrupting Toxins: Damage host cell membranes by creating pores or breaking down phospholipids. Examples: Hemolysins: (e.g., Streptolysins from Streptococcus pyogenes) Destroy red and white blood cells. Leukocidins: (e.g., Panton-Valentine leukocidin from Staphylococcus aureus) Target white blood cells. Superantigens: Overstimulate the immune system. Lead to high fever, low blood pressure, organ failure, shock. Example: Toxic Shock Syndrome Toxin (TSST-1) from Staphylococcus aureus.</vt:lpstr>
      <vt:lpstr>igure 6.6. (a) In A-B toxins, the B component binds to the host cell through its interaction with specific cell surface receptors. (b) The toxin is brought in through endocytosis. (c) Once inside the vacuole, the A component (active component) separates from the B component and the A component gains access to the cytoplasm. </vt:lpstr>
      <vt:lpstr>Fungal Toxins (Mycotoxins) Definition: Exotoxins produced by fungi, contributing to virulence. Examples: Ergot Toxin (Claviceps purpurea): Grows on rye. Causes ergotism: Gangrenous ergotism: Vasoconstriction, tissue damage, gangrene. Convulsive ergotism: Affects CNS, causing hallucinations, mania. Aflatoxin (Aspergillus): From contaminated food/inhalation. Mutagen and carcinogen (linked to liver cancer). Can cross the placenta. Gliotoxin (Aspergillus): Suppresses immune response by inhibiting phagocytic cells and triggering cell death.</vt:lpstr>
      <vt:lpstr>Step 3: Evading Host Defenses and Replication Immune Evasion Strategies: Capsules: Help adhere, prevent phagocytosis by immune cells (e.g., Streptococcus pneumoniae, Cryptococcus). Proteases: Break down host antibodies, preventing immune marking for destruction. Surface Modification: Altering surface structures to avoid detection (e.g., Streptococcus M protein, Mycobacterium tuberculosis mycolic acid protecting from phagocytes). Coagulase &amp; Kinases: (Staphylococcus aureus) Coagulase: Forms blood clots to shield bacteria. Kinases: Break down clots to allow trapped bacteria to spread. Evading Nutritional Immunity: Scavenging essential metals like iron and zinc from host (e.g., Neisseria meningitidis, Pseudomonas aeruginosa).</vt:lpstr>
      <vt:lpstr>Immune Evasion: Antigenic Variation Definition: Pathogens continuously change their surface proteins to evade host antibodies. Bacterial Examples: Borrelia burgdorferi (Lyme disease): Alters VlsE protein, causing chronic infections. Neisseria gonorrhoeae: Frequently alters type IV pili. Viral Examples (Influenzavirus): Antigenic Drift: Slight changes in spike proteins (H and N) due to point mutations. Antigenic Shift: Major change in spike proteins due to gene reassortment (e.g., two viruses infecting same host). Impact: Requires annual flu vaccines due to new strains. Protozoan Examples: Plasmodium falciparum (Malaria): Alters PfEMP1 protein on infected red blood cells, leading to chronic infection. Trypanosoma brucei (African Sleeping Sickness): Alters glycoprotein coat.</vt:lpstr>
      <vt:lpstr>Figure 6.7.  (a) A micrograph of capsules around bacterial cells. (b) Antibodies normally function by binding to antigens, molecules on the surface of pathogenic bacteria. Phagocytes then bind to the antibody, initiating phagocytosis. (c) Some bacteria also produce proteases, virulence factors that break down host antibodies to evade phagocytosis. </vt:lpstr>
      <vt:lpstr>Figure 6.8. Under normal conditions, commensal bacteria of the GI tract use siderophore-based iron uptake systems to obtain iron. Upon infection, the host uses nutritional immunity to restrict bacterial access to essential nutrients including iron (top panel). Host iron limitation includes hepcidin- mediated reduction of circulatory iron and/or the production of NGAL to prevent siderophores from chelating free iron. Additionally, iron is kept unavailable for bacteria by being bound to heme or proteins such as transferrin or ferritin. Bacterial pathogens employ diverse strategies to counter nutritional immunity (bottom panel), including the utilization of transferrin/lactoferrin, heme/heme-containing proteins, iron storage proteins such as ferritin, blocking the host from recognizing their siderophores, utilizing other species siderophores, and even invading into the cytoplasm of host cells.</vt:lpstr>
      <vt:lpstr>Figure 6.9.  Antigenic drift and antigenic shift in influenza viruses. (a) In antigenic drift, mutations in the genes for the surface proteins neuraminidase and/or hemagglutinin result in small antigenic changes over time. (b) In antigenic shift, simultaneous infection of a cell with two different influenza viruses results in mixing of the genes. The resultant virus possesses a mixture of the proteins of the original viruses. Influenza pandemics can often be traced to antigenic shifts.</vt:lpstr>
      <vt:lpstr>Step 4: Dissemination and Transmission Spreading the Infection: Pathogens must spread within the host and exit to infect new hosts. Key Factors: Motility (Flagella): Allows active movement through host tissues for invasion and spread (e.g., Salmonella). Pili (Type IV): Facilitate attachment and colonization, especially on mucosal surfaces, aiding local spread and transmission through contact (e.g., Neisseria gonorrhoeae). Biofilm Formation: Protective communities enhance persistence within tissues and protect bacteria for transmission (e.g., Pseudomonas aeruginosa in cystic fibrosis lungs). Vector-Mediated Transmission: Reliance on vectors like mosquitoes or ticks to move between hosts (e.g., Plasmodium for malaria, Borrelia for Lyme disease, Dengue virus). Environmental Persistence: Ability to survive harsh conditions outside the host (e.g., Clostridium difficile spores).</vt:lpstr>
      <vt:lpstr>Nursing Relevance: Applying Virulence Factor Knowledge Infection Control: Understanding adhesins and dissemination helps guide hygiene and isolation measures. Diagnosis &amp; Treatment: Recognizing symptoms of toxin-related infections and encapsulated pathogens aids early intervention. Antimicrobial Stewardship: Knowledge of how pathogens evade antibiotics (e.g., biofilms) informs treatment choices. Vaccination &amp; Prevention: Understanding viral antigenic variation and bacterial capsules highlights the importance of vaccination programs. Patient Education: Nurses educate on hygiene, safe practices, and the role of immune defenses. By understanding these intricate mechanisms, healthcare professionals can better combat infectious diseases and protect public health.</vt:lpstr>
      <vt:lpstr>What is in Louisiana ​Dr. Gerald Domingue, a native of Lafayette, Louisiana, made significant contributions to the understanding of microbial pathogenicity during his tenure as a professor at Tulane University School of Medicine. His research centered on cell wall-deficient bacteria, or L-form bacteria, revealing their ability to persist within host tissues, evade the immune system, and potentially contribute to chronic and recurrent infections. A notable 1974 study published in Infection and Immunity demonstrated the capacity of L-form bacteria to persist within human embryonic kidney cells and revert to their walled forms, elucidating a reproductive cycle crucial to their persistence and pathogenicity. Subsequent research explored the role of these bacteria in chronic urinary tract infections (UTIs), demonstrating their ability to survive antibiotic treatment by entering a dormant state within host cells. This work significantly advanced our understanding of antibiotic resistance and bacterial latency, influencing clinical approaches to managing recurrent UTIs. While Dr. Domingue’s work did explore the role of L-forms in persistent infections, the direct link to autoimmune diseases like rheumatoid arthritis and lupus, while investigated, remains an area of ongoing research with more complex connections than directly triggering such diseases. His research did highlight the challenge of detecting L-form bacteria using conventional culture techniques, emphasizing the need for alternative diagnostic methods. His findings, published in journals such as The Journal of Urology and Clinical Microbiology Reviews, continue to influence infectious disease research and challenge traditional models of bacterial pathogenesis, particularly concerning persistent and antibiotic resistant infections.</vt:lpstr>
      <vt:lpstr>Chapter Summary: Core Concepts How Pathogens Cause Disease: Pathogens must enter, evade host defenses, and damage tissues to establish infection. Pathogenicity &amp; Virulence: Pathogenicity: The ability of a microbe to cause disease. Virulence: The degree of disease severity. Measuring Virulence: Infectious Dose (ID₅₀): Number of microbes to infect 50% of a population. Lethal Dose (LD₅₀): Number of microbes to kill 50% of a population. Pathogen Identification: Early Methods: Relied on historical observations (e.g., Traditional Medicine). Koch's Postulates: Established scientific links between microbes and diseases. Molecular Koch's Postulates: Refined identification using genetic and molecular tools.</vt:lpstr>
      <vt:lpstr>Chapter Summary: Stages &amp; Virulence Factors Stages of Pathogenesis: Recognition and Adhesion: Pathogens attach to host cells (e.g., using adhesins, adhesive discs). Invasion: Entry into host tissues (facilitated by exoenzymes, toxins). Evasion of Host Defenses and Replication: Avoiding immune detection and multiplying (e.g., capsules, enzymes, antigenic variation). Dissemination and Transmission: Spreading within the host and to new hosts (e.g., flagella, pili, endospores). Virulence Factors: Specific molecules or structures produced by pathogens (bacterial, viral, eukaryotic). Enhance the pathogen's ability to cause disease. Include: Adhesins, toxins, capsules, enzymes, and mobile structures.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Li Ma</cp:lastModifiedBy>
  <cp:revision>40</cp:revision>
  <dcterms:created xsi:type="dcterms:W3CDTF">2013-01-27T09:14:16Z</dcterms:created>
  <dcterms:modified xsi:type="dcterms:W3CDTF">2025-12-05T21:08:34Z</dcterms:modified>
  <cp:category/>
</cp:coreProperties>
</file>