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786B7-0695-4CDE-A852-D04A148C2AAC}" v="7" dt="2025-12-18T18:44:59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588" autoAdjust="0"/>
  </p:normalViewPr>
  <p:slideViewPr>
    <p:cSldViewPr snapToGrid="0" snapToObjects="1">
      <p:cViewPr varScale="1">
        <p:scale>
          <a:sx n="42" d="100"/>
          <a:sy n="42" d="100"/>
        </p:scale>
        <p:origin x="20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Burns" userId="6d8b9f10-f1f6-42f8-b97c-945e16e72fb1" providerId="ADAL" clId="{B2D2E9F2-536C-478F-915D-EA02A9C8D23C}"/>
    <pc:docChg chg="custSel modSld">
      <pc:chgData name="Erica Burns" userId="6d8b9f10-f1f6-42f8-b97c-945e16e72fb1" providerId="ADAL" clId="{B2D2E9F2-536C-478F-915D-EA02A9C8D23C}" dt="2025-12-18T18:44:59.492" v="125"/>
      <pc:docMkLst>
        <pc:docMk/>
      </pc:docMkLst>
      <pc:sldChg chg="modSp mod modClrScheme chgLayout">
        <pc:chgData name="Erica Burns" userId="6d8b9f10-f1f6-42f8-b97c-945e16e72fb1" providerId="ADAL" clId="{B2D2E9F2-536C-478F-915D-EA02A9C8D23C}" dt="2025-12-18T18:44:59.492" v="125"/>
        <pc:sldMkLst>
          <pc:docMk/>
          <pc:sldMk cId="0" sldId="256"/>
        </pc:sldMkLst>
        <pc:spChg chg="mod ord">
          <ac:chgData name="Erica Burns" userId="6d8b9f10-f1f6-42f8-b97c-945e16e72fb1" providerId="ADAL" clId="{B2D2E9F2-536C-478F-915D-EA02A9C8D23C}" dt="2025-12-18T18:44:10.895" v="111" actId="700"/>
          <ac:spMkLst>
            <pc:docMk/>
            <pc:sldMk cId="0" sldId="256"/>
            <ac:spMk id="2" creationId="{00000000-0000-0000-0000-000000000000}"/>
          </ac:spMkLst>
        </pc:spChg>
        <pc:spChg chg="mod ord">
          <ac:chgData name="Erica Burns" userId="6d8b9f10-f1f6-42f8-b97c-945e16e72fb1" providerId="ADAL" clId="{B2D2E9F2-536C-478F-915D-EA02A9C8D23C}" dt="2025-12-18T18:44:59.492" v="125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Erica Burns" userId="6d8b9f10-f1f6-42f8-b97c-945e16e72fb1" providerId="ADAL" clId="{B2D2E9F2-536C-478F-915D-EA02A9C8D23C}" dt="2025-12-17T22:03:13.801" v="0" actId="12"/>
        <pc:sldMkLst>
          <pc:docMk/>
          <pc:sldMk cId="0" sldId="257"/>
        </pc:sldMkLst>
        <pc:spChg chg="mod">
          <ac:chgData name="Erica Burns" userId="6d8b9f10-f1f6-42f8-b97c-945e16e72fb1" providerId="ADAL" clId="{B2D2E9F2-536C-478F-915D-EA02A9C8D23C}" dt="2025-12-17T22:03:13.801" v="0" actId="12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Erica Burns" userId="6d8b9f10-f1f6-42f8-b97c-945e16e72fb1" providerId="ADAL" clId="{B2D2E9F2-536C-478F-915D-EA02A9C8D23C}" dt="2025-12-17T22:18:52.505" v="66" actId="27636"/>
        <pc:sldMkLst>
          <pc:docMk/>
          <pc:sldMk cId="0" sldId="259"/>
        </pc:sldMkLst>
        <pc:spChg chg="mod">
          <ac:chgData name="Erica Burns" userId="6d8b9f10-f1f6-42f8-b97c-945e16e72fb1" providerId="ADAL" clId="{B2D2E9F2-536C-478F-915D-EA02A9C8D23C}" dt="2025-12-17T22:18:52.505" v="66" actId="27636"/>
          <ac:spMkLst>
            <pc:docMk/>
            <pc:sldMk cId="0" sldId="259"/>
            <ac:spMk id="2" creationId="{00000000-0000-0000-0000-000000000000}"/>
          </ac:spMkLst>
        </pc:spChg>
        <pc:spChg chg="mod">
          <ac:chgData name="Erica Burns" userId="6d8b9f10-f1f6-42f8-b97c-945e16e72fb1" providerId="ADAL" clId="{B2D2E9F2-536C-478F-915D-EA02A9C8D23C}" dt="2025-12-17T22:03:25.333" v="2" actId="12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Erica Burns" userId="6d8b9f10-f1f6-42f8-b97c-945e16e72fb1" providerId="ADAL" clId="{B2D2E9F2-536C-478F-915D-EA02A9C8D23C}" dt="2025-12-17T22:03:38.583" v="4" actId="12"/>
        <pc:sldMkLst>
          <pc:docMk/>
          <pc:sldMk cId="0" sldId="260"/>
        </pc:sldMkLst>
        <pc:spChg chg="mod">
          <ac:chgData name="Erica Burns" userId="6d8b9f10-f1f6-42f8-b97c-945e16e72fb1" providerId="ADAL" clId="{B2D2E9F2-536C-478F-915D-EA02A9C8D23C}" dt="2025-12-17T22:03:38.583" v="4" actId="12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Erica Burns" userId="6d8b9f10-f1f6-42f8-b97c-945e16e72fb1" providerId="ADAL" clId="{B2D2E9F2-536C-478F-915D-EA02A9C8D23C}" dt="2025-12-17T22:03:44.753" v="5" actId="12"/>
        <pc:sldMkLst>
          <pc:docMk/>
          <pc:sldMk cId="0" sldId="261"/>
        </pc:sldMkLst>
        <pc:spChg chg="mod">
          <ac:chgData name="Erica Burns" userId="6d8b9f10-f1f6-42f8-b97c-945e16e72fb1" providerId="ADAL" clId="{B2D2E9F2-536C-478F-915D-EA02A9C8D23C}" dt="2025-12-17T22:03:44.753" v="5" actId="12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Erica Burns" userId="6d8b9f10-f1f6-42f8-b97c-945e16e72fb1" providerId="ADAL" clId="{B2D2E9F2-536C-478F-915D-EA02A9C8D23C}" dt="2025-12-17T22:19:28.123" v="85" actId="20577"/>
        <pc:sldMkLst>
          <pc:docMk/>
          <pc:sldMk cId="0" sldId="262"/>
        </pc:sldMkLst>
        <pc:spChg chg="mod">
          <ac:chgData name="Erica Burns" userId="6d8b9f10-f1f6-42f8-b97c-945e16e72fb1" providerId="ADAL" clId="{B2D2E9F2-536C-478F-915D-EA02A9C8D23C}" dt="2025-12-17T22:19:28.123" v="85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Erica Burns" userId="6d8b9f10-f1f6-42f8-b97c-945e16e72fb1" providerId="ADAL" clId="{B2D2E9F2-536C-478F-915D-EA02A9C8D23C}" dt="2025-12-17T22:04:06.156" v="7" actId="12"/>
        <pc:sldMkLst>
          <pc:docMk/>
          <pc:sldMk cId="0" sldId="263"/>
        </pc:sldMkLst>
        <pc:spChg chg="mod">
          <ac:chgData name="Erica Burns" userId="6d8b9f10-f1f6-42f8-b97c-945e16e72fb1" providerId="ADAL" clId="{B2D2E9F2-536C-478F-915D-EA02A9C8D23C}" dt="2025-12-17T22:04:06.156" v="7" actId="12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mod modClrScheme chgLayout modNotesTx">
        <pc:chgData name="Erica Burns" userId="6d8b9f10-f1f6-42f8-b97c-945e16e72fb1" providerId="ADAL" clId="{B2D2E9F2-536C-478F-915D-EA02A9C8D23C}" dt="2025-12-17T22:25:14.044" v="110"/>
        <pc:sldMkLst>
          <pc:docMk/>
          <pc:sldMk cId="0" sldId="264"/>
        </pc:sldMkLst>
        <pc:spChg chg="mod ord">
          <ac:chgData name="Erica Burns" userId="6d8b9f10-f1f6-42f8-b97c-945e16e72fb1" providerId="ADAL" clId="{B2D2E9F2-536C-478F-915D-EA02A9C8D23C}" dt="2025-12-17T22:23:39.160" v="105" actId="700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Erica Burns" userId="6d8b9f10-f1f6-42f8-b97c-945e16e72fb1" providerId="ADAL" clId="{B2D2E9F2-536C-478F-915D-EA02A9C8D23C}" dt="2025-12-17T22:23:39.160" v="105" actId="700"/>
          <ac:spMkLst>
            <pc:docMk/>
            <pc:sldMk cId="0" sldId="264"/>
            <ac:spMk id="3" creationId="{00000000-0000-0000-0000-000000000000}"/>
          </ac:spMkLst>
        </pc:spChg>
        <pc:spChg chg="add del mod ord">
          <ac:chgData name="Erica Burns" userId="6d8b9f10-f1f6-42f8-b97c-945e16e72fb1" providerId="ADAL" clId="{B2D2E9F2-536C-478F-915D-EA02A9C8D23C}" dt="2025-12-17T22:23:56.084" v="106" actId="931"/>
          <ac:spMkLst>
            <pc:docMk/>
            <pc:sldMk cId="0" sldId="264"/>
            <ac:spMk id="4" creationId="{BC6CA62E-8040-A9E8-C605-A8870DD01823}"/>
          </ac:spMkLst>
        </pc:spChg>
        <pc:picChg chg="add mod">
          <ac:chgData name="Erica Burns" userId="6d8b9f10-f1f6-42f8-b97c-945e16e72fb1" providerId="ADAL" clId="{B2D2E9F2-536C-478F-915D-EA02A9C8D23C}" dt="2025-12-17T22:25:05.546" v="109" actId="962"/>
          <ac:picMkLst>
            <pc:docMk/>
            <pc:sldMk cId="0" sldId="264"/>
            <ac:picMk id="6" creationId="{1E25AA94-6025-B896-144E-F23C9A147310}"/>
          </ac:picMkLst>
        </pc:picChg>
      </pc:sldChg>
      <pc:sldChg chg="modSp mod">
        <pc:chgData name="Erica Burns" userId="6d8b9f10-f1f6-42f8-b97c-945e16e72fb1" providerId="ADAL" clId="{B2D2E9F2-536C-478F-915D-EA02A9C8D23C}" dt="2025-12-17T22:18:52.488" v="65" actId="27636"/>
        <pc:sldMkLst>
          <pc:docMk/>
          <pc:sldMk cId="0" sldId="265"/>
        </pc:sldMkLst>
        <pc:spChg chg="mod">
          <ac:chgData name="Erica Burns" userId="6d8b9f10-f1f6-42f8-b97c-945e16e72fb1" providerId="ADAL" clId="{B2D2E9F2-536C-478F-915D-EA02A9C8D23C}" dt="2025-12-17T22:18:52.488" v="65" actId="27636"/>
          <ac:spMkLst>
            <pc:docMk/>
            <pc:sldMk cId="0" sldId="265"/>
            <ac:spMk id="2" creationId="{00000000-0000-0000-0000-000000000000}"/>
          </ac:spMkLst>
        </pc:spChg>
        <pc:spChg chg="mod">
          <ac:chgData name="Erica Burns" userId="6d8b9f10-f1f6-42f8-b97c-945e16e72fb1" providerId="ADAL" clId="{B2D2E9F2-536C-478F-915D-EA02A9C8D23C}" dt="2025-12-17T22:04:41.975" v="27" actId="12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Erica Burns" userId="6d8b9f10-f1f6-42f8-b97c-945e16e72fb1" providerId="ADAL" clId="{B2D2E9F2-536C-478F-915D-EA02A9C8D23C}" dt="2025-12-17T22:04:51.541" v="28" actId="12"/>
        <pc:sldMkLst>
          <pc:docMk/>
          <pc:sldMk cId="0" sldId="266"/>
        </pc:sldMkLst>
        <pc:spChg chg="mod">
          <ac:chgData name="Erica Burns" userId="6d8b9f10-f1f6-42f8-b97c-945e16e72fb1" providerId="ADAL" clId="{B2D2E9F2-536C-478F-915D-EA02A9C8D23C}" dt="2025-12-17T22:04:51.541" v="28" actId="12"/>
          <ac:spMkLst>
            <pc:docMk/>
            <pc:sldMk cId="0" sldId="266"/>
            <ac:spMk id="3" creationId="{00000000-0000-0000-0000-000000000000}"/>
          </ac:spMkLst>
        </pc:spChg>
      </pc:sldChg>
      <pc:sldChg chg="addSp delSp modSp mod modClrScheme chgLayout">
        <pc:chgData name="Erica Burns" userId="6d8b9f10-f1f6-42f8-b97c-945e16e72fb1" providerId="ADAL" clId="{B2D2E9F2-536C-478F-915D-EA02A9C8D23C}" dt="2025-12-17T22:21:36.472" v="96" actId="962"/>
        <pc:sldMkLst>
          <pc:docMk/>
          <pc:sldMk cId="0" sldId="267"/>
        </pc:sldMkLst>
        <pc:spChg chg="mod ord">
          <ac:chgData name="Erica Burns" userId="6d8b9f10-f1f6-42f8-b97c-945e16e72fb1" providerId="ADAL" clId="{B2D2E9F2-536C-478F-915D-EA02A9C8D23C}" dt="2025-12-17T22:20:12.412" v="86" actId="700"/>
          <ac:spMkLst>
            <pc:docMk/>
            <pc:sldMk cId="0" sldId="267"/>
            <ac:spMk id="2" creationId="{00000000-0000-0000-0000-000000000000}"/>
          </ac:spMkLst>
        </pc:spChg>
        <pc:spChg chg="mod ord">
          <ac:chgData name="Erica Burns" userId="6d8b9f10-f1f6-42f8-b97c-945e16e72fb1" providerId="ADAL" clId="{B2D2E9F2-536C-478F-915D-EA02A9C8D23C}" dt="2025-12-17T22:20:21.911" v="87" actId="12"/>
          <ac:spMkLst>
            <pc:docMk/>
            <pc:sldMk cId="0" sldId="267"/>
            <ac:spMk id="3" creationId="{00000000-0000-0000-0000-000000000000}"/>
          </ac:spMkLst>
        </pc:spChg>
        <pc:spChg chg="add del mod ord">
          <ac:chgData name="Erica Burns" userId="6d8b9f10-f1f6-42f8-b97c-945e16e72fb1" providerId="ADAL" clId="{B2D2E9F2-536C-478F-915D-EA02A9C8D23C}" dt="2025-12-17T22:21:02.021" v="88" actId="931"/>
          <ac:spMkLst>
            <pc:docMk/>
            <pc:sldMk cId="0" sldId="267"/>
            <ac:spMk id="4" creationId="{09258B28-FB19-771D-6DD1-31A4BDAD9E8B}"/>
          </ac:spMkLst>
        </pc:spChg>
        <pc:picChg chg="add mod">
          <ac:chgData name="Erica Burns" userId="6d8b9f10-f1f6-42f8-b97c-945e16e72fb1" providerId="ADAL" clId="{B2D2E9F2-536C-478F-915D-EA02A9C8D23C}" dt="2025-12-17T22:21:36.472" v="96" actId="962"/>
          <ac:picMkLst>
            <pc:docMk/>
            <pc:sldMk cId="0" sldId="267"/>
            <ac:picMk id="6" creationId="{4BF872C2-0507-852B-151D-B06B174B2167}"/>
          </ac:picMkLst>
        </pc:picChg>
      </pc:sldChg>
      <pc:sldChg chg="addSp delSp modSp mod modClrScheme chgLayout modNotesTx">
        <pc:chgData name="Erica Burns" userId="6d8b9f10-f1f6-42f8-b97c-945e16e72fb1" providerId="ADAL" clId="{B2D2E9F2-536C-478F-915D-EA02A9C8D23C}" dt="2025-12-17T22:23:11.833" v="104"/>
        <pc:sldMkLst>
          <pc:docMk/>
          <pc:sldMk cId="0" sldId="268"/>
        </pc:sldMkLst>
        <pc:spChg chg="mod ord">
          <ac:chgData name="Erica Burns" userId="6d8b9f10-f1f6-42f8-b97c-945e16e72fb1" providerId="ADAL" clId="{B2D2E9F2-536C-478F-915D-EA02A9C8D23C}" dt="2025-12-17T22:22:20.852" v="98" actId="700"/>
          <ac:spMkLst>
            <pc:docMk/>
            <pc:sldMk cId="0" sldId="268"/>
            <ac:spMk id="2" creationId="{00000000-0000-0000-0000-000000000000}"/>
          </ac:spMkLst>
        </pc:spChg>
        <pc:spChg chg="mod ord">
          <ac:chgData name="Erica Burns" userId="6d8b9f10-f1f6-42f8-b97c-945e16e72fb1" providerId="ADAL" clId="{B2D2E9F2-536C-478F-915D-EA02A9C8D23C}" dt="2025-12-17T22:22:20.852" v="98" actId="700"/>
          <ac:spMkLst>
            <pc:docMk/>
            <pc:sldMk cId="0" sldId="268"/>
            <ac:spMk id="3" creationId="{00000000-0000-0000-0000-000000000000}"/>
          </ac:spMkLst>
        </pc:spChg>
        <pc:spChg chg="add del mod ord">
          <ac:chgData name="Erica Burns" userId="6d8b9f10-f1f6-42f8-b97c-945e16e72fb1" providerId="ADAL" clId="{B2D2E9F2-536C-478F-915D-EA02A9C8D23C}" dt="2025-12-17T22:22:20.852" v="98" actId="700"/>
          <ac:spMkLst>
            <pc:docMk/>
            <pc:sldMk cId="0" sldId="268"/>
            <ac:spMk id="4" creationId="{42BB768A-FB0B-CBB6-513B-5962ACA5E0DE}"/>
          </ac:spMkLst>
        </pc:spChg>
        <pc:spChg chg="add del mod ord">
          <ac:chgData name="Erica Burns" userId="6d8b9f10-f1f6-42f8-b97c-945e16e72fb1" providerId="ADAL" clId="{B2D2E9F2-536C-478F-915D-EA02A9C8D23C}" dt="2025-12-17T22:22:20.852" v="98" actId="700"/>
          <ac:spMkLst>
            <pc:docMk/>
            <pc:sldMk cId="0" sldId="268"/>
            <ac:spMk id="5" creationId="{CB838037-CF42-EB61-5A7B-93CD8D5A245D}"/>
          </ac:spMkLst>
        </pc:spChg>
        <pc:spChg chg="add del mod ord">
          <ac:chgData name="Erica Burns" userId="6d8b9f10-f1f6-42f8-b97c-945e16e72fb1" providerId="ADAL" clId="{B2D2E9F2-536C-478F-915D-EA02A9C8D23C}" dt="2025-12-17T22:22:20.852" v="98" actId="700"/>
          <ac:spMkLst>
            <pc:docMk/>
            <pc:sldMk cId="0" sldId="268"/>
            <ac:spMk id="6" creationId="{7A6757CD-7FF7-6175-8FC4-46D67F7B1E2B}"/>
          </ac:spMkLst>
        </pc:spChg>
        <pc:spChg chg="add del mod ord">
          <ac:chgData name="Erica Burns" userId="6d8b9f10-f1f6-42f8-b97c-945e16e72fb1" providerId="ADAL" clId="{B2D2E9F2-536C-478F-915D-EA02A9C8D23C}" dt="2025-12-17T22:22:40.088" v="99" actId="931"/>
          <ac:spMkLst>
            <pc:docMk/>
            <pc:sldMk cId="0" sldId="268"/>
            <ac:spMk id="7" creationId="{1EBD43A6-4DF7-08E8-79F0-4C91897A87C2}"/>
          </ac:spMkLst>
        </pc:spChg>
        <pc:picChg chg="add mod">
          <ac:chgData name="Erica Burns" userId="6d8b9f10-f1f6-42f8-b97c-945e16e72fb1" providerId="ADAL" clId="{B2D2E9F2-536C-478F-915D-EA02A9C8D23C}" dt="2025-12-17T22:23:02.788" v="103" actId="962"/>
          <ac:picMkLst>
            <pc:docMk/>
            <pc:sldMk cId="0" sldId="268"/>
            <ac:picMk id="9" creationId="{F5942C76-F47E-578A-96E1-9B9C44A07AD5}"/>
          </ac:picMkLst>
        </pc:picChg>
      </pc:sldChg>
      <pc:sldChg chg="modSp mod">
        <pc:chgData name="Erica Burns" userId="6d8b9f10-f1f6-42f8-b97c-945e16e72fb1" providerId="ADAL" clId="{B2D2E9F2-536C-478F-915D-EA02A9C8D23C}" dt="2025-12-17T22:06:01.131" v="51" actId="20577"/>
        <pc:sldMkLst>
          <pc:docMk/>
          <pc:sldMk cId="0" sldId="269"/>
        </pc:sldMkLst>
        <pc:spChg chg="mod">
          <ac:chgData name="Erica Burns" userId="6d8b9f10-f1f6-42f8-b97c-945e16e72fb1" providerId="ADAL" clId="{B2D2E9F2-536C-478F-915D-EA02A9C8D23C}" dt="2025-12-17T22:06:01.131" v="51" actId="20577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Erica Burns" userId="6d8b9f10-f1f6-42f8-b97c-945e16e72fb1" providerId="ADAL" clId="{B2D2E9F2-536C-478F-915D-EA02A9C8D23C}" dt="2025-12-17T22:06:10.786" v="61" actId="20577"/>
        <pc:sldMkLst>
          <pc:docMk/>
          <pc:sldMk cId="0" sldId="270"/>
        </pc:sldMkLst>
        <pc:spChg chg="mod">
          <ac:chgData name="Erica Burns" userId="6d8b9f10-f1f6-42f8-b97c-945e16e72fb1" providerId="ADAL" clId="{B2D2E9F2-536C-478F-915D-EA02A9C8D23C}" dt="2025-12-17T22:06:10.786" v="61" actId="20577"/>
          <ac:spMkLst>
            <pc:docMk/>
            <pc:sldMk cId="0" sldId="27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E85B-0999-4592-BED7-A469DE86684A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226BC-1BEE-47BA-82BD-AAAC469D2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image shows the steaming setup used during the Ziehl–</a:t>
            </a:r>
            <a:r>
              <a:rPr lang="en-US" dirty="0" err="1"/>
              <a:t>Neelsen</a:t>
            </a:r>
            <a:r>
              <a:rPr lang="en-US" dirty="0"/>
              <a:t> acid-fast staining procedure. A metal beaker is placed on a hot plate covered with aluminum foil and positioned under a fume hood. The setup is used to gently heat microscope slides flooded with carbolfuchsin, allowing steam to rise without boiling. </a:t>
            </a:r>
            <a:r>
              <a:rPr lang="en-US"/>
              <a:t>This controlled heating helps the primary stain penetrate the waxy cell wall of acid-fast bacteria while maintaining laboratory safety.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226BC-1BEE-47BA-82BD-AAAC469D2A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image shows an acid-fast stained smear viewed under the microscope (1,000X). Bright pink to red areas represent acid-fast bacteria (Mycobacterium smegmatis) that retained the primary stain, while the surrounding blue areas represent non–acid-fast cells or background material that took up the counterstain (methylene blue). The strong pink color indicates the presence of a waxy cell wall that resists decolorization. Smear made by Fletcher Technical Community College student Nicola Ladner. Picture taken by Professor Erica A. Burns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226BC-1BEE-47BA-82BD-AAAC469D2A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7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image shows a non–acid-fast stained bacterial smear viewed under the microscope (1,000X). The cells appear blue, indicating they did not retain the primary stain (Z-N Carbolfuchsin stain) and instead took up the counterstain (methylene blue). The bacteria (</a:t>
            </a:r>
            <a:r>
              <a:rPr lang="en-US" dirty="0" err="1"/>
              <a:t>Micococcus</a:t>
            </a:r>
            <a:r>
              <a:rPr lang="en-US" dirty="0"/>
              <a:t> luteus) are small and round in shape and are distributed singly and in small clusters (tetrads) against a light background. Smear made by Fletcher Technical Community College student Nicola Ladner. Picture taken by Professor Erica A. Burns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226BC-1BEE-47BA-82BD-AAAC469D2A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Acid-Fast Stain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Ziehl–</a:t>
            </a:r>
            <a:r>
              <a:rPr dirty="0" err="1"/>
              <a:t>Neelsen</a:t>
            </a:r>
            <a:r>
              <a:rPr dirty="0"/>
              <a:t> Method</a:t>
            </a:r>
          </a:p>
          <a:p>
            <a:r>
              <a:rPr dirty="0"/>
              <a:t>Microbiology</a:t>
            </a:r>
            <a:r>
              <a:rPr lang="en-US" dirty="0"/>
              <a:t> Laboratory</a:t>
            </a:r>
          </a:p>
          <a:p>
            <a:r>
              <a:rPr lang="en-US" dirty="0"/>
              <a:t>By Professor Erica A. Burns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Procedure: Decolorization &amp; Counterstain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dirty="0"/>
              <a:t>Decolorize with acid-alcohol (10–20 sec)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Rinse with water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Counterstain with methylene blue (1 min)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Rinse and blot dry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Microscopy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Observe under 100x oil immersion</a:t>
            </a:r>
          </a:p>
          <a:p>
            <a:pPr marL="0" indent="0">
              <a:buNone/>
            </a:pPr>
            <a:r>
              <a:rPr dirty="0"/>
              <a:t>• Acid-fast cells = pink/red</a:t>
            </a:r>
          </a:p>
          <a:p>
            <a:pPr marL="0" indent="0">
              <a:buNone/>
            </a:pPr>
            <a:r>
              <a:rPr dirty="0"/>
              <a:t>• Non–acid-fast cells = blue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Results: Acid-Fast Positive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/>
              <a:t>Cells appear pink/red</a:t>
            </a:r>
          </a:p>
          <a:p>
            <a:r>
              <a:rPr lang="en-US" dirty="0"/>
              <a:t>I</a:t>
            </a:r>
            <a:r>
              <a:rPr dirty="0"/>
              <a:t>ndicates presence of mycolic acids</a:t>
            </a:r>
          </a:p>
          <a:p>
            <a:r>
              <a:rPr dirty="0"/>
              <a:t>Seen in Mycobacterium and Nocardia</a:t>
            </a:r>
          </a:p>
        </p:txBody>
      </p:sp>
      <p:pic>
        <p:nvPicPr>
          <p:cNvPr id="6" name="Content Placeholder 5" descr="Acid-fast stain showing bright pink acid-fast bacteria against a blue background of non–acid-fast material.">
            <a:extLst>
              <a:ext uri="{FF2B5EF4-FFF2-40B4-BE49-F238E27FC236}">
                <a16:creationId xmlns:a16="http://schemas.microsoft.com/office/drawing/2014/main" id="{4BF872C2-0507-852B-151D-B06B174B21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2329" y="1600200"/>
            <a:ext cx="303034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Results: Acid-Fast Negative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/>
              <a:t>Cells appear blue</a:t>
            </a:r>
          </a:p>
          <a:p>
            <a:r>
              <a:rPr dirty="0"/>
              <a:t>No waxy lipid layer present</a:t>
            </a:r>
          </a:p>
        </p:txBody>
      </p:sp>
      <p:pic>
        <p:nvPicPr>
          <p:cNvPr id="9" name="Content Placeholder 8" descr="Non–acid-fast bacteria stained blue, appearing as small round cells scattered across a light background.">
            <a:extLst>
              <a:ext uri="{FF2B5EF4-FFF2-40B4-BE49-F238E27FC236}">
                <a16:creationId xmlns:a16="http://schemas.microsoft.com/office/drawing/2014/main" id="{F5942C76-F47E-578A-96E1-9B9C44A07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74247"/>
            <a:ext cx="4038600" cy="397786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All blue: over-decolorization or insufficient heat</a:t>
            </a:r>
          </a:p>
          <a:p>
            <a:r>
              <a:rPr dirty="0"/>
              <a:t>All red: under-decolorization</a:t>
            </a:r>
          </a:p>
          <a:p>
            <a:r>
              <a:rPr dirty="0"/>
              <a:t>Stain dries: artifacts form</a:t>
            </a:r>
          </a:p>
          <a:p>
            <a:r>
              <a:rPr dirty="0"/>
              <a:t>Smear washes off: poor fixation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Post-Lab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What cell wall component causes acid-fastness?</a:t>
            </a:r>
          </a:p>
          <a:p>
            <a:r>
              <a:rPr dirty="0"/>
              <a:t>Why is heat needed for carbolfuchsin?</a:t>
            </a:r>
          </a:p>
          <a:p>
            <a:r>
              <a:rPr dirty="0"/>
              <a:t>Compare acid-fast vs non–acid-fast walls</a:t>
            </a:r>
          </a:p>
          <a:p>
            <a:r>
              <a:rPr dirty="0"/>
              <a:t>Name an acid-fast pathogen</a:t>
            </a:r>
          </a:p>
          <a:p>
            <a:r>
              <a:rPr dirty="0"/>
              <a:t>What if decolorizer is skipped?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Acid-fast – retains carbolfuchsin</a:t>
            </a:r>
          </a:p>
          <a:p>
            <a:r>
              <a:t>Carbolfuchsin – primary stain</a:t>
            </a:r>
          </a:p>
          <a:p>
            <a:r>
              <a:t>Acid-alcohol – decolorizer</a:t>
            </a:r>
          </a:p>
          <a:p>
            <a:r>
              <a:t>Mycolic acids – waxy cell wall lipids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Explain the purpose of the acid-fast stain</a:t>
            </a:r>
          </a:p>
          <a:p>
            <a:pPr marL="0" indent="0">
              <a:buNone/>
            </a:pPr>
            <a:r>
              <a:rPr dirty="0"/>
              <a:t>• Identify mycolic acids in acid-fast cell walls</a:t>
            </a:r>
          </a:p>
          <a:p>
            <a:pPr marL="0" indent="0">
              <a:buNone/>
            </a:pPr>
            <a:r>
              <a:rPr dirty="0"/>
              <a:t>• Identify the decolorizer used</a:t>
            </a:r>
          </a:p>
          <a:p>
            <a:pPr marL="0" indent="0">
              <a:buNone/>
            </a:pPr>
            <a:r>
              <a:rPr dirty="0"/>
              <a:t>• List pathogenic acid-fast organisms</a:t>
            </a:r>
          </a:p>
          <a:p>
            <a:pPr marL="0" indent="0">
              <a:buNone/>
            </a:pPr>
            <a:r>
              <a:rPr dirty="0"/>
              <a:t>• Perform a Ziehl–</a:t>
            </a:r>
            <a:r>
              <a:rPr dirty="0" err="1"/>
              <a:t>Neelsen</a:t>
            </a:r>
            <a:r>
              <a:rPr dirty="0"/>
              <a:t> stain</a:t>
            </a:r>
          </a:p>
          <a:p>
            <a:pPr marL="0" indent="0">
              <a:buNone/>
            </a:pPr>
            <a:r>
              <a:rPr dirty="0"/>
              <a:t>• Distinguish acid-fast vs non–acid-fast cells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 acid-fast stain is a differential stain used to identify bacteria with waxy, lipid-rich cell walls containing mycolic acids.</a:t>
            </a:r>
          </a:p>
          <a:p>
            <a:endParaRPr/>
          </a:p>
          <a:p>
            <a:r>
              <a:t>These bacteria do not stain well with standard stains such as crystal violet.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Clinically Important Acid-Fast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Mycobacterium tuberculosis</a:t>
            </a:r>
          </a:p>
          <a:p>
            <a:pPr marL="0" indent="0">
              <a:buNone/>
            </a:pPr>
            <a:r>
              <a:rPr dirty="0"/>
              <a:t>• Mycobacterium leprae</a:t>
            </a:r>
          </a:p>
          <a:p>
            <a:pPr marL="0" indent="0">
              <a:buNone/>
            </a:pPr>
            <a:r>
              <a:rPr dirty="0"/>
              <a:t>• Nocardia species (partially acid-fast)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Organisms Used in This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Mycobacterium smegmatis (acid-fast, safe lab strain)</a:t>
            </a:r>
          </a:p>
          <a:p>
            <a:pPr marL="0" indent="0">
              <a:buNone/>
            </a:pPr>
            <a:r>
              <a:rPr dirty="0"/>
              <a:t>• Staphylococcus aureus (non–acid-fast control)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• Bacterial cultures</a:t>
            </a:r>
          </a:p>
          <a:p>
            <a:pPr marL="0" indent="0">
              <a:buNone/>
            </a:pPr>
            <a:r>
              <a:rPr dirty="0"/>
              <a:t>• Microscope slides</a:t>
            </a:r>
          </a:p>
          <a:p>
            <a:pPr marL="0" indent="0">
              <a:buNone/>
            </a:pPr>
            <a:r>
              <a:rPr dirty="0"/>
              <a:t>• Carbolfuchsin (Ziehl–</a:t>
            </a:r>
            <a:r>
              <a:rPr dirty="0" err="1"/>
              <a:t>Neelsen</a:t>
            </a:r>
            <a:r>
              <a:rPr dirty="0"/>
              <a:t>)</a:t>
            </a:r>
          </a:p>
          <a:p>
            <a:pPr marL="0" indent="0">
              <a:buNone/>
            </a:pPr>
            <a:r>
              <a:rPr dirty="0"/>
              <a:t>• Acid-alcohol</a:t>
            </a:r>
          </a:p>
          <a:p>
            <a:pPr marL="0" indent="0">
              <a:buNone/>
            </a:pPr>
            <a:r>
              <a:rPr dirty="0"/>
              <a:t>• Methylene blue</a:t>
            </a:r>
          </a:p>
          <a:p>
            <a:pPr marL="0" indent="0">
              <a:buNone/>
            </a:pPr>
            <a:r>
              <a:rPr dirty="0"/>
              <a:t>• Microscope (oil immersion)</a:t>
            </a:r>
          </a:p>
          <a:p>
            <a:pPr marL="0" indent="0">
              <a:buNone/>
            </a:pPr>
            <a:r>
              <a:rPr dirty="0"/>
              <a:t>• Heat source and safety equipment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Safety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dirty="0"/>
              <a:t>• Wear gloves, goggles, and lab coat</a:t>
            </a:r>
          </a:p>
          <a:p>
            <a:pPr marL="0" indent="0">
              <a:buNone/>
            </a:pPr>
            <a:r>
              <a:rPr dirty="0"/>
              <a:t>• Use only approved cultures</a:t>
            </a:r>
          </a:p>
          <a:p>
            <a:pPr marL="0" indent="0">
              <a:buNone/>
            </a:pPr>
            <a:r>
              <a:rPr dirty="0"/>
              <a:t>• Work in a ventilated area</a:t>
            </a:r>
          </a:p>
          <a:p>
            <a:pPr marL="0" indent="0">
              <a:buNone/>
            </a:pPr>
            <a:r>
              <a:rPr dirty="0"/>
              <a:t>• Heat slides carefully</a:t>
            </a:r>
          </a:p>
          <a:p>
            <a:pPr marL="0" indent="0">
              <a:buNone/>
            </a:pPr>
            <a:r>
              <a:rPr dirty="0"/>
              <a:t>• Disinfect work surfaces</a:t>
            </a:r>
            <a:endParaRPr lang="en-US" dirty="0"/>
          </a:p>
          <a:p>
            <a:r>
              <a:rPr lang="en-US" dirty="0"/>
              <a:t>Used slides should be disposed biological sharps container</a:t>
            </a:r>
          </a:p>
          <a:p>
            <a:r>
              <a:rPr lang="en-US" dirty="0"/>
              <a:t>Stain waste collected into a labeled waste container for proper chemical removal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Procedure: Prepare the Smear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Place a drop of water on slide</a:t>
            </a:r>
          </a:p>
          <a:p>
            <a:pPr marL="0" indent="0">
              <a:buNone/>
            </a:pPr>
            <a:r>
              <a:rPr dirty="0"/>
              <a:t>2. Add bacteria using aseptic technique</a:t>
            </a:r>
          </a:p>
          <a:p>
            <a:pPr marL="0" indent="0">
              <a:buNone/>
            </a:pPr>
            <a:r>
              <a:rPr dirty="0"/>
              <a:t>3. Spread thin smear</a:t>
            </a:r>
          </a:p>
          <a:p>
            <a:pPr marL="0" indent="0">
              <a:buNone/>
            </a:pPr>
            <a:r>
              <a:rPr dirty="0"/>
              <a:t>4. Air dry</a:t>
            </a:r>
          </a:p>
          <a:p>
            <a:pPr marL="0" indent="0">
              <a:buNone/>
            </a:pPr>
            <a:r>
              <a:rPr dirty="0"/>
              <a:t>5. Heat-fix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Procedure: Primary Stain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dirty="0"/>
              <a:t>Flood slide with carbolfuchsin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Heat gently until steaming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Maintain steam for 5 minutes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Do not allow stain to dry</a:t>
            </a:r>
          </a:p>
        </p:txBody>
      </p:sp>
      <p:pic>
        <p:nvPicPr>
          <p:cNvPr id="6" name="Content Placeholder 5" descr="Steaming setup for acid-fast staining with a metal beaker on a hot plate under a fume hood.">
            <a:extLst>
              <a:ext uri="{FF2B5EF4-FFF2-40B4-BE49-F238E27FC236}">
                <a16:creationId xmlns:a16="http://schemas.microsoft.com/office/drawing/2014/main" id="{1E25AA94-6025-B896-144E-F23C9A1473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687</Words>
  <Application>Microsoft Office PowerPoint</Application>
  <PresentationFormat>On-screen Show (4:3)</PresentationFormat>
  <Paragraphs>87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Acid-Fast Stain Lab</vt:lpstr>
      <vt:lpstr>Learning Objectives</vt:lpstr>
      <vt:lpstr>Overview</vt:lpstr>
      <vt:lpstr>Clinically Important Acid-Fast Organisms</vt:lpstr>
      <vt:lpstr>Organisms Used in This Lab</vt:lpstr>
      <vt:lpstr>Materials</vt:lpstr>
      <vt:lpstr>Safety Precautions</vt:lpstr>
      <vt:lpstr>Procedure: Prepare the Smear</vt:lpstr>
      <vt:lpstr>Procedure: Primary Stain</vt:lpstr>
      <vt:lpstr>Procedure: Decolorization &amp; Counterstain</vt:lpstr>
      <vt:lpstr>Microscopy</vt:lpstr>
      <vt:lpstr>Results: Acid-Fast Positive</vt:lpstr>
      <vt:lpstr>Results: Acid-Fast Negative</vt:lpstr>
      <vt:lpstr>Troubleshooting</vt:lpstr>
      <vt:lpstr>Post-Lab Questions</vt:lpstr>
      <vt:lpstr>Glossary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Erica Burns</cp:lastModifiedBy>
  <cp:revision>1</cp:revision>
  <dcterms:created xsi:type="dcterms:W3CDTF">2013-01-27T09:14:16Z</dcterms:created>
  <dcterms:modified xsi:type="dcterms:W3CDTF">2025-12-18T18:45:07Z</dcterms:modified>
  <cp:category/>
</cp:coreProperties>
</file>