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31"/>
  </p:handoutMasterIdLst>
  <p:sldIdLst>
    <p:sldId id="256" r:id="rId2"/>
    <p:sldId id="455" r:id="rId3"/>
    <p:sldId id="469" r:id="rId4"/>
    <p:sldId id="312" r:id="rId5"/>
    <p:sldId id="481" r:id="rId6"/>
    <p:sldId id="456" r:id="rId7"/>
    <p:sldId id="457" r:id="rId8"/>
    <p:sldId id="470" r:id="rId9"/>
    <p:sldId id="427" r:id="rId10"/>
    <p:sldId id="471" r:id="rId11"/>
    <p:sldId id="458" r:id="rId12"/>
    <p:sldId id="472" r:id="rId13"/>
    <p:sldId id="473" r:id="rId14"/>
    <p:sldId id="459" r:id="rId15"/>
    <p:sldId id="474" r:id="rId16"/>
    <p:sldId id="460" r:id="rId17"/>
    <p:sldId id="480" r:id="rId18"/>
    <p:sldId id="475" r:id="rId19"/>
    <p:sldId id="399" r:id="rId20"/>
    <p:sldId id="476" r:id="rId21"/>
    <p:sldId id="451" r:id="rId22"/>
    <p:sldId id="461" r:id="rId23"/>
    <p:sldId id="462" r:id="rId24"/>
    <p:sldId id="477" r:id="rId25"/>
    <p:sldId id="452" r:id="rId26"/>
    <p:sldId id="478" r:id="rId27"/>
    <p:sldId id="463" r:id="rId28"/>
    <p:sldId id="479" r:id="rId29"/>
    <p:sldId id="435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9">
          <p15:clr>
            <a:srgbClr val="A4A3A4"/>
          </p15:clr>
        </p15:guide>
        <p15:guide id="4" pos="595">
          <p15:clr>
            <a:srgbClr val="A4A3A4"/>
          </p15:clr>
        </p15:guide>
        <p15:guide id="5" pos="46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750"/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63" autoAdjust="0"/>
    <p:restoredTop sz="97372" autoAdjust="0"/>
  </p:normalViewPr>
  <p:slideViewPr>
    <p:cSldViewPr snapToGrid="0">
      <p:cViewPr varScale="1">
        <p:scale>
          <a:sx n="99" d="100"/>
          <a:sy n="99" d="100"/>
        </p:scale>
        <p:origin x="226" y="82"/>
      </p:cViewPr>
      <p:guideLst>
        <p:guide orient="horz" pos="2160"/>
        <p:guide pos="2880"/>
        <p:guide orient="horz" pos="359"/>
        <p:guide pos="595"/>
        <p:guide pos="4665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July 31,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July 31,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July 31,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July 31,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July 31,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pitop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Ab5hWIaf@6/Antibodie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FPtK1zmh@6.27:zMTtFGyH@4/Introduction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nx.org/contents/GFy_h8cu@10.96:etZobsU-@6/Adaptive-Immune-Respons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nx.org/contents/GFy_h8cu@10.96:etZobsU-@6/Adaptive-Immune-Response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nx.org/contents/GFy_h8cu@10.96:etZobsU-@6/Adaptive-Immune-Response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eative_Commons" TargetMode="External"/><Relationship Id="rId2" Type="http://schemas.openxmlformats.org/officeDocument/2006/relationships/hyperlink" Target="https://commons.wikimedia.org/wiki/File:Phagocytosis2.pn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XaEKhjEp@6/Innate-Immune-Respons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nx.org/contents/GFy_h8cu@10.96:etZobsU-@6/Adaptive-Immune-Respons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BIOLOGY 2e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spc="0" smtClean="0">
                <a:solidFill>
                  <a:srgbClr val="212F62"/>
                </a:solidFill>
                <a:latin typeface="+mn-lt"/>
              </a:rPr>
              <a:t>Chapter 21 </a:t>
            </a:r>
            <a:r>
              <a:rPr lang="en-US" sz="2000" b="1" cap="none" spc="0" dirty="0" smtClean="0">
                <a:solidFill>
                  <a:srgbClr val="212F62"/>
                </a:solidFill>
                <a:latin typeface="+mn-lt"/>
                <a:cs typeface="Arial"/>
              </a:rPr>
              <a:t>THE IMMUNE SYSTEM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62" y="2502569"/>
            <a:ext cx="2824276" cy="3609474"/>
          </a:xfrm>
          <a:prstGeom prst="rect">
            <a:avLst/>
          </a:prstGeom>
        </p:spPr>
      </p:pic>
      <p:pic>
        <p:nvPicPr>
          <p:cNvPr id="7" name="Picture 6" descr="OSX-Horiz-TM-RGB-2015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78757"/>
            <a:ext cx="2034556" cy="466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4" y="5661919"/>
            <a:ext cx="195738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This work is licensed under a </a:t>
            </a:r>
            <a:r>
              <a:rPr lang="en-US" sz="1050" dirty="0">
                <a:hlinkClick r:id="rId4"/>
              </a:rPr>
              <a:t>Creative Commons Attribution-NonCommercial-ShareAlike 4.0 International License</a:t>
            </a:r>
            <a:r>
              <a:rPr lang="en-US" sz="105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5089207"/>
            <a:ext cx="1257300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Adaptive Immune Response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2" y="1237870"/>
            <a:ext cx="8013403" cy="2982355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Characteristics:</a:t>
            </a:r>
          </a:p>
          <a:p>
            <a:pPr marL="596900" lvl="2" indent="-254000">
              <a:buFont typeface="Arial"/>
              <a:buChar char="•"/>
            </a:pPr>
            <a:r>
              <a:rPr lang="en-US" sz="2200" dirty="0" smtClean="0"/>
              <a:t>Highly specific Antibodies (Abs) made by B cells and T-cell Receptors (</a:t>
            </a:r>
            <a:r>
              <a:rPr lang="en-US" sz="2200" dirty="0"/>
              <a:t>TCRs) made by T cells</a:t>
            </a:r>
          </a:p>
          <a:p>
            <a:pPr marL="796925" lvl="4" indent="-223838">
              <a:buFont typeface="Arial"/>
              <a:buChar char="•"/>
            </a:pPr>
            <a:r>
              <a:rPr lang="en-US" sz="2000" dirty="0" smtClean="0"/>
              <a:t>Innate immune system recognizes PAMPs found on wide variety of microbes, B cells and T cells can distinguish between different motifs (epitopes) found on an individual microbe</a:t>
            </a:r>
          </a:p>
          <a:p>
            <a:pPr marL="573088" lvl="2" indent="-230188">
              <a:buFont typeface="Arial"/>
              <a:buChar char="•"/>
            </a:pPr>
            <a:r>
              <a:rPr lang="en-US" sz="2200" dirty="0" smtClean="0"/>
              <a:t>Has memory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25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598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Adaptive Immune System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Humoral</a:t>
            </a:r>
            <a:r>
              <a:rPr lang="en-US" dirty="0" smtClean="0"/>
              <a:t> </a:t>
            </a:r>
            <a:r>
              <a:rPr lang="en-US" dirty="0"/>
              <a:t>Response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4070" y="1154292"/>
            <a:ext cx="4289041" cy="4939813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 Cells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Mature in the bone marrow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Make antibodies (Abs)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Antibodies are proteins – encoded for in our DNA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Each B cell produces antibodies with a specific variable region that recognizes a specific epitope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Can be secreted or membrane-bound on the </a:t>
            </a:r>
            <a:r>
              <a:rPr lang="en-US" sz="2200" dirty="0" smtClean="0">
                <a:solidFill>
                  <a:srgbClr val="000000"/>
                </a:solidFill>
              </a:rPr>
              <a:t/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000000"/>
                </a:solidFill>
              </a:rPr>
              <a:t>B </a:t>
            </a:r>
            <a:r>
              <a:rPr lang="en-US" sz="2200" dirty="0">
                <a:solidFill>
                  <a:srgbClr val="000000"/>
                </a:solidFill>
              </a:rPr>
              <a:t>cell</a:t>
            </a:r>
          </a:p>
        </p:txBody>
      </p:sp>
      <p:pic>
        <p:nvPicPr>
          <p:cNvPr id="9" name="Picture 8" descr="Each B cell produces antibodies with a specific variable region that recognizes a specific epitope&#10;" title="Adaptive Immune System – Humoral Respons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62" y="1413145"/>
            <a:ext cx="3677903" cy="39618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785372" y="6476117"/>
            <a:ext cx="6204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Download </a:t>
            </a:r>
            <a:r>
              <a:rPr lang="en-US" sz="1000" dirty="0"/>
              <a:t>for free at </a:t>
            </a:r>
            <a:r>
              <a:rPr lang="en-US" sz="1000" dirty="0">
                <a:hlinkClick r:id="rId3"/>
              </a:rPr>
              <a:t>https://cnx.org/contents/GFy_h8cu@10.96:etZobsU-@6/Adaptive-Immune-Response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88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598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Adaptive Immune System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Humoral</a:t>
            </a:r>
            <a:r>
              <a:rPr lang="en-US" dirty="0" smtClean="0"/>
              <a:t> </a:t>
            </a:r>
            <a:r>
              <a:rPr lang="en-US" dirty="0"/>
              <a:t>Response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4070" y="5127427"/>
            <a:ext cx="8357644" cy="830997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Each B cell secretes antibodies with a specific variable region that recognizes a specific epitope</a:t>
            </a:r>
          </a:p>
        </p:txBody>
      </p:sp>
      <p:pic>
        <p:nvPicPr>
          <p:cNvPr id="6" name="Picture 5" descr="Each B cell secretes antibodies with a specific variable region that recognizes a specific epitope&#10;" title="Adaptive Immune System – Humoral Respon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70966"/>
            <a:ext cx="4876800" cy="35528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32344" y="6471043"/>
            <a:ext cx="7891729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Title: </a:t>
            </a:r>
            <a:r>
              <a:rPr lang="pl-PL" sz="1000" dirty="0" smtClean="0">
                <a:hlinkClick r:id="rId3"/>
              </a:rPr>
              <a:t>Schemat </a:t>
            </a:r>
            <a:r>
              <a:rPr lang="pl-PL" sz="1000" dirty="0">
                <a:hlinkClick r:id="rId3"/>
              </a:rPr>
              <a:t>łączenia się przeciwciał (Ab) z epitopami (Ep) znajdującymi się na powierzchni antygenu</a:t>
            </a:r>
            <a:r>
              <a:rPr lang="pl-PL" sz="1000" dirty="0" smtClean="0">
                <a:hlinkClick r:id="rId3"/>
              </a:rPr>
              <a:t>.</a:t>
            </a:r>
            <a:r>
              <a:rPr lang="en-US" sz="1000" dirty="0" smtClean="0"/>
              <a:t>, (</a:t>
            </a:r>
            <a:r>
              <a:rPr lang="en-US" sz="1000" dirty="0"/>
              <a:t>c) </a:t>
            </a:r>
            <a:r>
              <a:rPr lang="en-US" sz="1000" dirty="0" err="1" smtClean="0"/>
              <a:t>Schorschski</a:t>
            </a:r>
            <a:r>
              <a:rPr lang="en-US" sz="1000" dirty="0" smtClean="0"/>
              <a:t>, </a:t>
            </a:r>
            <a:r>
              <a:rPr lang="en-US" sz="1000" dirty="0" smtClean="0">
                <a:hlinkClick r:id="rId3"/>
              </a:rPr>
              <a:t>Public Domain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22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598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Adaptive Immune System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Humoral</a:t>
            </a:r>
            <a:r>
              <a:rPr lang="en-US" dirty="0" smtClean="0"/>
              <a:t> </a:t>
            </a:r>
            <a:r>
              <a:rPr lang="en-US" dirty="0"/>
              <a:t>Response</a:t>
            </a:r>
          </a:p>
        </p:txBody>
      </p:sp>
      <p:pic>
        <p:nvPicPr>
          <p:cNvPr id="7" name="Picture 6" descr="Classes of Antibodies" title="Adaptive Immune System – Humoral Respons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7" y="1210318"/>
            <a:ext cx="8054427" cy="43697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776078" y="6477918"/>
            <a:ext cx="52140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Download </a:t>
            </a:r>
            <a:r>
              <a:rPr lang="en-US" sz="1000" dirty="0"/>
              <a:t>for free at </a:t>
            </a:r>
            <a:r>
              <a:rPr lang="en-US" sz="1000" dirty="0">
                <a:hlinkClick r:id="rId3"/>
              </a:rPr>
              <a:t>https://cnx.org/contents/GFy_h8cu@10.96:Ab5hWIaf@6/Antibodies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807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598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Adaptive Immune System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Humoral</a:t>
            </a:r>
            <a:r>
              <a:rPr lang="en-US" dirty="0" smtClean="0"/>
              <a:t> </a:t>
            </a:r>
            <a:r>
              <a:rPr lang="en-US" dirty="0"/>
              <a:t>Response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4069" y="1238959"/>
            <a:ext cx="4124185" cy="461665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Antibody Function</a:t>
            </a:r>
          </a:p>
        </p:txBody>
      </p:sp>
      <p:pic>
        <p:nvPicPr>
          <p:cNvPr id="5" name="Picture 4" descr="Antibody function" title="Adaptive Immune System – Humoral Respons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21" y="781299"/>
            <a:ext cx="3619734" cy="582218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45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omplement process can make a hole in the pathogen’s membrane&#10;" title="Adaptive Immune System – Humoral Respon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46" y="882030"/>
            <a:ext cx="5457579" cy="57151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598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Adaptive Immune System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Humoral</a:t>
            </a:r>
            <a:r>
              <a:rPr lang="en-US" dirty="0" smtClean="0"/>
              <a:t> </a:t>
            </a:r>
            <a:r>
              <a:rPr lang="en-US" dirty="0"/>
              <a:t>Response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9198" y="1238959"/>
            <a:ext cx="3158089" cy="1107996"/>
          </a:xfr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Complement process </a:t>
            </a:r>
            <a:r>
              <a:rPr lang="en-US" sz="2200" dirty="0" smtClean="0">
                <a:solidFill>
                  <a:srgbClr val="000000"/>
                </a:solidFill>
              </a:rPr>
              <a:t>can make </a:t>
            </a:r>
            <a:r>
              <a:rPr lang="en-US" sz="2200" dirty="0">
                <a:solidFill>
                  <a:srgbClr val="000000"/>
                </a:solidFill>
              </a:rPr>
              <a:t>a hole in the </a:t>
            </a:r>
            <a:r>
              <a:rPr lang="en-US" sz="2200" dirty="0" smtClean="0">
                <a:solidFill>
                  <a:srgbClr val="000000"/>
                </a:solidFill>
              </a:rPr>
              <a:t>pathogen’s membrane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7908" y="6511783"/>
            <a:ext cx="70148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/>
              <a:t>Download for free at 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://cnx.org/contents/FPtK1zmh@6.27:zMTtFGyH@4/Introduction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96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Adaptive Immune System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4069" y="1238959"/>
            <a:ext cx="8112540" cy="3936463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Major Histocompatibility Complex (MHC)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Antigen presenting molecules</a:t>
            </a:r>
          </a:p>
          <a:p>
            <a:pPr marL="661988" lvl="1" indent="-363538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MHC Class I</a:t>
            </a:r>
          </a:p>
          <a:p>
            <a:pPr marL="798513" lvl="2" indent="-225425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Found on all of our nucleated cells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MHC Class II</a:t>
            </a:r>
          </a:p>
          <a:p>
            <a:pPr marL="798513" lvl="2" indent="-225425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Found on Antigen Presenting Cells (APCs)</a:t>
            </a:r>
          </a:p>
          <a:p>
            <a:pPr marL="1027113" lvl="3" indent="-2301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B cells</a:t>
            </a:r>
          </a:p>
          <a:p>
            <a:pPr marL="1027113" lvl="3" indent="-2301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Dendritic cells</a:t>
            </a:r>
          </a:p>
          <a:p>
            <a:pPr marL="1027113" lvl="3" indent="-2301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macrophages</a:t>
            </a:r>
          </a:p>
        </p:txBody>
      </p:sp>
    </p:spTree>
    <p:extLst>
      <p:ext uri="{BB962C8B-B14F-4D97-AF65-F5344CB8AC3E}">
        <p14:creationId xmlns:p14="http://schemas.microsoft.com/office/powerpoint/2010/main" val="33521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85"/>
            <a:ext cx="8062912" cy="659535"/>
          </a:xfrm>
        </p:spPr>
        <p:txBody>
          <a:bodyPr>
            <a:noAutofit/>
          </a:bodyPr>
          <a:lstStyle/>
          <a:p>
            <a:r>
              <a:rPr lang="en-US" b="1" dirty="0"/>
              <a:t>Adaptive Immune System – </a:t>
            </a:r>
            <a:br>
              <a:rPr lang="en-US" b="1" dirty="0"/>
            </a:br>
            <a:r>
              <a:rPr lang="en-US" b="1" dirty="0"/>
              <a:t>Cell-Mediated Response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4069" y="1238959"/>
            <a:ext cx="8112540" cy="3640997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 cells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Mature in the thymus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Produce the T cell receptor (TCR) that is membrane bound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Also encoded in our DNA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Recognized specific antigens presented in MHC molecules</a:t>
            </a:r>
          </a:p>
          <a:p>
            <a:pPr marL="573088" lvl="1" indent="-230188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3 populations of T cells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 </a:t>
            </a:r>
            <a:r>
              <a:rPr lang="en-US" sz="2000" dirty="0" smtClean="0">
                <a:solidFill>
                  <a:srgbClr val="000000"/>
                </a:solidFill>
              </a:rPr>
              <a:t>– helper </a:t>
            </a:r>
            <a:r>
              <a:rPr lang="en-US" sz="2000" dirty="0">
                <a:solidFill>
                  <a:srgbClr val="000000"/>
                </a:solidFill>
              </a:rPr>
              <a:t>T cells – CD4 markers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Tc</a:t>
            </a:r>
            <a:r>
              <a:rPr lang="en-US" sz="2000" dirty="0">
                <a:solidFill>
                  <a:srgbClr val="000000"/>
                </a:solidFill>
              </a:rPr>
              <a:t> – cytotoxic T cell – CD8 markers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 regulatory </a:t>
            </a:r>
            <a:r>
              <a:rPr lang="en-US" sz="2000" dirty="0" smtClean="0">
                <a:solidFill>
                  <a:srgbClr val="000000"/>
                </a:solidFill>
              </a:rPr>
              <a:t>cells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85"/>
            <a:ext cx="8062912" cy="659535"/>
          </a:xfrm>
        </p:spPr>
        <p:txBody>
          <a:bodyPr>
            <a:noAutofit/>
          </a:bodyPr>
          <a:lstStyle/>
          <a:p>
            <a:r>
              <a:rPr lang="en-US" b="1" dirty="0"/>
              <a:t>Adaptive Immune System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Cell</a:t>
            </a:r>
            <a:r>
              <a:rPr lang="en-US" b="1" dirty="0"/>
              <a:t>-Mediated Response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24069" y="5391307"/>
            <a:ext cx="8222974" cy="830997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How an antigen presenting cell (APC) processes antigen to be presented on the MHC to a T cell</a:t>
            </a:r>
          </a:p>
        </p:txBody>
      </p:sp>
      <p:pic>
        <p:nvPicPr>
          <p:cNvPr id="4" name="Picture 3" descr="How an antigen presenting cell (APC) processes antigen to be presented on the MHC to a T cell&#10;" title="Adaptive Immune System – Cell-Mediated Respons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0" y="1257911"/>
            <a:ext cx="4542980" cy="36661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19134" y="6481158"/>
            <a:ext cx="6204568" cy="24622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Download </a:t>
            </a:r>
            <a:r>
              <a:rPr lang="en-US" sz="1000" dirty="0"/>
              <a:t>for free at </a:t>
            </a:r>
            <a:r>
              <a:rPr lang="en-US" sz="1000" dirty="0">
                <a:hlinkClick r:id="rId3"/>
              </a:rPr>
              <a:t>https://cnx.org/contents/GFy_h8cu@10.96:etZobsU-@6/Adaptive-Immune-Response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43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85"/>
            <a:ext cx="8062912" cy="659535"/>
          </a:xfrm>
        </p:spPr>
        <p:txBody>
          <a:bodyPr>
            <a:noAutofit/>
          </a:bodyPr>
          <a:lstStyle/>
          <a:p>
            <a:r>
              <a:rPr lang="en-US" b="1" dirty="0"/>
              <a:t>Adaptive Immune System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Cell</a:t>
            </a:r>
            <a:r>
              <a:rPr lang="en-US" b="1" dirty="0"/>
              <a:t>-Mediated Response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25464" y="1861474"/>
            <a:ext cx="4302536" cy="1200329"/>
          </a:xfrm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tx1"/>
                </a:solidFill>
                <a:ea typeface="ＭＳ Ｐゴシック" pitchFamily="34" charset="-128"/>
              </a:rPr>
              <a:t>Helper T cells will then release cytokines to </a:t>
            </a:r>
            <a:r>
              <a:rPr lang="en-US" altLang="en-US" sz="1800" dirty="0" err="1" smtClean="0">
                <a:solidFill>
                  <a:schemeClr val="tx1"/>
                </a:solidFill>
                <a:ea typeface="ＭＳ Ｐゴシック" pitchFamily="34" charset="-128"/>
              </a:rPr>
              <a:t>upregulate</a:t>
            </a:r>
            <a:r>
              <a:rPr lang="en-US" alt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ea typeface="ＭＳ Ｐゴシック" pitchFamily="34" charset="-128"/>
              </a:rPr>
              <a:t>B cells, other immune cells, will </a:t>
            </a:r>
            <a:r>
              <a:rPr lang="en-US" alt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go through </a:t>
            </a:r>
            <a:r>
              <a:rPr lang="en-US" altLang="en-US" sz="1800" dirty="0">
                <a:solidFill>
                  <a:schemeClr val="tx1"/>
                </a:solidFill>
                <a:ea typeface="ＭＳ Ｐゴシック" pitchFamily="34" charset="-128"/>
              </a:rPr>
              <a:t>mitosis to make clones of itself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0093" y="6478103"/>
            <a:ext cx="6204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Download </a:t>
            </a:r>
            <a:r>
              <a:rPr lang="en-US" sz="1000" dirty="0"/>
              <a:t>for free at </a:t>
            </a:r>
            <a:r>
              <a:rPr lang="en-US" sz="1000" dirty="0">
                <a:hlinkClick r:id="rId2"/>
              </a:rPr>
              <a:t>https://cnx.org/contents/GFy_h8cu@10.96:etZobsU-@6/Adaptive-Immune-Response</a:t>
            </a:r>
            <a:endParaRPr lang="en-US" sz="1000" dirty="0"/>
          </a:p>
        </p:txBody>
      </p:sp>
      <p:pic>
        <p:nvPicPr>
          <p:cNvPr id="9" name="Picture 8" descr="Helper T cells will then release cytokines to upregulate B cells, other immune cells, will go through mitosis to make clones of itself&#10;" title="Adaptive Immune System – Cell-Mediated Respons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19"/>
          <a:stretch/>
        </p:blipFill>
        <p:spPr>
          <a:xfrm>
            <a:off x="1015174" y="3078477"/>
            <a:ext cx="7113653" cy="33930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96" y="1111364"/>
            <a:ext cx="2281974" cy="18415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9" name="U-Turn Arrow 38"/>
          <p:cNvSpPr/>
          <p:nvPr/>
        </p:nvSpPr>
        <p:spPr>
          <a:xfrm rot="16200000" flipH="1">
            <a:off x="448418" y="2781518"/>
            <a:ext cx="568858" cy="445660"/>
          </a:xfrm>
          <a:prstGeom prst="uturnArrow">
            <a:avLst>
              <a:gd name="adj1" fmla="val 12190"/>
              <a:gd name="adj2" fmla="val 14518"/>
              <a:gd name="adj3" fmla="val 25004"/>
              <a:gd name="adj4" fmla="val 40484"/>
              <a:gd name="adj5" fmla="val 10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064185"/>
            <a:ext cx="8344687" cy="4311949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As long lived multicellular organisms, we need protection against pathogenic organisms.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Only a small percentage of microbes are pathogenic.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However, those that are pathogenic are very good at invading our tissues when getting past certain barriers.  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Our immune system has the ability to fight: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Viruses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Bacteria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Protozoans (i.e. malaria, amoebas)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Fungi</a:t>
            </a:r>
          </a:p>
          <a:p>
            <a:pPr marL="796925" lvl="2" indent="-223838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Parasitic animals (i.e. tapeworms, flukes)</a:t>
            </a:r>
          </a:p>
        </p:txBody>
      </p:sp>
    </p:spTree>
    <p:extLst>
      <p:ext uri="{BB962C8B-B14F-4D97-AF65-F5344CB8AC3E}">
        <p14:creationId xmlns:p14="http://schemas.microsoft.com/office/powerpoint/2010/main" val="6533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85"/>
            <a:ext cx="8062912" cy="659535"/>
          </a:xfrm>
        </p:spPr>
        <p:txBody>
          <a:bodyPr>
            <a:noAutofit/>
          </a:bodyPr>
          <a:lstStyle/>
          <a:p>
            <a:r>
              <a:rPr lang="en-US" b="1" dirty="0"/>
              <a:t>Adaptive Immune System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Cell</a:t>
            </a:r>
            <a:r>
              <a:rPr lang="en-US" b="1" dirty="0"/>
              <a:t>-Mediated Response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5915" y="4622578"/>
            <a:ext cx="8183217" cy="1461939"/>
          </a:xfr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Cytotoxic T cells will kill infected self cells or altered (tumor) self cells</a:t>
            </a:r>
          </a:p>
          <a:p>
            <a:pPr marL="285750" indent="-285750">
              <a:buFont typeface="Arial"/>
              <a:buChar char="•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For instance, if a cell is infected with a virus, it will present some of that virus on it’s MHC Class I, the </a:t>
            </a:r>
            <a:r>
              <a:rPr lang="en-US" altLang="en-US" dirty="0" err="1">
                <a:solidFill>
                  <a:schemeClr val="tx1"/>
                </a:solidFill>
                <a:ea typeface="ＭＳ Ｐゴシック" pitchFamily="34" charset="-128"/>
              </a:rPr>
              <a:t>Tc</a:t>
            </a: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 cell will then force that self cell to go through </a:t>
            </a: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apoptosis</a:t>
            </a:r>
            <a:endParaRPr lang="en-US" altLang="en-US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0093" y="6478103"/>
            <a:ext cx="6204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Download </a:t>
            </a:r>
            <a:r>
              <a:rPr lang="en-US" sz="1000" dirty="0"/>
              <a:t>for free at </a:t>
            </a:r>
            <a:r>
              <a:rPr lang="en-US" sz="1000" dirty="0">
                <a:hlinkClick r:id="rId2"/>
              </a:rPr>
              <a:t>https://cnx.org/contents/GFy_h8cu@10.96:etZobsU-@6/Adaptive-Immune-Response</a:t>
            </a:r>
            <a:endParaRPr lang="en-US" sz="1000" dirty="0"/>
          </a:p>
        </p:txBody>
      </p:sp>
      <p:pic>
        <p:nvPicPr>
          <p:cNvPr id="11" name="Picture 10" descr="Cytotoxic T cells will kill infected self cells or altered (tumor) self cells&#10;" title="Adaptive Immune System – Cell-Mediated Respons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0"/>
          <a:stretch/>
        </p:blipFill>
        <p:spPr>
          <a:xfrm>
            <a:off x="689554" y="1176731"/>
            <a:ext cx="7764892" cy="311319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94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Adaptive Immune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245468"/>
            <a:ext cx="8189843" cy="4333493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</a:rPr>
              <a:t>How does the variable region of an antibody secreted by one B cell differ from another B cell?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</a:rPr>
              <a:t>How does the variable region of the T cell receptor (TCR) of one T cell differ from another T cell?</a:t>
            </a:r>
          </a:p>
          <a:p>
            <a:pPr marL="571500" lvl="1" indent="-228600">
              <a:buFont typeface="Arial"/>
              <a:buChar char="•"/>
            </a:pPr>
            <a:r>
              <a:rPr lang="en-US" altLang="en-US" sz="2200" dirty="0" smtClean="0">
                <a:solidFill>
                  <a:srgbClr val="000000"/>
                </a:solidFill>
                <a:ea typeface="ＭＳ Ｐゴシック" pitchFamily="34" charset="-128"/>
              </a:rPr>
              <a:t>Process </a:t>
            </a:r>
            <a:r>
              <a:rPr lang="en-US" altLang="en-US" sz="2200" dirty="0">
                <a:solidFill>
                  <a:srgbClr val="000000"/>
                </a:solidFill>
                <a:ea typeface="ＭＳ Ｐゴシック" pitchFamily="34" charset="-128"/>
              </a:rPr>
              <a:t>called gene rearrangement</a:t>
            </a:r>
          </a:p>
          <a:p>
            <a:pPr marL="571500" lvl="1" indent="-228600">
              <a:buFont typeface="Arial"/>
              <a:buChar char="•"/>
            </a:pPr>
            <a:r>
              <a:rPr lang="en-US" altLang="en-US" sz="2200" dirty="0">
                <a:solidFill>
                  <a:srgbClr val="000000"/>
                </a:solidFill>
                <a:ea typeface="ＭＳ Ｐゴシック" pitchFamily="34" charset="-128"/>
              </a:rPr>
              <a:t>During B and T cell development, the region of the DNA that codes for the variable region “rearranges” – this results in each B and T cell having unique variable region</a:t>
            </a:r>
          </a:p>
          <a:p>
            <a:pPr marL="800100" lvl="2" indent="-228600">
              <a:buFont typeface="Arial"/>
              <a:buChar char="•"/>
            </a:pP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Results in high diversity </a:t>
            </a:r>
          </a:p>
          <a:p>
            <a:pPr marL="800100" lvl="2" indent="-228600">
              <a:buFont typeface="Arial"/>
              <a:buChar char="•"/>
            </a:pPr>
            <a:r>
              <a:rPr lang="en-US" altLang="en-US" sz="2000" dirty="0">
                <a:solidFill>
                  <a:srgbClr val="000000"/>
                </a:solidFill>
                <a:ea typeface="ＭＳ Ｐゴシック" pitchFamily="34" charset="-128"/>
              </a:rPr>
              <a:t>Process is complicated and will be explained further in a class such as Immunology</a:t>
            </a:r>
          </a:p>
        </p:txBody>
      </p:sp>
    </p:spTree>
    <p:extLst>
      <p:ext uri="{BB962C8B-B14F-4D97-AF65-F5344CB8AC3E}">
        <p14:creationId xmlns:p14="http://schemas.microsoft.com/office/powerpoint/2010/main" val="36762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Lymphatic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457201" y="1223758"/>
            <a:ext cx="8139978" cy="517680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212F62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Most of the cells in the blood vessels are erythrocytes.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The leukocytes have the ability of migrating into the tissues along with other fluid, nutrients, etc.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Lymph is that watery fluid that then travels through our lymph vessels to be dumped back into circulation.</a:t>
            </a:r>
          </a:p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Along the way, the lymph will travel through lymph nodes.</a:t>
            </a:r>
          </a:p>
          <a:p>
            <a:pPr marL="571500" lvl="1" indent="-228600">
              <a:buFont typeface="Arial"/>
              <a:buChar char="•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There are a congregation of B, T and other white blood cells there.  </a:t>
            </a:r>
          </a:p>
          <a:p>
            <a:pPr marL="571500" lvl="1" indent="-228600">
              <a:buFont typeface="Arial"/>
              <a:buChar char="•"/>
            </a:pPr>
            <a:r>
              <a:rPr lang="en-US" altLang="en-US" dirty="0">
                <a:solidFill>
                  <a:schemeClr val="tx1"/>
                </a:solidFill>
                <a:ea typeface="ＭＳ Ｐゴシック" pitchFamily="34" charset="-128"/>
              </a:rPr>
              <a:t>If there is something foreign that made it past the skin or mucosal membranes into the tissues, hopefully it will be detected in the lymph nodes, clones of T and B cells specific for the antigen will be released into circulation to find more of that same antigen</a:t>
            </a:r>
          </a:p>
        </p:txBody>
      </p:sp>
    </p:spTree>
    <p:extLst>
      <p:ext uri="{BB962C8B-B14F-4D97-AF65-F5344CB8AC3E}">
        <p14:creationId xmlns:p14="http://schemas.microsoft.com/office/powerpoint/2010/main" val="11582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Adaptive Immune Response</a:t>
            </a: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57200" y="1028936"/>
            <a:ext cx="4794250" cy="31854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212F62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Primary Response</a:t>
            </a:r>
          </a:p>
          <a:p>
            <a:pPr marL="571500" lvl="1" indent="-228600">
              <a:buFont typeface="Arial"/>
              <a:buChar char="•"/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Initial exposure to antigen/pathogen</a:t>
            </a:r>
          </a:p>
          <a:p>
            <a:pPr marL="571500" lvl="1" indent="-228600">
              <a:buFont typeface="Arial"/>
              <a:buChar char="•"/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Takes days to weeks for B and</a:t>
            </a:r>
            <a:b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T cells to upregulate and mount a full response</a:t>
            </a:r>
          </a:p>
          <a:p>
            <a:pPr marL="571500" lvl="1" indent="-228600">
              <a:buFont typeface="Arial"/>
              <a:buChar char="•"/>
            </a:pP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After recovery, memory B and </a:t>
            </a:r>
            <a:b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altLang="en-US" dirty="0" smtClean="0">
                <a:solidFill>
                  <a:schemeClr val="tx1"/>
                </a:solidFill>
                <a:ea typeface="ＭＳ Ｐゴシック" pitchFamily="34" charset="-128"/>
              </a:rPr>
              <a:t>T cells that are specific to that antigen/pathogen will remain and circulate (up to decades)</a:t>
            </a:r>
            <a:endParaRPr lang="en-US" alt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0093" y="6478103"/>
            <a:ext cx="6204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Download </a:t>
            </a:r>
            <a:r>
              <a:rPr lang="en-US" sz="1000" dirty="0"/>
              <a:t>for free at </a:t>
            </a:r>
            <a:r>
              <a:rPr lang="en-US" sz="1000" dirty="0">
                <a:hlinkClick r:id="rId2"/>
              </a:rPr>
              <a:t>https://cnx.org/contents/GFy_h8cu@10.96:etZobsU-@6/Adaptive-Immune-Response</a:t>
            </a:r>
            <a:endParaRPr lang="en-US" sz="1000" dirty="0"/>
          </a:p>
        </p:txBody>
      </p:sp>
      <p:pic>
        <p:nvPicPr>
          <p:cNvPr id="10" name="Picture 9" descr="Primary Response&#10;Initial exposure to antigen/pathogen&#10;Takes days to weeks for B and&#10;T cells to upregulate and mount a full response&#10;After recovery, memory B and &#10;T cells that are specific to that antigen/pathogen will remain and circulate (up to decades)&#10;&#10;Secondary Response&#10;Second exposure to same antigen/pathogen&#10;Memory cells will respond faster&#10;Results in an individual either not getting sick or being able to recover faster&#10;" title="Adaptive Immune Respons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28" y="1060517"/>
            <a:ext cx="3495037" cy="24285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Text Placeholder 10"/>
          <p:cNvSpPr txBox="1">
            <a:spLocks/>
          </p:cNvSpPr>
          <p:nvPr/>
        </p:nvSpPr>
        <p:spPr>
          <a:xfrm>
            <a:off x="457200" y="4364066"/>
            <a:ext cx="8189843" cy="19543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212F62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chemeClr val="tx1"/>
                </a:solidFill>
                <a:ea typeface="ＭＳ Ｐゴシック" pitchFamily="34" charset="-128"/>
              </a:rPr>
              <a:t>Secondary Response</a:t>
            </a:r>
          </a:p>
          <a:p>
            <a:pPr marL="573088" lvl="1" indent="-230188">
              <a:buFont typeface="Arial"/>
              <a:buChar char="•"/>
            </a:pPr>
            <a:r>
              <a:rPr lang="en-US" altLang="en-US" dirty="0">
                <a:ea typeface="ＭＳ Ｐゴシック" pitchFamily="34" charset="-128"/>
              </a:rPr>
              <a:t>Second exposure to same antigen/pathogen</a:t>
            </a:r>
          </a:p>
          <a:p>
            <a:pPr marL="573088" lvl="1" indent="-230188">
              <a:buFont typeface="Arial"/>
              <a:buChar char="•"/>
            </a:pPr>
            <a:r>
              <a:rPr lang="en-US" altLang="en-US" dirty="0">
                <a:ea typeface="ＭＳ Ｐゴシック" pitchFamily="34" charset="-128"/>
              </a:rPr>
              <a:t>Memory cells will respond faster</a:t>
            </a:r>
          </a:p>
          <a:p>
            <a:pPr marL="573088" lvl="1" indent="-230188">
              <a:buFont typeface="Arial"/>
              <a:buChar char="•"/>
            </a:pPr>
            <a:r>
              <a:rPr lang="en-US" altLang="en-US" dirty="0">
                <a:ea typeface="ＭＳ Ｐゴシック" pitchFamily="34" charset="-128"/>
              </a:rPr>
              <a:t>Results in an individual either not getting sick or being able to recover faster</a:t>
            </a:r>
          </a:p>
        </p:txBody>
      </p:sp>
    </p:spTree>
    <p:extLst>
      <p:ext uri="{BB962C8B-B14F-4D97-AF65-F5344CB8AC3E}">
        <p14:creationId xmlns:p14="http://schemas.microsoft.com/office/powerpoint/2010/main" val="3463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Adaptive Immune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245468"/>
            <a:ext cx="8068365" cy="2366802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</a:rPr>
              <a:t>Vaccination initiates that Primary Immune Response</a:t>
            </a:r>
          </a:p>
          <a:p>
            <a:pPr marL="571500" lvl="1" indent="-228600">
              <a:buFont typeface="Arial"/>
              <a:buChar char="•"/>
            </a:pPr>
            <a:r>
              <a:rPr lang="en-US" altLang="en-US" sz="2200" dirty="0">
                <a:solidFill>
                  <a:srgbClr val="000000"/>
                </a:solidFill>
                <a:ea typeface="ＭＳ Ｐゴシック" pitchFamily="34" charset="-128"/>
              </a:rPr>
              <a:t>The body is given time to mount a primary response against a pathogen and make memory B and T cells against that pathogen</a:t>
            </a:r>
          </a:p>
          <a:p>
            <a:pPr marL="571500" lvl="1" indent="-228600">
              <a:buFont typeface="Arial"/>
              <a:buChar char="•"/>
            </a:pPr>
            <a:r>
              <a:rPr lang="en-US" altLang="en-US" sz="2200" dirty="0">
                <a:solidFill>
                  <a:srgbClr val="000000"/>
                </a:solidFill>
                <a:ea typeface="ＭＳ Ｐゴシック" pitchFamily="34" charset="-128"/>
              </a:rPr>
              <a:t>When person is exposed to pathogen later, a secondary response will hopefully prevent sickness</a:t>
            </a:r>
          </a:p>
        </p:txBody>
      </p:sp>
    </p:spTree>
    <p:extLst>
      <p:ext uri="{BB962C8B-B14F-4D97-AF65-F5344CB8AC3E}">
        <p14:creationId xmlns:p14="http://schemas.microsoft.com/office/powerpoint/2010/main" val="27056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Antibodies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4" descr="Properties of Antibody classes" title="Antibodie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5" y="1183629"/>
            <a:ext cx="8040030" cy="43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Antibodies</a:t>
            </a: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3" descr="Affinity versus avidity.&#10;Cross reactivity- an antibody may react with two different epitopes." title="Antibodie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2" y="368889"/>
            <a:ext cx="3813658" cy="62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rmAutofit/>
          </a:bodyPr>
          <a:lstStyle/>
          <a:p>
            <a:r>
              <a:rPr lang="en-US" dirty="0"/>
              <a:t>Things that can go wrong: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107618"/>
            <a:ext cx="8107414" cy="4650503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Chronic Inflammation</a:t>
            </a:r>
          </a:p>
          <a:p>
            <a:pPr marL="571500" lvl="1" indent="-228600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Can cause damage to tissues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Allergies</a:t>
            </a:r>
          </a:p>
          <a:p>
            <a:pPr marL="568325" lvl="1" indent="-225425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Immune system’s over-reaction to antigen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Autoimmunity</a:t>
            </a:r>
          </a:p>
          <a:p>
            <a:pPr marL="571500" lvl="1" indent="-228600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The immune system can sometimes recognize self antigen as being foreign – results in tissue/organ damage</a:t>
            </a:r>
          </a:p>
          <a:p>
            <a:pPr marL="800100" lvl="2" indent="-2286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Lupus</a:t>
            </a:r>
          </a:p>
          <a:p>
            <a:pPr marL="800100" lvl="2" indent="-2286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Multiple sclerosis</a:t>
            </a:r>
          </a:p>
          <a:p>
            <a:pPr marL="800100" lvl="2" indent="-2286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Grave’s disease</a:t>
            </a:r>
          </a:p>
          <a:p>
            <a:pPr marL="800100" lvl="2" indent="-2286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Rheumatoid </a:t>
            </a:r>
            <a:r>
              <a:rPr lang="en-US" sz="2000" dirty="0" smtClean="0">
                <a:solidFill>
                  <a:srgbClr val="000000"/>
                </a:solidFill>
              </a:rPr>
              <a:t>arthritis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rmAutofit/>
          </a:bodyPr>
          <a:lstStyle/>
          <a:p>
            <a:r>
              <a:rPr lang="en-US" dirty="0"/>
              <a:t>Things that can go wrong: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107618"/>
            <a:ext cx="8107414" cy="3136243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Immunodeficiency</a:t>
            </a:r>
          </a:p>
          <a:p>
            <a:pPr marL="568325" lvl="1" indent="-225425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Primary – genetic/developmental defect results in individual lacking in some component of the immune system </a:t>
            </a:r>
          </a:p>
          <a:p>
            <a:pPr marL="800100" lvl="2" indent="-2286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SCID</a:t>
            </a:r>
          </a:p>
          <a:p>
            <a:pPr marL="800100" lvl="2" indent="-2286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Inability to make certain antibody class</a:t>
            </a:r>
          </a:p>
          <a:p>
            <a:pPr marL="800100" lvl="2" indent="-2286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Lack of thymus</a:t>
            </a:r>
          </a:p>
          <a:p>
            <a:pPr marL="571500" lvl="1" indent="-228600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Acquired – later in life (i.e. AIDS as a result of HIV infection)</a:t>
            </a:r>
          </a:p>
        </p:txBody>
      </p:sp>
    </p:spTree>
    <p:extLst>
      <p:ext uri="{BB962C8B-B14F-4D97-AF65-F5344CB8AC3E}">
        <p14:creationId xmlns:p14="http://schemas.microsoft.com/office/powerpoint/2010/main" val="550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Allergies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915" y="22116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3" descr="Allergic reaction initiated" title="Allergie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97" y="416002"/>
            <a:ext cx="3508802" cy="60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pPr marL="0" indent="0"/>
            <a:r>
              <a:rPr lang="en-US" dirty="0"/>
              <a:t>Two Immune Systems: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1" y="1064185"/>
            <a:ext cx="8190614" cy="4585871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Innate Immune System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Innate immune components found throughout all of the animal kingdom and even in the plant kingdom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Nonspecific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No m</a:t>
            </a:r>
            <a:r>
              <a:rPr lang="en-US" sz="2400" dirty="0">
                <a:solidFill>
                  <a:srgbClr val="000000"/>
                </a:solidFill>
              </a:rPr>
              <a:t>emory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Adaptive Immune System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Found only in vertebrate animals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Highly specific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Has memory (gives us the ability to recover from an infection and then have protection when exposed to same pathogen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Innate Immune System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99657" y="1219192"/>
            <a:ext cx="7816948" cy="2569934"/>
          </a:xfrm>
        </p:spPr>
        <p:txBody>
          <a:bodyPr wrap="square">
            <a:spAutoFit/>
          </a:bodyPr>
          <a:lstStyle/>
          <a:p>
            <a:pPr marL="293688" indent="-293688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Physical and Chemical Barriers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Skin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Normal flora found on skin 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Mucous and cilia in respiratory tract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Low pH of stomach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Antimicrobial </a:t>
            </a:r>
            <a:r>
              <a:rPr lang="en-US" sz="2200" dirty="0" smtClean="0">
                <a:solidFill>
                  <a:srgbClr val="000000"/>
                </a:solidFill>
              </a:rPr>
              <a:t>peptides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8155" y="6518763"/>
            <a:ext cx="44889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hlinkClick r:id="rId2"/>
              </a:rPr>
              <a:t>Simplified illustration of the stages of phagocytosis</a:t>
            </a:r>
            <a:r>
              <a:rPr lang="en-US" sz="900" dirty="0" smtClean="0"/>
              <a:t> (c) Graham </a:t>
            </a:r>
            <a:r>
              <a:rPr lang="en-US" sz="900" dirty="0" err="1" smtClean="0"/>
              <a:t>Colm</a:t>
            </a:r>
            <a:r>
              <a:rPr lang="en-US" sz="900" dirty="0" smtClean="0"/>
              <a:t>, </a:t>
            </a:r>
            <a:r>
              <a:rPr lang="en-US" sz="900" dirty="0" smtClean="0">
                <a:hlinkClick r:id="rId3"/>
              </a:rPr>
              <a:t>Public Domain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912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thogen Recognition&#10;Microbes have different cell surface markers than our cells.&#10;Anything that is foreign is called an antigen.&#10;Cells will recognize these pathogen associated molecular patterns (PAMPs) and phagocytize.&#10;These markers are not specific – they are found on wide range of microbes.&#10;" title="Innate Immune System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86" y="1010356"/>
            <a:ext cx="3651609" cy="25652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Innate Immune System</a:t>
            </a: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399657" y="3291806"/>
            <a:ext cx="8033144" cy="33085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212F62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Pathogen Recognition</a:t>
            </a:r>
          </a:p>
          <a:p>
            <a:pPr marL="573088" lvl="1" indent="-2301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Microbes have different cell surface markers than our cells</a:t>
            </a:r>
          </a:p>
          <a:p>
            <a:pPr marL="573088" lvl="1" indent="-2301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Anything that is foreign is called an antigen</a:t>
            </a:r>
          </a:p>
          <a:p>
            <a:pPr marL="573088" lvl="1" indent="-2301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Cells will recognize these pathogen associated molecular patterns (PAMPs) and phagocytize</a:t>
            </a:r>
          </a:p>
          <a:p>
            <a:pPr marL="573088" lvl="1" indent="-2301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These markers are not specific – they are found on wide range of microbes</a:t>
            </a:r>
          </a:p>
          <a:p>
            <a:pPr marL="573088" lvl="1" indent="-230188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We will see later that cells of the adaptive immune response can recognize one bacterial species from another</a:t>
            </a:r>
          </a:p>
        </p:txBody>
      </p:sp>
    </p:spTree>
    <p:extLst>
      <p:ext uri="{BB962C8B-B14F-4D97-AF65-F5344CB8AC3E}">
        <p14:creationId xmlns:p14="http://schemas.microsoft.com/office/powerpoint/2010/main" val="13874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598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Innate </a:t>
            </a:r>
            <a:r>
              <a:rPr lang="en-US" dirty="0" smtClean="0"/>
              <a:t>Immune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157" y="1978871"/>
            <a:ext cx="3189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Cells involved in the Innate Immune System –</a:t>
            </a:r>
          </a:p>
          <a:p>
            <a:endParaRPr lang="en-US" sz="2400" dirty="0"/>
          </a:p>
          <a:p>
            <a:r>
              <a:rPr lang="en-US" sz="2400" dirty="0"/>
              <a:t>Cells of the immune system are white blood cells (WBCs),</a:t>
            </a:r>
          </a:p>
          <a:p>
            <a:r>
              <a:rPr lang="en-US" sz="2400" dirty="0"/>
              <a:t>leukocytes</a:t>
            </a:r>
          </a:p>
          <a:p>
            <a:endParaRPr lang="en-US" sz="2400" dirty="0"/>
          </a:p>
        </p:txBody>
      </p:sp>
      <p:pic>
        <p:nvPicPr>
          <p:cNvPr id="6" name="Picture 5" descr="Cells involved in the Innate Immune System –&#10;&#10;Cells of the immune system are white blood cells (WBCs), leukocytes&#10;" title="Innate Immune System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08" y="299887"/>
            <a:ext cx="4797922" cy="634767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01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Innate Immune System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99658" y="998324"/>
            <a:ext cx="4593654" cy="4441216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Inflammatory Response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Pain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Heat – body raises temp in attempt to slow growth of pathogenic bacteria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Redness 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Swelling (edema)</a:t>
            </a:r>
          </a:p>
          <a:p>
            <a:pPr marL="798513" lvl="2" indent="-225425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Redness and swelling are due to increased vascular permeability to allow WBCs to leave capillaries and enter tissues</a:t>
            </a:r>
          </a:p>
        </p:txBody>
      </p:sp>
      <p:pic>
        <p:nvPicPr>
          <p:cNvPr id="6" name="Picture 5" descr="Inflammatory Response involves:&#10;Pain.&#10;Heat – body raises temp in attempt to slow growth of pathogenic bacteria.&#10;Redness. &#10;Swelling (edema)&#10;Redness and swelling are due to increased vascular permeability to allow WBCs to leave capillaries and enter tissues&#10;" title="Innate Immune System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17" y="1151260"/>
            <a:ext cx="3745155" cy="33320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09184" y="6486044"/>
            <a:ext cx="6119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Download </a:t>
            </a:r>
            <a:r>
              <a:rPr lang="en-US" sz="1000" dirty="0"/>
              <a:t>for free at </a:t>
            </a:r>
            <a:r>
              <a:rPr lang="en-US" sz="1000" dirty="0">
                <a:hlinkClick r:id="rId3"/>
              </a:rPr>
              <a:t>https://cnx.org/contents/GFy_h8cu@10.96:XaEKhjEp@6/Innate-Immune-Response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95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Innate Immune System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99658" y="5286273"/>
            <a:ext cx="8403766" cy="981807"/>
          </a:xfrm>
        </p:spPr>
        <p:txBody>
          <a:bodyPr wrap="square">
            <a:spAutoFit/>
          </a:bodyPr>
          <a:lstStyle/>
          <a:p>
            <a:pPr marL="293688" indent="-293688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Natural Killer Cells</a:t>
            </a:r>
          </a:p>
          <a:p>
            <a:pPr marL="573088" lvl="1" indent="-230188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Kill virus infected or altered self cells (tumor cells)</a:t>
            </a:r>
          </a:p>
        </p:txBody>
      </p:sp>
      <p:pic>
        <p:nvPicPr>
          <p:cNvPr id="8" name="Picture 7" descr="Natural Killer Cells kill virus infected or altered self cells (tumor cells)&#10;" title="Innante Immune System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59" y="988529"/>
            <a:ext cx="4855082" cy="41787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23544" y="6479326"/>
            <a:ext cx="6204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Download </a:t>
            </a:r>
            <a:r>
              <a:rPr lang="en-US" sz="1000" dirty="0"/>
              <a:t>for free at </a:t>
            </a:r>
            <a:r>
              <a:rPr lang="en-US" sz="1000" dirty="0">
                <a:hlinkClick r:id="rId3"/>
              </a:rPr>
              <a:t>https://cnx.org/contents/GFy_h8cu@10.96:etZobsU-@6/Adaptive-Immune-Response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00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>
            <a:noAutofit/>
          </a:bodyPr>
          <a:lstStyle/>
          <a:p>
            <a:r>
              <a:rPr lang="en-US" dirty="0"/>
              <a:t>Adaptive Immune Response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1" y="4147160"/>
            <a:ext cx="8183397" cy="2089803"/>
          </a:xfr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Characteristics:</a:t>
            </a:r>
          </a:p>
          <a:p>
            <a:pPr marL="573088" lvl="2" indent="-230188">
              <a:buFont typeface="Arial"/>
              <a:buChar char="•"/>
            </a:pPr>
            <a:r>
              <a:rPr lang="en-US" sz="2200" dirty="0" smtClean="0"/>
              <a:t>Cells: B cells and T cells (lymphocytes)</a:t>
            </a:r>
          </a:p>
          <a:p>
            <a:pPr marL="573088" lvl="2" indent="-230188">
              <a:buFont typeface="Arial"/>
              <a:buChar char="•"/>
            </a:pPr>
            <a:r>
              <a:rPr lang="en-US" sz="2200" dirty="0" smtClean="0"/>
              <a:t>Can take days or even weeks to become </a:t>
            </a:r>
            <a:r>
              <a:rPr lang="en-US" sz="2200" dirty="0" err="1" smtClean="0"/>
              <a:t>upregulated</a:t>
            </a:r>
            <a:endParaRPr lang="en-US" sz="2200" dirty="0" smtClean="0"/>
          </a:p>
          <a:p>
            <a:pPr marL="796925" lvl="4" indent="-223838">
              <a:buFont typeface="Arial"/>
              <a:buChar char="•"/>
            </a:pPr>
            <a:r>
              <a:rPr lang="en-US" sz="2000" dirty="0" smtClean="0"/>
              <a:t>We’ll talk about primary and secondary response later</a:t>
            </a:r>
          </a:p>
          <a:p>
            <a:pPr marL="796925" lvl="4" indent="-223838">
              <a:buFont typeface="Arial"/>
              <a:buChar char="•"/>
            </a:pPr>
            <a:r>
              <a:rPr lang="en-US" sz="2000" dirty="0" smtClean="0"/>
              <a:t>Remember the innate immune system is immediate</a:t>
            </a:r>
          </a:p>
        </p:txBody>
      </p:sp>
      <p:pic>
        <p:nvPicPr>
          <p:cNvPr id="6" name="Picture 5" descr="The epitope is the part of the antigen that is recognized by the immune system" title="Adaptive Immune Respon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1333292"/>
            <a:ext cx="4632960" cy="2389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5372" y="6476117"/>
            <a:ext cx="6204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Download </a:t>
            </a:r>
            <a:r>
              <a:rPr lang="en-US" sz="1000" dirty="0"/>
              <a:t>for free at </a:t>
            </a:r>
            <a:r>
              <a:rPr lang="en-US" sz="1000" dirty="0">
                <a:hlinkClick r:id="rId3"/>
              </a:rPr>
              <a:t>https://cnx.org/contents/GFy_h8cu@10.96:etZobsU-@6/Adaptive-Immune-Response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45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1250</Words>
  <Application>Microsoft Office PowerPoint</Application>
  <PresentationFormat>On-screen Show (4:3)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Arial Black</vt:lpstr>
      <vt:lpstr>Calibri</vt:lpstr>
      <vt:lpstr>Essential</vt:lpstr>
      <vt:lpstr>PowerPoint Presentation</vt:lpstr>
      <vt:lpstr>Introduction</vt:lpstr>
      <vt:lpstr>Two Immune Systems:</vt:lpstr>
      <vt:lpstr>Innate Immune System</vt:lpstr>
      <vt:lpstr>Innate Immune System</vt:lpstr>
      <vt:lpstr>Innate Immune System</vt:lpstr>
      <vt:lpstr>Innate Immune System</vt:lpstr>
      <vt:lpstr>Innate Immune System</vt:lpstr>
      <vt:lpstr>Adaptive Immune Response</vt:lpstr>
      <vt:lpstr>Adaptive Immune Response</vt:lpstr>
      <vt:lpstr>Adaptive Immune System –  Humoral Response</vt:lpstr>
      <vt:lpstr>Adaptive Immune System –  Humoral Response</vt:lpstr>
      <vt:lpstr>Adaptive Immune System –  Humoral Response</vt:lpstr>
      <vt:lpstr>Adaptive Immune System –  Humoral Response</vt:lpstr>
      <vt:lpstr>Adaptive Immune System –  Humoral Response</vt:lpstr>
      <vt:lpstr>Adaptive Immune System</vt:lpstr>
      <vt:lpstr>Adaptive Immune System –  Cell-Mediated Response</vt:lpstr>
      <vt:lpstr>Adaptive Immune System –  Cell-Mediated Response</vt:lpstr>
      <vt:lpstr>Adaptive Immune System –  Cell-Mediated Response</vt:lpstr>
      <vt:lpstr>Adaptive Immune System –  Cell-Mediated Response</vt:lpstr>
      <vt:lpstr>Adaptive Immune Response</vt:lpstr>
      <vt:lpstr>Lymphatic System</vt:lpstr>
      <vt:lpstr>Adaptive Immune Response</vt:lpstr>
      <vt:lpstr>Adaptive Immune Response</vt:lpstr>
      <vt:lpstr>Antibodies</vt:lpstr>
      <vt:lpstr>Antibodies</vt:lpstr>
      <vt:lpstr>Things that can go wrong:</vt:lpstr>
      <vt:lpstr>Things that can go wrong:</vt:lpstr>
      <vt:lpstr>Allergies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Dagne Hill</cp:lastModifiedBy>
  <cp:revision>743</cp:revision>
  <cp:lastPrinted>2018-07-29T04:20:35Z</cp:lastPrinted>
  <dcterms:created xsi:type="dcterms:W3CDTF">2012-06-04T02:13:36Z</dcterms:created>
  <dcterms:modified xsi:type="dcterms:W3CDTF">2022-07-31T09:21:20Z</dcterms:modified>
</cp:coreProperties>
</file>