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details/books/microbiology" TargetMode="External"/><Relationship Id="rId7" Type="http://schemas.openxmlformats.org/officeDocument/2006/relationships/hyperlink" Target="https://www.cdc.gov/labs" TargetMode="External"/><Relationship Id="rId2" Type="http://schemas.openxmlformats.org/officeDocument/2006/relationships/hyperlink" Target="https://open.oregonstate.education/microbiology/part/chapter-7-microbial-growth/?utm_source=chatgp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" TargetMode="External"/><Relationship Id="rId5" Type="http://schemas.openxmlformats.org/officeDocument/2006/relationships/hyperlink" Target="https://bio.libretexts.org/" TargetMode="External"/><Relationship Id="rId4" Type="http://schemas.openxmlformats.org/officeDocument/2006/relationships/hyperlink" Target="https://bio.libretexts.org/Bookshelves/Microbiolog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Microbial Growth</a:t>
            </a:r>
          </a:p>
        </p:txBody>
      </p:sp>
      <p:pic>
        <p:nvPicPr>
          <p:cNvPr id="1026" name="Picture 2" descr="A typical bacterial growth curve consisting of lag phase ...">
            <a:extLst>
              <a:ext uri="{FF2B5EF4-FFF2-40B4-BE49-F238E27FC236}">
                <a16:creationId xmlns:a16="http://schemas.microsoft.com/office/drawing/2014/main" id="{EFDF8432-718E-4DD9-8A24-A7934AA58E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2167731"/>
            <a:ext cx="55911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Cells adapt to new environment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Log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Exponential growth</a:t>
            </a:r>
          </a:p>
          <a:p>
            <a:r>
              <a:t>High metabolic activity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Stationary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Nutrient limitation</a:t>
            </a:r>
          </a:p>
          <a:p>
            <a:r>
              <a:t>Growth = death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Death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Cells die faster than divide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Measuring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Direct vs indirect methods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Direct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Plate counts</a:t>
            </a:r>
          </a:p>
          <a:p>
            <a:r>
              <a:t>Microscopic counts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DD3D9-97B4-42BB-BA73-572100E1A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548" y="2434705"/>
            <a:ext cx="3386833" cy="3874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99B0B9-CA79-4AE7-851C-2771F1645171}"/>
              </a:ext>
            </a:extLst>
          </p:cNvPr>
          <p:cNvSpPr txBox="1"/>
          <p:nvPr/>
        </p:nvSpPr>
        <p:spPr>
          <a:xfrm>
            <a:off x="231167" y="5257800"/>
            <a:ext cx="4340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Colony-forming units (CFUs) on solid media represent viable cells capable of growth and reproduction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Indirect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Turbidity</a:t>
            </a:r>
          </a:p>
          <a:p>
            <a:r>
              <a:t>Metabolic 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64749-790F-4638-BA40-EA6A3647F8C2}"/>
              </a:ext>
            </a:extLst>
          </p:cNvPr>
          <p:cNvSpPr txBox="1"/>
          <p:nvPr/>
        </p:nvSpPr>
        <p:spPr>
          <a:xfrm>
            <a:off x="269823" y="5441429"/>
            <a:ext cx="395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spectrophotometer measures the optical density of a bacterial culture to estimate microbial growth based on turbidity.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2CFF6-8728-4292-9411-3E23A2556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55094"/>
            <a:ext cx="35433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Environmental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Temperature</a:t>
            </a:r>
          </a:p>
          <a:p>
            <a:r>
              <a:t>pH</a:t>
            </a:r>
          </a:p>
          <a:p>
            <a:r>
              <a:t>Oxygen</a:t>
            </a:r>
          </a:p>
          <a:p>
            <a:r>
              <a:t>Nutrients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Temperature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Psychrophiles</a:t>
            </a:r>
          </a:p>
          <a:p>
            <a:r>
              <a:t>Mesophiles</a:t>
            </a:r>
          </a:p>
          <a:p>
            <a:r>
              <a:t>Thermophiles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85677-2E15-47C2-AE0E-53F83830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97" y="3429000"/>
            <a:ext cx="4636177" cy="3059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DA78EF-2338-478F-A024-B83045DAFB28}"/>
              </a:ext>
            </a:extLst>
          </p:cNvPr>
          <p:cNvSpPr txBox="1"/>
          <p:nvPr/>
        </p:nvSpPr>
        <p:spPr>
          <a:xfrm>
            <a:off x="284813" y="4024272"/>
            <a:ext cx="28481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Microorganisms have specific temperature growth ranges — psychrophiles in cold environments, </a:t>
            </a:r>
            <a:r>
              <a:rPr lang="en-US" dirty="0" err="1"/>
              <a:t>mesophiles</a:t>
            </a:r>
            <a:r>
              <a:rPr lang="en-US" dirty="0"/>
              <a:t> in moderate environments, thermophiles at high temperatures, and hyperthermophiles at extreme heat.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Acidophiles</a:t>
            </a:r>
          </a:p>
          <a:p>
            <a:r>
              <a:t>Neutrophiles</a:t>
            </a:r>
          </a:p>
          <a:p>
            <a:r>
              <a:t>Alkaliphiles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B2E11-1243-4444-978E-90A61468D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62" y="2069696"/>
            <a:ext cx="4563538" cy="3018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87259-C99D-4A84-B692-99137CD2A930}"/>
              </a:ext>
            </a:extLst>
          </p:cNvPr>
          <p:cNvSpPr txBox="1"/>
          <p:nvPr/>
        </p:nvSpPr>
        <p:spPr>
          <a:xfrm>
            <a:off x="457200" y="4349052"/>
            <a:ext cx="3336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microbes prefer different pH environments: acidophiles at low pH, </a:t>
            </a:r>
            <a:r>
              <a:rPr lang="en-US" dirty="0" err="1"/>
              <a:t>neutrophiles</a:t>
            </a:r>
            <a:r>
              <a:rPr lang="en-US" dirty="0"/>
              <a:t> at neutral pH, and alkaliphiles at high </a:t>
            </a:r>
            <a:r>
              <a:rPr lang="en-US" dirty="0" err="1"/>
              <a:t>pH.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Define microbial growth</a:t>
            </a:r>
          </a:p>
          <a:p>
            <a:r>
              <a:t>Describe binary fission</a:t>
            </a:r>
          </a:p>
          <a:p>
            <a:r>
              <a:t>Explain growth curves</a:t>
            </a:r>
          </a:p>
          <a:p>
            <a:r>
              <a:t>Identify factors affecting growth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Oxygen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Obligate aerobes</a:t>
            </a:r>
          </a:p>
          <a:p>
            <a:r>
              <a:t>Facultative anaerobes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6B32B-36A2-4699-A5D8-38C30ABE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12" y="2807357"/>
            <a:ext cx="5830237" cy="2856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34D0E-13AB-42A4-B6F1-CC668DEF8565}"/>
              </a:ext>
            </a:extLst>
          </p:cNvPr>
          <p:cNvSpPr txBox="1"/>
          <p:nvPr/>
        </p:nvSpPr>
        <p:spPr>
          <a:xfrm rot="10800000" flipV="1">
            <a:off x="489745" y="3771835"/>
            <a:ext cx="2598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Microorganisms vary in their oxygen needs: obligate aerobes require oxygen, obligate anaerobes are harmed by it, facultative anaerobes grow with or without it, and microaerophiles require reduced levels.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Nutrient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Carbon</a:t>
            </a:r>
          </a:p>
          <a:p>
            <a:r>
              <a:t>Nitrogen</a:t>
            </a:r>
          </a:p>
          <a:p>
            <a:r>
              <a:t>Trace elements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Water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Osmotic pressure affects growth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Biofilms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Communities attached to surfaces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D4FD0-10B8-41CE-80F4-94DD2D0D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894" y="2420938"/>
            <a:ext cx="4762500" cy="3705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864889-FC56-45B6-BC97-23650944C94E}"/>
              </a:ext>
            </a:extLst>
          </p:cNvPr>
          <p:cNvSpPr txBox="1"/>
          <p:nvPr/>
        </p:nvSpPr>
        <p:spPr>
          <a:xfrm>
            <a:off x="246910" y="4601757"/>
            <a:ext cx="2818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Biofilms are structured communities of microorganisms attached to a surface and embedded in an extracellular matrix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Biofilms &amp;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Protection</a:t>
            </a:r>
          </a:p>
          <a:p>
            <a:r>
              <a:t>Antibiotic resistance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7C014-DF96-47E6-86E7-F3BDBCB2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90" y="2878110"/>
            <a:ext cx="5392257" cy="36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E6315-9FDD-4393-BB9D-A44003B7A5F1}"/>
              </a:ext>
            </a:extLst>
          </p:cNvPr>
          <p:cNvSpPr txBox="1"/>
          <p:nvPr/>
        </p:nvSpPr>
        <p:spPr>
          <a:xfrm>
            <a:off x="457200" y="4615107"/>
            <a:ext cx="2330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microscopic view of a microbial biofilm on a surface, showing clusters of cells and extracellular material.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Predict infection progression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Food &amp; Industrial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Fermentation</a:t>
            </a:r>
          </a:p>
          <a:p>
            <a:r>
              <a:t>Food safety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Growth is population increase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phase shows exponential growth?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8883-A4AB-4DCD-880D-D3567CE5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C98E-9A3B-4D67-9657-6005BBF49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Open Oregon State University. (n.d.). </a:t>
            </a:r>
            <a:r>
              <a:rPr lang="en-US" i="1" dirty="0"/>
              <a:t>Chapter 7: Microbial growth</a:t>
            </a:r>
            <a:r>
              <a:rPr lang="en-US" dirty="0"/>
              <a:t>. In </a:t>
            </a:r>
            <a:r>
              <a:rPr lang="en-US" i="1" dirty="0"/>
              <a:t>Allied health microbiology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>
                <a:hlinkClick r:id="rId2"/>
              </a:rPr>
              <a:t>https://open.oregonstate.education/microbiology/part/chapter-7-microbial-growth/</a:t>
            </a:r>
            <a:endParaRPr lang="en-US" dirty="0"/>
          </a:p>
          <a:p>
            <a:r>
              <a:rPr lang="en-US" dirty="0"/>
              <a:t>OpenStax. (2018). </a:t>
            </a:r>
            <a:r>
              <a:rPr lang="en-US" i="1" dirty="0"/>
              <a:t>Microbiology</a:t>
            </a:r>
            <a:r>
              <a:rPr lang="en-US" dirty="0"/>
              <a:t>. Rice University.</a:t>
            </a:r>
            <a:br>
              <a:rPr lang="en-US" dirty="0"/>
            </a:br>
            <a:r>
              <a:rPr lang="en-US" dirty="0">
                <a:hlinkClick r:id="rId3"/>
              </a:rPr>
              <a:t>https://openstax.org/details/books/microbiology</a:t>
            </a:r>
            <a:endParaRPr lang="en-US" dirty="0"/>
          </a:p>
          <a:p>
            <a:r>
              <a:rPr lang="en-US" dirty="0"/>
              <a:t>OpenStax. (2018). </a:t>
            </a:r>
            <a:r>
              <a:rPr lang="en-US" i="1" dirty="0"/>
              <a:t>Binary fission in bacteria</a:t>
            </a:r>
            <a:r>
              <a:rPr lang="en-US" dirty="0"/>
              <a:t> [Diagram]. In </a:t>
            </a:r>
            <a:r>
              <a:rPr lang="en-US" i="1" dirty="0"/>
              <a:t>Microbiology</a:t>
            </a:r>
            <a:r>
              <a:rPr lang="en-US" dirty="0"/>
              <a:t>. Rice University.</a:t>
            </a:r>
            <a:br>
              <a:rPr lang="en-US" dirty="0"/>
            </a:br>
            <a:r>
              <a:rPr lang="en-US" dirty="0">
                <a:hlinkClick r:id="rId3"/>
              </a:rPr>
              <a:t>https://openstax.org/details/books/microbiology</a:t>
            </a:r>
            <a:endParaRPr lang="en-US" dirty="0"/>
          </a:p>
          <a:p>
            <a:r>
              <a:rPr lang="en-US" dirty="0"/>
              <a:t>OpenStax. (2018). </a:t>
            </a:r>
            <a:r>
              <a:rPr lang="en-US" i="1" dirty="0"/>
              <a:t>Bacterial growth curve</a:t>
            </a:r>
            <a:r>
              <a:rPr lang="en-US" dirty="0"/>
              <a:t> [Diagram]. In </a:t>
            </a:r>
            <a:r>
              <a:rPr lang="en-US" i="1" dirty="0"/>
              <a:t>Microbiology</a:t>
            </a:r>
            <a:r>
              <a:rPr lang="en-US" dirty="0"/>
              <a:t>. Rice University.</a:t>
            </a:r>
            <a:br>
              <a:rPr lang="en-US" dirty="0"/>
            </a:br>
            <a:r>
              <a:rPr lang="en-US" dirty="0">
                <a:hlinkClick r:id="rId3"/>
              </a:rPr>
              <a:t>https://openstax.org/details/books/microbiology</a:t>
            </a:r>
            <a:endParaRPr lang="en-US" dirty="0"/>
          </a:p>
          <a:p>
            <a:r>
              <a:rPr lang="en-US" dirty="0"/>
              <a:t>OpenStax. (2018). </a:t>
            </a:r>
            <a:r>
              <a:rPr lang="en-US" i="1" dirty="0"/>
              <a:t>Environmental factors affecting microbial growth: Temperature, pH, and oxygen requirements</a:t>
            </a:r>
            <a:r>
              <a:rPr lang="en-US" dirty="0"/>
              <a:t> [Diagrams]. In </a:t>
            </a:r>
            <a:r>
              <a:rPr lang="en-US" i="1" dirty="0"/>
              <a:t>Microbiology</a:t>
            </a:r>
            <a:r>
              <a:rPr lang="en-US" dirty="0"/>
              <a:t>. Rice University.</a:t>
            </a:r>
            <a:br>
              <a:rPr lang="en-US" dirty="0"/>
            </a:br>
            <a:r>
              <a:rPr lang="en-US" dirty="0">
                <a:hlinkClick r:id="rId3"/>
              </a:rPr>
              <a:t>https://openstax.org/details/books/microbiology</a:t>
            </a:r>
            <a:endParaRPr lang="en-US" dirty="0"/>
          </a:p>
          <a:p>
            <a:r>
              <a:rPr lang="en-US" dirty="0"/>
              <a:t>OpenStax. (2018). </a:t>
            </a:r>
            <a:r>
              <a:rPr lang="en-US" i="1" dirty="0"/>
              <a:t>Direct and indirect methods for measuring microbial growth</a:t>
            </a:r>
            <a:r>
              <a:rPr lang="en-US" dirty="0"/>
              <a:t> [Diagrams]. In </a:t>
            </a:r>
            <a:r>
              <a:rPr lang="en-US" i="1" dirty="0"/>
              <a:t>Microbiology</a:t>
            </a:r>
            <a:r>
              <a:rPr lang="en-US" dirty="0"/>
              <a:t>. Rice University.</a:t>
            </a:r>
            <a:br>
              <a:rPr lang="en-US" dirty="0"/>
            </a:br>
            <a:r>
              <a:rPr lang="en-US" dirty="0">
                <a:hlinkClick r:id="rId3"/>
              </a:rPr>
              <a:t>https://openstax.org/details/books/microbiology</a:t>
            </a:r>
            <a:endParaRPr lang="en-US" dirty="0"/>
          </a:p>
          <a:p>
            <a:r>
              <a:rPr lang="en-US" dirty="0" err="1"/>
              <a:t>LibreTexts</a:t>
            </a:r>
            <a:r>
              <a:rPr lang="en-US" dirty="0"/>
              <a:t>. (n.d.). </a:t>
            </a:r>
            <a:r>
              <a:rPr lang="en-US" i="1" dirty="0"/>
              <a:t>Oxygen requirements for microbial growth</a:t>
            </a:r>
            <a:r>
              <a:rPr lang="en-US" dirty="0"/>
              <a:t>. In </a:t>
            </a:r>
            <a:r>
              <a:rPr lang="en-US" i="1" dirty="0"/>
              <a:t>Microbiology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>
                <a:hlinkClick r:id="rId4"/>
              </a:rPr>
              <a:t>https://bio.libretexts.org/Bookshelves/Microbiology</a:t>
            </a:r>
            <a:endParaRPr lang="en-US" dirty="0"/>
          </a:p>
          <a:p>
            <a:r>
              <a:rPr lang="en-US" dirty="0" err="1"/>
              <a:t>LibreTexts</a:t>
            </a:r>
            <a:r>
              <a:rPr lang="en-US" dirty="0"/>
              <a:t>. (n.d.). </a:t>
            </a:r>
            <a:r>
              <a:rPr lang="en-US" i="1" dirty="0"/>
              <a:t>Turbidity as an indirect measure of microbial growth</a:t>
            </a:r>
            <a:r>
              <a:rPr lang="en-US" dirty="0"/>
              <a:t>. In </a:t>
            </a:r>
            <a:r>
              <a:rPr lang="en-US" i="1" dirty="0"/>
              <a:t>Microbiology laboratory techniques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>
                <a:hlinkClick r:id="rId5"/>
              </a:rPr>
              <a:t>https://bio.libretexts.org</a:t>
            </a:r>
            <a:endParaRPr lang="en-US" dirty="0"/>
          </a:p>
          <a:p>
            <a:r>
              <a:rPr lang="en-US" dirty="0"/>
              <a:t>Wikimedia Commons contributors. (n.d.). </a:t>
            </a:r>
            <a:r>
              <a:rPr lang="en-US" i="1" dirty="0"/>
              <a:t>Colony-forming units on agar plates</a:t>
            </a:r>
            <a:r>
              <a:rPr lang="en-US" dirty="0"/>
              <a:t> [Photograph].</a:t>
            </a:r>
            <a:br>
              <a:rPr lang="en-US" dirty="0"/>
            </a:br>
            <a:r>
              <a:rPr lang="en-US" dirty="0">
                <a:hlinkClick r:id="rId6"/>
              </a:rPr>
              <a:t>https://commons.wikimedia.org</a:t>
            </a:r>
            <a:endParaRPr lang="en-US" dirty="0"/>
          </a:p>
          <a:p>
            <a:r>
              <a:rPr lang="en-US" dirty="0"/>
              <a:t>Wikimedia Commons contributors. (n.d.). </a:t>
            </a:r>
            <a:r>
              <a:rPr lang="en-US" i="1" dirty="0"/>
              <a:t>Microbial biofilm formation</a:t>
            </a:r>
            <a:r>
              <a:rPr lang="en-US" dirty="0"/>
              <a:t> [Diagram and photograph].</a:t>
            </a:r>
            <a:br>
              <a:rPr lang="en-US" dirty="0"/>
            </a:br>
            <a:r>
              <a:rPr lang="en-US" dirty="0">
                <a:hlinkClick r:id="rId6"/>
              </a:rPr>
              <a:t>https://commons.wikimedia.org</a:t>
            </a:r>
            <a:endParaRPr lang="en-US" dirty="0"/>
          </a:p>
          <a:p>
            <a:r>
              <a:rPr lang="en-US" dirty="0"/>
              <a:t>Centers for Disease Control and Prevention. (n.d.). </a:t>
            </a:r>
            <a:r>
              <a:rPr lang="en-US" i="1" dirty="0"/>
              <a:t>Biosafety and laboratory practices in microbiology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>
                <a:hlinkClick r:id="rId7"/>
              </a:rPr>
              <a:t>https://www.cdc.gov/labs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1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Microbial Growth?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Increase in number of cells, not cell size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Binary Fission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Primary method of bacterial reproduction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Steps of Binary Fission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DNA replication</a:t>
            </a:r>
          </a:p>
          <a:p>
            <a:r>
              <a:t>Cell elongation</a:t>
            </a:r>
          </a:p>
          <a:p>
            <a:r>
              <a:t>Septum 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425D2-ED20-4452-AF04-6D0F08890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592" y="3282845"/>
            <a:ext cx="4247532" cy="3113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72589A-B61B-45B6-9456-0C72FEAD9002}"/>
              </a:ext>
            </a:extLst>
          </p:cNvPr>
          <p:cNvSpPr txBox="1"/>
          <p:nvPr/>
        </p:nvSpPr>
        <p:spPr>
          <a:xfrm>
            <a:off x="457200" y="5202833"/>
            <a:ext cx="4676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Binary fission is the primary method of bacterial cell division, where one cell splits into two genetically identical daughter cells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Generation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Time required for population to double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Exponential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Rapid population increase under ideal conditions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Batch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Closed system used to study growth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Growth Curve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Lag, Log, Stationary, Death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32261-B1D1-4508-8704-B698C8B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78" y="2129852"/>
            <a:ext cx="6520721" cy="4347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97F529-B41D-4F0F-8F34-A7127DFAFD64}"/>
              </a:ext>
            </a:extLst>
          </p:cNvPr>
          <p:cNvSpPr txBox="1"/>
          <p:nvPr/>
        </p:nvSpPr>
        <p:spPr>
          <a:xfrm>
            <a:off x="644577" y="3010763"/>
            <a:ext cx="1978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bacterial growth curve demonstrates the four phases of population change over time: lag, log (exponential), stationary, and death.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723</Words>
  <Application>Microsoft Office PowerPoint</Application>
  <PresentationFormat>On-screen Show (4:3)</PresentationFormat>
  <Paragraphs>97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Microbial Growth</vt:lpstr>
      <vt:lpstr>Learning Objectives</vt:lpstr>
      <vt:lpstr>What Is Microbial Growth?</vt:lpstr>
      <vt:lpstr>Binary Fission</vt:lpstr>
      <vt:lpstr>Steps of Binary Fission</vt:lpstr>
      <vt:lpstr>Generation Time</vt:lpstr>
      <vt:lpstr>Exponential Growth</vt:lpstr>
      <vt:lpstr>Batch Culture</vt:lpstr>
      <vt:lpstr>Growth Curve Overview</vt:lpstr>
      <vt:lpstr>Lag Phase</vt:lpstr>
      <vt:lpstr>Log Phase</vt:lpstr>
      <vt:lpstr>Stationary Phase</vt:lpstr>
      <vt:lpstr>Death Phase</vt:lpstr>
      <vt:lpstr>Measuring Growth</vt:lpstr>
      <vt:lpstr>Direct Counts</vt:lpstr>
      <vt:lpstr>Indirect Measurements</vt:lpstr>
      <vt:lpstr>Environmental Factors</vt:lpstr>
      <vt:lpstr>Temperature Effects</vt:lpstr>
      <vt:lpstr>pH Effects</vt:lpstr>
      <vt:lpstr>Oxygen Requirements</vt:lpstr>
      <vt:lpstr>Nutrient Requirements</vt:lpstr>
      <vt:lpstr>Water Availability</vt:lpstr>
      <vt:lpstr>Biofilms</vt:lpstr>
      <vt:lpstr>Biofilms &amp; Growth</vt:lpstr>
      <vt:lpstr>Clinical Relevance</vt:lpstr>
      <vt:lpstr>Food &amp; Industrial Relevance</vt:lpstr>
      <vt:lpstr>Summary</vt:lpstr>
      <vt:lpstr>Review Questions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Growth</dc:title>
  <dc:subject/>
  <dc:creator>Meiko Thompson</dc:creator>
  <cp:keywords/>
  <dc:description>generated using python-pptx</dc:description>
  <cp:lastModifiedBy>Meiko Thompson</cp:lastModifiedBy>
  <cp:revision>6</cp:revision>
  <dcterms:created xsi:type="dcterms:W3CDTF">2013-01-27T09:14:16Z</dcterms:created>
  <dcterms:modified xsi:type="dcterms:W3CDTF">2025-12-30T21:13:22Z</dcterms:modified>
  <cp:category/>
</cp:coreProperties>
</file>