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57"/>
  </p:notesMasterIdLst>
  <p:sldIdLst>
    <p:sldId id="333" r:id="rId3"/>
    <p:sldId id="257" r:id="rId4"/>
    <p:sldId id="258" r:id="rId5"/>
    <p:sldId id="259" r:id="rId6"/>
    <p:sldId id="261" r:id="rId7"/>
    <p:sldId id="262" r:id="rId8"/>
    <p:sldId id="263" r:id="rId9"/>
    <p:sldId id="279" r:id="rId10"/>
    <p:sldId id="339" r:id="rId11"/>
    <p:sldId id="264" r:id="rId12"/>
    <p:sldId id="340" r:id="rId13"/>
    <p:sldId id="280" r:id="rId14"/>
    <p:sldId id="267" r:id="rId15"/>
    <p:sldId id="268" r:id="rId16"/>
    <p:sldId id="281" r:id="rId17"/>
    <p:sldId id="271" r:id="rId18"/>
    <p:sldId id="272" r:id="rId19"/>
    <p:sldId id="270" r:id="rId20"/>
    <p:sldId id="346" r:id="rId21"/>
    <p:sldId id="348" r:id="rId22"/>
    <p:sldId id="347" r:id="rId23"/>
    <p:sldId id="298" r:id="rId24"/>
    <p:sldId id="293" r:id="rId25"/>
    <p:sldId id="275" r:id="rId26"/>
    <p:sldId id="301" r:id="rId27"/>
    <p:sldId id="302" r:id="rId28"/>
    <p:sldId id="311" r:id="rId29"/>
    <p:sldId id="305" r:id="rId30"/>
    <p:sldId id="304" r:id="rId31"/>
    <p:sldId id="306" r:id="rId32"/>
    <p:sldId id="309" r:id="rId33"/>
    <p:sldId id="307" r:id="rId34"/>
    <p:sldId id="308" r:id="rId35"/>
    <p:sldId id="303" r:id="rId36"/>
    <p:sldId id="312" r:id="rId37"/>
    <p:sldId id="313" r:id="rId38"/>
    <p:sldId id="342" r:id="rId39"/>
    <p:sldId id="314" r:id="rId40"/>
    <p:sldId id="368" r:id="rId41"/>
    <p:sldId id="344" r:id="rId42"/>
    <p:sldId id="341" r:id="rId43"/>
    <p:sldId id="345" r:id="rId44"/>
    <p:sldId id="326" r:id="rId45"/>
    <p:sldId id="352" r:id="rId46"/>
    <p:sldId id="353" r:id="rId47"/>
    <p:sldId id="355" r:id="rId48"/>
    <p:sldId id="357" r:id="rId49"/>
    <p:sldId id="359" r:id="rId50"/>
    <p:sldId id="320" r:id="rId51"/>
    <p:sldId id="321" r:id="rId52"/>
    <p:sldId id="322" r:id="rId53"/>
    <p:sldId id="324" r:id="rId54"/>
    <p:sldId id="325" r:id="rId55"/>
    <p:sldId id="31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B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5"/>
    <p:restoredTop sz="94660"/>
  </p:normalViewPr>
  <p:slideViewPr>
    <p:cSldViewPr>
      <p:cViewPr varScale="1">
        <p:scale>
          <a:sx n="112" d="100"/>
          <a:sy n="112" d="100"/>
        </p:scale>
        <p:origin x="2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546D6325-0B1B-45B7-87B4-DB6D9B8F4FD7}" type="datetimeFigureOut">
              <a:rPr lang="en-US" smtClean="0"/>
              <a:pPr/>
              <a:t>6/29/21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C1C57B0B-3B3D-4C5E-BD62-A5710F702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1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5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4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9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>
                <a:solidFill>
                  <a:prstClr val="black"/>
                </a:solidFill>
              </a:rPr>
              <a:pPr/>
              <a:t>June 29, 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942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>
                <a:solidFill>
                  <a:prstClr val="black"/>
                </a:solidFill>
              </a:rPr>
              <a:pPr/>
              <a:t>June 29, 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9341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>
                <a:solidFill>
                  <a:prstClr val="black"/>
                </a:solidFill>
              </a:rPr>
              <a:pPr/>
              <a:t>June 29, 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89856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>
                <a:solidFill>
                  <a:prstClr val="black"/>
                </a:solidFill>
              </a:rPr>
              <a:pPr/>
              <a:t>June 29, 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/>
              <a:t>College Physics</a:t>
            </a:r>
          </a:p>
          <a:p>
            <a:pPr algn="ctr"/>
            <a:endParaRPr lang="en-US" sz="1800" cap="none" dirty="0">
              <a:solidFill>
                <a:srgbClr val="9BBB59">
                  <a:lumMod val="20000"/>
                  <a:lumOff val="80000"/>
                </a:srgbClr>
              </a:solidFill>
              <a:latin typeface="Arial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Arial"/>
              </a:rPr>
              <a:t>Chapter # Chapter Title</a:t>
            </a:r>
          </a:p>
          <a:p>
            <a:pPr algn="ctr"/>
            <a:r>
              <a:rPr lang="en-US" sz="1600" cap="none" dirty="0">
                <a:solidFill>
                  <a:prstClr val="black"/>
                </a:solidFill>
                <a:latin typeface="Arial"/>
              </a:rPr>
              <a:t>PowerPoint Image Slideshow</a:t>
            </a: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5954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7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5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1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1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BF77-3300-453E-B0C7-1625CFBE0C2F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C720-C5E1-4FC4-A19A-4ED1D310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7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0CF7BF77-3300-453E-B0C7-1625CFBE0C2F}" type="datetimeFigureOut">
              <a:rPr lang="en-US" smtClean="0"/>
              <a:pPr/>
              <a:t>6/29/21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C6ADC720-C5E1-4FC4-A19A-4ED1D31035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>
                <a:solidFill>
                  <a:prstClr val="black"/>
                </a:solidFill>
              </a:rPr>
              <a:pPr/>
              <a:t>June 29, 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5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BIOLOGY 2e</a:t>
            </a:r>
          </a:p>
          <a:p>
            <a:pPr algn="ctr"/>
            <a:endParaRPr lang="en-US" sz="1800" cap="none" dirty="0">
              <a:solidFill>
                <a:srgbClr val="9BBB59">
                  <a:lumMod val="20000"/>
                  <a:lumOff val="80000"/>
                </a:srgbClr>
              </a:solidFill>
              <a:latin typeface="Arial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Arial"/>
              </a:rPr>
              <a:t>Chapter 4 CELL STRUCTURE</a:t>
            </a:r>
          </a:p>
          <a:p>
            <a:pPr algn="ctr"/>
            <a:r>
              <a:rPr lang="en-US" sz="1600" cap="none" dirty="0">
                <a:solidFill>
                  <a:prstClr val="black"/>
                </a:solidFill>
                <a:latin typeface="Arial"/>
              </a:rPr>
              <a:t>PowerPoint Image Slideshow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0" t="27325" r="-702" b="8101"/>
          <a:stretch/>
        </p:blipFill>
        <p:spPr>
          <a:xfrm>
            <a:off x="3064042" y="2502569"/>
            <a:ext cx="3015916" cy="3609474"/>
          </a:xfrm>
          <a:prstGeom prst="rect">
            <a:avLst/>
          </a:prstGeom>
        </p:spPr>
      </p:pic>
      <p:pic>
        <p:nvPicPr>
          <p:cNvPr id="7" name="Picture 6" descr="OSX-Horiz-TM-RGB-2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78757"/>
            <a:ext cx="2034556" cy="46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74" y="5661919"/>
            <a:ext cx="19573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work is licensed under a </a:t>
            </a:r>
            <a:r>
              <a:rPr lang="en-US" sz="1050" dirty="0">
                <a:hlinkClick r:id="rId4"/>
              </a:rPr>
              <a:t>Creative Commons Attribution-NonCommercial-ShareAlike 4.0 International License</a:t>
            </a:r>
            <a:r>
              <a:rPr lang="en-US" sz="105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089207"/>
            <a:ext cx="1257300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6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Cell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08" y="1356728"/>
            <a:ext cx="7682292" cy="5309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An underlying principle of biology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Cells are basic units of life</a:t>
            </a:r>
          </a:p>
          <a:p>
            <a:r>
              <a:rPr lang="en-US" sz="2800" dirty="0"/>
              <a:t>All living organisms made of cells</a:t>
            </a:r>
          </a:p>
          <a:p>
            <a:r>
              <a:rPr lang="en-US" sz="2800" dirty="0"/>
              <a:t>All cells come from preexisting 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4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5010" y="3962718"/>
            <a:ext cx="5056990" cy="263708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CB255"/>
                </a:solidFill>
              </a:rPr>
              <a:t>Cells have 4 common components </a:t>
            </a:r>
            <a:endParaRPr lang="en-US" b="1" dirty="0">
              <a:solidFill>
                <a:srgbClr val="6CB255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8686800" cy="50292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arenR"/>
            </a:pPr>
            <a:r>
              <a:rPr lang="en-US" sz="2400" dirty="0">
                <a:solidFill>
                  <a:prstClr val="black"/>
                </a:solidFill>
              </a:rPr>
              <a:t>An enclosing </a:t>
            </a:r>
            <a:r>
              <a:rPr lang="en-US" sz="2400" i="1" dirty="0">
                <a:solidFill>
                  <a:prstClr val="black"/>
                </a:solidFill>
              </a:rPr>
              <a:t>plasma membrane</a:t>
            </a:r>
            <a:r>
              <a:rPr lang="en-US" sz="2400" dirty="0">
                <a:solidFill>
                  <a:prstClr val="black"/>
                </a:solidFill>
              </a:rPr>
              <a:t> which separates the cell’s interior from the environment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i="1" dirty="0">
                <a:solidFill>
                  <a:prstClr val="black"/>
                </a:solidFill>
              </a:rPr>
              <a:t>Cytoplasm</a:t>
            </a:r>
            <a:r>
              <a:rPr lang="en-US" sz="2400" dirty="0">
                <a:solidFill>
                  <a:prstClr val="black"/>
                </a:solidFill>
              </a:rPr>
              <a:t> made of cytosol in which other components of the cell are found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i="1" dirty="0">
                <a:solidFill>
                  <a:prstClr val="black"/>
                </a:solidFill>
              </a:rPr>
              <a:t>DNA -- </a:t>
            </a:r>
            <a:r>
              <a:rPr lang="en-US" sz="2400" dirty="0">
                <a:solidFill>
                  <a:prstClr val="black"/>
                </a:solidFill>
              </a:rPr>
              <a:t>the genetic material of the cell</a:t>
            </a:r>
          </a:p>
          <a:p>
            <a:pPr marL="514350" lvl="0" indent="-514350">
              <a:buFont typeface="+mj-lt"/>
              <a:buAutoNum type="arabicParenR"/>
            </a:pPr>
            <a:r>
              <a:rPr lang="en-US" sz="2400" i="1" dirty="0">
                <a:solidFill>
                  <a:prstClr val="black"/>
                </a:solidFill>
              </a:rPr>
              <a:t>Ribosomes</a:t>
            </a:r>
            <a:r>
              <a:rPr lang="en-US" sz="2400" dirty="0">
                <a:solidFill>
                  <a:prstClr val="black"/>
                </a:solidFill>
              </a:rPr>
              <a:t> which synthesize proteins</a:t>
            </a:r>
          </a:p>
        </p:txBody>
      </p:sp>
      <p:sp>
        <p:nvSpPr>
          <p:cNvPr id="13" name="Freeform 12"/>
          <p:cNvSpPr/>
          <p:nvPr/>
        </p:nvSpPr>
        <p:spPr>
          <a:xfrm>
            <a:off x="5508000" y="1749600"/>
            <a:ext cx="1044000" cy="540000"/>
          </a:xfrm>
          <a:custGeom>
            <a:avLst/>
            <a:gdLst>
              <a:gd name="connsiteX0" fmla="*/ 295200 w 1044000"/>
              <a:gd name="connsiteY0" fmla="*/ 50400 h 540000"/>
              <a:gd name="connsiteX1" fmla="*/ 295200 w 1044000"/>
              <a:gd name="connsiteY1" fmla="*/ 50400 h 540000"/>
              <a:gd name="connsiteX2" fmla="*/ 244800 w 1044000"/>
              <a:gd name="connsiteY2" fmla="*/ 93600 h 540000"/>
              <a:gd name="connsiteX3" fmla="*/ 223200 w 1044000"/>
              <a:gd name="connsiteY3" fmla="*/ 115200 h 540000"/>
              <a:gd name="connsiteX4" fmla="*/ 201600 w 1044000"/>
              <a:gd name="connsiteY4" fmla="*/ 122400 h 540000"/>
              <a:gd name="connsiteX5" fmla="*/ 180000 w 1044000"/>
              <a:gd name="connsiteY5" fmla="*/ 136800 h 540000"/>
              <a:gd name="connsiteX6" fmla="*/ 144000 w 1044000"/>
              <a:gd name="connsiteY6" fmla="*/ 172800 h 540000"/>
              <a:gd name="connsiteX7" fmla="*/ 129600 w 1044000"/>
              <a:gd name="connsiteY7" fmla="*/ 194400 h 540000"/>
              <a:gd name="connsiteX8" fmla="*/ 79200 w 1044000"/>
              <a:gd name="connsiteY8" fmla="*/ 230400 h 540000"/>
              <a:gd name="connsiteX9" fmla="*/ 64800 w 1044000"/>
              <a:gd name="connsiteY9" fmla="*/ 252000 h 540000"/>
              <a:gd name="connsiteX10" fmla="*/ 28800 w 1044000"/>
              <a:gd name="connsiteY10" fmla="*/ 295200 h 540000"/>
              <a:gd name="connsiteX11" fmla="*/ 0 w 1044000"/>
              <a:gd name="connsiteY11" fmla="*/ 360000 h 540000"/>
              <a:gd name="connsiteX12" fmla="*/ 7200 w 1044000"/>
              <a:gd name="connsiteY12" fmla="*/ 410400 h 540000"/>
              <a:gd name="connsiteX13" fmla="*/ 28800 w 1044000"/>
              <a:gd name="connsiteY13" fmla="*/ 432000 h 540000"/>
              <a:gd name="connsiteX14" fmla="*/ 93600 w 1044000"/>
              <a:gd name="connsiteY14" fmla="*/ 460800 h 540000"/>
              <a:gd name="connsiteX15" fmla="*/ 115200 w 1044000"/>
              <a:gd name="connsiteY15" fmla="*/ 468000 h 540000"/>
              <a:gd name="connsiteX16" fmla="*/ 201600 w 1044000"/>
              <a:gd name="connsiteY16" fmla="*/ 496800 h 540000"/>
              <a:gd name="connsiteX17" fmla="*/ 223200 w 1044000"/>
              <a:gd name="connsiteY17" fmla="*/ 504000 h 540000"/>
              <a:gd name="connsiteX18" fmla="*/ 244800 w 1044000"/>
              <a:gd name="connsiteY18" fmla="*/ 511200 h 540000"/>
              <a:gd name="connsiteX19" fmla="*/ 302400 w 1044000"/>
              <a:gd name="connsiteY19" fmla="*/ 525600 h 540000"/>
              <a:gd name="connsiteX20" fmla="*/ 324000 w 1044000"/>
              <a:gd name="connsiteY20" fmla="*/ 532800 h 540000"/>
              <a:gd name="connsiteX21" fmla="*/ 410400 w 1044000"/>
              <a:gd name="connsiteY21" fmla="*/ 540000 h 540000"/>
              <a:gd name="connsiteX22" fmla="*/ 561600 w 1044000"/>
              <a:gd name="connsiteY22" fmla="*/ 532800 h 540000"/>
              <a:gd name="connsiteX23" fmla="*/ 597600 w 1044000"/>
              <a:gd name="connsiteY23" fmla="*/ 525600 h 540000"/>
              <a:gd name="connsiteX24" fmla="*/ 669600 w 1044000"/>
              <a:gd name="connsiteY24" fmla="*/ 518400 h 540000"/>
              <a:gd name="connsiteX25" fmla="*/ 878400 w 1044000"/>
              <a:gd name="connsiteY25" fmla="*/ 504000 h 540000"/>
              <a:gd name="connsiteX26" fmla="*/ 936000 w 1044000"/>
              <a:gd name="connsiteY26" fmla="*/ 489600 h 540000"/>
              <a:gd name="connsiteX27" fmla="*/ 986400 w 1044000"/>
              <a:gd name="connsiteY27" fmla="*/ 475200 h 540000"/>
              <a:gd name="connsiteX28" fmla="*/ 1022400 w 1044000"/>
              <a:gd name="connsiteY28" fmla="*/ 432000 h 540000"/>
              <a:gd name="connsiteX29" fmla="*/ 1036800 w 1044000"/>
              <a:gd name="connsiteY29" fmla="*/ 388800 h 540000"/>
              <a:gd name="connsiteX30" fmla="*/ 1044000 w 1044000"/>
              <a:gd name="connsiteY30" fmla="*/ 367200 h 540000"/>
              <a:gd name="connsiteX31" fmla="*/ 1029600 w 1044000"/>
              <a:gd name="connsiteY31" fmla="*/ 280800 h 540000"/>
              <a:gd name="connsiteX32" fmla="*/ 1015200 w 1044000"/>
              <a:gd name="connsiteY32" fmla="*/ 237600 h 540000"/>
              <a:gd name="connsiteX33" fmla="*/ 1000800 w 1044000"/>
              <a:gd name="connsiteY33" fmla="*/ 216000 h 540000"/>
              <a:gd name="connsiteX34" fmla="*/ 979200 w 1044000"/>
              <a:gd name="connsiteY34" fmla="*/ 208800 h 540000"/>
              <a:gd name="connsiteX35" fmla="*/ 957600 w 1044000"/>
              <a:gd name="connsiteY35" fmla="*/ 194400 h 540000"/>
              <a:gd name="connsiteX36" fmla="*/ 936000 w 1044000"/>
              <a:gd name="connsiteY36" fmla="*/ 187200 h 540000"/>
              <a:gd name="connsiteX37" fmla="*/ 892800 w 1044000"/>
              <a:gd name="connsiteY37" fmla="*/ 165600 h 540000"/>
              <a:gd name="connsiteX38" fmla="*/ 856800 w 1044000"/>
              <a:gd name="connsiteY38" fmla="*/ 136800 h 540000"/>
              <a:gd name="connsiteX39" fmla="*/ 813600 w 1044000"/>
              <a:gd name="connsiteY39" fmla="*/ 108000 h 540000"/>
              <a:gd name="connsiteX40" fmla="*/ 799200 w 1044000"/>
              <a:gd name="connsiteY40" fmla="*/ 86400 h 540000"/>
              <a:gd name="connsiteX41" fmla="*/ 777600 w 1044000"/>
              <a:gd name="connsiteY41" fmla="*/ 79200 h 540000"/>
              <a:gd name="connsiteX42" fmla="*/ 756000 w 1044000"/>
              <a:gd name="connsiteY42" fmla="*/ 64800 h 540000"/>
              <a:gd name="connsiteX43" fmla="*/ 734400 w 1044000"/>
              <a:gd name="connsiteY43" fmla="*/ 57600 h 540000"/>
              <a:gd name="connsiteX44" fmla="*/ 712800 w 1044000"/>
              <a:gd name="connsiteY44" fmla="*/ 43200 h 540000"/>
              <a:gd name="connsiteX45" fmla="*/ 669600 w 1044000"/>
              <a:gd name="connsiteY45" fmla="*/ 28800 h 540000"/>
              <a:gd name="connsiteX46" fmla="*/ 648000 w 1044000"/>
              <a:gd name="connsiteY46" fmla="*/ 21600 h 540000"/>
              <a:gd name="connsiteX47" fmla="*/ 626400 w 1044000"/>
              <a:gd name="connsiteY47" fmla="*/ 14400 h 540000"/>
              <a:gd name="connsiteX48" fmla="*/ 590400 w 1044000"/>
              <a:gd name="connsiteY48" fmla="*/ 7200 h 540000"/>
              <a:gd name="connsiteX49" fmla="*/ 518400 w 1044000"/>
              <a:gd name="connsiteY49" fmla="*/ 0 h 540000"/>
              <a:gd name="connsiteX50" fmla="*/ 331200 w 1044000"/>
              <a:gd name="connsiteY50" fmla="*/ 7200 h 540000"/>
              <a:gd name="connsiteX51" fmla="*/ 309600 w 1044000"/>
              <a:gd name="connsiteY51" fmla="*/ 21600 h 540000"/>
              <a:gd name="connsiteX52" fmla="*/ 295200 w 1044000"/>
              <a:gd name="connsiteY52" fmla="*/ 504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44000" h="540000">
                <a:moveTo>
                  <a:pt x="295200" y="50400"/>
                </a:moveTo>
                <a:lnTo>
                  <a:pt x="295200" y="50400"/>
                </a:lnTo>
                <a:cubicBezTo>
                  <a:pt x="278400" y="64800"/>
                  <a:pt x="261247" y="78798"/>
                  <a:pt x="244800" y="93600"/>
                </a:cubicBezTo>
                <a:cubicBezTo>
                  <a:pt x="237232" y="100412"/>
                  <a:pt x="231672" y="109552"/>
                  <a:pt x="223200" y="115200"/>
                </a:cubicBezTo>
                <a:cubicBezTo>
                  <a:pt x="216885" y="119410"/>
                  <a:pt x="208388" y="119006"/>
                  <a:pt x="201600" y="122400"/>
                </a:cubicBezTo>
                <a:cubicBezTo>
                  <a:pt x="193860" y="126270"/>
                  <a:pt x="187200" y="132000"/>
                  <a:pt x="180000" y="136800"/>
                </a:cubicBezTo>
                <a:cubicBezTo>
                  <a:pt x="141600" y="194400"/>
                  <a:pt x="192000" y="124800"/>
                  <a:pt x="144000" y="172800"/>
                </a:cubicBezTo>
                <a:cubicBezTo>
                  <a:pt x="137881" y="178919"/>
                  <a:pt x="135719" y="188281"/>
                  <a:pt x="129600" y="194400"/>
                </a:cubicBezTo>
                <a:cubicBezTo>
                  <a:pt x="120669" y="203331"/>
                  <a:pt x="91465" y="222224"/>
                  <a:pt x="79200" y="230400"/>
                </a:cubicBezTo>
                <a:cubicBezTo>
                  <a:pt x="74400" y="237600"/>
                  <a:pt x="70340" y="245352"/>
                  <a:pt x="64800" y="252000"/>
                </a:cubicBezTo>
                <a:cubicBezTo>
                  <a:pt x="48652" y="271378"/>
                  <a:pt x="39015" y="272216"/>
                  <a:pt x="28800" y="295200"/>
                </a:cubicBezTo>
                <a:cubicBezTo>
                  <a:pt x="-5473" y="372314"/>
                  <a:pt x="32589" y="311116"/>
                  <a:pt x="0" y="360000"/>
                </a:cubicBezTo>
                <a:cubicBezTo>
                  <a:pt x="2400" y="376800"/>
                  <a:pt x="897" y="394643"/>
                  <a:pt x="7200" y="410400"/>
                </a:cubicBezTo>
                <a:cubicBezTo>
                  <a:pt x="10982" y="419854"/>
                  <a:pt x="20978" y="425481"/>
                  <a:pt x="28800" y="432000"/>
                </a:cubicBezTo>
                <a:cubicBezTo>
                  <a:pt x="51620" y="451016"/>
                  <a:pt x="62205" y="450335"/>
                  <a:pt x="93600" y="460800"/>
                </a:cubicBezTo>
                <a:lnTo>
                  <a:pt x="115200" y="468000"/>
                </a:lnTo>
                <a:lnTo>
                  <a:pt x="201600" y="496800"/>
                </a:lnTo>
                <a:lnTo>
                  <a:pt x="223200" y="504000"/>
                </a:lnTo>
                <a:cubicBezTo>
                  <a:pt x="230400" y="506400"/>
                  <a:pt x="237437" y="509359"/>
                  <a:pt x="244800" y="511200"/>
                </a:cubicBezTo>
                <a:cubicBezTo>
                  <a:pt x="264000" y="516000"/>
                  <a:pt x="283625" y="519342"/>
                  <a:pt x="302400" y="525600"/>
                </a:cubicBezTo>
                <a:cubicBezTo>
                  <a:pt x="309600" y="528000"/>
                  <a:pt x="316477" y="531797"/>
                  <a:pt x="324000" y="532800"/>
                </a:cubicBezTo>
                <a:cubicBezTo>
                  <a:pt x="352646" y="536620"/>
                  <a:pt x="381600" y="537600"/>
                  <a:pt x="410400" y="540000"/>
                </a:cubicBezTo>
                <a:cubicBezTo>
                  <a:pt x="460800" y="537600"/>
                  <a:pt x="511292" y="536670"/>
                  <a:pt x="561600" y="532800"/>
                </a:cubicBezTo>
                <a:cubicBezTo>
                  <a:pt x="573802" y="531861"/>
                  <a:pt x="585470" y="527217"/>
                  <a:pt x="597600" y="525600"/>
                </a:cubicBezTo>
                <a:cubicBezTo>
                  <a:pt x="621508" y="522412"/>
                  <a:pt x="645579" y="520584"/>
                  <a:pt x="669600" y="518400"/>
                </a:cubicBezTo>
                <a:cubicBezTo>
                  <a:pt x="766713" y="509572"/>
                  <a:pt x="769600" y="510400"/>
                  <a:pt x="878400" y="504000"/>
                </a:cubicBezTo>
                <a:cubicBezTo>
                  <a:pt x="916998" y="491134"/>
                  <a:pt x="883869" y="501185"/>
                  <a:pt x="936000" y="489600"/>
                </a:cubicBezTo>
                <a:cubicBezTo>
                  <a:pt x="963122" y="483573"/>
                  <a:pt x="962346" y="483218"/>
                  <a:pt x="986400" y="475200"/>
                </a:cubicBezTo>
                <a:cubicBezTo>
                  <a:pt x="999964" y="461636"/>
                  <a:pt x="1014381" y="450043"/>
                  <a:pt x="1022400" y="432000"/>
                </a:cubicBezTo>
                <a:cubicBezTo>
                  <a:pt x="1028565" y="418129"/>
                  <a:pt x="1032000" y="403200"/>
                  <a:pt x="1036800" y="388800"/>
                </a:cubicBezTo>
                <a:lnTo>
                  <a:pt x="1044000" y="367200"/>
                </a:lnTo>
                <a:cubicBezTo>
                  <a:pt x="1040909" y="345565"/>
                  <a:pt x="1035917" y="303962"/>
                  <a:pt x="1029600" y="280800"/>
                </a:cubicBezTo>
                <a:cubicBezTo>
                  <a:pt x="1025606" y="266156"/>
                  <a:pt x="1023620" y="250230"/>
                  <a:pt x="1015200" y="237600"/>
                </a:cubicBezTo>
                <a:cubicBezTo>
                  <a:pt x="1010400" y="230400"/>
                  <a:pt x="1007557" y="221406"/>
                  <a:pt x="1000800" y="216000"/>
                </a:cubicBezTo>
                <a:cubicBezTo>
                  <a:pt x="994874" y="211259"/>
                  <a:pt x="985988" y="212194"/>
                  <a:pt x="979200" y="208800"/>
                </a:cubicBezTo>
                <a:cubicBezTo>
                  <a:pt x="971460" y="204930"/>
                  <a:pt x="965340" y="198270"/>
                  <a:pt x="957600" y="194400"/>
                </a:cubicBezTo>
                <a:cubicBezTo>
                  <a:pt x="950812" y="191006"/>
                  <a:pt x="942788" y="190594"/>
                  <a:pt x="936000" y="187200"/>
                </a:cubicBezTo>
                <a:cubicBezTo>
                  <a:pt x="880170" y="159285"/>
                  <a:pt x="947092" y="183697"/>
                  <a:pt x="892800" y="165600"/>
                </a:cubicBezTo>
                <a:cubicBezTo>
                  <a:pt x="866193" y="125689"/>
                  <a:pt x="893623" y="157257"/>
                  <a:pt x="856800" y="136800"/>
                </a:cubicBezTo>
                <a:cubicBezTo>
                  <a:pt x="841671" y="128395"/>
                  <a:pt x="813600" y="108000"/>
                  <a:pt x="813600" y="108000"/>
                </a:cubicBezTo>
                <a:cubicBezTo>
                  <a:pt x="808800" y="100800"/>
                  <a:pt x="805957" y="91806"/>
                  <a:pt x="799200" y="86400"/>
                </a:cubicBezTo>
                <a:cubicBezTo>
                  <a:pt x="793274" y="81659"/>
                  <a:pt x="784388" y="82594"/>
                  <a:pt x="777600" y="79200"/>
                </a:cubicBezTo>
                <a:cubicBezTo>
                  <a:pt x="769860" y="75330"/>
                  <a:pt x="763740" y="68670"/>
                  <a:pt x="756000" y="64800"/>
                </a:cubicBezTo>
                <a:cubicBezTo>
                  <a:pt x="749212" y="61406"/>
                  <a:pt x="741188" y="60994"/>
                  <a:pt x="734400" y="57600"/>
                </a:cubicBezTo>
                <a:cubicBezTo>
                  <a:pt x="726660" y="53730"/>
                  <a:pt x="720708" y="46714"/>
                  <a:pt x="712800" y="43200"/>
                </a:cubicBezTo>
                <a:cubicBezTo>
                  <a:pt x="698929" y="37035"/>
                  <a:pt x="684000" y="33600"/>
                  <a:pt x="669600" y="28800"/>
                </a:cubicBezTo>
                <a:lnTo>
                  <a:pt x="648000" y="21600"/>
                </a:lnTo>
                <a:cubicBezTo>
                  <a:pt x="640800" y="19200"/>
                  <a:pt x="633842" y="15888"/>
                  <a:pt x="626400" y="14400"/>
                </a:cubicBezTo>
                <a:cubicBezTo>
                  <a:pt x="614400" y="12000"/>
                  <a:pt x="602530" y="8817"/>
                  <a:pt x="590400" y="7200"/>
                </a:cubicBezTo>
                <a:cubicBezTo>
                  <a:pt x="566492" y="4012"/>
                  <a:pt x="542400" y="2400"/>
                  <a:pt x="518400" y="0"/>
                </a:cubicBezTo>
                <a:cubicBezTo>
                  <a:pt x="456000" y="2400"/>
                  <a:pt x="393315" y="774"/>
                  <a:pt x="331200" y="7200"/>
                </a:cubicBezTo>
                <a:cubicBezTo>
                  <a:pt x="322593" y="8090"/>
                  <a:pt x="315298" y="15088"/>
                  <a:pt x="309600" y="21600"/>
                </a:cubicBezTo>
                <a:cubicBezTo>
                  <a:pt x="279469" y="56036"/>
                  <a:pt x="297600" y="45600"/>
                  <a:pt x="295200" y="504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0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 Characteristics of Prokaryotes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Prokaryotes lack membrane-enclosed internal compartments (</a:t>
            </a:r>
            <a:r>
              <a:rPr lang="en-US" dirty="0" err="1"/>
              <a:t>eg</a:t>
            </a:r>
            <a:r>
              <a:rPr lang="en-US" dirty="0"/>
              <a:t>. nucleus)</a:t>
            </a:r>
          </a:p>
          <a:p>
            <a:r>
              <a:rPr lang="en-US" dirty="0"/>
              <a:t>Most have a cell wall containing peptidoglycan</a:t>
            </a:r>
          </a:p>
          <a:p>
            <a:r>
              <a:rPr lang="en-US" dirty="0"/>
              <a:t>Prokaryotes are believed to be much like the first cells </a:t>
            </a:r>
          </a:p>
          <a:p>
            <a:r>
              <a:rPr lang="en-US" dirty="0"/>
              <a:t>Organisms in the domains </a:t>
            </a:r>
            <a:r>
              <a:rPr lang="en-US" dirty="0" err="1"/>
              <a:t>Archaea</a:t>
            </a:r>
            <a:r>
              <a:rPr lang="en-US" dirty="0"/>
              <a:t> &amp; Bacteria are prokaryotes</a:t>
            </a:r>
          </a:p>
        </p:txBody>
      </p:sp>
    </p:spTree>
    <p:extLst>
      <p:ext uri="{BB962C8B-B14F-4D97-AF65-F5344CB8AC3E}">
        <p14:creationId xmlns:p14="http://schemas.microsoft.com/office/powerpoint/2010/main" val="401175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07" y="3124200"/>
            <a:ext cx="5678385" cy="246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100"/>
            <a:ext cx="73152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6CB255"/>
                </a:solidFill>
              </a:rPr>
              <a:t>Generalized structure of a prokaryotic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Chromosomal DNA is localized in a </a:t>
            </a:r>
            <a:r>
              <a:rPr lang="en-US" sz="2400" i="1" u="sng" dirty="0"/>
              <a:t>nucleoid</a:t>
            </a:r>
          </a:p>
          <a:p>
            <a:r>
              <a:rPr lang="en-US" sz="2400" dirty="0"/>
              <a:t>Ribosomes are in the cytoplasm</a:t>
            </a:r>
          </a:p>
          <a:p>
            <a:r>
              <a:rPr lang="en-US" sz="2400" dirty="0"/>
              <a:t> The cell membrane is surrounded by a cell wall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other structures shown may be present in some, but not all, bacteria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7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CB255"/>
                </a:solidFill>
              </a:rPr>
              <a:t>Prokaryotic cells are smaller than eukaryotic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Reasons for small size of prokaryotic cells:</a:t>
            </a:r>
          </a:p>
          <a:p>
            <a:pPr lvl="1"/>
            <a:r>
              <a:rPr lang="en-US" sz="2400" dirty="0"/>
              <a:t>Surface area to volume ratio is more favorable for moving material in and out of the cell</a:t>
            </a:r>
          </a:p>
          <a:p>
            <a:pPr lvl="1"/>
            <a:r>
              <a:rPr lang="en-US" sz="2400" dirty="0"/>
              <a:t>They lack modifications found in eukaryotes that aid internal transport</a:t>
            </a:r>
          </a:p>
        </p:txBody>
      </p:sp>
    </p:spTree>
    <p:extLst>
      <p:ext uri="{BB962C8B-B14F-4D97-AF65-F5344CB8AC3E}">
        <p14:creationId xmlns:p14="http://schemas.microsoft.com/office/powerpoint/2010/main" val="228327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6CB255"/>
                </a:solidFill>
              </a:rPr>
              <a:t>Factors Limiting Cell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Surface area–to–volume ratio</a:t>
            </a:r>
          </a:p>
          <a:p>
            <a:pPr lvl="1"/>
            <a:r>
              <a:rPr lang="en-US" dirty="0"/>
              <a:t>As cells get bigger, volume increases faster than surface area</a:t>
            </a:r>
          </a:p>
        </p:txBody>
      </p:sp>
      <p:pic>
        <p:nvPicPr>
          <p:cNvPr id="38914" name="Picture 2" descr="http://openlearn.open.ac.uk/file.php/2815/!via/oucontent/course/421/s324_1_009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124200"/>
            <a:ext cx="6477000" cy="33277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265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Eukaryotic Cells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3" y="1295400"/>
            <a:ext cx="6372553" cy="5166670"/>
          </a:xfrm>
        </p:spPr>
      </p:pic>
    </p:spTree>
    <p:extLst>
      <p:ext uri="{BB962C8B-B14F-4D97-AF65-F5344CB8AC3E}">
        <p14:creationId xmlns:p14="http://schemas.microsoft.com/office/powerpoint/2010/main" val="367928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62" y="0"/>
            <a:ext cx="8229600" cy="1295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6CB255"/>
                </a:solidFill>
              </a:rPr>
              <a:t>Eukaryotic plasma membrane</a:t>
            </a:r>
            <a:br>
              <a:rPr lang="en-US" sz="2800" b="1" dirty="0">
                <a:solidFill>
                  <a:srgbClr val="6CB255"/>
                </a:solidFill>
              </a:rPr>
            </a:br>
            <a:endParaRPr lang="en-US" sz="2800" b="1" dirty="0">
              <a:solidFill>
                <a:srgbClr val="6CB255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" y="1981200"/>
            <a:ext cx="8066087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262" y="6019800"/>
            <a:ext cx="6393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Phospholipid bilayer with embedded proteins.  </a:t>
            </a:r>
          </a:p>
        </p:txBody>
      </p:sp>
    </p:spTree>
    <p:extLst>
      <p:ext uri="{BB962C8B-B14F-4D97-AF65-F5344CB8AC3E}">
        <p14:creationId xmlns:p14="http://schemas.microsoft.com/office/powerpoint/2010/main" val="3664405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3716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>
                <a:solidFill>
                  <a:srgbClr val="6CB255"/>
                </a:solidFill>
              </a:rPr>
              <a:t>Cytoplasm: Region between the plasma membrane and the nuclear envelope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61810"/>
            <a:ext cx="8382000" cy="3395990"/>
          </a:xfrm>
        </p:spPr>
        <p:txBody>
          <a:bodyPr>
            <a:normAutofit/>
          </a:bodyPr>
          <a:lstStyle/>
          <a:p>
            <a:r>
              <a:rPr lang="en-US" sz="2800" dirty="0"/>
              <a:t>This consists of organelles suspended in gel-like cytosol plus the cytoskeleton.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70-80% of the cytoplasm is water but it has semi-solid consistency due to proteins within it.</a:t>
            </a:r>
          </a:p>
        </p:txBody>
      </p:sp>
    </p:spTree>
    <p:extLst>
      <p:ext uri="{BB962C8B-B14F-4D97-AF65-F5344CB8AC3E}">
        <p14:creationId xmlns:p14="http://schemas.microsoft.com/office/powerpoint/2010/main" val="523872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095"/>
            <a:ext cx="8229600" cy="8683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7457"/>
            <a:ext cx="7772400" cy="2209800"/>
          </a:xfrm>
        </p:spPr>
        <p:txBody>
          <a:bodyPr/>
          <a:lstStyle/>
          <a:p>
            <a:r>
              <a:rPr lang="en-US" dirty="0"/>
              <a:t>Usually only one per cell</a:t>
            </a:r>
          </a:p>
          <a:p>
            <a:pPr lvl="1"/>
            <a:r>
              <a:rPr lang="en-US" dirty="0"/>
              <a:t>Usually the largest organelle</a:t>
            </a:r>
          </a:p>
          <a:p>
            <a:pPr lvl="1"/>
            <a:r>
              <a:rPr lang="en-US" dirty="0"/>
              <a:t>Bigger itself than most prokaryotic cells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19400"/>
            <a:ext cx="564752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46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CB255"/>
                </a:solidFill>
              </a:rPr>
              <a:t>THE FUNDAMENTAL UNITS </a:t>
            </a:r>
            <a:br>
              <a:rPr lang="en-US" b="1" dirty="0">
                <a:solidFill>
                  <a:srgbClr val="6CB255"/>
                </a:solidFill>
              </a:rPr>
            </a:br>
            <a:r>
              <a:rPr lang="en-US" b="1" dirty="0">
                <a:solidFill>
                  <a:srgbClr val="6CB255"/>
                </a:solidFill>
              </a:rPr>
              <a:t>OF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371600"/>
            <a:ext cx="8612188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Cells are the building blocks of all organisms</a:t>
            </a:r>
          </a:p>
          <a:p>
            <a:r>
              <a:rPr lang="en-US" sz="2800" dirty="0"/>
              <a:t>In single-celled organisms the cell is everything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2667000"/>
            <a:ext cx="8066087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24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micro.magnet.fsu.edu/cells/nucleus/images/nuclearenvelopefig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160248"/>
            <a:ext cx="2996045" cy="236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6CB255"/>
                </a:solidFill>
              </a:rPr>
            </a:br>
            <a:r>
              <a:rPr lang="en-US" b="1" dirty="0">
                <a:solidFill>
                  <a:srgbClr val="6CB255"/>
                </a:solidFill>
              </a:rPr>
              <a:t>Nuclear Envelope</a:t>
            </a:r>
            <a:br>
              <a:rPr lang="en-US" b="1" dirty="0">
                <a:solidFill>
                  <a:srgbClr val="6CB255"/>
                </a:solidFill>
              </a:rPr>
            </a:br>
            <a:endParaRPr lang="en-US" b="1" dirty="0">
              <a:solidFill>
                <a:srgbClr val="6CB25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334000"/>
          </a:xfrm>
        </p:spPr>
        <p:txBody>
          <a:bodyPr>
            <a:normAutofit/>
          </a:bodyPr>
          <a:lstStyle/>
          <a:p>
            <a:r>
              <a:rPr lang="en-US" sz="2400" dirty="0"/>
              <a:t>This is a double membrane</a:t>
            </a:r>
          </a:p>
          <a:p>
            <a:pPr lvl="1"/>
            <a:r>
              <a:rPr lang="en-US" sz="2400" dirty="0"/>
              <a:t>Separates DNA from cytoplasm</a:t>
            </a:r>
          </a:p>
          <a:p>
            <a:pPr lvl="1"/>
            <a:r>
              <a:rPr lang="en-US" sz="2400" dirty="0"/>
              <a:t>Separates transcription from translation</a:t>
            </a:r>
          </a:p>
          <a:p>
            <a:pPr lvl="1"/>
            <a:endParaRPr lang="en-US" sz="2400" dirty="0"/>
          </a:p>
          <a:p>
            <a:r>
              <a:rPr lang="en-US" sz="2400" dirty="0">
                <a:solidFill>
                  <a:prstClr val="black"/>
                </a:solidFill>
              </a:rPr>
              <a:t>Nuclear pores </a:t>
            </a:r>
            <a:r>
              <a:rPr lang="en-US" sz="2400" dirty="0"/>
              <a:t>perforate this membrane </a:t>
            </a:r>
          </a:p>
          <a:p>
            <a:pPr lvl="1"/>
            <a:r>
              <a:rPr lang="en-US" sz="2400" dirty="0"/>
              <a:t>Connect </a:t>
            </a:r>
            <a:r>
              <a:rPr lang="en-US" sz="2400" dirty="0" err="1"/>
              <a:t>nucleoplasm</a:t>
            </a:r>
            <a:r>
              <a:rPr lang="en-US" sz="2400" dirty="0"/>
              <a:t> to cytoplasm</a:t>
            </a:r>
          </a:p>
          <a:p>
            <a:pPr lvl="1"/>
            <a:r>
              <a:rPr lang="en-US" sz="2400" dirty="0"/>
              <a:t>Regulate flow of molecules back &amp; forth </a:t>
            </a:r>
          </a:p>
          <a:p>
            <a:pPr lvl="1"/>
            <a:r>
              <a:rPr lang="en-US" sz="2400" dirty="0"/>
              <a:t>Large molecules require nuclear </a:t>
            </a:r>
          </a:p>
          <a:p>
            <a:pPr marL="457200" lvl="1" indent="0">
              <a:buNone/>
            </a:pPr>
            <a:r>
              <a:rPr lang="en-US" sz="2400" dirty="0"/>
              <a:t>localization signal (NLS) to pass</a:t>
            </a:r>
          </a:p>
        </p:txBody>
      </p:sp>
    </p:spTree>
    <p:extLst>
      <p:ext uri="{BB962C8B-B14F-4D97-AF65-F5344CB8AC3E}">
        <p14:creationId xmlns:p14="http://schemas.microsoft.com/office/powerpoint/2010/main" val="1010386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Nucleolus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region inside nucleus where ribosomes are assembled from RNA &amp; proteins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B5327E1-C733-E848-9F24-76961FE05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3429000"/>
            <a:ext cx="3638550" cy="24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90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456487" cy="32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6CB255"/>
                </a:solidFill>
              </a:rPr>
              <a:t>Ribosomes</a:t>
            </a:r>
            <a:endParaRPr lang="en-US" b="1" dirty="0">
              <a:solidFill>
                <a:srgbClr val="6CB25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99486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Made of two different-sized subunits</a:t>
            </a:r>
          </a:p>
          <a:p>
            <a:r>
              <a:rPr lang="en-US" dirty="0"/>
              <a:t>Slightly larger in eukaryotes</a:t>
            </a:r>
          </a:p>
          <a:p>
            <a:r>
              <a:rPr lang="en-US" dirty="0"/>
              <a:t>Made of special RNA (</a:t>
            </a:r>
            <a:r>
              <a:rPr lang="en-US" dirty="0" err="1"/>
              <a:t>rRNA</a:t>
            </a:r>
            <a:r>
              <a:rPr lang="en-US" dirty="0"/>
              <a:t>) and proteins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During protein synthesis, ribosomes assemble amino acids into proteins</a:t>
            </a:r>
          </a:p>
        </p:txBody>
      </p:sp>
    </p:spTree>
    <p:extLst>
      <p:ext uri="{BB962C8B-B14F-4D97-AF65-F5344CB8AC3E}">
        <p14:creationId xmlns:p14="http://schemas.microsoft.com/office/powerpoint/2010/main" val="1200812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Mitochondrion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8229600" cy="4525963"/>
          </a:xfrm>
        </p:spPr>
        <p:txBody>
          <a:bodyPr/>
          <a:lstStyle/>
          <a:p>
            <a:r>
              <a:rPr lang="en-US" dirty="0"/>
              <a:t>Site for conversion of stored energy (macromolecule molecular bonds) to more useful form (ATP)</a:t>
            </a:r>
          </a:p>
          <a:p>
            <a:r>
              <a:rPr lang="en-US" dirty="0"/>
              <a:t>Inner membrane is folded</a:t>
            </a:r>
          </a:p>
          <a:p>
            <a:pPr lvl="1"/>
            <a:r>
              <a:rPr lang="en-US" dirty="0"/>
              <a:t>Folds are called cristae</a:t>
            </a:r>
          </a:p>
          <a:p>
            <a:pPr lvl="1"/>
            <a:r>
              <a:rPr lang="en-US" dirty="0"/>
              <a:t>Area enclosed is the</a:t>
            </a:r>
          </a:p>
          <a:p>
            <a:pPr marL="457200" lvl="1" indent="0">
              <a:buNone/>
            </a:pPr>
            <a:r>
              <a:rPr lang="en-US" dirty="0"/>
              <a:t>	mitochondrial matrix</a:t>
            </a:r>
          </a:p>
        </p:txBody>
      </p:sp>
      <p:pic>
        <p:nvPicPr>
          <p:cNvPr id="5" name="Picture 4" descr="A map of the area&#10;&#10;Description automatically generated with low confidence">
            <a:extLst>
              <a:ext uri="{FF2B5EF4-FFF2-40B4-BE49-F238E27FC236}">
                <a16:creationId xmlns:a16="http://schemas.microsoft.com/office/drawing/2014/main" id="{D09A7A0F-C7B1-5B4D-948B-A8380856A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90999"/>
            <a:ext cx="4079633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3279"/>
            <a:ext cx="3186113" cy="26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Peroxisomes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5257800" cy="5029200"/>
          </a:xfrm>
        </p:spPr>
        <p:txBody>
          <a:bodyPr/>
          <a:lstStyle/>
          <a:p>
            <a:r>
              <a:rPr lang="en-US" dirty="0"/>
              <a:t>Peroxisomes are small rounded organelles enclosed by a single membrane</a:t>
            </a:r>
          </a:p>
          <a:p>
            <a:r>
              <a:rPr lang="en-US" dirty="0"/>
              <a:t>Reactions that break down fatty acids and amino acids occur here </a:t>
            </a:r>
          </a:p>
          <a:p>
            <a:r>
              <a:rPr lang="en-US" dirty="0"/>
              <a:t>Peroxisomes may detoxify poisons</a:t>
            </a:r>
          </a:p>
        </p:txBody>
      </p:sp>
    </p:spTree>
    <p:extLst>
      <p:ext uri="{BB962C8B-B14F-4D97-AF65-F5344CB8AC3E}">
        <p14:creationId xmlns:p14="http://schemas.microsoft.com/office/powerpoint/2010/main" val="3628974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6CB255"/>
                </a:solidFill>
              </a:rPr>
              <a:t>Contrasting Animal and Plant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Both have microtubule organizing centers (MTOCs), but animal cells also have centrioles associated with the MTOC</a:t>
            </a:r>
          </a:p>
          <a:p>
            <a:pPr lvl="1"/>
            <a:r>
              <a:rPr lang="en-US" sz="2400" dirty="0"/>
              <a:t>This complex is called the centrosome</a:t>
            </a:r>
          </a:p>
          <a:p>
            <a:r>
              <a:rPr lang="en-US" sz="2400" dirty="0"/>
              <a:t>Animal cells each have a centrosome and lysosomes but plant cells do not</a:t>
            </a:r>
          </a:p>
          <a:p>
            <a:r>
              <a:rPr lang="en-US" sz="2400" dirty="0"/>
              <a:t>Plant cells have a cell wall, chloroplasts and other specialized plastids and a large central vacuole - animal cells do not</a:t>
            </a:r>
          </a:p>
        </p:txBody>
      </p:sp>
    </p:spTree>
    <p:extLst>
      <p:ext uri="{BB962C8B-B14F-4D97-AF65-F5344CB8AC3E}">
        <p14:creationId xmlns:p14="http://schemas.microsoft.com/office/powerpoint/2010/main" val="1481146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371600"/>
            <a:ext cx="6383001" cy="506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Animal Cell</a:t>
            </a:r>
          </a:p>
        </p:txBody>
      </p:sp>
    </p:spTree>
    <p:extLst>
      <p:ext uri="{BB962C8B-B14F-4D97-AF65-F5344CB8AC3E}">
        <p14:creationId xmlns:p14="http://schemas.microsoft.com/office/powerpoint/2010/main" val="4250307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7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Plant Cell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95400"/>
            <a:ext cx="625115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55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6405784" cy="277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0"/>
            <a:ext cx="8229600" cy="9445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Centrosome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971799"/>
          </a:xfrm>
        </p:spPr>
        <p:txBody>
          <a:bodyPr>
            <a:normAutofit/>
          </a:bodyPr>
          <a:lstStyle/>
          <a:p>
            <a:r>
              <a:rPr lang="en-US" sz="2400" dirty="0"/>
              <a:t>The centrosome consists of two centrioles that lie at right angles to each other</a:t>
            </a:r>
          </a:p>
          <a:p>
            <a:r>
              <a:rPr lang="en-US" sz="2400" dirty="0"/>
              <a:t>Each centriole is a cylinder made up of nine triplets of microtubules</a:t>
            </a:r>
          </a:p>
          <a:p>
            <a:r>
              <a:rPr lang="en-US" sz="2400" dirty="0" err="1"/>
              <a:t>Nontubulin</a:t>
            </a:r>
            <a:r>
              <a:rPr lang="en-US" sz="2400" dirty="0"/>
              <a:t> proteins (indicated by the green lines) hold the microtubule triplets together</a:t>
            </a:r>
          </a:p>
        </p:txBody>
      </p:sp>
    </p:spTree>
    <p:extLst>
      <p:ext uri="{BB962C8B-B14F-4D97-AF65-F5344CB8AC3E}">
        <p14:creationId xmlns:p14="http://schemas.microsoft.com/office/powerpoint/2010/main" val="3707778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75846"/>
            <a:ext cx="4998506" cy="114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3217"/>
            <a:ext cx="3026581" cy="2014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Plant Cell 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83" y="1447800"/>
            <a:ext cx="8305800" cy="2895600"/>
          </a:xfrm>
        </p:spPr>
        <p:txBody>
          <a:bodyPr>
            <a:normAutofit/>
          </a:bodyPr>
          <a:lstStyle/>
          <a:p>
            <a:r>
              <a:rPr lang="en-US" sz="2800" dirty="0"/>
              <a:t>The cell wall is a rigid protective structure external to the plasma membrane</a:t>
            </a:r>
          </a:p>
          <a:p>
            <a:r>
              <a:rPr lang="en-US" sz="2800" dirty="0"/>
              <a:t>Plant cell walls differ from prokaryotes because they are made up of cellulose rather than peptidoglycan.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349" y="581836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</a:rPr>
              <a:t>Cellulose molecule</a:t>
            </a:r>
          </a:p>
        </p:txBody>
      </p:sp>
    </p:spTree>
    <p:extLst>
      <p:ext uri="{BB962C8B-B14F-4D97-AF65-F5344CB8AC3E}">
        <p14:creationId xmlns:p14="http://schemas.microsoft.com/office/powerpoint/2010/main" val="367047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96" y="27494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CB255"/>
                </a:solidFill>
              </a:rPr>
              <a:t>Multicellular organisms are organized in a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96" y="1752600"/>
            <a:ext cx="8176404" cy="4724400"/>
          </a:xfrm>
        </p:spPr>
        <p:txBody>
          <a:bodyPr>
            <a:normAutofit/>
          </a:bodyPr>
          <a:lstStyle/>
          <a:p>
            <a:r>
              <a:rPr lang="en-US" i="1" dirty="0"/>
              <a:t>Cells</a:t>
            </a:r>
            <a:r>
              <a:rPr lang="en-US" dirty="0"/>
              <a:t> are the basic unit </a:t>
            </a:r>
          </a:p>
          <a:p>
            <a:r>
              <a:rPr lang="en-US" i="1" dirty="0"/>
              <a:t>Tissues</a:t>
            </a:r>
            <a:r>
              <a:rPr lang="en-US" dirty="0"/>
              <a:t> are composed of interconnected cells with a common function </a:t>
            </a:r>
          </a:p>
          <a:p>
            <a:r>
              <a:rPr lang="en-US" dirty="0"/>
              <a:t>Several tissues combine to form an </a:t>
            </a:r>
            <a:r>
              <a:rPr lang="en-US" i="1" dirty="0"/>
              <a:t>organ</a:t>
            </a:r>
          </a:p>
          <a:p>
            <a:r>
              <a:rPr lang="en-US" dirty="0"/>
              <a:t>Organs working together make up an </a:t>
            </a:r>
            <a:r>
              <a:rPr lang="en-US" i="1" dirty="0"/>
              <a:t>organ system</a:t>
            </a:r>
          </a:p>
          <a:p>
            <a:r>
              <a:rPr lang="en-US" dirty="0"/>
              <a:t>Multiple systems that function together form the entire </a:t>
            </a:r>
            <a:r>
              <a:rPr lang="en-US" i="1" dirty="0"/>
              <a:t>organism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9081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Chloroplasts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1" cy="3352799"/>
          </a:xfrm>
        </p:spPr>
        <p:txBody>
          <a:bodyPr>
            <a:normAutofit/>
          </a:bodyPr>
          <a:lstStyle/>
          <a:p>
            <a:r>
              <a:rPr lang="en-US" sz="2400" dirty="0"/>
              <a:t>Chloroplasts are double-membrane organelles; have their own ribosomes and DNA like mitochondria</a:t>
            </a:r>
          </a:p>
          <a:p>
            <a:r>
              <a:rPr lang="en-US" sz="2400" dirty="0"/>
              <a:t>The inner membrane encloses an aqueous fluid (</a:t>
            </a:r>
            <a:r>
              <a:rPr lang="en-US" sz="2400" dirty="0" err="1"/>
              <a:t>stroma</a:t>
            </a:r>
            <a:r>
              <a:rPr lang="en-US" sz="2400" dirty="0"/>
              <a:t>) that contains a set of interconnected and stacked fluid-filled membrane sacs called thylakoids</a:t>
            </a:r>
          </a:p>
          <a:p>
            <a:r>
              <a:rPr lang="en-US" sz="2400" dirty="0"/>
              <a:t>Each stack of thylakoids is a granum (plural = grana).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C5E33E2-65C3-1943-8826-A8D86C238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3740460"/>
            <a:ext cx="3619500" cy="28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The Central Vacuole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078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Plant cells have a large vacuole that occupies most of the area of the cell</a:t>
            </a:r>
          </a:p>
          <a:p>
            <a:r>
              <a:rPr lang="en-US" sz="2800" dirty="0"/>
              <a:t> This central vacuole helps regulate water concentration under changing environmental conditions, and contributes to cell expansion.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14800"/>
            <a:ext cx="6390998" cy="24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758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Endosymbiosis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799"/>
            <a:ext cx="7391400" cy="5179677"/>
          </a:xfrm>
        </p:spPr>
        <p:txBody>
          <a:bodyPr>
            <a:normAutofit/>
          </a:bodyPr>
          <a:lstStyle/>
          <a:p>
            <a:r>
              <a:rPr lang="en-US" sz="2400" dirty="0"/>
              <a:t>It is hypothesized that mitochondria and chloroplasts originated as independent prokaryotic organisms.</a:t>
            </a:r>
          </a:p>
          <a:p>
            <a:r>
              <a:rPr lang="en-US" sz="2400" dirty="0"/>
              <a:t>These became </a:t>
            </a:r>
            <a:r>
              <a:rPr lang="en-US" sz="2400" dirty="0" err="1"/>
              <a:t>endosymbionts</a:t>
            </a:r>
            <a:r>
              <a:rPr lang="en-US" sz="2400" dirty="0"/>
              <a:t> of the prokaryotic ancestors of the eukaryotes.</a:t>
            </a:r>
          </a:p>
          <a:p>
            <a:r>
              <a:rPr lang="en-US" sz="2400" dirty="0"/>
              <a:t>In addition to having their own DNA and ribosomes, the size of these organelles is similar to that of independent prokaryotes.</a:t>
            </a:r>
          </a:p>
          <a:p>
            <a:r>
              <a:rPr lang="en-US" sz="2400" dirty="0"/>
              <a:t>Much original research undertaken by Lynn </a:t>
            </a:r>
            <a:r>
              <a:rPr lang="en-US" sz="2400" dirty="0" err="1"/>
              <a:t>Margulis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1800" dirty="0"/>
              <a:t>Further discussion of endosymbiosis will occur in later chapters.  </a:t>
            </a:r>
          </a:p>
        </p:txBody>
      </p:sp>
    </p:spTree>
    <p:extLst>
      <p:ext uri="{BB962C8B-B14F-4D97-AF65-F5344CB8AC3E}">
        <p14:creationId xmlns:p14="http://schemas.microsoft.com/office/powerpoint/2010/main" val="1850801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The Endomembrane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endomembrane system consists of internal membranes and organelles in eukaryotic cells that work together to modify, package, and transport lipids and proteins.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Includes:  nuclear envelope, lysosomes, and vesicles, endoplasmic reticulum and Golgi apparatus plus the plasma membrane</a:t>
            </a:r>
          </a:p>
        </p:txBody>
      </p:sp>
    </p:spTree>
    <p:extLst>
      <p:ext uri="{BB962C8B-B14F-4D97-AF65-F5344CB8AC3E}">
        <p14:creationId xmlns:p14="http://schemas.microsoft.com/office/powerpoint/2010/main" val="2976179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0969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Lysosomes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24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Lysosomes in animal cells contain digestive enzymes</a:t>
            </a:r>
          </a:p>
          <a:p>
            <a:r>
              <a:rPr lang="en-US" sz="2400" dirty="0"/>
              <a:t>These breakdown large biomolecules and even worn-out organelles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06" y="2667000"/>
            <a:ext cx="525467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1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Endoplasmic reticulum (ER)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066800"/>
            <a:ext cx="4710403" cy="5407025"/>
          </a:xfrm>
        </p:spPr>
        <p:txBody>
          <a:bodyPr>
            <a:normAutofit/>
          </a:bodyPr>
          <a:lstStyle/>
          <a:p>
            <a:r>
              <a:rPr lang="en-US" sz="2600" dirty="0"/>
              <a:t>Interconnected membranous sacs and tubules.</a:t>
            </a:r>
          </a:p>
          <a:p>
            <a:r>
              <a:rPr lang="en-US" sz="2600" dirty="0"/>
              <a:t>Modifies proteins (rough ER) and synthesizes lipids (smooth ER).</a:t>
            </a:r>
          </a:p>
          <a:p>
            <a:r>
              <a:rPr lang="en-US" sz="2600" dirty="0"/>
              <a:t>The hollow portion of the ER tubules is called the lumen or </a:t>
            </a:r>
            <a:r>
              <a:rPr lang="en-US" sz="2600" dirty="0" err="1"/>
              <a:t>cisternal</a:t>
            </a:r>
            <a:r>
              <a:rPr lang="en-US" sz="2600" dirty="0"/>
              <a:t> space.</a:t>
            </a:r>
          </a:p>
          <a:p>
            <a:r>
              <a:rPr lang="en-US" sz="2600" dirty="0"/>
              <a:t>The membrane of the ER is continuous with the nuclear envelope.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4035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294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98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Rough Endoplasmic Reticulum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64443"/>
            <a:ext cx="7042484" cy="5441157"/>
          </a:xfrm>
        </p:spPr>
        <p:txBody>
          <a:bodyPr>
            <a:normAutofit/>
          </a:bodyPr>
          <a:lstStyle/>
          <a:p>
            <a:r>
              <a:rPr lang="en-US" sz="2800" dirty="0"/>
              <a:t>Ribosomes attached to the cytoplasmic surface manufacture proteins</a:t>
            </a:r>
          </a:p>
          <a:p>
            <a:r>
              <a:rPr lang="en-US" sz="2800" dirty="0"/>
              <a:t>New proteins are modified (by folding or the acquisition of side chains) in the lumen of the RER</a:t>
            </a:r>
          </a:p>
          <a:p>
            <a:r>
              <a:rPr lang="en-US" sz="2800" dirty="0"/>
              <a:t>Modified proteins are either incorporated into cellular membranes or secreted from the cell (</a:t>
            </a:r>
            <a:r>
              <a:rPr lang="en-US" sz="2800" dirty="0" err="1"/>
              <a:t>eg</a:t>
            </a:r>
            <a:r>
              <a:rPr lang="en-US" sz="2800" dirty="0"/>
              <a:t>. protein hormones, enzymes)</a:t>
            </a:r>
          </a:p>
        </p:txBody>
      </p:sp>
    </p:spTree>
    <p:extLst>
      <p:ext uri="{BB962C8B-B14F-4D97-AF65-F5344CB8AC3E}">
        <p14:creationId xmlns:p14="http://schemas.microsoft.com/office/powerpoint/2010/main" val="721070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25659"/>
            <a:ext cx="370889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Rough Endoplasmic Reticulum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26452"/>
            <a:ext cx="4648200" cy="4724399"/>
          </a:xfrm>
        </p:spPr>
        <p:txBody>
          <a:bodyPr>
            <a:normAutofit/>
          </a:bodyPr>
          <a:lstStyle/>
          <a:p>
            <a:r>
              <a:rPr lang="en-US" sz="2400" dirty="0"/>
              <a:t>The RER also makes phospholipids for cellular membranes.	</a:t>
            </a:r>
          </a:p>
          <a:p>
            <a:r>
              <a:rPr lang="en-US" sz="2400" dirty="0"/>
              <a:t>Phospholipids or modified proteins not destined to stay in the RER reach their destinations via transport vesicles that bud from the RER’s membrane.</a:t>
            </a:r>
          </a:p>
        </p:txBody>
      </p:sp>
    </p:spTree>
    <p:extLst>
      <p:ext uri="{BB962C8B-B14F-4D97-AF65-F5344CB8AC3E}">
        <p14:creationId xmlns:p14="http://schemas.microsoft.com/office/powerpoint/2010/main" val="742765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917900"/>
            <a:ext cx="6005654" cy="3713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Smooth Endoplasmic Reticulum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55" y="1391759"/>
            <a:ext cx="8551945" cy="2265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SER is continuous with the RER but has few or no ribosomes on its cytoplasmic surface. </a:t>
            </a:r>
          </a:p>
        </p:txBody>
      </p:sp>
    </p:spTree>
    <p:extLst>
      <p:ext uri="{BB962C8B-B14F-4D97-AF65-F5344CB8AC3E}">
        <p14:creationId xmlns:p14="http://schemas.microsoft.com/office/powerpoint/2010/main" val="3177094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Functions of the 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715000" cy="5105400"/>
          </a:xfrm>
        </p:spPr>
        <p:txBody>
          <a:bodyPr>
            <a:normAutofit/>
          </a:bodyPr>
          <a:lstStyle/>
          <a:p>
            <a:r>
              <a:rPr lang="en-US" sz="3600" dirty="0"/>
              <a:t>Synthesis of </a:t>
            </a:r>
          </a:p>
          <a:p>
            <a:pPr lvl="1"/>
            <a:r>
              <a:rPr lang="en-US" dirty="0"/>
              <a:t>Carbohydrates</a:t>
            </a:r>
          </a:p>
          <a:p>
            <a:pPr lvl="1"/>
            <a:r>
              <a:rPr lang="en-US" dirty="0"/>
              <a:t>Lipids</a:t>
            </a:r>
          </a:p>
          <a:p>
            <a:pPr lvl="1"/>
            <a:r>
              <a:rPr lang="en-US" dirty="0"/>
              <a:t>Steroid hormones</a:t>
            </a:r>
          </a:p>
          <a:p>
            <a:r>
              <a:rPr lang="en-US" sz="3600" dirty="0"/>
              <a:t>Detoxification of medications and poisons </a:t>
            </a:r>
          </a:p>
          <a:p>
            <a:r>
              <a:rPr lang="en-US" sz="3600" dirty="0"/>
              <a:t>Storage of </a:t>
            </a:r>
            <a:r>
              <a:rPr lang="en-US" sz="3600" dirty="0" err="1"/>
              <a:t>Ca</a:t>
            </a:r>
            <a:r>
              <a:rPr lang="en-US" sz="3600" baseline="30000" dirty="0"/>
              <a:t>++</a:t>
            </a:r>
          </a:p>
        </p:txBody>
      </p:sp>
    </p:spTree>
    <p:extLst>
      <p:ext uri="{BB962C8B-B14F-4D97-AF65-F5344CB8AC3E}">
        <p14:creationId xmlns:p14="http://schemas.microsoft.com/office/powerpoint/2010/main" val="6948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58" y="55297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CB255"/>
                </a:solidFill>
              </a:rPr>
              <a:t>Cell size varies.</a:t>
            </a:r>
            <a:br>
              <a:rPr lang="en-US" b="1" dirty="0">
                <a:solidFill>
                  <a:srgbClr val="6CB255"/>
                </a:solidFill>
              </a:rPr>
            </a:br>
            <a:r>
              <a:rPr lang="en-US" b="1" dirty="0">
                <a:solidFill>
                  <a:srgbClr val="6CB255"/>
                </a:solidFill>
              </a:rPr>
              <a:t>Most are too small to be seen by the naked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46525"/>
          </a:xfrm>
        </p:spPr>
        <p:txBody>
          <a:bodyPr>
            <a:normAutofit/>
          </a:bodyPr>
          <a:lstStyle/>
          <a:p>
            <a:r>
              <a:rPr lang="en-US" sz="2400" dirty="0"/>
              <a:t>Microscopes make small cells easier to see.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4" y="3124200"/>
            <a:ext cx="8066087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125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352800"/>
            <a:ext cx="5495925" cy="3505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001000" cy="31242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In muscle cells, a specialized SER called the </a:t>
            </a:r>
            <a:r>
              <a:rPr lang="en-US" i="1" dirty="0">
                <a:solidFill>
                  <a:prstClr val="black"/>
                </a:solidFill>
              </a:rPr>
              <a:t>sarcoplasmic reticulum</a:t>
            </a:r>
            <a:r>
              <a:rPr lang="en-US" dirty="0">
                <a:solidFill>
                  <a:prstClr val="black"/>
                </a:solidFill>
              </a:rPr>
              <a:t> stores  Ca</a:t>
            </a:r>
            <a:r>
              <a:rPr lang="en-US" baseline="30000" dirty="0">
                <a:solidFill>
                  <a:prstClr val="black"/>
                </a:solidFill>
              </a:rPr>
              <a:t>++</a:t>
            </a:r>
            <a:r>
              <a:rPr lang="en-US" dirty="0">
                <a:solidFill>
                  <a:prstClr val="black"/>
                </a:solidFill>
              </a:rPr>
              <a:t> needed for the coordinated contractions of the muscle cells.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28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Golgi Apparatus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64820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Lipids or proteins within transport vesicles still need to be sorted, packaged, and tagged so that get to the right place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This occurs in the Golgi apparatus (also called the Golgi body) which consists of a series of flattened membranes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622175"/>
            <a:ext cx="2487384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8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534400" cy="4343400"/>
          </a:xfrm>
        </p:spPr>
        <p:txBody>
          <a:bodyPr>
            <a:normAutofit/>
          </a:bodyPr>
          <a:lstStyle/>
          <a:p>
            <a:r>
              <a:rPr lang="en-US" sz="2400" dirty="0"/>
              <a:t>The receiving side of the Golgi apparatus is called the </a:t>
            </a:r>
            <a:r>
              <a:rPr lang="en-US" sz="2400" i="1" u="sng" dirty="0"/>
              <a:t>cis</a:t>
            </a:r>
            <a:r>
              <a:rPr lang="en-US" sz="2400" dirty="0"/>
              <a:t> face; the opposite side is the </a:t>
            </a:r>
            <a:r>
              <a:rPr lang="en-US" sz="2400" i="1" u="sng" dirty="0"/>
              <a:t>trans</a:t>
            </a:r>
            <a:r>
              <a:rPr lang="en-US" sz="2400" dirty="0"/>
              <a:t> face.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Transport vesicles from the ER fuse with the cis face and empty their contents into the lumen of the Golgi apparatus.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As the proteins and lipids travel through the Golgi, they are further modified so they can be sorted.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often involves adding short chains of sugar molecules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Golgi Apparatus </a:t>
            </a:r>
          </a:p>
        </p:txBody>
      </p:sp>
    </p:spTree>
    <p:extLst>
      <p:ext uri="{BB962C8B-B14F-4D97-AF65-F5344CB8AC3E}">
        <p14:creationId xmlns:p14="http://schemas.microsoft.com/office/powerpoint/2010/main" val="203488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The Cytoskeleton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8"/>
            <a:ext cx="822960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cytoskeleton is a network of protein fibers with several functions</a:t>
            </a:r>
          </a:p>
          <a:p>
            <a:pPr lvl="1"/>
            <a:r>
              <a:rPr lang="en-US" dirty="0"/>
              <a:t>It helps maintain the shape of the cell;</a:t>
            </a:r>
          </a:p>
          <a:p>
            <a:pPr lvl="1"/>
            <a:r>
              <a:rPr lang="en-US" dirty="0"/>
              <a:t>Hold some organelles in specific positions </a:t>
            </a:r>
          </a:p>
          <a:p>
            <a:pPr lvl="1"/>
            <a:r>
              <a:rPr lang="en-US" dirty="0"/>
              <a:t>Allows movement of cytoplasm and vesicles within the cell: </a:t>
            </a:r>
          </a:p>
          <a:p>
            <a:pPr lvl="1"/>
            <a:r>
              <a:rPr lang="en-US" dirty="0"/>
              <a:t>Enables cells within multicellular organisms to move</a:t>
            </a:r>
          </a:p>
        </p:txBody>
      </p:sp>
    </p:spTree>
    <p:extLst>
      <p:ext uri="{BB962C8B-B14F-4D97-AF65-F5344CB8AC3E}">
        <p14:creationId xmlns:p14="http://schemas.microsoft.com/office/powerpoint/2010/main" val="3601325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915400" cy="9604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B255"/>
                </a:solidFill>
              </a:rPr>
              <a:t>Three Components of Cytoskeleton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648200"/>
          </a:xfrm>
        </p:spPr>
        <p:txBody>
          <a:bodyPr/>
          <a:lstStyle/>
          <a:p>
            <a:r>
              <a:rPr lang="en-US" dirty="0"/>
              <a:t>Microfilaments</a:t>
            </a:r>
          </a:p>
          <a:p>
            <a:r>
              <a:rPr lang="en-US" dirty="0"/>
              <a:t>Intermediate filaments</a:t>
            </a:r>
          </a:p>
          <a:p>
            <a:r>
              <a:rPr lang="en-US" dirty="0"/>
              <a:t>Microtubules</a:t>
            </a:r>
          </a:p>
          <a:p>
            <a:endParaRPr lang="en-US" dirty="0"/>
          </a:p>
          <a:p>
            <a:r>
              <a:rPr lang="en-US" dirty="0"/>
              <a:t>Different sizes; different functions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1320C58-7646-364C-8C91-69A76CFF2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40" y="1417638"/>
            <a:ext cx="33147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39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Microfilaments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6400" cy="2514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Involved in movement</a:t>
            </a:r>
          </a:p>
          <a:p>
            <a:pPr lvl="1"/>
            <a:r>
              <a:rPr lang="en-US" dirty="0"/>
              <a:t>Whole cell or internal parts</a:t>
            </a:r>
          </a:p>
          <a:p>
            <a:r>
              <a:rPr lang="en-US" dirty="0"/>
              <a:t>Determine &amp; stabilize shape</a:t>
            </a:r>
          </a:p>
          <a:p>
            <a:r>
              <a:rPr lang="en-US" dirty="0"/>
              <a:t>Made from </a:t>
            </a:r>
            <a:r>
              <a:rPr lang="en-US" dirty="0" err="1"/>
              <a:t>actin</a:t>
            </a:r>
            <a:r>
              <a:rPr lang="en-US" dirty="0"/>
              <a:t> monomers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00201"/>
            <a:ext cx="3316224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14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143000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Microtubules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/>
              <a:t>Form rigid internal skeleton for some cells</a:t>
            </a:r>
          </a:p>
          <a:p>
            <a:r>
              <a:rPr lang="en-US" dirty="0"/>
              <a:t>Provide framework for motor proteins to move structures within cell</a:t>
            </a:r>
          </a:p>
          <a:p>
            <a:r>
              <a:rPr lang="en-US" dirty="0"/>
              <a:t>Made of </a:t>
            </a:r>
            <a:r>
              <a:rPr lang="en-US" dirty="0" err="1"/>
              <a:t>tubulin</a:t>
            </a:r>
            <a:r>
              <a:rPr lang="en-US" dirty="0"/>
              <a:t> </a:t>
            </a:r>
            <a:r>
              <a:rPr lang="en-US" dirty="0" err="1"/>
              <a:t>dimers</a:t>
            </a:r>
            <a:endParaRPr lang="en-US" dirty="0"/>
          </a:p>
          <a:p>
            <a:pPr lvl="1"/>
            <a:r>
              <a:rPr lang="en-US" dirty="0"/>
              <a:t>13 chains of </a:t>
            </a:r>
            <a:r>
              <a:rPr lang="en-US" dirty="0" err="1"/>
              <a:t>dimers</a:t>
            </a:r>
            <a:r>
              <a:rPr lang="en-US" dirty="0"/>
              <a:t> surround central cavity of microtubule</a:t>
            </a:r>
          </a:p>
        </p:txBody>
      </p:sp>
    </p:spTree>
    <p:extLst>
      <p:ext uri="{BB962C8B-B14F-4D97-AF65-F5344CB8AC3E}">
        <p14:creationId xmlns:p14="http://schemas.microsoft.com/office/powerpoint/2010/main" val="1040441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Cilia &amp; Flagella</a:t>
            </a:r>
            <a:endParaRPr lang="en-US" dirty="0">
              <a:solidFill>
                <a:srgbClr val="6CB25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6019800" cy="3581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Ultrastructure</a:t>
            </a:r>
            <a:endParaRPr lang="en-US" dirty="0"/>
          </a:p>
          <a:p>
            <a:pPr lvl="1"/>
            <a:r>
              <a:rPr lang="en-US" dirty="0"/>
              <a:t>Same 9+2 array of microtubules</a:t>
            </a:r>
          </a:p>
          <a:p>
            <a:pPr lvl="2"/>
            <a:r>
              <a:rPr lang="en-US" dirty="0"/>
              <a:t>9 doublets on outside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unfused</a:t>
            </a:r>
            <a:r>
              <a:rPr lang="en-US" dirty="0"/>
              <a:t> in center</a:t>
            </a:r>
          </a:p>
          <a:p>
            <a:pPr lvl="2"/>
            <a:r>
              <a:rPr lang="en-US" dirty="0"/>
              <a:t>Spokes connect doublets to middle</a:t>
            </a:r>
          </a:p>
          <a:p>
            <a:r>
              <a:rPr lang="en-US" dirty="0"/>
              <a:t>Cilia shorter and more numerous</a:t>
            </a:r>
          </a:p>
          <a:p>
            <a:r>
              <a:rPr lang="en-US" dirty="0"/>
              <a:t>Beating patterns differ</a:t>
            </a:r>
          </a:p>
        </p:txBody>
      </p:sp>
    </p:spTree>
    <p:extLst>
      <p:ext uri="{BB962C8B-B14F-4D97-AF65-F5344CB8AC3E}">
        <p14:creationId xmlns:p14="http://schemas.microsoft.com/office/powerpoint/2010/main" val="1606661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Extracellular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Plant cell wall</a:t>
            </a:r>
          </a:p>
          <a:p>
            <a:pPr lvl="1"/>
            <a:r>
              <a:rPr lang="en-US" dirty="0"/>
              <a:t>Support</a:t>
            </a:r>
          </a:p>
          <a:p>
            <a:pPr lvl="1"/>
            <a:r>
              <a:rPr lang="en-US" dirty="0"/>
              <a:t>Barrier to infection</a:t>
            </a:r>
          </a:p>
          <a:p>
            <a:pPr lvl="1"/>
            <a:r>
              <a:rPr lang="en-US" dirty="0" err="1"/>
              <a:t>Plasmodesmata</a:t>
            </a:r>
            <a:r>
              <a:rPr lang="en-US" dirty="0"/>
              <a:t> connect cells</a:t>
            </a:r>
          </a:p>
          <a:p>
            <a:r>
              <a:rPr lang="en-US" dirty="0"/>
              <a:t>Extracellular matrix in animals</a:t>
            </a:r>
          </a:p>
          <a:p>
            <a:pPr lvl="1"/>
            <a:r>
              <a:rPr lang="en-US" dirty="0"/>
              <a:t>3 components </a:t>
            </a:r>
          </a:p>
          <a:p>
            <a:pPr lvl="2"/>
            <a:r>
              <a:rPr lang="en-US" dirty="0"/>
              <a:t>Collagens &amp; other fibrous proteins</a:t>
            </a:r>
          </a:p>
          <a:p>
            <a:pPr lvl="2"/>
            <a:r>
              <a:rPr lang="en-US" dirty="0" err="1"/>
              <a:t>Glycoproteins</a:t>
            </a:r>
            <a:r>
              <a:rPr lang="en-US" dirty="0"/>
              <a:t> called </a:t>
            </a:r>
            <a:r>
              <a:rPr lang="en-US" dirty="0" err="1"/>
              <a:t>proteoglycans</a:t>
            </a:r>
            <a:endParaRPr lang="en-US" dirty="0"/>
          </a:p>
          <a:p>
            <a:pPr lvl="2"/>
            <a:r>
              <a:rPr lang="en-US" dirty="0"/>
              <a:t>Linking proteins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7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Intercellular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Intercellular junctions provide direct channels of communication between cells</a:t>
            </a:r>
          </a:p>
          <a:p>
            <a:r>
              <a:rPr lang="en-US" dirty="0"/>
              <a:t>Plants and animals do this differently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55" y="3505200"/>
            <a:ext cx="298385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54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702761" cy="1111397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6CB255"/>
                </a:solidFill>
              </a:rPr>
              <a:t>Magnification and Resolving Power:</a:t>
            </a:r>
            <a:br>
              <a:rPr lang="en-US" sz="3600" dirty="0">
                <a:solidFill>
                  <a:srgbClr val="6CB255"/>
                </a:solidFill>
              </a:rPr>
            </a:br>
            <a:r>
              <a:rPr lang="en-US" sz="2800" dirty="0">
                <a:solidFill>
                  <a:srgbClr val="6CB255"/>
                </a:solidFill>
              </a:rPr>
              <a:t>The two parameters most important in microscopy.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362200"/>
            <a:ext cx="5569585" cy="34099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2447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6CB255"/>
                </a:solidFill>
              </a:rPr>
              <a:t>Plasmodesmata</a:t>
            </a:r>
            <a:endParaRPr lang="en-US" b="1" dirty="0">
              <a:solidFill>
                <a:srgbClr val="6CB25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262063"/>
            <a:ext cx="8523287" cy="2243137"/>
          </a:xfrm>
        </p:spPr>
        <p:txBody>
          <a:bodyPr/>
          <a:lstStyle/>
          <a:p>
            <a:r>
              <a:rPr lang="en-US" sz="2800" dirty="0" err="1"/>
              <a:t>Plasmodesmata</a:t>
            </a:r>
            <a:r>
              <a:rPr lang="en-US" sz="2800" dirty="0"/>
              <a:t> are channels that pass between cell walls in plants to connect cytoplasm and allow materials to move from cell to cell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3" y="3048000"/>
            <a:ext cx="5799837" cy="33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3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207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Tight Junctions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125913" cy="4525963"/>
          </a:xfrm>
        </p:spPr>
        <p:txBody>
          <a:bodyPr/>
          <a:lstStyle/>
          <a:p>
            <a:r>
              <a:rPr lang="en-US" sz="2800" dirty="0"/>
              <a:t>Tight Junctions are watertight seals between animal cells that prevent materials from leaking between cells</a:t>
            </a:r>
          </a:p>
          <a:p>
            <a:r>
              <a:rPr lang="en-US" sz="2800" dirty="0"/>
              <a:t>These are found in epithelial cells that internal organs and cavities.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13" y="1752600"/>
            <a:ext cx="5016500" cy="45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0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Desmosomes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89" y="1809253"/>
            <a:ext cx="3200400" cy="4191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Desmosomes are short proteins in the plasma membrane (</a:t>
            </a:r>
            <a:r>
              <a:rPr lang="en-US" sz="2400" dirty="0" err="1"/>
              <a:t>cadherins</a:t>
            </a:r>
            <a:r>
              <a:rPr lang="en-US" sz="2400" dirty="0"/>
              <a:t>) that act as spot welds</a:t>
            </a:r>
          </a:p>
          <a:p>
            <a:r>
              <a:rPr lang="en-US" sz="2400" dirty="0"/>
              <a:t>These join adjacent cells in tissues that stretch (</a:t>
            </a:r>
            <a:r>
              <a:rPr lang="en-US" sz="2400" i="1" dirty="0" err="1"/>
              <a:t>eg</a:t>
            </a:r>
            <a:r>
              <a:rPr lang="en-US" sz="2400" dirty="0"/>
              <a:t>. heart, lungs, muscles)</a:t>
            </a:r>
          </a:p>
          <a:p>
            <a:r>
              <a:rPr lang="en-US" sz="2400" dirty="0"/>
              <a:t>Only present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04" y="1600200"/>
            <a:ext cx="5084272" cy="46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622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6200"/>
            <a:ext cx="6472237" cy="280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" y="401489"/>
            <a:ext cx="8305800" cy="32765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6CB255"/>
                </a:solidFill>
              </a:rPr>
              <a:t>Gap Junctions connect animal cells </a:t>
            </a:r>
          </a:p>
          <a:p>
            <a:pPr lvl="1"/>
            <a:r>
              <a:rPr lang="en-US" dirty="0"/>
              <a:t>They resemble </a:t>
            </a:r>
            <a:r>
              <a:rPr lang="en-US" dirty="0" err="1"/>
              <a:t>plasmodesmata</a:t>
            </a:r>
            <a:r>
              <a:rPr lang="en-US" dirty="0"/>
              <a:t> in plants because they form channels that allow ions, nutrients and other material to move between cells </a:t>
            </a:r>
          </a:p>
          <a:p>
            <a:pPr lvl="1"/>
            <a:r>
              <a:rPr lang="en-US" dirty="0"/>
              <a:t>Gap junctions develop when 6 proteins (=</a:t>
            </a:r>
            <a:r>
              <a:rPr lang="en-US" dirty="0" err="1"/>
              <a:t>connexins</a:t>
            </a:r>
            <a:r>
              <a:rPr lang="en-US" dirty="0"/>
              <a:t>) form an elongated doughnut-like structure (</a:t>
            </a:r>
            <a:r>
              <a:rPr lang="en-US" dirty="0" err="1"/>
              <a:t>connexon</a:t>
            </a:r>
            <a:r>
              <a:rPr lang="en-US" dirty="0"/>
              <a:t>) in the plasma membrane</a:t>
            </a:r>
          </a:p>
          <a:p>
            <a:pPr lvl="1"/>
            <a:r>
              <a:rPr lang="en-US" dirty="0"/>
              <a:t> When </a:t>
            </a:r>
            <a:r>
              <a:rPr lang="en-US" dirty="0" err="1"/>
              <a:t>connexons</a:t>
            </a:r>
            <a:r>
              <a:rPr lang="en-US" dirty="0"/>
              <a:t> of adjacent cells are aligned, it completes the channel</a:t>
            </a:r>
          </a:p>
        </p:txBody>
      </p:sp>
    </p:spTree>
    <p:extLst>
      <p:ext uri="{BB962C8B-B14F-4D97-AF65-F5344CB8AC3E}">
        <p14:creationId xmlns:p14="http://schemas.microsoft.com/office/powerpoint/2010/main" val="1814256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Gap</a:t>
            </a:r>
            <a:r>
              <a:rPr lang="en-US" dirty="0">
                <a:solidFill>
                  <a:srgbClr val="6CB255"/>
                </a:solidFill>
              </a:rPr>
              <a:t> </a:t>
            </a:r>
            <a:r>
              <a:rPr lang="en-US" b="1" dirty="0">
                <a:solidFill>
                  <a:srgbClr val="6CB255"/>
                </a:solidFill>
              </a:rPr>
              <a:t>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105400"/>
            <a:ext cx="8229600" cy="1447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gap junction is a protein-lined pore that allows water and small molecules to pass between adjacent animal cells. </a:t>
            </a:r>
            <a:r>
              <a:rPr lang="en-US" sz="1900" dirty="0"/>
              <a:t>(credit: modification of work by Mariana Ruiz </a:t>
            </a:r>
            <a:r>
              <a:rPr lang="en-US" sz="1900" dirty="0" err="1"/>
              <a:t>Villareal</a:t>
            </a:r>
            <a:r>
              <a:rPr lang="en-US" sz="1900" dirty="0"/>
              <a:t>)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0975"/>
            <a:ext cx="8066087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3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Magnification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19800"/>
            <a:ext cx="8229600" cy="6096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http://www.photographymad.com/pages/view/macro-lenses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9" y="1752600"/>
            <a:ext cx="79804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3886200"/>
            <a:ext cx="8569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charset="0"/>
              </a:rPr>
              <a:t>Magnification is the process of enlarging an object in appearance</a:t>
            </a:r>
          </a:p>
        </p:txBody>
      </p:sp>
    </p:spTree>
    <p:extLst>
      <p:ext uri="{BB962C8B-B14F-4D97-AF65-F5344CB8AC3E}">
        <p14:creationId xmlns:p14="http://schemas.microsoft.com/office/powerpoint/2010/main" val="259081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Resolution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696200" cy="30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487680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</a:rPr>
              <a:t>Resolving power is the ability of a microscope to distinguish two adjacent structures as separate: the higher the resolution, the better the clarity and detail of the image</a:t>
            </a:r>
          </a:p>
        </p:txBody>
      </p:sp>
    </p:spTree>
    <p:extLst>
      <p:ext uri="{BB962C8B-B14F-4D97-AF65-F5344CB8AC3E}">
        <p14:creationId xmlns:p14="http://schemas.microsoft.com/office/powerpoint/2010/main" val="260981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316413"/>
            <a:ext cx="3619500" cy="1809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630" y="228600"/>
            <a:ext cx="9112370" cy="13716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>
                <a:solidFill>
                  <a:srgbClr val="6CB255"/>
                </a:solidFill>
              </a:rPr>
              <a:t>Microscopes with different optical systems produce images for different studies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Compound light microscopes bend visible light to provide magnification</a:t>
            </a:r>
          </a:p>
          <a:p>
            <a:endParaRPr lang="en-US" sz="2400" dirty="0"/>
          </a:p>
          <a:p>
            <a:r>
              <a:rPr lang="en-US" sz="2400" dirty="0"/>
              <a:t>Transparent objects (like cells) must be treated with chemical stains to distinguish different parts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4316413"/>
            <a:ext cx="2498242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2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041" y="1752600"/>
            <a:ext cx="2300288" cy="2238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44" y="4191000"/>
            <a:ext cx="3048000" cy="2068157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b="1" dirty="0">
                <a:solidFill>
                  <a:srgbClr val="6CB255"/>
                </a:solidFill>
              </a:rPr>
              <a:t>Electron Microscopes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9410"/>
            <a:ext cx="6589295" cy="4872789"/>
          </a:xfrm>
        </p:spPr>
        <p:txBody>
          <a:bodyPr>
            <a:normAutofit/>
          </a:bodyPr>
          <a:lstStyle/>
          <a:p>
            <a:r>
              <a:rPr lang="en-US" sz="2800" dirty="0"/>
              <a:t>Electron microscopes achieve higher magnification and resolution using beams of electrons</a:t>
            </a:r>
          </a:p>
          <a:p>
            <a:r>
              <a:rPr lang="en-US" sz="2800" dirty="0"/>
              <a:t>Transmission electron microscopes can show fine detail within cells</a:t>
            </a:r>
          </a:p>
          <a:p>
            <a:r>
              <a:rPr lang="en-US" sz="2800" dirty="0"/>
              <a:t>Scanning electron microscopes provide 3-D exterior views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5794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1727</Words>
  <Application>Microsoft Macintosh PowerPoint</Application>
  <PresentationFormat>On-screen Show (4:3)</PresentationFormat>
  <Paragraphs>238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Arial Black</vt:lpstr>
      <vt:lpstr>Calibri</vt:lpstr>
      <vt:lpstr>Office Theme</vt:lpstr>
      <vt:lpstr>2_Essential</vt:lpstr>
      <vt:lpstr>PowerPoint Presentation</vt:lpstr>
      <vt:lpstr>THE FUNDAMENTAL UNITS  OF LIFE</vt:lpstr>
      <vt:lpstr>Multicellular organisms are organized in a hierarchy</vt:lpstr>
      <vt:lpstr>Cell size varies. Most are too small to be seen by the naked eye</vt:lpstr>
      <vt:lpstr>Magnification and Resolving Power: The two parameters most important in microscopy.</vt:lpstr>
      <vt:lpstr>Magnification</vt:lpstr>
      <vt:lpstr>Resolution</vt:lpstr>
      <vt:lpstr>Microscopes with different optical systems produce images for different studies </vt:lpstr>
      <vt:lpstr>Electron Microscopes</vt:lpstr>
      <vt:lpstr>Cell Theory</vt:lpstr>
      <vt:lpstr>Cells have 4 common components </vt:lpstr>
      <vt:lpstr> Characteristics of Prokaryotes</vt:lpstr>
      <vt:lpstr>Generalized structure of a prokaryotic cell</vt:lpstr>
      <vt:lpstr>Prokaryotic cells are smaller than eukaryotic cells</vt:lpstr>
      <vt:lpstr>Factors Limiting Cell Size</vt:lpstr>
      <vt:lpstr>Eukaryotic Cells</vt:lpstr>
      <vt:lpstr>Eukaryotic plasma membrane </vt:lpstr>
      <vt:lpstr>Cytoplasm: Region between the plasma membrane and the nuclear envelope</vt:lpstr>
      <vt:lpstr>Nucleus</vt:lpstr>
      <vt:lpstr> Nuclear Envelope </vt:lpstr>
      <vt:lpstr>Nucleolus</vt:lpstr>
      <vt:lpstr>Ribosomes</vt:lpstr>
      <vt:lpstr>Mitochondrion</vt:lpstr>
      <vt:lpstr>Peroxisomes</vt:lpstr>
      <vt:lpstr>Contrasting Animal and Plant Cells</vt:lpstr>
      <vt:lpstr>Animal Cell</vt:lpstr>
      <vt:lpstr>Plant Cell</vt:lpstr>
      <vt:lpstr>Centrosome</vt:lpstr>
      <vt:lpstr>Plant Cell Walls</vt:lpstr>
      <vt:lpstr>Chloroplasts</vt:lpstr>
      <vt:lpstr>The Central Vacuole</vt:lpstr>
      <vt:lpstr>Endosymbiosis </vt:lpstr>
      <vt:lpstr>The Endomembrane System</vt:lpstr>
      <vt:lpstr>Lysosomes</vt:lpstr>
      <vt:lpstr>Endoplasmic reticulum (ER)</vt:lpstr>
      <vt:lpstr>Rough Endoplasmic Reticulum</vt:lpstr>
      <vt:lpstr>Rough Endoplasmic Reticulum</vt:lpstr>
      <vt:lpstr>Smooth Endoplasmic Reticulum</vt:lpstr>
      <vt:lpstr>Functions of the SER</vt:lpstr>
      <vt:lpstr>PowerPoint Presentation</vt:lpstr>
      <vt:lpstr>Golgi Apparatus </vt:lpstr>
      <vt:lpstr>Golgi Apparatus </vt:lpstr>
      <vt:lpstr>The Cytoskeleton</vt:lpstr>
      <vt:lpstr>Three Components of Cytoskeleton</vt:lpstr>
      <vt:lpstr>Microfilaments</vt:lpstr>
      <vt:lpstr>Microtubules</vt:lpstr>
      <vt:lpstr>Cilia &amp; Flagella</vt:lpstr>
      <vt:lpstr>Extracellular Structures</vt:lpstr>
      <vt:lpstr>Intercellular Junctions</vt:lpstr>
      <vt:lpstr>Plasmodesmata</vt:lpstr>
      <vt:lpstr>Tight Junctions </vt:lpstr>
      <vt:lpstr>Desmosomes </vt:lpstr>
      <vt:lpstr>PowerPoint Presentation</vt:lpstr>
      <vt:lpstr>Gap Junctions</vt:lpstr>
    </vt:vector>
  </TitlesOfParts>
  <Company>Valdosta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Structure</dc:title>
  <dc:creator>reviewer</dc:creator>
  <cp:lastModifiedBy>Chunxue Yang</cp:lastModifiedBy>
  <cp:revision>111</cp:revision>
  <dcterms:created xsi:type="dcterms:W3CDTF">2015-07-08T21:33:17Z</dcterms:created>
  <dcterms:modified xsi:type="dcterms:W3CDTF">2021-06-29T04:19:59Z</dcterms:modified>
</cp:coreProperties>
</file>