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hp3/uBvfQS5j9yjqk3iZ2PkOmPd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39" name="Google Shape;39;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5" name="Google Shape;10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112" name="Google Shape;112;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121" name="Google Shape;121;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137" name="Google Shape;137;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9" name="Google Shape;159;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3" name="Google Shape;173;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6" name="Google Shape;4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0" name="Google Shape;180;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7" name="Google Shape;187;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194" name="Google Shape;194;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53" name="Google Shape;53;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75" name="Google Shape;7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a:p>
        </p:txBody>
      </p:sp>
      <p:sp>
        <p:nvSpPr>
          <p:cNvPr id="83" name="Google Shape;8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1"/>
        <p:cNvGrpSpPr/>
        <p:nvPr/>
      </p:nvGrpSpPr>
      <p:grpSpPr>
        <a:xfrm>
          <a:off x="0" y="0"/>
          <a:ext cx="0" cy="0"/>
          <a:chOff x="0" y="0"/>
          <a:chExt cx="0" cy="0"/>
        </a:xfrm>
      </p:grpSpPr>
      <p:sp>
        <p:nvSpPr>
          <p:cNvPr id="12" name="Google Shape;12;p24"/>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24"/>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24"/>
          <p:cNvSpPr txBox="1"/>
          <p:nvPr/>
        </p:nvSpPr>
        <p:spPr>
          <a:xfrm>
            <a:off x="0" y="789677"/>
            <a:ext cx="9144000" cy="709154"/>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6CB255"/>
              </a:buClr>
              <a:buSzPts val="875"/>
              <a:buFont typeface="Arial"/>
              <a:buNone/>
            </a:pPr>
            <a:r>
              <a:rPr lang="en-US" sz="3500" b="0" i="0" u="none" strike="noStrike" cap="none">
                <a:solidFill>
                  <a:srgbClr val="6CB255"/>
                </a:solidFill>
                <a:latin typeface="Arial"/>
                <a:ea typeface="Arial"/>
                <a:cs typeface="Arial"/>
                <a:sym typeface="Arial"/>
              </a:rPr>
              <a:t>COLLEGE PHYSICS</a:t>
            </a:r>
            <a:endParaRPr/>
          </a:p>
          <a:p>
            <a:pPr marL="0" marR="0" lvl="0" indent="0" algn="ctr" rtl="0">
              <a:lnSpc>
                <a:spcPct val="100000"/>
              </a:lnSpc>
              <a:spcBef>
                <a:spcPts val="0"/>
              </a:spcBef>
              <a:spcAft>
                <a:spcPts val="0"/>
              </a:spcAft>
              <a:buClr>
                <a:srgbClr val="6CB255"/>
              </a:buClr>
              <a:buSzPts val="1800"/>
              <a:buFont typeface="Arial"/>
              <a:buNone/>
            </a:pPr>
            <a:endParaRPr sz="1800" b="0" i="0" u="none" strike="noStrike" cap="none">
              <a:solidFill>
                <a:srgbClr val="EAF1DD"/>
              </a:solidFill>
              <a:latin typeface="Arial"/>
              <a:ea typeface="Arial"/>
              <a:cs typeface="Arial"/>
              <a:sym typeface="Arial"/>
            </a:endParaRPr>
          </a:p>
          <a:p>
            <a:pPr marL="0" marR="0" lvl="0" indent="0" algn="ctr" rtl="0">
              <a:lnSpc>
                <a:spcPct val="100000"/>
              </a:lnSpc>
              <a:spcBef>
                <a:spcPts val="0"/>
              </a:spcBef>
              <a:spcAft>
                <a:spcPts val="0"/>
              </a:spcAft>
              <a:buClr>
                <a:srgbClr val="212F62"/>
              </a:buClr>
              <a:buSzPts val="500"/>
              <a:buFont typeface="Arial"/>
              <a:buNone/>
            </a:pPr>
            <a:r>
              <a:rPr lang="en-US" sz="2000" b="1" i="0" u="none" strike="noStrike" cap="none">
                <a:solidFill>
                  <a:srgbClr val="212F62"/>
                </a:solidFill>
                <a:latin typeface="Arial"/>
                <a:ea typeface="Arial"/>
                <a:cs typeface="Arial"/>
                <a:sym typeface="Arial"/>
              </a:rPr>
              <a:t>Chapter # Chapter Title</a:t>
            </a:r>
            <a:endParaRPr/>
          </a:p>
          <a:p>
            <a:pPr marL="0" marR="0" lvl="0" indent="0" algn="ctr" rtl="0">
              <a:lnSpc>
                <a:spcPct val="100000"/>
              </a:lnSpc>
              <a:spcBef>
                <a:spcPts val="0"/>
              </a:spcBef>
              <a:spcAft>
                <a:spcPts val="0"/>
              </a:spcAft>
              <a:buClr>
                <a:schemeClr val="dk1"/>
              </a:buClr>
              <a:buSzPts val="400"/>
              <a:buFont typeface="Arial"/>
              <a:buNone/>
            </a:pPr>
            <a:r>
              <a:rPr lang="en-US" sz="1600" b="0" i="0" u="none" strike="noStrike" cap="none">
                <a:solidFill>
                  <a:schemeClr val="dk1"/>
                </a:solidFill>
                <a:latin typeface="Arial"/>
                <a:ea typeface="Arial"/>
                <a:cs typeface="Arial"/>
                <a:sym typeface="Arial"/>
              </a:rPr>
              <a:t>PowerPoint Image Slideshow</a:t>
            </a:r>
            <a:endParaRPr/>
          </a:p>
        </p:txBody>
      </p:sp>
      <p:sp>
        <p:nvSpPr>
          <p:cNvPr id="15" name="Google Shape;15;p24" descr="medium_covers_Page_2.png"/>
          <p:cNvSpPr/>
          <p:nvPr/>
        </p:nvSpPr>
        <p:spPr>
          <a:xfrm>
            <a:off x="3562758" y="2517424"/>
            <a:ext cx="2010682" cy="2603836"/>
          </a:xfrm>
          <a:prstGeom prst="rect">
            <a:avLst/>
          </a:prstGeom>
          <a:noFill/>
          <a:ln>
            <a:noFill/>
          </a:ln>
          <a:effectLst>
            <a:reflection stA="52000" endA="300" endPos="35000" sy="-100000" algn="bl" rotWithShape="0"/>
          </a:effectLst>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and Content">
  <p:cSld name="Title and Content">
    <p:spTree>
      <p:nvGrpSpPr>
        <p:cNvPr id="1" name="Shape 16"/>
        <p:cNvGrpSpPr/>
        <p:nvPr/>
      </p:nvGrpSpPr>
      <p:grpSpPr>
        <a:xfrm>
          <a:off x="0" y="0"/>
          <a:ext cx="0" cy="0"/>
          <a:chOff x="0" y="0"/>
          <a:chExt cx="0" cy="0"/>
        </a:xfrm>
      </p:grpSpPr>
      <p:sp>
        <p:nvSpPr>
          <p:cNvPr id="17" name="Google Shape;17;p25"/>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8" name="Google Shape;18;p25"/>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9" name="Google Shape;19;p25"/>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0" name="Google Shape;20;p25"/>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21" name="Google Shape;21;p25"/>
          <p:cNvSpPr>
            <a:spLocks noGrp="1"/>
          </p:cNvSpPr>
          <p:nvPr>
            <p:ph type="pic" idx="2"/>
          </p:nvPr>
        </p:nvSpPr>
        <p:spPr>
          <a:xfrm>
            <a:off x="457199" y="1122386"/>
            <a:ext cx="8062913" cy="3500071"/>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400"/>
              </a:spcBef>
              <a:spcAft>
                <a:spcPts val="0"/>
              </a:spcAft>
              <a:buClr>
                <a:srgbClr val="6CB255"/>
              </a:buClr>
              <a:buSzPts val="2000"/>
              <a:buFont typeface="Arial"/>
              <a:buNone/>
              <a:defRPr sz="200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R="0" lvl="2"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R="0" lvl="3"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R="0" lvl="4"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R="0" lvl="5"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R="0" lvl="6"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R="0" lvl="7"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R="0" lvl="8"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2" name="Google Shape;22;p25"/>
          <p:cNvSpPr txBox="1">
            <a:spLocks noGrp="1"/>
          </p:cNvSpPr>
          <p:nvPr>
            <p:ph type="body" idx="1"/>
          </p:nvPr>
        </p:nvSpPr>
        <p:spPr>
          <a:xfrm>
            <a:off x="457200" y="4843982"/>
            <a:ext cx="8062912" cy="1166382"/>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6CB255"/>
              </a:buClr>
              <a:buSzPts val="2000"/>
              <a:buFont typeface="Arial"/>
              <a:buNone/>
              <a:defRPr sz="2000" b="0" i="0" u="none" strike="noStrike" cap="none">
                <a:solidFill>
                  <a:srgbClr val="000000"/>
                </a:solidFill>
                <a:latin typeface="Arial"/>
                <a:ea typeface="Arial"/>
                <a:cs typeface="Arial"/>
                <a:sym typeface="Arial"/>
              </a:defRPr>
            </a:lvl1pPr>
            <a:lvl2pPr marL="914400" marR="0" lvl="1" indent="-355600" algn="l">
              <a:lnSpc>
                <a:spcPct val="100000"/>
              </a:lnSpc>
              <a:spcBef>
                <a:spcPts val="600"/>
              </a:spcBef>
              <a:spcAft>
                <a:spcPts val="0"/>
              </a:spcAft>
              <a:buClr>
                <a:srgbClr val="6CB255"/>
              </a:buClr>
              <a:buSzPts val="2000"/>
              <a:buFont typeface="Arial"/>
              <a:buAutoNum type="alphaLcParenR"/>
              <a:defRPr sz="2000" b="0" i="0" u="none" strike="noStrike" cap="none">
                <a:solidFill>
                  <a:schemeClr val="dk1"/>
                </a:solidFill>
                <a:latin typeface="Arial"/>
                <a:ea typeface="Arial"/>
                <a:cs typeface="Arial"/>
                <a:sym typeface="Arial"/>
              </a:defRPr>
            </a:lvl2pPr>
            <a:lvl3pPr marL="1371600" marR="0" lvl="2"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3pPr>
            <a:lvl4pPr marL="1828800" marR="0" lvl="3"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4pPr>
            <a:lvl5pPr marL="2286000" marR="0" lvl="4"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5pPr>
            <a:lvl6pPr marL="2743200" marR="0" lvl="5"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wo Content">
  <p:cSld name="Two Content">
    <p:spTree>
      <p:nvGrpSpPr>
        <p:cNvPr id="1" name="Shape 23"/>
        <p:cNvGrpSpPr/>
        <p:nvPr/>
      </p:nvGrpSpPr>
      <p:grpSpPr>
        <a:xfrm>
          <a:off x="0" y="0"/>
          <a:ext cx="0" cy="0"/>
          <a:chOff x="0" y="0"/>
          <a:chExt cx="0" cy="0"/>
        </a:xfrm>
      </p:grpSpPr>
      <p:sp>
        <p:nvSpPr>
          <p:cNvPr id="24" name="Google Shape;24;p26"/>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25" name="Google Shape;25;p26"/>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26" name="Google Shape;26;p26"/>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27" name="Google Shape;27;p26"/>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8" name="Google Shape;28;p26"/>
          <p:cNvSpPr>
            <a:spLocks noGrp="1"/>
          </p:cNvSpPr>
          <p:nvPr>
            <p:ph type="pic" idx="2"/>
          </p:nvPr>
        </p:nvSpPr>
        <p:spPr>
          <a:xfrm>
            <a:off x="457199" y="1107618"/>
            <a:ext cx="4031619" cy="4607689"/>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400"/>
              </a:spcBef>
              <a:spcAft>
                <a:spcPts val="0"/>
              </a:spcAft>
              <a:buClr>
                <a:srgbClr val="6CB255"/>
              </a:buClr>
              <a:buSzPts val="2000"/>
              <a:buFont typeface="Arial"/>
              <a:buNone/>
              <a:defRPr sz="2000" b="0" i="0" u="none" strike="noStrike" cap="none">
                <a:solidFill>
                  <a:schemeClr val="dk1"/>
                </a:solidFill>
                <a:latin typeface="Arial"/>
                <a:ea typeface="Arial"/>
                <a:cs typeface="Arial"/>
                <a:sym typeface="Arial"/>
              </a:defRPr>
            </a:lvl1pPr>
            <a:lvl2pPr marR="0" lvl="1"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R="0" lvl="2"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R="0" lvl="3"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R="0" lvl="4"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R="0" lvl="5"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R="0" lvl="6"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R="0" lvl="7"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R="0" lvl="8"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9" name="Google Shape;29;p26"/>
          <p:cNvSpPr txBox="1">
            <a:spLocks noGrp="1"/>
          </p:cNvSpPr>
          <p:nvPr>
            <p:ph type="body" idx="1"/>
          </p:nvPr>
        </p:nvSpPr>
        <p:spPr>
          <a:xfrm>
            <a:off x="4606925" y="1107618"/>
            <a:ext cx="3913188" cy="4607382"/>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400"/>
              </a:spcBef>
              <a:spcAft>
                <a:spcPts val="0"/>
              </a:spcAft>
              <a:buClr>
                <a:srgbClr val="6CB255"/>
              </a:buClr>
              <a:buSzPts val="2000"/>
              <a:buFont typeface="Arial"/>
              <a:buNone/>
              <a:defRPr sz="2000" b="0" i="0" u="none" strike="noStrike" cap="none">
                <a:solidFill>
                  <a:srgbClr val="212F62"/>
                </a:solidFill>
                <a:latin typeface="Arial"/>
                <a:ea typeface="Arial"/>
                <a:cs typeface="Arial"/>
                <a:sym typeface="Arial"/>
              </a:defRPr>
            </a:lvl1pPr>
            <a:lvl2pPr marL="914400" marR="0" lvl="1" indent="-355600" algn="l">
              <a:lnSpc>
                <a:spcPct val="100000"/>
              </a:lnSpc>
              <a:spcBef>
                <a:spcPts val="600"/>
              </a:spcBef>
              <a:spcAft>
                <a:spcPts val="0"/>
              </a:spcAft>
              <a:buClr>
                <a:srgbClr val="6CB255"/>
              </a:buClr>
              <a:buSzPts val="2000"/>
              <a:buFont typeface="Arial"/>
              <a:buAutoNum type="alphaLcParenR"/>
              <a:defRPr sz="2000" b="0" i="0" u="none" strike="noStrike" cap="none">
                <a:solidFill>
                  <a:schemeClr val="dk1"/>
                </a:solidFill>
                <a:latin typeface="Arial"/>
                <a:ea typeface="Arial"/>
                <a:cs typeface="Arial"/>
                <a:sym typeface="Arial"/>
              </a:defRPr>
            </a:lvl2pPr>
            <a:lvl3pPr marL="1371600" marR="0" lvl="2"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3pPr>
            <a:lvl4pPr marL="1828800" marR="0" lvl="3"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4pPr>
            <a:lvl5pPr marL="2286000" marR="0" lvl="4" indent="-342900" algn="l">
              <a:lnSpc>
                <a:spcPct val="100000"/>
              </a:lnSpc>
              <a:spcBef>
                <a:spcPts val="360"/>
              </a:spcBef>
              <a:spcAft>
                <a:spcPts val="0"/>
              </a:spcAft>
              <a:buClr>
                <a:srgbClr val="6CB255"/>
              </a:buClr>
              <a:buSzPts val="1800"/>
              <a:buFont typeface="Arial"/>
              <a:buAutoNum type="alphaLcParenR"/>
              <a:defRPr sz="1800" b="0" i="0" u="none" strike="noStrike" cap="none">
                <a:solidFill>
                  <a:schemeClr val="dk1"/>
                </a:solidFill>
                <a:latin typeface="Arial"/>
                <a:ea typeface="Arial"/>
                <a:cs typeface="Arial"/>
                <a:sym typeface="Arial"/>
              </a:defRPr>
            </a:lvl5pPr>
            <a:lvl6pPr marL="2743200" marR="0" lvl="5"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spTree>
      <p:nvGrpSpPr>
        <p:cNvPr id="1" name="Shape 30"/>
        <p:cNvGrpSpPr/>
        <p:nvPr/>
      </p:nvGrpSpPr>
      <p:grpSpPr>
        <a:xfrm>
          <a:off x="0" y="0"/>
          <a:ext cx="0" cy="0"/>
          <a:chOff x="0" y="0"/>
          <a:chExt cx="0" cy="0"/>
        </a:xfrm>
      </p:grpSpPr>
      <p:sp>
        <p:nvSpPr>
          <p:cNvPr id="31" name="Google Shape;31;p27"/>
          <p:cNvSpPr txBox="1">
            <a:spLocks noGrp="1"/>
          </p:cNvSpPr>
          <p:nvPr>
            <p:ph type="body" idx="1"/>
          </p:nvPr>
        </p:nvSpPr>
        <p:spPr>
          <a:xfrm>
            <a:off x="3575050" y="1600200"/>
            <a:ext cx="5111750" cy="448056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640"/>
              </a:spcBef>
              <a:spcAft>
                <a:spcPts val="0"/>
              </a:spcAft>
              <a:buClr>
                <a:srgbClr val="6CB255"/>
              </a:buClr>
              <a:buSzPts val="3200"/>
              <a:buFont typeface="Arial"/>
              <a:buNone/>
              <a:defRPr sz="3200" b="0" i="0" u="none" strike="noStrike" cap="none">
                <a:solidFill>
                  <a:schemeClr val="dk1"/>
                </a:solidFill>
                <a:latin typeface="Arial"/>
                <a:ea typeface="Arial"/>
                <a:cs typeface="Arial"/>
                <a:sym typeface="Arial"/>
              </a:defRPr>
            </a:lvl1pPr>
            <a:lvl2pPr marL="914400" marR="0" lvl="1" indent="-406400" algn="l">
              <a:lnSpc>
                <a:spcPct val="100000"/>
              </a:lnSpc>
              <a:spcBef>
                <a:spcPts val="600"/>
              </a:spcBef>
              <a:spcAft>
                <a:spcPts val="0"/>
              </a:spcAft>
              <a:buClr>
                <a:srgbClr val="6CB255"/>
              </a:buClr>
              <a:buSzPts val="2800"/>
              <a:buFont typeface="Arial"/>
              <a:buAutoNum type="alphaLcParenR"/>
              <a:defRPr sz="2800" b="0" i="0" u="none" strike="noStrike" cap="none">
                <a:solidFill>
                  <a:srgbClr val="000000"/>
                </a:solidFill>
                <a:latin typeface="Arial"/>
                <a:ea typeface="Arial"/>
                <a:cs typeface="Arial"/>
                <a:sym typeface="Arial"/>
              </a:defRPr>
            </a:lvl2pPr>
            <a:lvl3pPr marL="1371600" marR="0" lvl="2" indent="-381000" algn="l">
              <a:lnSpc>
                <a:spcPct val="100000"/>
              </a:lnSpc>
              <a:spcBef>
                <a:spcPts val="480"/>
              </a:spcBef>
              <a:spcAft>
                <a:spcPts val="0"/>
              </a:spcAft>
              <a:buClr>
                <a:srgbClr val="6CB255"/>
              </a:buClr>
              <a:buSzPts val="2400"/>
              <a:buFont typeface="Arial"/>
              <a:buAutoNum type="alphaLcParenR"/>
              <a:defRPr sz="2400" b="0" i="0" u="none" strike="noStrike" cap="none">
                <a:solidFill>
                  <a:srgbClr val="000000"/>
                </a:solidFill>
                <a:latin typeface="Arial"/>
                <a:ea typeface="Arial"/>
                <a:cs typeface="Arial"/>
                <a:sym typeface="Arial"/>
              </a:defRPr>
            </a:lvl3pPr>
            <a:lvl4pPr marL="1828800" marR="0" lvl="3" indent="-355600" algn="l">
              <a:lnSpc>
                <a:spcPct val="100000"/>
              </a:lnSpc>
              <a:spcBef>
                <a:spcPts val="400"/>
              </a:spcBef>
              <a:spcAft>
                <a:spcPts val="0"/>
              </a:spcAft>
              <a:buClr>
                <a:srgbClr val="6CB255"/>
              </a:buClr>
              <a:buSzPts val="2000"/>
              <a:buFont typeface="Arial"/>
              <a:buAutoNum type="alphaLcParenR"/>
              <a:defRPr sz="2000" b="0" i="0" u="none" strike="noStrike" cap="none">
                <a:solidFill>
                  <a:srgbClr val="000000"/>
                </a:solidFill>
                <a:latin typeface="Arial"/>
                <a:ea typeface="Arial"/>
                <a:cs typeface="Arial"/>
                <a:sym typeface="Arial"/>
              </a:defRPr>
            </a:lvl4pPr>
            <a:lvl5pPr marL="2286000" marR="0" lvl="4" indent="-355600" algn="l">
              <a:lnSpc>
                <a:spcPct val="100000"/>
              </a:lnSpc>
              <a:spcBef>
                <a:spcPts val="400"/>
              </a:spcBef>
              <a:spcAft>
                <a:spcPts val="0"/>
              </a:spcAft>
              <a:buClr>
                <a:srgbClr val="6CB255"/>
              </a:buClr>
              <a:buSzPts val="2000"/>
              <a:buFont typeface="Arial"/>
              <a:buAutoNum type="alphaLcParenR"/>
              <a:defRPr sz="2000" b="0" i="0" u="none" strike="noStrike" cap="none">
                <a:solidFill>
                  <a:srgbClr val="000000"/>
                </a:solidFill>
                <a:latin typeface="Arial"/>
                <a:ea typeface="Arial"/>
                <a:cs typeface="Arial"/>
                <a:sym typeface="Arial"/>
              </a:defRPr>
            </a:lvl5pPr>
            <a:lvl6pPr marL="2743200" marR="0" lvl="5"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a:lnSpc>
                <a:spcPct val="100000"/>
              </a:lnSpc>
              <a:spcBef>
                <a:spcPts val="4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2" name="Google Shape;32;p27"/>
          <p:cNvSpPr txBox="1">
            <a:spLocks noGrp="1"/>
          </p:cNvSpPr>
          <p:nvPr>
            <p:ph type="body" idx="2"/>
          </p:nvPr>
        </p:nvSpPr>
        <p:spPr>
          <a:xfrm>
            <a:off x="457200" y="1600200"/>
            <a:ext cx="3008313" cy="4480560"/>
          </a:xfrm>
          <a:prstGeom prst="rect">
            <a:avLst/>
          </a:prstGeom>
          <a:noFill/>
          <a:ln>
            <a:noFill/>
          </a:ln>
        </p:spPr>
        <p:txBody>
          <a:bodyPr spcFirstLastPara="1" wrap="square" lIns="91425" tIns="91425" rIns="91425" bIns="91425" anchor="t" anchorCtr="0">
            <a:noAutofit/>
          </a:bodyPr>
          <a:lstStyle>
            <a:lvl1pPr marL="457200" marR="0" lvl="0" indent="-228600" algn="l">
              <a:lnSpc>
                <a:spcPct val="100000"/>
              </a:lnSpc>
              <a:spcBef>
                <a:spcPts val="320"/>
              </a:spcBef>
              <a:spcAft>
                <a:spcPts val="0"/>
              </a:spcAft>
              <a:buClr>
                <a:srgbClr val="6CB255"/>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a:lnSpc>
                <a:spcPct val="100000"/>
              </a:lnSpc>
              <a:spcBef>
                <a:spcPts val="600"/>
              </a:spcBef>
              <a:spcAft>
                <a:spcPts val="0"/>
              </a:spcAft>
              <a:buClr>
                <a:srgbClr val="6CB255"/>
              </a:buClr>
              <a:buSzPts val="1200"/>
              <a:buFont typeface="Arial"/>
              <a:buNone/>
              <a:defRPr sz="1200" b="0" i="0" u="none" strike="noStrike" cap="none">
                <a:solidFill>
                  <a:srgbClr val="000000"/>
                </a:solidFill>
                <a:latin typeface="Arial"/>
                <a:ea typeface="Arial"/>
                <a:cs typeface="Arial"/>
                <a:sym typeface="Arial"/>
              </a:defRPr>
            </a:lvl2pPr>
            <a:lvl3pPr marL="1371600" marR="0" lvl="2" indent="-228600" algn="l">
              <a:lnSpc>
                <a:spcPct val="100000"/>
              </a:lnSpc>
              <a:spcBef>
                <a:spcPts val="200"/>
              </a:spcBef>
              <a:spcAft>
                <a:spcPts val="0"/>
              </a:spcAft>
              <a:buClr>
                <a:srgbClr val="6CB255"/>
              </a:buClr>
              <a:buSzPts val="1000"/>
              <a:buFont typeface="Arial"/>
              <a:buNone/>
              <a:defRPr sz="1000" b="0" i="0" u="none" strike="noStrike" cap="none">
                <a:solidFill>
                  <a:srgbClr val="000000"/>
                </a:solidFill>
                <a:latin typeface="Arial"/>
                <a:ea typeface="Arial"/>
                <a:cs typeface="Arial"/>
                <a:sym typeface="Arial"/>
              </a:defRPr>
            </a:lvl3pPr>
            <a:lvl4pPr marL="1828800" marR="0" lvl="3" indent="-228600" algn="l">
              <a:lnSpc>
                <a:spcPct val="100000"/>
              </a:lnSpc>
              <a:spcBef>
                <a:spcPts val="180"/>
              </a:spcBef>
              <a:spcAft>
                <a:spcPts val="0"/>
              </a:spcAft>
              <a:buClr>
                <a:srgbClr val="6CB255"/>
              </a:buClr>
              <a:buSzPts val="900"/>
              <a:buFont typeface="Arial"/>
              <a:buNone/>
              <a:defRPr sz="900" b="0" i="0" u="none" strike="noStrike" cap="none">
                <a:solidFill>
                  <a:srgbClr val="000000"/>
                </a:solidFill>
                <a:latin typeface="Arial"/>
                <a:ea typeface="Arial"/>
                <a:cs typeface="Arial"/>
                <a:sym typeface="Arial"/>
              </a:defRPr>
            </a:lvl4pPr>
            <a:lvl5pPr marL="2286000" marR="0" lvl="4" indent="-228600" algn="l">
              <a:lnSpc>
                <a:spcPct val="100000"/>
              </a:lnSpc>
              <a:spcBef>
                <a:spcPts val="180"/>
              </a:spcBef>
              <a:spcAft>
                <a:spcPts val="0"/>
              </a:spcAft>
              <a:buClr>
                <a:srgbClr val="6CB255"/>
              </a:buClr>
              <a:buSzPts val="900"/>
              <a:buFont typeface="Arial"/>
              <a:buNone/>
              <a:defRPr sz="900" b="0" i="0" u="none" strike="noStrike" cap="none">
                <a:solidFill>
                  <a:srgbClr val="000000"/>
                </a:solidFill>
                <a:latin typeface="Arial"/>
                <a:ea typeface="Arial"/>
                <a:cs typeface="Arial"/>
                <a:sym typeface="Arial"/>
              </a:defRPr>
            </a:lvl5pPr>
            <a:lvl6pPr marL="2743200" marR="0" lvl="5"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a:lnSpc>
                <a:spcPct val="100000"/>
              </a:lnSpc>
              <a:spcBef>
                <a:spcPts val="180"/>
              </a:spcBef>
              <a:spcAft>
                <a:spcPts val="0"/>
              </a:spcAft>
              <a:buClr>
                <a:schemeClr val="dk2"/>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33" name="Google Shape;33;p27"/>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4" name="Google Shape;34;p27"/>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35" name="Google Shape;35;p27"/>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6" name="Google Shape;36;p27"/>
          <p:cNvSpPr txBox="1">
            <a:spLocks noGrp="1"/>
          </p:cNvSpPr>
          <p:nvPr>
            <p:ph type="title"/>
          </p:nvPr>
        </p:nvSpPr>
        <p:spPr>
          <a:xfrm>
            <a:off x="457200" y="241326"/>
            <a:ext cx="8062912" cy="659535"/>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alphaModFix/>
          </a:blip>
          <a:stretch>
            <a:fillRect/>
          </a:stretch>
        </a:blipFill>
        <a:effectLst/>
      </p:bgPr>
    </p:bg>
    <p:spTree>
      <p:nvGrpSpPr>
        <p:cNvPr id="1" name="Shape 5"/>
        <p:cNvGrpSpPr/>
        <p:nvPr/>
      </p:nvGrpSpPr>
      <p:grpSpPr>
        <a:xfrm>
          <a:off x="0" y="0"/>
          <a:ext cx="0" cy="0"/>
          <a:chOff x="0" y="0"/>
          <a:chExt cx="0" cy="0"/>
        </a:xfrm>
      </p:grpSpPr>
      <p:sp>
        <p:nvSpPr>
          <p:cNvPr id="6" name="Google Shape;6;p23"/>
          <p:cNvSpPr txBox="1">
            <a:spLocks noGrp="1"/>
          </p:cNvSpPr>
          <p:nvPr>
            <p:ph type="title"/>
          </p:nvPr>
        </p:nvSpPr>
        <p:spPr>
          <a:xfrm>
            <a:off x="457200" y="152718"/>
            <a:ext cx="5791200" cy="13716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6CB255"/>
              </a:buClr>
              <a:buSzPts val="2400"/>
              <a:buFont typeface="Arial"/>
              <a:buNone/>
              <a:defRPr sz="2400" b="0" i="0" u="none" strike="noStrike" cap="none">
                <a:solidFill>
                  <a:srgbClr val="6CB255"/>
                </a:solidFill>
                <a:latin typeface="Arial"/>
                <a:ea typeface="Arial"/>
                <a:cs typeface="Arial"/>
                <a:sym typeface="Arial"/>
              </a:defRPr>
            </a:lvl1pPr>
            <a:lvl2pPr lvl="1">
              <a:spcBef>
                <a:spcPts val="0"/>
              </a:spcBef>
              <a:spcAft>
                <a:spcPts val="0"/>
              </a:spcAft>
              <a:buSzPts val="1800"/>
              <a:buFont typeface="Arial"/>
              <a:buNone/>
              <a:defRPr sz="1800"/>
            </a:lvl2pPr>
            <a:lvl3pPr lvl="2">
              <a:spcBef>
                <a:spcPts val="0"/>
              </a:spcBef>
              <a:spcAft>
                <a:spcPts val="0"/>
              </a:spcAft>
              <a:buSzPts val="1800"/>
              <a:buFont typeface="Arial"/>
              <a:buNone/>
              <a:defRPr sz="1800"/>
            </a:lvl3pPr>
            <a:lvl4pPr lvl="3">
              <a:spcBef>
                <a:spcPts val="0"/>
              </a:spcBef>
              <a:spcAft>
                <a:spcPts val="0"/>
              </a:spcAft>
              <a:buSzPts val="1800"/>
              <a:buFont typeface="Arial"/>
              <a:buNone/>
              <a:defRPr sz="1800"/>
            </a:lvl4pPr>
            <a:lvl5pPr lvl="4">
              <a:spcBef>
                <a:spcPts val="0"/>
              </a:spcBef>
              <a:spcAft>
                <a:spcPts val="0"/>
              </a:spcAft>
              <a:buSzPts val="1800"/>
              <a:buFont typeface="Arial"/>
              <a:buNone/>
              <a:defRPr sz="1800"/>
            </a:lvl5pPr>
            <a:lvl6pPr lvl="5">
              <a:spcBef>
                <a:spcPts val="0"/>
              </a:spcBef>
              <a:spcAft>
                <a:spcPts val="0"/>
              </a:spcAft>
              <a:buSzPts val="1800"/>
              <a:buFont typeface="Arial"/>
              <a:buNone/>
              <a:defRPr sz="1800"/>
            </a:lvl6pPr>
            <a:lvl7pPr lvl="6">
              <a:spcBef>
                <a:spcPts val="0"/>
              </a:spcBef>
              <a:spcAft>
                <a:spcPts val="0"/>
              </a:spcAft>
              <a:buSzPts val="1800"/>
              <a:buFont typeface="Arial"/>
              <a:buNone/>
              <a:defRPr sz="1800"/>
            </a:lvl7pPr>
            <a:lvl8pPr lvl="7">
              <a:spcBef>
                <a:spcPts val="0"/>
              </a:spcBef>
              <a:spcAft>
                <a:spcPts val="0"/>
              </a:spcAft>
              <a:buSzPts val="1800"/>
              <a:buFont typeface="Arial"/>
              <a:buNone/>
              <a:defRPr sz="1800"/>
            </a:lvl8pPr>
            <a:lvl9pPr lvl="8">
              <a:spcBef>
                <a:spcPts val="0"/>
              </a:spcBef>
              <a:spcAft>
                <a:spcPts val="0"/>
              </a:spcAft>
              <a:buSzPts val="1800"/>
              <a:buFont typeface="Arial"/>
              <a:buNone/>
              <a:defRPr sz="1800"/>
            </a:lvl9pPr>
          </a:lstStyle>
          <a:p>
            <a:endParaRPr/>
          </a:p>
        </p:txBody>
      </p:sp>
      <p:sp>
        <p:nvSpPr>
          <p:cNvPr id="7" name="Google Shape;7;p23"/>
          <p:cNvSpPr txBox="1">
            <a:spLocks noGrp="1"/>
          </p:cNvSpPr>
          <p:nvPr>
            <p:ph type="body" idx="1"/>
          </p:nvPr>
        </p:nvSpPr>
        <p:spPr>
          <a:xfrm>
            <a:off x="457200" y="1752600"/>
            <a:ext cx="7620000" cy="4373563"/>
          </a:xfrm>
          <a:prstGeom prst="rect">
            <a:avLst/>
          </a:prstGeom>
          <a:noFill/>
          <a:ln>
            <a:noFill/>
          </a:ln>
        </p:spPr>
        <p:txBody>
          <a:bodyPr spcFirstLastPara="1" wrap="square" lIns="91425" tIns="91425" rIns="91425" bIns="91425" anchor="t" anchorCtr="0">
            <a:noAutofit/>
          </a:bodyPr>
          <a:lstStyle>
            <a:lvl1pPr marL="457200" marR="0" lvl="0" indent="-355600" algn="l" rtl="0">
              <a:lnSpc>
                <a:spcPct val="100000"/>
              </a:lnSpc>
              <a:spcBef>
                <a:spcPts val="400"/>
              </a:spcBef>
              <a:spcAft>
                <a:spcPts val="0"/>
              </a:spcAft>
              <a:buClr>
                <a:srgbClr val="6CB255"/>
              </a:buClr>
              <a:buSzPts val="2000"/>
              <a:buFont typeface="Arial"/>
              <a:buChar char="●"/>
              <a:defRPr sz="2000" b="0" i="0" u="none" strike="noStrike" cap="none">
                <a:solidFill>
                  <a:schemeClr val="dk1"/>
                </a:solidFill>
                <a:latin typeface="Arial"/>
                <a:ea typeface="Arial"/>
                <a:cs typeface="Arial"/>
                <a:sym typeface="Arial"/>
              </a:defRPr>
            </a:lvl1pPr>
            <a:lvl2pPr marL="914400" marR="0" lvl="1" indent="-355600" algn="l" rtl="0">
              <a:lnSpc>
                <a:spcPct val="100000"/>
              </a:lnSpc>
              <a:spcBef>
                <a:spcPts val="600"/>
              </a:spcBef>
              <a:spcAft>
                <a:spcPts val="0"/>
              </a:spcAft>
              <a:buClr>
                <a:srgbClr val="6CB255"/>
              </a:buClr>
              <a:buSzPts val="2000"/>
              <a:buFont typeface="Arial"/>
              <a:buChar char="•"/>
              <a:defRPr sz="2000" b="0" i="0" u="none" strike="noStrike" cap="none">
                <a:solidFill>
                  <a:srgbClr val="000000"/>
                </a:solidFill>
                <a:latin typeface="Arial"/>
                <a:ea typeface="Arial"/>
                <a:cs typeface="Arial"/>
                <a:sym typeface="Arial"/>
              </a:defRPr>
            </a:lvl2pPr>
            <a:lvl3pPr marL="1371600" marR="0" lvl="2"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3pPr>
            <a:lvl4pPr marL="1828800" marR="0" lvl="3"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4pPr>
            <a:lvl5pPr marL="2286000" marR="0" lvl="4" indent="-342900" algn="l" rtl="0">
              <a:lnSpc>
                <a:spcPct val="100000"/>
              </a:lnSpc>
              <a:spcBef>
                <a:spcPts val="360"/>
              </a:spcBef>
              <a:spcAft>
                <a:spcPts val="0"/>
              </a:spcAft>
              <a:buClr>
                <a:srgbClr val="6CB255"/>
              </a:buClr>
              <a:buSzPts val="1800"/>
              <a:buFont typeface="Arial"/>
              <a:buChar char="•"/>
              <a:defRPr sz="1800" b="0" i="0" u="none" strike="noStrike" cap="none">
                <a:solidFill>
                  <a:srgbClr val="000000"/>
                </a:solidFill>
                <a:latin typeface="Arial"/>
                <a:ea typeface="Arial"/>
                <a:cs typeface="Arial"/>
                <a:sym typeface="Arial"/>
              </a:defRPr>
            </a:lvl5pPr>
            <a:lvl6pPr marL="2743200" marR="0" lvl="5"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2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8" name="Google Shape;8;p23"/>
          <p:cNvSpPr txBox="1">
            <a:spLocks noGrp="1"/>
          </p:cNvSpPr>
          <p:nvPr>
            <p:ph type="dt" idx="10"/>
          </p:nvPr>
        </p:nvSpPr>
        <p:spPr>
          <a:xfrm>
            <a:off x="457200" y="6172201"/>
            <a:ext cx="3429000" cy="30480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23"/>
          <p:cNvSpPr txBox="1">
            <a:spLocks noGrp="1"/>
          </p:cNvSpPr>
          <p:nvPr>
            <p:ph type="ftr" idx="11"/>
          </p:nvPr>
        </p:nvSpPr>
        <p:spPr>
          <a:xfrm>
            <a:off x="457200" y="6492875"/>
            <a:ext cx="3429000" cy="283845"/>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23"/>
          <p:cNvSpPr txBox="1">
            <a:spLocks noGrp="1"/>
          </p:cNvSpPr>
          <p:nvPr>
            <p:ph type="sldNum" idx="12"/>
          </p:nvPr>
        </p:nvSpPr>
        <p:spPr>
          <a:xfrm rot="-5400000">
            <a:off x="8044814" y="683895"/>
            <a:ext cx="1315721"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FFFFFF"/>
              </a:buClr>
              <a:buSzPts val="600"/>
              <a:buFont typeface="Arial"/>
              <a:buNone/>
              <a:defRPr sz="2400" b="1"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0"/>
        <p:cNvGrpSpPr/>
        <p:nvPr/>
      </p:nvGrpSpPr>
      <p:grpSpPr>
        <a:xfrm>
          <a:off x="0" y="0"/>
          <a:ext cx="0" cy="0"/>
          <a:chOff x="0" y="0"/>
          <a:chExt cx="0" cy="0"/>
        </a:xfrm>
      </p:grpSpPr>
      <p:sp>
        <p:nvSpPr>
          <p:cNvPr id="41" name="Google Shape;41;p1"/>
          <p:cNvSpPr txBox="1"/>
          <p:nvPr/>
        </p:nvSpPr>
        <p:spPr>
          <a:xfrm>
            <a:off x="0" y="789677"/>
            <a:ext cx="9144000" cy="709154"/>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6CB255"/>
              </a:buClr>
              <a:buSzPts val="900"/>
              <a:buFont typeface="Arial"/>
              <a:buNone/>
            </a:pPr>
            <a:r>
              <a:rPr lang="en-US" sz="3600" b="0" i="0" u="none" strike="noStrike" cap="none" dirty="0">
                <a:solidFill>
                  <a:srgbClr val="6CB255"/>
                </a:solidFill>
                <a:latin typeface="Arial"/>
                <a:ea typeface="Arial"/>
                <a:cs typeface="Arial"/>
                <a:sym typeface="Arial"/>
              </a:rPr>
              <a:t>PRINCIPLES OF </a:t>
            </a:r>
            <a:endParaRPr dirty="0"/>
          </a:p>
          <a:p>
            <a:pPr marL="0" marR="0" lvl="0" indent="0" algn="ctr" rtl="0">
              <a:lnSpc>
                <a:spcPct val="100000"/>
              </a:lnSpc>
              <a:spcBef>
                <a:spcPts val="0"/>
              </a:spcBef>
              <a:spcAft>
                <a:spcPts val="0"/>
              </a:spcAft>
              <a:buClr>
                <a:srgbClr val="6CB255"/>
              </a:buClr>
              <a:buSzPts val="900"/>
              <a:buFont typeface="Arial"/>
              <a:buNone/>
            </a:pPr>
            <a:r>
              <a:rPr lang="en-US" sz="3600" b="0" i="0" u="none" strike="noStrike" cap="none" dirty="0">
                <a:solidFill>
                  <a:srgbClr val="6CB255"/>
                </a:solidFill>
                <a:latin typeface="Arial"/>
                <a:ea typeface="Arial"/>
                <a:cs typeface="Arial"/>
                <a:sym typeface="Arial"/>
              </a:rPr>
              <a:t>MICROECONOMICS 2e</a:t>
            </a:r>
            <a:endParaRPr dirty="0"/>
          </a:p>
          <a:p>
            <a:pPr marL="0" marR="0" lvl="0" indent="0" algn="ctr" rtl="0">
              <a:lnSpc>
                <a:spcPct val="100000"/>
              </a:lnSpc>
              <a:spcBef>
                <a:spcPts val="0"/>
              </a:spcBef>
              <a:spcAft>
                <a:spcPts val="0"/>
              </a:spcAft>
              <a:buClr>
                <a:srgbClr val="6CB255"/>
              </a:buClr>
              <a:buSzPts val="1800"/>
              <a:buFont typeface="Arial"/>
              <a:buNone/>
            </a:pPr>
            <a:endParaRPr sz="1800" b="0" i="0" u="none" strike="noStrike" cap="none" dirty="0">
              <a:solidFill>
                <a:srgbClr val="EAF1DD"/>
              </a:solidFill>
              <a:latin typeface="Arial"/>
              <a:ea typeface="Arial"/>
              <a:cs typeface="Arial"/>
              <a:sym typeface="Arial"/>
            </a:endParaRPr>
          </a:p>
          <a:p>
            <a:pPr marL="0" marR="0" lvl="0" indent="0" algn="ctr" rtl="0">
              <a:lnSpc>
                <a:spcPct val="100000"/>
              </a:lnSpc>
              <a:spcBef>
                <a:spcPts val="0"/>
              </a:spcBef>
              <a:spcAft>
                <a:spcPts val="0"/>
              </a:spcAft>
              <a:buClr>
                <a:srgbClr val="212F62"/>
              </a:buClr>
              <a:buSzPts val="500"/>
              <a:buFont typeface="Arial"/>
              <a:buNone/>
            </a:pPr>
            <a:r>
              <a:rPr lang="en-US" sz="2000" b="1" i="0" u="none" strike="noStrike" cap="none" dirty="0">
                <a:solidFill>
                  <a:srgbClr val="212F62"/>
                </a:solidFill>
                <a:latin typeface="Arial"/>
                <a:ea typeface="Arial"/>
                <a:cs typeface="Arial"/>
                <a:sym typeface="Arial"/>
              </a:rPr>
              <a:t>Chapter 12 Positive Externalities and Public Goods</a:t>
            </a:r>
            <a:endParaRPr dirty="0"/>
          </a:p>
          <a:p>
            <a:pPr marL="0" marR="0" lvl="0" indent="0" algn="ctr" rtl="0">
              <a:lnSpc>
                <a:spcPct val="100000"/>
              </a:lnSpc>
              <a:spcBef>
                <a:spcPts val="0"/>
              </a:spcBef>
              <a:spcAft>
                <a:spcPts val="0"/>
              </a:spcAft>
              <a:buClr>
                <a:schemeClr val="dk1"/>
              </a:buClr>
              <a:buSzPts val="400"/>
              <a:buFont typeface="Arial"/>
              <a:buNone/>
            </a:pPr>
            <a:r>
              <a:rPr lang="en-US" sz="1600" b="0" i="0" u="none" strike="noStrike" cap="none" dirty="0">
                <a:solidFill>
                  <a:schemeClr val="dk1"/>
                </a:solidFill>
                <a:latin typeface="Arial"/>
                <a:ea typeface="Arial"/>
                <a:cs typeface="Arial"/>
                <a:sym typeface="Arial"/>
              </a:rPr>
              <a:t>PowerPoint Image Slideshow</a:t>
            </a:r>
            <a:endParaRPr dirty="0"/>
          </a:p>
        </p:txBody>
      </p:sp>
      <p:pic>
        <p:nvPicPr>
          <p:cNvPr id="42" name="Google Shape;42;p1"/>
          <p:cNvPicPr preferRelativeResize="0"/>
          <p:nvPr/>
        </p:nvPicPr>
        <p:blipFill rotWithShape="1">
          <a:blip r:embed="rId3">
            <a:alphaModFix/>
          </a:blip>
          <a:srcRect/>
          <a:stretch/>
        </p:blipFill>
        <p:spPr>
          <a:xfrm>
            <a:off x="3562979" y="2855773"/>
            <a:ext cx="2010240" cy="2602058"/>
          </a:xfrm>
          <a:prstGeom prst="rect">
            <a:avLst/>
          </a:prstGeom>
          <a:noFill/>
          <a:ln>
            <a:noFill/>
          </a:ln>
          <a:effectLst>
            <a:reflection stA="52000" endA="300" endPos="35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0"/>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Positive Externalities Response</a:t>
            </a:r>
            <a:endParaRPr/>
          </a:p>
        </p:txBody>
      </p:sp>
      <p:sp>
        <p:nvSpPr>
          <p:cNvPr id="108" name="Google Shape;108;p10"/>
          <p:cNvSpPr>
            <a:spLocks noGrp="1"/>
          </p:cNvSpPr>
          <p:nvPr>
            <p:ph type="pic" idx="2"/>
          </p:nvPr>
        </p:nvSpPr>
        <p:spPr>
          <a:xfrm>
            <a:off x="457199" y="174063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appropriate public policy response to a positive externality, like a new technology, is to </a:t>
            </a:r>
            <a:r>
              <a:rPr lang="en-US" sz="2000" b="0" i="0" u="sng" strike="noStrike" cap="none">
                <a:solidFill>
                  <a:schemeClr val="dk1"/>
                </a:solidFill>
                <a:latin typeface="Arial"/>
                <a:ea typeface="Arial"/>
                <a:cs typeface="Arial"/>
                <a:sym typeface="Arial"/>
              </a:rPr>
              <a:t>help the party creating the positive externality</a:t>
            </a:r>
            <a:r>
              <a:rPr lang="en-US" sz="2000" b="0" i="0" u="none" strike="noStrike" cap="none">
                <a:solidFill>
                  <a:schemeClr val="dk1"/>
                </a:solidFill>
                <a:latin typeface="Arial"/>
                <a:ea typeface="Arial"/>
                <a:cs typeface="Arial"/>
                <a:sym typeface="Arial"/>
              </a:rPr>
              <a:t> receive a </a:t>
            </a:r>
            <a:r>
              <a:rPr lang="en-US" sz="2000" b="0" i="1" u="none" strike="noStrike" cap="none">
                <a:solidFill>
                  <a:schemeClr val="dk1"/>
                </a:solidFill>
                <a:latin typeface="Arial"/>
                <a:ea typeface="Arial"/>
                <a:cs typeface="Arial"/>
                <a:sym typeface="Arial"/>
              </a:rPr>
              <a:t>greater share of the social benefits</a:t>
            </a:r>
            <a:r>
              <a:rPr lang="en-US" sz="2000" b="0" i="0" u="none" strike="noStrike" cap="none">
                <a:solidFill>
                  <a:schemeClr val="dk1"/>
                </a:solidFill>
                <a:latin typeface="Arial"/>
                <a:ea typeface="Arial"/>
                <a:cs typeface="Arial"/>
                <a:sym typeface="Arial"/>
              </a:rPr>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1"/>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The Market for Flu Shots with Spillover Benefits (A Positive Externality)</a:t>
            </a:r>
            <a:endParaRPr/>
          </a:p>
        </p:txBody>
      </p:sp>
      <p:sp>
        <p:nvSpPr>
          <p:cNvPr id="115" name="Google Shape;115;p11"/>
          <p:cNvSpPr txBox="1">
            <a:spLocks noGrp="1"/>
          </p:cNvSpPr>
          <p:nvPr>
            <p:ph type="body" idx="1"/>
          </p:nvPr>
        </p:nvSpPr>
        <p:spPr>
          <a:xfrm>
            <a:off x="457200" y="4470075"/>
            <a:ext cx="8062800" cy="19770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6CB255"/>
              </a:buClr>
              <a:buSzPts val="2000"/>
              <a:buChar char="●"/>
            </a:pPr>
            <a:r>
              <a:rPr lang="en-US"/>
              <a:t>The equilibrium quantity of flu shots produced in the market, where MPB = MPC, is Q</a:t>
            </a:r>
            <a:r>
              <a:rPr lang="en-US" baseline="-25000"/>
              <a:t>Market</a:t>
            </a:r>
            <a:r>
              <a:rPr lang="en-US"/>
              <a:t> and the price of flu shots is P</a:t>
            </a:r>
            <a:r>
              <a:rPr lang="en-US" baseline="-25000"/>
              <a:t>Market</a:t>
            </a:r>
            <a:r>
              <a:rPr lang="en-US"/>
              <a:t>.</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market demand curve does not reflect the </a:t>
            </a:r>
            <a:r>
              <a:rPr lang="en-US" b="0" i="0" u="sng" strike="noStrike" cap="none">
                <a:solidFill>
                  <a:srgbClr val="000000"/>
                </a:solidFill>
                <a:latin typeface="Arial"/>
                <a:ea typeface="Arial"/>
                <a:cs typeface="Arial"/>
                <a:sym typeface="Arial"/>
              </a:rPr>
              <a:t>positive externality </a:t>
            </a:r>
            <a:r>
              <a:rPr lang="en-US" b="0" i="0" u="none" strike="noStrike" cap="none">
                <a:solidFill>
                  <a:srgbClr val="000000"/>
                </a:solidFill>
                <a:latin typeface="Arial"/>
                <a:ea typeface="Arial"/>
                <a:cs typeface="Arial"/>
                <a:sym typeface="Arial"/>
              </a:rPr>
              <a:t>of flu vaccinations, so only Q</a:t>
            </a:r>
            <a:r>
              <a:rPr lang="en-US" b="0" i="0" u="none" strike="noStrike" cap="none" baseline="-25000">
                <a:solidFill>
                  <a:srgbClr val="000000"/>
                </a:solidFill>
                <a:latin typeface="Arial"/>
                <a:ea typeface="Arial"/>
                <a:cs typeface="Arial"/>
                <a:sym typeface="Arial"/>
              </a:rPr>
              <a:t>Market</a:t>
            </a:r>
            <a:r>
              <a:rPr lang="en-US" b="0" i="0" u="none" strike="noStrike" cap="none">
                <a:solidFill>
                  <a:srgbClr val="000000"/>
                </a:solidFill>
                <a:latin typeface="Arial"/>
                <a:ea typeface="Arial"/>
                <a:cs typeface="Arial"/>
                <a:sym typeface="Arial"/>
              </a:rPr>
              <a:t> will be exchanged. </a:t>
            </a:r>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This outcome is </a:t>
            </a:r>
            <a:r>
              <a:rPr lang="en-US" b="0" i="0" u="sng" strike="noStrike" cap="none">
                <a:solidFill>
                  <a:srgbClr val="000000"/>
                </a:solidFill>
                <a:latin typeface="Arial"/>
                <a:ea typeface="Arial"/>
                <a:cs typeface="Arial"/>
                <a:sym typeface="Arial"/>
              </a:rPr>
              <a:t>inefficient</a:t>
            </a:r>
            <a:r>
              <a:rPr lang="en-US" b="0" i="0" u="none" strike="noStrike" cap="none">
                <a:solidFill>
                  <a:srgbClr val="000000"/>
                </a:solidFill>
                <a:latin typeface="Arial"/>
                <a:ea typeface="Arial"/>
                <a:cs typeface="Arial"/>
                <a:sym typeface="Arial"/>
              </a:rPr>
              <a:t> because the marginal social benefit </a:t>
            </a:r>
            <a:r>
              <a:rPr lang="en-US" b="0" i="1" u="none" strike="noStrike" cap="none">
                <a:solidFill>
                  <a:srgbClr val="000000"/>
                </a:solidFill>
                <a:latin typeface="Arial"/>
                <a:ea typeface="Arial"/>
                <a:cs typeface="Arial"/>
                <a:sym typeface="Arial"/>
              </a:rPr>
              <a:t>exceeds</a:t>
            </a:r>
            <a:r>
              <a:rPr lang="en-US" b="0" i="0" u="none" strike="noStrike" cap="none">
                <a:solidFill>
                  <a:srgbClr val="000000"/>
                </a:solidFill>
                <a:latin typeface="Arial"/>
                <a:ea typeface="Arial"/>
                <a:cs typeface="Arial"/>
                <a:sym typeface="Arial"/>
              </a:rPr>
              <a:t> the marginal social cost.</a:t>
            </a:r>
            <a:endParaRPr/>
          </a:p>
        </p:txBody>
      </p:sp>
      <p:sp>
        <p:nvSpPr>
          <p:cNvPr id="116" name="Google Shape;116;p11" descr="CNX_Econ_C13_004.jpg"/>
          <p:cNvSpPr>
            <a:spLocks noGrp="1"/>
          </p:cNvSpPr>
          <p:nvPr>
            <p:ph type="pic" idx="2"/>
          </p:nvPr>
        </p:nvSpPr>
        <p:spPr>
          <a:xfrm>
            <a:off x="2832851" y="1642901"/>
            <a:ext cx="2756291" cy="2245825"/>
          </a:xfrm>
          <a:prstGeom prst="rect">
            <a:avLst/>
          </a:prstGeom>
          <a:noFill/>
          <a:ln>
            <a:noFill/>
          </a:ln>
        </p:spPr>
        <p:txBody>
          <a:bodyPr spcFirstLastPara="1" wrap="square" lIns="91425" tIns="91425" rIns="91425" bIns="91425" anchor="t" anchorCtr="0">
            <a:noAutofit/>
          </a:bodyPr>
          <a:lstStyle/>
          <a:p>
            <a:pPr marL="0" lvl="0" indent="0" algn="l" rtl="0">
              <a:spcBef>
                <a:spcPts val="400"/>
              </a:spcBef>
              <a:spcAft>
                <a:spcPts val="600"/>
              </a:spcAft>
              <a:buNone/>
            </a:pPr>
            <a:endParaRPr/>
          </a:p>
        </p:txBody>
      </p:sp>
      <p:pic>
        <p:nvPicPr>
          <p:cNvPr id="118" name="Google Shape;118;p11" descr="The graph shows the market for flu shots: flu shots will go under produced because the market does not recognize their positive externality. If the government provides a subsidy to consumers of flu shots, equal to the marginal social benefit minus the marginal private benefit, the level of vaccinations can increase to the socially optimal quantity of QSocial."/>
          <p:cNvPicPr preferRelativeResize="0"/>
          <p:nvPr/>
        </p:nvPicPr>
        <p:blipFill rotWithShape="1">
          <a:blip r:embed="rId3">
            <a:alphaModFix/>
          </a:blip>
          <a:srcRect/>
          <a:stretch/>
        </p:blipFill>
        <p:spPr>
          <a:xfrm>
            <a:off x="1382713" y="1114813"/>
            <a:ext cx="5656566" cy="335526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2"/>
          <p:cNvSpPr txBox="1">
            <a:spLocks noGrp="1"/>
          </p:cNvSpPr>
          <p:nvPr>
            <p:ph type="title"/>
          </p:nvPr>
        </p:nvSpPr>
        <p:spPr>
          <a:xfrm>
            <a:off x="457200" y="241326"/>
            <a:ext cx="8062800" cy="6594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The Market for Flu Shots with Spillover Benefits (A Positive Externality), Cont.</a:t>
            </a:r>
            <a:endParaRPr/>
          </a:p>
        </p:txBody>
      </p:sp>
      <p:sp>
        <p:nvSpPr>
          <p:cNvPr id="124" name="Google Shape;124;p12"/>
          <p:cNvSpPr txBox="1">
            <a:spLocks noGrp="1"/>
          </p:cNvSpPr>
          <p:nvPr>
            <p:ph type="body" idx="1"/>
          </p:nvPr>
        </p:nvSpPr>
        <p:spPr>
          <a:xfrm>
            <a:off x="457200" y="4470075"/>
            <a:ext cx="8062800" cy="1977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800"/>
              <a:buNone/>
            </a:pPr>
            <a:endParaRPr sz="1800" b="0" i="0" u="none" strike="noStrike" cap="none">
              <a:solidFill>
                <a:srgbClr val="000000"/>
              </a:solidFill>
              <a:latin typeface="Arial"/>
              <a:ea typeface="Arial"/>
              <a:cs typeface="Arial"/>
              <a:sym typeface="Arial"/>
            </a:endParaRPr>
          </a:p>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If the government provides a subsidy to consumers of flu shots, equal to the </a:t>
            </a:r>
            <a:r>
              <a:rPr lang="en-US"/>
              <a:t>MSB - MPB</a:t>
            </a:r>
            <a:r>
              <a:rPr lang="en-US" b="0" i="0" u="none" strike="noStrike" cap="none">
                <a:solidFill>
                  <a:srgbClr val="000000"/>
                </a:solidFill>
                <a:latin typeface="Arial"/>
                <a:ea typeface="Arial"/>
                <a:cs typeface="Arial"/>
                <a:sym typeface="Arial"/>
              </a:rPr>
              <a:t>, the level of vaccinations can increase to the socially optimal quantity of Q</a:t>
            </a:r>
            <a:r>
              <a:rPr lang="en-US" b="0" i="0" u="none" strike="noStrike" cap="none" baseline="-25000">
                <a:solidFill>
                  <a:srgbClr val="000000"/>
                </a:solidFill>
                <a:latin typeface="Arial"/>
                <a:ea typeface="Arial"/>
                <a:cs typeface="Arial"/>
                <a:sym typeface="Arial"/>
              </a:rPr>
              <a:t>Social</a:t>
            </a:r>
            <a:r>
              <a:rPr lang="en-US" b="0" i="0" u="none" strike="noStrike" cap="none">
                <a:solidFill>
                  <a:srgbClr val="000000"/>
                </a:solidFill>
                <a:latin typeface="Arial"/>
                <a:ea typeface="Arial"/>
                <a:cs typeface="Arial"/>
                <a:sym typeface="Arial"/>
              </a:rPr>
              <a:t>.</a:t>
            </a:r>
            <a:endParaRPr/>
          </a:p>
        </p:txBody>
      </p:sp>
      <p:sp>
        <p:nvSpPr>
          <p:cNvPr id="125" name="Google Shape;125;p12" descr="CNX_Econ_C13_004.jpg"/>
          <p:cNvSpPr>
            <a:spLocks noGrp="1"/>
          </p:cNvSpPr>
          <p:nvPr>
            <p:ph type="pic" idx="2"/>
          </p:nvPr>
        </p:nvSpPr>
        <p:spPr>
          <a:xfrm>
            <a:off x="3315736" y="1848310"/>
            <a:ext cx="2150115" cy="1752666"/>
          </a:xfrm>
          <a:prstGeom prst="rect">
            <a:avLst/>
          </a:prstGeom>
          <a:noFill/>
          <a:ln>
            <a:noFill/>
          </a:ln>
        </p:spPr>
        <p:txBody>
          <a:bodyPr spcFirstLastPara="1" wrap="square" lIns="91425" tIns="91425" rIns="91425" bIns="91425" anchor="t" anchorCtr="0">
            <a:noAutofit/>
          </a:bodyPr>
          <a:lstStyle/>
          <a:p>
            <a:pPr marL="0" lvl="0" indent="0" algn="l" rtl="0">
              <a:spcBef>
                <a:spcPts val="400"/>
              </a:spcBef>
              <a:spcAft>
                <a:spcPts val="600"/>
              </a:spcAft>
              <a:buNone/>
            </a:pPr>
            <a:endParaRPr/>
          </a:p>
        </p:txBody>
      </p:sp>
      <p:pic>
        <p:nvPicPr>
          <p:cNvPr id="127" name="Google Shape;127;p12" descr="The graph shows the market for flu shots: flu shots will go under produced because the market does not recognize their positive externality. If the government provides a subsidy to consumers of flu shots, equal to the marginal social benefit minus the marginal private benefit, the level of vaccinations can increase to the socially optimal quantity of QSocial."/>
          <p:cNvPicPr preferRelativeResize="0"/>
          <p:nvPr/>
        </p:nvPicPr>
        <p:blipFill rotWithShape="1">
          <a:blip r:embed="rId3">
            <a:alphaModFix/>
          </a:blip>
          <a:srcRect/>
          <a:stretch/>
        </p:blipFill>
        <p:spPr>
          <a:xfrm>
            <a:off x="1680663" y="1254981"/>
            <a:ext cx="5420260" cy="321509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3"/>
          <p:cNvSpPr txBox="1">
            <a:spLocks noGrp="1"/>
          </p:cNvSpPr>
          <p:nvPr>
            <p:ph type="title"/>
          </p:nvPr>
        </p:nvSpPr>
        <p:spPr>
          <a:xfrm>
            <a:off x="457200" y="241325"/>
            <a:ext cx="8062800" cy="824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dirty="0"/>
              <a:t>12.2 How Governments Can Encourage Innovation</a:t>
            </a:r>
            <a:endParaRPr dirty="0"/>
          </a:p>
        </p:txBody>
      </p:sp>
      <p:sp>
        <p:nvSpPr>
          <p:cNvPr id="133" name="Google Shape;133;p13"/>
          <p:cNvSpPr>
            <a:spLocks noGrp="1"/>
          </p:cNvSpPr>
          <p:nvPr>
            <p:ph type="pic" idx="2"/>
          </p:nvPr>
        </p:nvSpPr>
        <p:spPr>
          <a:xfrm>
            <a:off x="457200" y="1122375"/>
            <a:ext cx="8062800" cy="52674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Different </a:t>
            </a:r>
            <a:r>
              <a:rPr lang="en-US" sz="2000" b="0" i="0" u="sng" strike="noStrike" cap="none">
                <a:solidFill>
                  <a:schemeClr val="dk1"/>
                </a:solidFill>
                <a:latin typeface="Arial"/>
                <a:ea typeface="Arial"/>
                <a:cs typeface="Arial"/>
                <a:sym typeface="Arial"/>
              </a:rPr>
              <a:t>government policies</a:t>
            </a:r>
            <a:r>
              <a:rPr lang="en-US" sz="2000" b="0" i="0" u="none" strike="noStrike" cap="none">
                <a:solidFill>
                  <a:schemeClr val="dk1"/>
                </a:solidFill>
                <a:latin typeface="Arial"/>
                <a:ea typeface="Arial"/>
                <a:cs typeface="Arial"/>
                <a:sym typeface="Arial"/>
              </a:rPr>
              <a:t> can increase the </a:t>
            </a:r>
            <a:r>
              <a:rPr lang="en-US" sz="2000" b="0" i="0" u="sng" strike="noStrike" cap="none">
                <a:solidFill>
                  <a:schemeClr val="dk1"/>
                </a:solidFill>
                <a:latin typeface="Arial"/>
                <a:ea typeface="Arial"/>
                <a:cs typeface="Arial"/>
                <a:sym typeface="Arial"/>
              </a:rPr>
              <a:t>incentives to innovate</a:t>
            </a:r>
            <a:r>
              <a:rPr lang="en-US" sz="2000" b="0" i="0" u="none" strike="noStrike" cap="none">
                <a:solidFill>
                  <a:schemeClr val="dk1"/>
                </a:solidFill>
                <a:latin typeface="Arial"/>
                <a:ea typeface="Arial"/>
                <a:cs typeface="Arial"/>
                <a:sym typeface="Arial"/>
              </a:rPr>
              <a:t>: </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guaranteeing intellectual property rights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government assistance with the costs of research and development (R&amp;D)</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cooperative research ventures between universities and companies.</a:t>
            </a:r>
            <a:endParaRPr/>
          </a:p>
          <a:p>
            <a:pPr marL="0" marR="0" lvl="0" indent="45720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Intellectual property rights</a:t>
            </a:r>
            <a:r>
              <a:rPr lang="en-US" sz="2000" b="0" i="0" u="none" strike="noStrike" cap="none">
                <a:solidFill>
                  <a:schemeClr val="dk1"/>
                </a:solidFill>
                <a:latin typeface="Arial"/>
                <a:ea typeface="Arial"/>
                <a:cs typeface="Arial"/>
                <a:sym typeface="Arial"/>
              </a:rPr>
              <a:t>: the body of law including patents, trademarks, copyrights, and trade secret law that protect the right of inventors to produce and sell their inventions.</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sng" strike="noStrike" cap="none">
                <a:solidFill>
                  <a:srgbClr val="000000"/>
                </a:solidFill>
                <a:latin typeface="Arial"/>
                <a:ea typeface="Arial"/>
                <a:cs typeface="Arial"/>
                <a:sym typeface="Arial"/>
              </a:rPr>
              <a:t>Patents</a:t>
            </a:r>
            <a:r>
              <a:rPr lang="en-US" sz="2000" b="0" i="0" u="none" strike="noStrike" cap="none">
                <a:solidFill>
                  <a:srgbClr val="000000"/>
                </a:solidFill>
                <a:latin typeface="Arial"/>
                <a:ea typeface="Arial"/>
                <a:cs typeface="Arial"/>
                <a:sym typeface="Arial"/>
              </a:rPr>
              <a:t> - give the inventor the exclusive legal right to make, use, or sell the invention for a limited time.</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sng" strike="noStrike" cap="none">
                <a:solidFill>
                  <a:srgbClr val="000000"/>
                </a:solidFill>
                <a:latin typeface="Arial"/>
                <a:ea typeface="Arial"/>
                <a:cs typeface="Arial"/>
                <a:sym typeface="Arial"/>
              </a:rPr>
              <a:t>Copyright laws</a:t>
            </a:r>
            <a:r>
              <a:rPr lang="en-US" sz="2000" b="0" i="0" u="none" strike="noStrike" cap="none">
                <a:solidFill>
                  <a:srgbClr val="000000"/>
                </a:solidFill>
                <a:latin typeface="Arial"/>
                <a:ea typeface="Arial"/>
                <a:cs typeface="Arial"/>
                <a:sym typeface="Arial"/>
              </a:rPr>
              <a:t> - give the author an exclusive legal right over works of literature, music, film/video, and pictures.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4"/>
          <p:cNvSpPr txBox="1">
            <a:spLocks noGrp="1"/>
          </p:cNvSpPr>
          <p:nvPr>
            <p:ph type="title"/>
          </p:nvPr>
        </p:nvSpPr>
        <p:spPr>
          <a:xfrm>
            <a:off x="457200" y="241326"/>
            <a:ext cx="8062800" cy="6594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Patents Filed and Granted, 1981–2012</a:t>
            </a:r>
            <a:endParaRPr/>
          </a:p>
        </p:txBody>
      </p:sp>
      <p:sp>
        <p:nvSpPr>
          <p:cNvPr id="140" name="Google Shape;140;p14"/>
          <p:cNvSpPr txBox="1">
            <a:spLocks noGrp="1"/>
          </p:cNvSpPr>
          <p:nvPr>
            <p:ph type="body" idx="1"/>
          </p:nvPr>
        </p:nvSpPr>
        <p:spPr>
          <a:xfrm>
            <a:off x="457200" y="4763975"/>
            <a:ext cx="8062800" cy="12462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b="0" i="0" u="none" strike="noStrike" cap="none">
                <a:solidFill>
                  <a:srgbClr val="000000"/>
                </a:solidFill>
                <a:latin typeface="Arial"/>
                <a:ea typeface="Arial"/>
                <a:cs typeface="Arial"/>
                <a:sym typeface="Arial"/>
              </a:rPr>
              <a:t>The number of applications filed for patents increased substantially from the mid-1990s into the first years of the 2000s, due in part to the invention of the Internet, which has led to many other inventions and to the 1998 Copyright Term Extension Act. </a:t>
            </a:r>
            <a:endParaRPr/>
          </a:p>
          <a:p>
            <a:pPr marL="0" marR="0" lvl="0" indent="0" algn="l" rtl="0">
              <a:lnSpc>
                <a:spcPct val="100000"/>
              </a:lnSpc>
              <a:spcBef>
                <a:spcPts val="0"/>
              </a:spcBef>
              <a:spcAft>
                <a:spcPts val="0"/>
              </a:spcAft>
              <a:buSzPts val="2000"/>
              <a:buNone/>
            </a:pPr>
            <a:endParaRPr/>
          </a:p>
          <a:p>
            <a:pPr marL="0" marR="0" lvl="0" indent="457200" algn="l" rtl="0">
              <a:lnSpc>
                <a:spcPct val="100000"/>
              </a:lnSpc>
              <a:spcBef>
                <a:spcPts val="0"/>
              </a:spcBef>
              <a:spcAft>
                <a:spcPts val="0"/>
              </a:spcAft>
              <a:buSzPts val="1800"/>
              <a:buNone/>
            </a:pPr>
            <a:r>
              <a:rPr lang="en-US" sz="1800" b="0" i="0" u="none" strike="noStrike" cap="none">
                <a:solidFill>
                  <a:srgbClr val="000000"/>
                </a:solidFill>
                <a:latin typeface="Arial"/>
                <a:ea typeface="Arial"/>
                <a:cs typeface="Arial"/>
                <a:sym typeface="Arial"/>
              </a:rPr>
              <a:t>(Source: http://www.uspto.gov/web/offices/ac/ido/oeip/taf/us_stat.htm)</a:t>
            </a:r>
            <a:endParaRPr/>
          </a:p>
        </p:txBody>
      </p:sp>
      <p:pic>
        <p:nvPicPr>
          <p:cNvPr id="141" name="Google Shape;141;p14" descr="The graph shows the number of patents filed and granted since 1992. While patents filed have increased substantially, patents granted have remained relatively constant in comparison."/>
          <p:cNvPicPr preferRelativeResize="0">
            <a:picLocks noGrp="1"/>
          </p:cNvPicPr>
          <p:nvPr>
            <p:ph type="pic" idx="2"/>
          </p:nvPr>
        </p:nvPicPr>
        <p:blipFill rotWithShape="1">
          <a:blip r:embed="rId3">
            <a:alphaModFix/>
          </a:blip>
          <a:srcRect/>
          <a:stretch/>
        </p:blipFill>
        <p:spPr>
          <a:xfrm>
            <a:off x="876283" y="1122386"/>
            <a:ext cx="7224745" cy="350007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5"/>
          <p:cNvSpPr txBox="1">
            <a:spLocks noGrp="1"/>
          </p:cNvSpPr>
          <p:nvPr>
            <p:ph type="title"/>
          </p:nvPr>
        </p:nvSpPr>
        <p:spPr>
          <a:xfrm>
            <a:off x="457200" y="241325"/>
            <a:ext cx="8062800" cy="801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Government Spending on Research and Development</a:t>
            </a:r>
            <a:endParaRPr/>
          </a:p>
        </p:txBody>
      </p:sp>
      <p:sp>
        <p:nvSpPr>
          <p:cNvPr id="148" name="Google Shape;148;p15"/>
          <p:cNvSpPr>
            <a:spLocks noGrp="1"/>
          </p:cNvSpPr>
          <p:nvPr>
            <p:ph type="pic" idx="2"/>
          </p:nvPr>
        </p:nvSpPr>
        <p:spPr>
          <a:xfrm>
            <a:off x="457200" y="1122374"/>
            <a:ext cx="8062800" cy="37218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If the private sector does not have sufficient </a:t>
            </a:r>
            <a:r>
              <a:rPr lang="en-US" sz="2000" b="0" i="0" u="sng" strike="noStrike" cap="none">
                <a:solidFill>
                  <a:schemeClr val="dk1"/>
                </a:solidFill>
                <a:latin typeface="Arial"/>
                <a:ea typeface="Arial"/>
                <a:cs typeface="Arial"/>
                <a:sym typeface="Arial"/>
              </a:rPr>
              <a:t>incentive</a:t>
            </a:r>
            <a:r>
              <a:rPr lang="en-US" sz="2000" b="0" i="0" u="none" strike="noStrike" cap="none">
                <a:solidFill>
                  <a:schemeClr val="dk1"/>
                </a:solidFill>
                <a:latin typeface="Arial"/>
                <a:ea typeface="Arial"/>
                <a:cs typeface="Arial"/>
                <a:sym typeface="Arial"/>
              </a:rPr>
              <a:t> to carry out R&amp;D, one possibility is for the government to fund such work </a:t>
            </a:r>
            <a:r>
              <a:rPr lang="en-US" sz="2000" b="0" i="0" u="sng" strike="noStrike" cap="none">
                <a:solidFill>
                  <a:schemeClr val="dk1"/>
                </a:solidFill>
                <a:latin typeface="Arial"/>
                <a:ea typeface="Arial"/>
                <a:cs typeface="Arial"/>
                <a:sym typeface="Arial"/>
              </a:rPr>
              <a:t>directly</a:t>
            </a:r>
            <a:r>
              <a:rPr lang="en-US" sz="2000" b="0" i="0" u="none" strike="noStrike" cap="none">
                <a:solidFill>
                  <a:schemeClr val="dk1"/>
                </a:solidFill>
                <a:latin typeface="Arial"/>
                <a:ea typeface="Arial"/>
                <a:cs typeface="Arial"/>
                <a:sym typeface="Arial"/>
              </a:rPr>
              <a: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Government spending can provide direct financial support for R&amp;D conducted at:</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colleges and universities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nonprofit research entities</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sometimes by private firms </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government-run laboratories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6"/>
          <p:cNvSpPr txBox="1">
            <a:spLocks noGrp="1"/>
          </p:cNvSpPr>
          <p:nvPr>
            <p:ph type="title"/>
          </p:nvPr>
        </p:nvSpPr>
        <p:spPr>
          <a:xfrm>
            <a:off x="457200" y="241325"/>
            <a:ext cx="8062800" cy="8202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Tax Breaks for Research and </a:t>
            </a:r>
            <a:endParaRPr/>
          </a:p>
          <a:p>
            <a:pPr marL="0" lvl="0" indent="0" algn="l" rtl="0">
              <a:lnSpc>
                <a:spcPct val="100000"/>
              </a:lnSpc>
              <a:spcBef>
                <a:spcPts val="0"/>
              </a:spcBef>
              <a:spcAft>
                <a:spcPts val="0"/>
              </a:spcAft>
              <a:buSzPts val="2400"/>
              <a:buNone/>
            </a:pPr>
            <a:r>
              <a:rPr lang="en-US"/>
              <a:t>Development</a:t>
            </a:r>
            <a:endParaRPr/>
          </a:p>
        </p:txBody>
      </p:sp>
      <p:sp>
        <p:nvSpPr>
          <p:cNvPr id="155" name="Google Shape;155;p16"/>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A complementary approach is to give firms a </a:t>
            </a:r>
            <a:r>
              <a:rPr lang="en-US" sz="2000" b="0" i="1" u="none" strike="noStrike" cap="none">
                <a:solidFill>
                  <a:schemeClr val="dk1"/>
                </a:solidFill>
                <a:latin typeface="Arial"/>
                <a:ea typeface="Arial"/>
                <a:cs typeface="Arial"/>
                <a:sym typeface="Arial"/>
              </a:rPr>
              <a:t>reduction in taxes</a:t>
            </a:r>
            <a:r>
              <a:rPr lang="en-US" sz="2000" b="0" i="0" u="none" strike="noStrike" cap="none">
                <a:solidFill>
                  <a:schemeClr val="dk1"/>
                </a:solidFill>
                <a:latin typeface="Arial"/>
                <a:ea typeface="Arial"/>
                <a:cs typeface="Arial"/>
                <a:sym typeface="Arial"/>
              </a:rPr>
              <a:t> depending on how much R&amp;D they do. </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federal government refers to this policy as the </a:t>
            </a:r>
            <a:r>
              <a:rPr lang="en-US" sz="2000" b="0" i="0" u="sng" strike="noStrike" cap="none">
                <a:solidFill>
                  <a:schemeClr val="dk1"/>
                </a:solidFill>
                <a:latin typeface="Arial"/>
                <a:ea typeface="Arial"/>
                <a:cs typeface="Arial"/>
                <a:sym typeface="Arial"/>
              </a:rPr>
              <a:t>research and experimentation (R&amp;E) tax credit</a:t>
            </a:r>
            <a:r>
              <a:rPr lang="en-US" sz="2000" b="0" i="0" u="none" strike="noStrike" cap="none">
                <a:solidFill>
                  <a:schemeClr val="dk1"/>
                </a:solidFill>
                <a:latin typeface="Arial"/>
                <a:ea typeface="Arial"/>
                <a:cs typeface="Arial"/>
                <a:sym typeface="Arial"/>
              </a:rPr>
              <a: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Studies find that each dollar of foregone tax revenue through the R&amp;E Tax Credit causes firms to invest at least a dollar or more in R&amp;D.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7"/>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Cooperative Research</a:t>
            </a:r>
            <a:endParaRPr/>
          </a:p>
        </p:txBody>
      </p:sp>
      <p:sp>
        <p:nvSpPr>
          <p:cNvPr id="162" name="Google Shape;162;p17"/>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State and federal governments support research in a variety of ways, such as through </a:t>
            </a:r>
            <a:r>
              <a:rPr lang="en-US" sz="2000" b="0" i="0" u="sng" strike="noStrike" cap="none">
                <a:solidFill>
                  <a:schemeClr val="dk1"/>
                </a:solidFill>
                <a:latin typeface="Arial"/>
                <a:ea typeface="Arial"/>
                <a:cs typeface="Arial"/>
                <a:sym typeface="Arial"/>
              </a:rPr>
              <a:t>partnerships</a:t>
            </a:r>
            <a:r>
              <a:rPr lang="en-US" sz="2000" b="0" i="0" u="none" strike="noStrike" cap="none">
                <a:solidFill>
                  <a:schemeClr val="dk1"/>
                </a:solidFill>
                <a:latin typeface="Arial"/>
                <a:ea typeface="Arial"/>
                <a:cs typeface="Arial"/>
                <a:sym typeface="Arial"/>
              </a:rPr>
              <a:t> and </a:t>
            </a:r>
            <a:r>
              <a:rPr lang="en-US" sz="2000" b="0" i="0" u="sng" strike="noStrike" cap="none">
                <a:solidFill>
                  <a:schemeClr val="dk1"/>
                </a:solidFill>
                <a:latin typeface="Arial"/>
                <a:ea typeface="Arial"/>
                <a:cs typeface="Arial"/>
                <a:sym typeface="Arial"/>
              </a:rPr>
              <a:t>grants for innovative projects</a:t>
            </a:r>
            <a:r>
              <a:rPr lang="en-US" sz="2000" b="0" i="0" u="none" strike="noStrike" cap="none">
                <a:solidFill>
                  <a:schemeClr val="dk1"/>
                </a:solidFill>
                <a:latin typeface="Arial"/>
                <a:ea typeface="Arial"/>
                <a:cs typeface="Arial"/>
                <a:sym typeface="Arial"/>
              </a:rPr>
              <a: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Examples: National Institutes of Health, National Academy of Scientists, and the Agriculture and Food Research Initiative.</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Cooperation between government-funded universities, academies, and the private sector can spur product innovation and create whole new industries.</a:t>
            </a:r>
            <a:endParaRPr/>
          </a:p>
        </p:txBody>
      </p:sp>
      <p:pic>
        <p:nvPicPr>
          <p:cNvPr id="163" name="Google Shape;163;p17" descr="OSX-Stacked-TM-RGB-300dpi-2016.jpg"/>
          <p:cNvPicPr preferRelativeResize="0"/>
          <p:nvPr/>
        </p:nvPicPr>
        <p:blipFill rotWithShape="1">
          <a:blip r:embed="rId3">
            <a:alphaModFix/>
          </a:blip>
          <a:srcRect/>
          <a:stretch/>
        </p:blipFill>
        <p:spPr>
          <a:xfrm>
            <a:off x="7610087" y="227959"/>
            <a:ext cx="1226400" cy="8337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8"/>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13.3 Public Goods</a:t>
            </a:r>
            <a:endParaRPr/>
          </a:p>
        </p:txBody>
      </p:sp>
      <p:sp>
        <p:nvSpPr>
          <p:cNvPr id="169" name="Google Shape;169;p18"/>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Public good</a:t>
            </a:r>
            <a:r>
              <a:rPr lang="en-US" sz="2000" b="0" i="0" u="none" strike="noStrike" cap="none">
                <a:solidFill>
                  <a:schemeClr val="dk1"/>
                </a:solidFill>
                <a:latin typeface="Arial"/>
                <a:ea typeface="Arial"/>
                <a:cs typeface="Arial"/>
                <a:sym typeface="Arial"/>
              </a:rPr>
              <a:t> - good that is nonexcludable and non-rival, and is difficult for market producers to sell to individual consumers.</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914400" marR="0" lvl="1" indent="-228600" algn="l" rtl="0">
              <a:lnSpc>
                <a:spcPct val="100000"/>
              </a:lnSpc>
              <a:spcBef>
                <a:spcPts val="600"/>
              </a:spcBef>
              <a:spcAft>
                <a:spcPts val="0"/>
              </a:spcAft>
              <a:buClr>
                <a:srgbClr val="6CB255"/>
              </a:buClr>
              <a:buSzPts val="2000"/>
              <a:buFont typeface="Arial"/>
              <a:buChar char="•"/>
            </a:pPr>
            <a:r>
              <a:rPr lang="en-US" sz="2000" b="1" i="0" u="none" strike="noStrike" cap="none">
                <a:solidFill>
                  <a:srgbClr val="000000"/>
                </a:solidFill>
                <a:latin typeface="Arial"/>
                <a:ea typeface="Arial"/>
                <a:cs typeface="Arial"/>
                <a:sym typeface="Arial"/>
              </a:rPr>
              <a:t>Nonexludable</a:t>
            </a:r>
            <a:r>
              <a:rPr lang="en-US" sz="2000" b="0" i="0" u="none" strike="noStrike" cap="none">
                <a:solidFill>
                  <a:srgbClr val="000000"/>
                </a:solidFill>
                <a:latin typeface="Arial"/>
                <a:ea typeface="Arial"/>
                <a:cs typeface="Arial"/>
                <a:sym typeface="Arial"/>
              </a:rPr>
              <a:t> - it is costly or impossible to exclude someone from using the good, and thus hard to charge for it.</a:t>
            </a:r>
            <a:endParaRPr/>
          </a:p>
          <a:p>
            <a:pPr marL="0" marR="0" lvl="0" indent="45720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914400" marR="0" lvl="1" indent="-228600" algn="l" rtl="0">
              <a:lnSpc>
                <a:spcPct val="100000"/>
              </a:lnSpc>
              <a:spcBef>
                <a:spcPts val="600"/>
              </a:spcBef>
              <a:spcAft>
                <a:spcPts val="0"/>
              </a:spcAft>
              <a:buClr>
                <a:srgbClr val="6CB255"/>
              </a:buClr>
              <a:buSzPts val="2000"/>
              <a:buFont typeface="Arial"/>
              <a:buChar char="•"/>
            </a:pPr>
            <a:r>
              <a:rPr lang="en-US" sz="2000" b="1" i="0" u="none" strike="noStrike" cap="none">
                <a:solidFill>
                  <a:srgbClr val="000000"/>
                </a:solidFill>
                <a:latin typeface="Arial"/>
                <a:ea typeface="Arial"/>
                <a:cs typeface="Arial"/>
                <a:sym typeface="Arial"/>
              </a:rPr>
              <a:t>Non-rival</a:t>
            </a:r>
            <a:r>
              <a:rPr lang="en-US" sz="2000" b="0" i="0" u="none" strike="noStrike" cap="none">
                <a:solidFill>
                  <a:srgbClr val="000000"/>
                </a:solidFill>
                <a:latin typeface="Arial"/>
                <a:ea typeface="Arial"/>
                <a:cs typeface="Arial"/>
                <a:sym typeface="Arial"/>
              </a:rPr>
              <a:t> - even when one person uses the public good, another can also use it.</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6CB255"/>
              </a:buClr>
              <a:buSzPts val="2000"/>
              <a:buFont typeface="Arial"/>
              <a:buNone/>
            </a:pPr>
            <a:r>
              <a:rPr lang="en-US" sz="2000" b="0" i="0" u="none" strike="noStrike" cap="none">
                <a:solidFill>
                  <a:schemeClr val="dk1"/>
                </a:solidFill>
                <a:latin typeface="Arial"/>
                <a:ea typeface="Arial"/>
                <a:cs typeface="Arial"/>
                <a:sym typeface="Arial"/>
              </a:rPr>
              <a:t>Examples: fire and police service and national defense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9"/>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The Free Rider Problem of Public Goods</a:t>
            </a:r>
            <a:endParaRPr/>
          </a:p>
        </p:txBody>
      </p:sp>
      <p:sp>
        <p:nvSpPr>
          <p:cNvPr id="176" name="Google Shape;176;p19"/>
          <p:cNvSpPr>
            <a:spLocks noGrp="1"/>
          </p:cNvSpPr>
          <p:nvPr>
            <p:ph type="pic" idx="2"/>
          </p:nvPr>
        </p:nvSpPr>
        <p:spPr>
          <a:xfrm>
            <a:off x="457199" y="13509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Free rider</a:t>
            </a:r>
            <a:r>
              <a:rPr lang="en-US" sz="2000" b="0" i="0" u="none" strike="noStrike" cap="none">
                <a:solidFill>
                  <a:schemeClr val="dk1"/>
                </a:solidFill>
                <a:latin typeface="Arial"/>
                <a:ea typeface="Arial"/>
                <a:cs typeface="Arial"/>
                <a:sym typeface="Arial"/>
              </a:rPr>
              <a:t> - those who want others to pay for the public good and then plan to use the good themselves. </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If many people act as free riders, the public good may never be provided.</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free rider problem can be expressed in similar terms as the </a:t>
            </a:r>
            <a:r>
              <a:rPr lang="en-US" sz="2000" b="0" i="0" u="sng" strike="noStrike" cap="none">
                <a:solidFill>
                  <a:schemeClr val="dk1"/>
                </a:solidFill>
                <a:latin typeface="Arial"/>
                <a:ea typeface="Arial"/>
                <a:cs typeface="Arial"/>
                <a:sym typeface="Arial"/>
              </a:rPr>
              <a:t>prisoner’s dilemma game</a:t>
            </a:r>
            <a:r>
              <a:rPr lang="en-US" sz="2000" b="0" i="0" u="none" strike="noStrike" cap="none">
                <a:solidFill>
                  <a:schemeClr val="dk1"/>
                </a:solidFill>
                <a:latin typeface="Arial"/>
                <a:ea typeface="Arial"/>
                <a:cs typeface="Arial"/>
                <a:sym typeface="Arial"/>
              </a:rPr>
              <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2"/>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dirty="0"/>
              <a:t>CH.12 OUTLINE</a:t>
            </a:r>
            <a:endParaRPr dirty="0"/>
          </a:p>
        </p:txBody>
      </p:sp>
      <p:sp>
        <p:nvSpPr>
          <p:cNvPr id="49" name="Google Shape;49;p2"/>
          <p:cNvSpPr>
            <a:spLocks noGrp="1"/>
          </p:cNvSpPr>
          <p:nvPr>
            <p:ph type="pic" idx="2"/>
          </p:nvPr>
        </p:nvSpPr>
        <p:spPr>
          <a:xfrm>
            <a:off x="457200" y="1122376"/>
            <a:ext cx="8062800" cy="52323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12.1: Why the Private Sector Underinvests in</a:t>
            </a:r>
            <a:br>
              <a:rPr lang="en-US" sz="2800" b="0" i="0" u="none" strike="noStrike" cap="none" dirty="0">
                <a:solidFill>
                  <a:schemeClr val="dk1"/>
                </a:solidFill>
                <a:latin typeface="Arial"/>
                <a:ea typeface="Arial"/>
                <a:cs typeface="Arial"/>
                <a:sym typeface="Arial"/>
              </a:rPr>
            </a:br>
            <a:r>
              <a:rPr lang="en-US" sz="2800" b="0" i="0" u="none" strike="noStrike" cap="none" dirty="0">
                <a:solidFill>
                  <a:schemeClr val="dk1"/>
                </a:solidFill>
                <a:latin typeface="Arial"/>
                <a:ea typeface="Arial"/>
                <a:cs typeface="Arial"/>
                <a:sym typeface="Arial"/>
              </a:rPr>
              <a:t>         Innovation</a:t>
            </a:r>
            <a:endParaRPr dirty="0"/>
          </a:p>
          <a:p>
            <a:pPr marL="0" marR="0" lvl="0" indent="0" algn="l" rtl="0">
              <a:lnSpc>
                <a:spcPct val="115000"/>
              </a:lnSpc>
              <a:spcBef>
                <a:spcPts val="60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12.2: How Governments Can Encourage</a:t>
            </a:r>
            <a:br>
              <a:rPr lang="en-US" sz="2800" b="0" i="0" u="none" strike="noStrike" cap="none" dirty="0">
                <a:solidFill>
                  <a:schemeClr val="dk1"/>
                </a:solidFill>
                <a:latin typeface="Arial"/>
                <a:ea typeface="Arial"/>
                <a:cs typeface="Arial"/>
                <a:sym typeface="Arial"/>
              </a:rPr>
            </a:br>
            <a:r>
              <a:rPr lang="en-US" sz="2800" b="0" i="0" u="none" strike="noStrike" cap="none" dirty="0">
                <a:solidFill>
                  <a:schemeClr val="dk1"/>
                </a:solidFill>
                <a:latin typeface="Arial"/>
                <a:ea typeface="Arial"/>
                <a:cs typeface="Arial"/>
                <a:sym typeface="Arial"/>
              </a:rPr>
              <a:t>         Innovation</a:t>
            </a:r>
            <a:endParaRPr dirty="0"/>
          </a:p>
          <a:p>
            <a:pPr marL="0" marR="0" lvl="0" indent="0" algn="l" rtl="0">
              <a:lnSpc>
                <a:spcPct val="115000"/>
              </a:lnSpc>
              <a:spcBef>
                <a:spcPts val="600"/>
              </a:spcBef>
              <a:spcAft>
                <a:spcPts val="0"/>
              </a:spcAft>
              <a:buClr>
                <a:srgbClr val="6CB255"/>
              </a:buClr>
              <a:buSzPts val="2800"/>
              <a:buFont typeface="Arial"/>
              <a:buNone/>
            </a:pPr>
            <a:r>
              <a:rPr lang="en-US" sz="2800" b="0" i="0" u="none" strike="noStrike" cap="none" dirty="0">
                <a:solidFill>
                  <a:schemeClr val="dk1"/>
                </a:solidFill>
                <a:latin typeface="Arial"/>
                <a:ea typeface="Arial"/>
                <a:cs typeface="Arial"/>
                <a:sym typeface="Arial"/>
              </a:rPr>
              <a:t>12.3: Public Goods</a:t>
            </a:r>
            <a:endParaRPr dirty="0"/>
          </a:p>
          <a:p>
            <a:pPr marL="0" marR="0" lvl="0" indent="0" algn="l" rtl="0">
              <a:lnSpc>
                <a:spcPct val="115000"/>
              </a:lnSpc>
              <a:spcBef>
                <a:spcPts val="600"/>
              </a:spcBef>
              <a:spcAft>
                <a:spcPts val="0"/>
              </a:spcAft>
              <a:buClr>
                <a:srgbClr val="6CB255"/>
              </a:buClr>
              <a:buSzPts val="2800"/>
              <a:buFont typeface="Arial"/>
              <a:buNone/>
            </a:pPr>
            <a:endParaRPr sz="2800" b="0" i="0" u="none" strike="noStrike" cap="none" dirty="0">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0"/>
          <p:cNvSpPr txBox="1">
            <a:spLocks noGrp="1"/>
          </p:cNvSpPr>
          <p:nvPr>
            <p:ph type="title"/>
          </p:nvPr>
        </p:nvSpPr>
        <p:spPr>
          <a:xfrm>
            <a:off x="457200" y="241325"/>
            <a:ext cx="8062800" cy="8811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The Role of Government in Paying for </a:t>
            </a:r>
            <a:endParaRPr/>
          </a:p>
          <a:p>
            <a:pPr marL="0" lvl="0" indent="0" algn="l" rtl="0">
              <a:lnSpc>
                <a:spcPct val="100000"/>
              </a:lnSpc>
              <a:spcBef>
                <a:spcPts val="0"/>
              </a:spcBef>
              <a:spcAft>
                <a:spcPts val="0"/>
              </a:spcAft>
              <a:buSzPts val="2400"/>
              <a:buNone/>
            </a:pPr>
            <a:r>
              <a:rPr lang="en-US"/>
              <a:t>Public Goods</a:t>
            </a:r>
            <a:endParaRPr/>
          </a:p>
        </p:txBody>
      </p:sp>
      <p:sp>
        <p:nvSpPr>
          <p:cNvPr id="183" name="Google Shape;183;p20"/>
          <p:cNvSpPr>
            <a:spLocks noGrp="1"/>
          </p:cNvSpPr>
          <p:nvPr>
            <p:ph type="pic" idx="2"/>
          </p:nvPr>
        </p:nvSpPr>
        <p:spPr>
          <a:xfrm>
            <a:off x="457200" y="1122375"/>
            <a:ext cx="8062800" cy="47637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key to paying for public goods is to assure that </a:t>
            </a:r>
            <a:r>
              <a:rPr lang="en-US" sz="2000" b="0" i="1" u="none" strike="noStrike" cap="none">
                <a:solidFill>
                  <a:schemeClr val="dk1"/>
                </a:solidFill>
                <a:latin typeface="Arial"/>
                <a:ea typeface="Arial"/>
                <a:cs typeface="Arial"/>
                <a:sym typeface="Arial"/>
              </a:rPr>
              <a:t>everyone</a:t>
            </a:r>
            <a:r>
              <a:rPr lang="en-US" sz="2000" b="0" i="0" u="none" strike="noStrike" cap="none">
                <a:solidFill>
                  <a:schemeClr val="dk1"/>
                </a:solidFill>
                <a:latin typeface="Arial"/>
                <a:ea typeface="Arial"/>
                <a:cs typeface="Arial"/>
                <a:sym typeface="Arial"/>
              </a:rPr>
              <a:t> will make a contribution and to prevent free riders.</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This is done through </a:t>
            </a:r>
            <a:r>
              <a:rPr lang="en-US" sz="2000" b="0" i="0" u="sng" strike="noStrike" cap="none">
                <a:solidFill>
                  <a:srgbClr val="000000"/>
                </a:solidFill>
                <a:latin typeface="Arial"/>
                <a:ea typeface="Arial"/>
                <a:cs typeface="Arial"/>
                <a:sym typeface="Arial"/>
              </a:rPr>
              <a:t>government spending</a:t>
            </a:r>
            <a:r>
              <a:rPr lang="en-US" sz="2000" b="0" i="0" u="none" strike="noStrike" cap="none">
                <a:solidFill>
                  <a:srgbClr val="000000"/>
                </a:solidFill>
                <a:latin typeface="Arial"/>
                <a:ea typeface="Arial"/>
                <a:cs typeface="Arial"/>
                <a:sym typeface="Arial"/>
              </a:rPr>
              <a:t> and </a:t>
            </a:r>
            <a:r>
              <a:rPr lang="en-US" sz="2000" b="0" i="0" u="sng" strike="noStrike" cap="none">
                <a:solidFill>
                  <a:srgbClr val="000000"/>
                </a:solidFill>
                <a:latin typeface="Arial"/>
                <a:ea typeface="Arial"/>
                <a:cs typeface="Arial"/>
                <a:sym typeface="Arial"/>
              </a:rPr>
              <a:t>taxes</a:t>
            </a:r>
            <a:r>
              <a:rPr lang="en-US" sz="2000" b="0" i="0" u="none" strike="noStrike" cap="none">
                <a:solidFill>
                  <a:srgbClr val="000000"/>
                </a:solidFill>
                <a:latin typeface="Arial"/>
                <a:ea typeface="Arial"/>
                <a:cs typeface="Arial"/>
                <a:sym typeface="Arial"/>
              </a:rPr>
              <a:t>.</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In some cases, </a:t>
            </a:r>
            <a:r>
              <a:rPr lang="en-US" sz="2000" b="0" i="0" u="sng" strike="noStrike" cap="none">
                <a:solidFill>
                  <a:schemeClr val="dk1"/>
                </a:solidFill>
                <a:latin typeface="Arial"/>
                <a:ea typeface="Arial"/>
                <a:cs typeface="Arial"/>
                <a:sym typeface="Arial"/>
              </a:rPr>
              <a:t>markets</a:t>
            </a:r>
            <a:r>
              <a:rPr lang="en-US" sz="2000" b="0" i="0" u="none" strike="noStrike" cap="none">
                <a:solidFill>
                  <a:schemeClr val="dk1"/>
                </a:solidFill>
                <a:latin typeface="Arial"/>
                <a:ea typeface="Arial"/>
                <a:cs typeface="Arial"/>
                <a:sym typeface="Arial"/>
              </a:rPr>
              <a:t> can produce public goods.</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Creates an indirect way of “charging” for it.</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Example: radio is a public good, but revenue is made by selling advertising, and “charging” listeners by taking up some of their time.</a:t>
            </a:r>
            <a:endParaRPr/>
          </a:p>
          <a:p>
            <a:pPr marL="0" marR="0" lvl="0" indent="45720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sng" strike="noStrike" cap="none">
                <a:solidFill>
                  <a:schemeClr val="dk1"/>
                </a:solidFill>
                <a:latin typeface="Arial"/>
                <a:ea typeface="Arial"/>
                <a:cs typeface="Arial"/>
                <a:sym typeface="Arial"/>
              </a:rPr>
              <a:t>Social pressures</a:t>
            </a:r>
            <a:r>
              <a:rPr lang="en-US" sz="2000" b="0" i="0" u="none" strike="noStrike" cap="none">
                <a:solidFill>
                  <a:schemeClr val="dk1"/>
                </a:solidFill>
                <a:latin typeface="Arial"/>
                <a:ea typeface="Arial"/>
                <a:cs typeface="Arial"/>
                <a:sym typeface="Arial"/>
              </a:rPr>
              <a:t> and </a:t>
            </a:r>
            <a:r>
              <a:rPr lang="en-US" sz="2000" b="0" i="0" u="sng" strike="noStrike" cap="none">
                <a:solidFill>
                  <a:schemeClr val="dk1"/>
                </a:solidFill>
                <a:latin typeface="Arial"/>
                <a:ea typeface="Arial"/>
                <a:cs typeface="Arial"/>
                <a:sym typeface="Arial"/>
              </a:rPr>
              <a:t>personal appeals</a:t>
            </a:r>
            <a:r>
              <a:rPr lang="en-US" sz="2000" b="0" i="0" u="none" strike="noStrike" cap="none">
                <a:solidFill>
                  <a:schemeClr val="dk1"/>
                </a:solidFill>
                <a:latin typeface="Arial"/>
                <a:ea typeface="Arial"/>
                <a:cs typeface="Arial"/>
                <a:sym typeface="Arial"/>
              </a:rPr>
              <a:t> can also reduce the number of free riders and to collect resources for the public good.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1"/>
          <p:cNvSpPr txBox="1">
            <a:spLocks noGrp="1"/>
          </p:cNvSpPr>
          <p:nvPr>
            <p:ph type="title"/>
          </p:nvPr>
        </p:nvSpPr>
        <p:spPr>
          <a:xfrm>
            <a:off x="457200" y="241325"/>
            <a:ext cx="8062800" cy="824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Positive Externalities in Public Health Programs</a:t>
            </a:r>
            <a:endParaRPr/>
          </a:p>
        </p:txBody>
      </p:sp>
      <p:sp>
        <p:nvSpPr>
          <p:cNvPr id="190" name="Google Shape;190;p21"/>
          <p:cNvSpPr>
            <a:spLocks noGrp="1"/>
          </p:cNvSpPr>
          <p:nvPr>
            <p:ph type="pic" idx="2"/>
          </p:nvPr>
        </p:nvSpPr>
        <p:spPr>
          <a:xfrm>
            <a:off x="457200" y="893776"/>
            <a:ext cx="8062800" cy="54420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1900"/>
              <a:buFont typeface="Arial"/>
              <a:buChar char="●"/>
            </a:pPr>
            <a:r>
              <a:rPr lang="en-US" sz="1900" b="0" i="0" u="none" strike="noStrike" cap="none">
                <a:solidFill>
                  <a:schemeClr val="dk1"/>
                </a:solidFill>
                <a:latin typeface="Arial"/>
                <a:ea typeface="Arial"/>
                <a:cs typeface="Arial"/>
                <a:sym typeface="Arial"/>
              </a:rPr>
              <a:t>Advances in public health have all been closely linked to p</a:t>
            </a:r>
            <a:r>
              <a:rPr lang="en-US" sz="1900" b="0" i="1" u="none" strike="noStrike" cap="none">
                <a:solidFill>
                  <a:schemeClr val="dk1"/>
                </a:solidFill>
                <a:latin typeface="Arial"/>
                <a:ea typeface="Arial"/>
                <a:cs typeface="Arial"/>
                <a:sym typeface="Arial"/>
              </a:rPr>
              <a:t>ositive externalities</a:t>
            </a:r>
            <a:r>
              <a:rPr lang="en-US" sz="1900" b="0" i="0" u="none" strike="noStrike" cap="none">
                <a:solidFill>
                  <a:schemeClr val="dk1"/>
                </a:solidFill>
                <a:latin typeface="Arial"/>
                <a:ea typeface="Arial"/>
                <a:cs typeface="Arial"/>
                <a:sym typeface="Arial"/>
              </a:rPr>
              <a:t> and </a:t>
            </a:r>
            <a:r>
              <a:rPr lang="en-US" sz="1900" b="0" i="1" u="none" strike="noStrike" cap="none">
                <a:solidFill>
                  <a:schemeClr val="dk1"/>
                </a:solidFill>
                <a:latin typeface="Arial"/>
                <a:ea typeface="Arial"/>
                <a:cs typeface="Arial"/>
                <a:sym typeface="Arial"/>
              </a:rPr>
              <a:t>public goods</a:t>
            </a:r>
            <a:r>
              <a:rPr lang="en-US" sz="1900" b="0" i="0" u="none" strike="noStrike" cap="none">
                <a:solidFill>
                  <a:schemeClr val="dk1"/>
                </a:solidFill>
                <a:latin typeface="Arial"/>
                <a:ea typeface="Arial"/>
                <a:cs typeface="Arial"/>
                <a:sym typeface="Arial"/>
              </a:rPr>
              <a:t>.</a:t>
            </a:r>
            <a:endParaRPr/>
          </a:p>
          <a:p>
            <a:pPr marL="0" marR="0" lvl="0" indent="0" algn="l" rtl="0">
              <a:lnSpc>
                <a:spcPct val="100000"/>
              </a:lnSpc>
              <a:spcBef>
                <a:spcPts val="600"/>
              </a:spcBef>
              <a:spcAft>
                <a:spcPts val="0"/>
              </a:spcAft>
              <a:buClr>
                <a:srgbClr val="6CB255"/>
              </a:buClr>
              <a:buSzPts val="1900"/>
              <a:buFont typeface="Arial"/>
              <a:buNone/>
            </a:pPr>
            <a:endParaRPr sz="19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1900"/>
              <a:buFont typeface="Arial"/>
              <a:buChar char="●"/>
            </a:pPr>
            <a:r>
              <a:rPr lang="en-US" sz="1900" b="0" i="0" u="none" strike="noStrike" cap="none">
                <a:solidFill>
                  <a:schemeClr val="dk1"/>
                </a:solidFill>
                <a:latin typeface="Arial"/>
                <a:ea typeface="Arial"/>
                <a:cs typeface="Arial"/>
                <a:sym typeface="Arial"/>
              </a:rPr>
              <a:t>Rise in life expectancy seems to stem from </a:t>
            </a:r>
            <a:r>
              <a:rPr lang="en-US" sz="1900" b="0" i="0" u="sng" strike="noStrike" cap="none">
                <a:solidFill>
                  <a:schemeClr val="dk1"/>
                </a:solidFill>
                <a:latin typeface="Arial"/>
                <a:ea typeface="Arial"/>
                <a:cs typeface="Arial"/>
                <a:sym typeface="Arial"/>
              </a:rPr>
              <a:t>three primary factors</a:t>
            </a:r>
            <a:r>
              <a:rPr lang="en-US" sz="1900" b="0" i="0" u="none" strike="noStrike" cap="none">
                <a:solidFill>
                  <a:schemeClr val="dk1"/>
                </a:solidFill>
                <a:latin typeface="Arial"/>
                <a:ea typeface="Arial"/>
                <a:cs typeface="Arial"/>
                <a:sym typeface="Arial"/>
              </a:rPr>
              <a:t> related to </a:t>
            </a:r>
            <a:r>
              <a:rPr lang="en-US" sz="1900" b="0" i="0" u="sng" strike="noStrike" cap="none">
                <a:solidFill>
                  <a:schemeClr val="dk1"/>
                </a:solidFill>
                <a:latin typeface="Arial"/>
                <a:ea typeface="Arial"/>
                <a:cs typeface="Arial"/>
                <a:sym typeface="Arial"/>
              </a:rPr>
              <a:t>public health programs</a:t>
            </a:r>
            <a:r>
              <a:rPr lang="en-US" sz="1900" b="0" i="0" u="none" strike="noStrike" cap="none">
                <a:solidFill>
                  <a:schemeClr val="dk1"/>
                </a:solidFill>
                <a:latin typeface="Arial"/>
                <a:ea typeface="Arial"/>
                <a:cs typeface="Arial"/>
                <a:sym typeface="Arial"/>
              </a:rPr>
              <a:t>/</a:t>
            </a:r>
            <a:r>
              <a:rPr lang="en-US" sz="1900" b="0" i="0" u="sng" strike="noStrike" cap="none">
                <a:solidFill>
                  <a:schemeClr val="dk1"/>
                </a:solidFill>
                <a:latin typeface="Arial"/>
                <a:ea typeface="Arial"/>
                <a:cs typeface="Arial"/>
                <a:sym typeface="Arial"/>
              </a:rPr>
              <a:t>goods</a:t>
            </a:r>
            <a:r>
              <a:rPr lang="en-US" sz="1900" b="0" i="0" u="none" strike="noStrike" cap="none">
                <a:solidFill>
                  <a:schemeClr val="dk1"/>
                </a:solidFill>
                <a:latin typeface="Arial"/>
                <a:ea typeface="Arial"/>
                <a:cs typeface="Arial"/>
                <a:sym typeface="Arial"/>
              </a:rPr>
              <a:t>:</a:t>
            </a:r>
            <a:endParaRPr/>
          </a:p>
          <a:p>
            <a:pPr marL="914400" marR="0" lvl="1" indent="-317500" algn="l" rtl="0">
              <a:lnSpc>
                <a:spcPct val="100000"/>
              </a:lnSpc>
              <a:spcBef>
                <a:spcPts val="60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Public sanitation </a:t>
            </a:r>
            <a:r>
              <a:rPr lang="en-US" sz="1900" b="0" i="0" u="sng" strike="noStrike" cap="none">
                <a:solidFill>
                  <a:srgbClr val="000000"/>
                </a:solidFill>
                <a:latin typeface="Arial"/>
                <a:ea typeface="Arial"/>
                <a:cs typeface="Arial"/>
                <a:sym typeface="Arial"/>
              </a:rPr>
              <a:t>systems</a:t>
            </a:r>
            <a:r>
              <a:rPr lang="en-US" sz="1900" b="0" i="0" u="none" strike="noStrike" cap="none">
                <a:solidFill>
                  <a:srgbClr val="000000"/>
                </a:solidFill>
                <a:latin typeface="Arial"/>
                <a:ea typeface="Arial"/>
                <a:cs typeface="Arial"/>
                <a:sym typeface="Arial"/>
              </a:rPr>
              <a:t> - providing clean water and disposing of human waste help to prevent the transmission of many diseases. </a:t>
            </a:r>
            <a:endParaRPr/>
          </a:p>
          <a:p>
            <a:pPr marL="914400" marR="0" lvl="1" indent="-317500" algn="l" rtl="0">
              <a:lnSpc>
                <a:spcPct val="100000"/>
              </a:lnSpc>
              <a:spcBef>
                <a:spcPts val="0"/>
              </a:spcBef>
              <a:spcAft>
                <a:spcPts val="0"/>
              </a:spcAft>
              <a:buClr>
                <a:srgbClr val="6CB255"/>
              </a:buClr>
              <a:buSzPts val="1400"/>
              <a:buFont typeface="Arial"/>
              <a:buChar char="•"/>
            </a:pPr>
            <a:r>
              <a:rPr lang="en-US" sz="1900" b="0" i="0" u="sng" strike="noStrike" cap="none">
                <a:solidFill>
                  <a:srgbClr val="000000"/>
                </a:solidFill>
                <a:latin typeface="Arial"/>
                <a:ea typeface="Arial"/>
                <a:cs typeface="Arial"/>
                <a:sym typeface="Arial"/>
              </a:rPr>
              <a:t>Medical</a:t>
            </a:r>
            <a:r>
              <a:rPr lang="en-US" sz="1900" b="0" i="0" u="none" strike="noStrike" cap="none">
                <a:solidFill>
                  <a:srgbClr val="000000"/>
                </a:solidFill>
                <a:latin typeface="Arial"/>
                <a:ea typeface="Arial"/>
                <a:cs typeface="Arial"/>
                <a:sym typeface="Arial"/>
              </a:rPr>
              <a:t> discoveries from government or university-funded research, such as:</a:t>
            </a:r>
            <a:endParaRPr/>
          </a:p>
          <a:p>
            <a:pPr marL="1371600" marR="0" lvl="2" indent="-317500" algn="l" rtl="0">
              <a:lnSpc>
                <a:spcPct val="100000"/>
              </a:lnSpc>
              <a:spcBef>
                <a:spcPts val="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Immunizations</a:t>
            </a:r>
            <a:endParaRPr/>
          </a:p>
          <a:p>
            <a:pPr marL="1371600" marR="0" lvl="2" indent="-317500" algn="l" rtl="0">
              <a:lnSpc>
                <a:spcPct val="100000"/>
              </a:lnSpc>
              <a:spcBef>
                <a:spcPts val="36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Antibiotics</a:t>
            </a:r>
            <a:endParaRPr/>
          </a:p>
          <a:p>
            <a:pPr marL="1371600" marR="0" lvl="2" indent="-317500" algn="l" rtl="0">
              <a:lnSpc>
                <a:spcPct val="100000"/>
              </a:lnSpc>
              <a:spcBef>
                <a:spcPts val="36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High blood pressure reducers </a:t>
            </a:r>
            <a:endParaRPr/>
          </a:p>
          <a:p>
            <a:pPr marL="914400" marR="0" lvl="1" indent="-317500" algn="l" rtl="0">
              <a:lnSpc>
                <a:spcPct val="100000"/>
              </a:lnSpc>
              <a:spcBef>
                <a:spcPts val="360"/>
              </a:spcBef>
              <a:spcAft>
                <a:spcPts val="0"/>
              </a:spcAft>
              <a:buClr>
                <a:srgbClr val="6CB255"/>
              </a:buClr>
              <a:buSzPts val="1400"/>
              <a:buFont typeface="Arial"/>
              <a:buChar char="•"/>
            </a:pPr>
            <a:r>
              <a:rPr lang="en-US" sz="1900" b="0" i="0" u="sng" strike="noStrike" cap="none">
                <a:solidFill>
                  <a:srgbClr val="000000"/>
                </a:solidFill>
                <a:latin typeface="Arial"/>
                <a:ea typeface="Arial"/>
                <a:cs typeface="Arial"/>
                <a:sym typeface="Arial"/>
              </a:rPr>
              <a:t>Changes in public behavior</a:t>
            </a:r>
            <a:r>
              <a:rPr lang="en-US" sz="1900" b="0" i="0" u="none" strike="noStrike" cap="none">
                <a:solidFill>
                  <a:srgbClr val="000000"/>
                </a:solidFill>
                <a:latin typeface="Arial"/>
                <a:ea typeface="Arial"/>
                <a:cs typeface="Arial"/>
                <a:sym typeface="Arial"/>
              </a:rPr>
              <a:t> through government health campaigns. Examples:</a:t>
            </a:r>
            <a:endParaRPr/>
          </a:p>
          <a:p>
            <a:pPr marL="1371600" marR="0" lvl="2" indent="-317500" algn="l" rtl="0">
              <a:lnSpc>
                <a:spcPct val="100000"/>
              </a:lnSpc>
              <a:spcBef>
                <a:spcPts val="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Hand washing </a:t>
            </a:r>
            <a:endParaRPr/>
          </a:p>
          <a:p>
            <a:pPr marL="1371600" marR="0" lvl="2" indent="-317500" algn="l" rtl="0">
              <a:lnSpc>
                <a:spcPct val="100000"/>
              </a:lnSpc>
              <a:spcBef>
                <a:spcPts val="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Food storage and protection </a:t>
            </a:r>
            <a:endParaRPr/>
          </a:p>
          <a:p>
            <a:pPr marL="1371600" marR="0" lvl="2" indent="-317500" algn="l" rtl="0">
              <a:lnSpc>
                <a:spcPct val="100000"/>
              </a:lnSpc>
              <a:spcBef>
                <a:spcPts val="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Reducing tobacco smokers </a:t>
            </a:r>
            <a:endParaRPr/>
          </a:p>
          <a:p>
            <a:pPr marL="1371600" marR="0" lvl="2" indent="-317500" algn="l" rtl="0">
              <a:lnSpc>
                <a:spcPct val="100000"/>
              </a:lnSpc>
              <a:spcBef>
                <a:spcPts val="0"/>
              </a:spcBef>
              <a:spcAft>
                <a:spcPts val="0"/>
              </a:spcAft>
              <a:buClr>
                <a:srgbClr val="6CB255"/>
              </a:buClr>
              <a:buSzPts val="1400"/>
              <a:buFont typeface="Arial"/>
              <a:buChar char="•"/>
            </a:pPr>
            <a:r>
              <a:rPr lang="en-US" sz="1900" b="0" i="0" u="none" strike="noStrike" cap="none">
                <a:solidFill>
                  <a:srgbClr val="000000"/>
                </a:solidFill>
                <a:latin typeface="Arial"/>
                <a:ea typeface="Arial"/>
                <a:cs typeface="Arial"/>
                <a:sym typeface="Arial"/>
              </a:rPr>
              <a:t>Precautions against sexually transmitted diseases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2"/>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6CB255"/>
              </a:buClr>
              <a:buSzPts val="600"/>
              <a:buFont typeface="Arial"/>
              <a:buNone/>
            </a:pPr>
            <a:endParaRPr sz="2400" b="0" i="0" u="none" strike="noStrike" cap="none">
              <a:solidFill>
                <a:srgbClr val="6CB255"/>
              </a:solidFill>
              <a:latin typeface="Arial"/>
              <a:ea typeface="Arial"/>
              <a:cs typeface="Arial"/>
              <a:sym typeface="Arial"/>
            </a:endParaRPr>
          </a:p>
        </p:txBody>
      </p:sp>
      <p:sp>
        <p:nvSpPr>
          <p:cNvPr id="197" name="Google Shape;197;p22"/>
          <p:cNvSpPr txBox="1">
            <a:spLocks noGrp="1"/>
          </p:cNvSpPr>
          <p:nvPr>
            <p:ph type="body" idx="1"/>
          </p:nvPr>
        </p:nvSpPr>
        <p:spPr>
          <a:xfrm>
            <a:off x="457200" y="1107617"/>
            <a:ext cx="8062912" cy="525697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6CB255"/>
              </a:buClr>
              <a:buSzPts val="400"/>
              <a:buFont typeface="Arial"/>
              <a:buNone/>
            </a:pPr>
            <a:r>
              <a:rPr lang="en-US" sz="1600" b="0" i="0" u="none" strike="noStrike" cap="none" dirty="0">
                <a:solidFill>
                  <a:srgbClr val="212F62"/>
                </a:solidFill>
                <a:latin typeface="Arial"/>
                <a:ea typeface="Arial"/>
                <a:cs typeface="Arial"/>
                <a:sym typeface="Arial"/>
              </a:rPr>
              <a:t>This OpenStax ancillary resource is © Rice University under a CC-BY 4.0 International license; it may be reproduced or modified but must be attributed to OpenStax, Rice University and any changes must be noted.</a:t>
            </a:r>
          </a:p>
          <a:p>
            <a:pPr marL="0" marR="0" lvl="0" indent="0" algn="ctr" rtl="0">
              <a:lnSpc>
                <a:spcPct val="100000"/>
              </a:lnSpc>
              <a:spcBef>
                <a:spcPts val="0"/>
              </a:spcBef>
              <a:spcAft>
                <a:spcPts val="0"/>
              </a:spcAft>
              <a:buClr>
                <a:srgbClr val="6CB255"/>
              </a:buClr>
              <a:buSzPts val="400"/>
              <a:buFont typeface="Arial"/>
              <a:buNone/>
            </a:pPr>
            <a:r>
              <a:rPr lang="en-US" sz="1600" dirty="0"/>
              <a:t>This chapter 12 corresponds with the original text’s chapter 13.</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3"/>
          <p:cNvSpPr txBox="1">
            <a:spLocks noGrp="1"/>
          </p:cNvSpPr>
          <p:nvPr>
            <p:ph type="title"/>
          </p:nvPr>
        </p:nvSpPr>
        <p:spPr>
          <a:xfrm>
            <a:off x="457200" y="241326"/>
            <a:ext cx="8062912" cy="659535"/>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View from Voyager</a:t>
            </a:r>
            <a:endParaRPr/>
          </a:p>
        </p:txBody>
      </p:sp>
      <p:pic>
        <p:nvPicPr>
          <p:cNvPr id="56" name="Google Shape;56;p3" descr="Image of the swirling clouds of Jupiter's atmosphere."/>
          <p:cNvPicPr preferRelativeResize="0">
            <a:picLocks noGrp="1"/>
          </p:cNvPicPr>
          <p:nvPr>
            <p:ph type="pic" idx="2"/>
          </p:nvPr>
        </p:nvPicPr>
        <p:blipFill rotWithShape="1">
          <a:blip r:embed="rId3">
            <a:alphaModFix/>
          </a:blip>
          <a:srcRect/>
          <a:stretch/>
        </p:blipFill>
        <p:spPr>
          <a:xfrm>
            <a:off x="1591738" y="1122386"/>
            <a:ext cx="5793835" cy="3500071"/>
          </a:xfrm>
          <a:prstGeom prst="rect">
            <a:avLst/>
          </a:prstGeom>
          <a:noFill/>
          <a:ln>
            <a:noFill/>
          </a:ln>
        </p:spPr>
      </p:pic>
      <p:sp>
        <p:nvSpPr>
          <p:cNvPr id="57" name="Google Shape;57;p3"/>
          <p:cNvSpPr txBox="1">
            <a:spLocks noGrp="1"/>
          </p:cNvSpPr>
          <p:nvPr>
            <p:ph type="body" idx="1"/>
          </p:nvPr>
        </p:nvSpPr>
        <p:spPr>
          <a:xfrm>
            <a:off x="457200" y="4622449"/>
            <a:ext cx="8062800" cy="18060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800"/>
              <a:buChar char="●"/>
            </a:pPr>
            <a:r>
              <a:rPr lang="en-US" sz="1800" b="0" i="0" u="none" strike="noStrike" cap="none">
                <a:solidFill>
                  <a:srgbClr val="000000"/>
                </a:solidFill>
                <a:latin typeface="Arial"/>
                <a:ea typeface="Arial"/>
                <a:cs typeface="Arial"/>
                <a:sym typeface="Arial"/>
              </a:rPr>
              <a:t>Launched by NASA </a:t>
            </a:r>
            <a:r>
              <a:rPr lang="en-US" sz="1800"/>
              <a:t>in</a:t>
            </a:r>
            <a:r>
              <a:rPr lang="en-US" sz="1800" b="0" i="0" u="none" strike="noStrike" cap="none">
                <a:solidFill>
                  <a:srgbClr val="000000"/>
                </a:solidFill>
                <a:latin typeface="Arial"/>
                <a:ea typeface="Arial"/>
                <a:cs typeface="Arial"/>
                <a:sym typeface="Arial"/>
              </a:rPr>
              <a:t> 1977, Voyager 1’s primary mission was to provide detailed images of Jupiter, Saturn, and their moons. </a:t>
            </a:r>
            <a:endParaRPr/>
          </a:p>
          <a:p>
            <a:pPr marL="457200" marR="0" lvl="0" indent="-228600" algn="l" rtl="0">
              <a:lnSpc>
                <a:spcPct val="100000"/>
              </a:lnSpc>
              <a:spcBef>
                <a:spcPts val="0"/>
              </a:spcBef>
              <a:spcAft>
                <a:spcPts val="0"/>
              </a:spcAft>
              <a:buSzPts val="1800"/>
              <a:buChar char="●"/>
            </a:pPr>
            <a:r>
              <a:rPr lang="en-US" sz="1800"/>
              <a:t>I</a:t>
            </a:r>
            <a:r>
              <a:rPr lang="en-US" sz="1800" b="0" i="0" u="none" strike="noStrike" cap="none">
                <a:solidFill>
                  <a:srgbClr val="000000"/>
                </a:solidFill>
                <a:latin typeface="Arial"/>
                <a:ea typeface="Arial"/>
                <a:cs typeface="Arial"/>
                <a:sym typeface="Arial"/>
              </a:rPr>
              <a:t>n August of 2012, Voyager I entered interstellar space—the first human-made object to do so—and it is expected to send data and images back to earth until 2025. </a:t>
            </a:r>
            <a:endParaRPr/>
          </a:p>
          <a:p>
            <a:pPr marL="457200" marR="0" lvl="0" indent="-228600" algn="l" rtl="0">
              <a:lnSpc>
                <a:spcPct val="100000"/>
              </a:lnSpc>
              <a:spcBef>
                <a:spcPts val="0"/>
              </a:spcBef>
              <a:spcAft>
                <a:spcPts val="0"/>
              </a:spcAft>
              <a:buSzPts val="1800"/>
              <a:buChar char="●"/>
            </a:pPr>
            <a:r>
              <a:rPr lang="en-US" sz="1800" b="0" i="0" u="none" strike="noStrike" cap="none">
                <a:solidFill>
                  <a:srgbClr val="000000"/>
                </a:solidFill>
                <a:latin typeface="Arial"/>
                <a:ea typeface="Arial"/>
                <a:cs typeface="Arial"/>
                <a:sym typeface="Arial"/>
              </a:rPr>
              <a:t>Such a technological feat has a lot to do with economic principles. </a:t>
            </a:r>
            <a:endParaRPr/>
          </a:p>
          <a:p>
            <a:pPr marL="0" marR="0" lvl="0" indent="457200" algn="ctr" rtl="0">
              <a:lnSpc>
                <a:spcPct val="100000"/>
              </a:lnSpc>
              <a:spcBef>
                <a:spcPts val="0"/>
              </a:spcBef>
              <a:spcAft>
                <a:spcPts val="0"/>
              </a:spcAft>
              <a:buSzPts val="1600"/>
              <a:buNone/>
            </a:pPr>
            <a:r>
              <a:rPr lang="en-US" sz="1600" b="0" i="0" u="none" strike="noStrike" cap="none">
                <a:solidFill>
                  <a:srgbClr val="000000"/>
                </a:solidFill>
                <a:latin typeface="Arial"/>
                <a:ea typeface="Arial"/>
                <a:cs typeface="Arial"/>
                <a:sym typeface="Arial"/>
              </a:rPr>
              <a:t>(Credit: modification of work by NASA/JPL)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4"/>
          <p:cNvSpPr txBox="1">
            <a:spLocks noGrp="1"/>
          </p:cNvSpPr>
          <p:nvPr>
            <p:ph type="title"/>
          </p:nvPr>
        </p:nvSpPr>
        <p:spPr>
          <a:xfrm>
            <a:off x="457200" y="241325"/>
            <a:ext cx="8062800" cy="801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dirty="0"/>
              <a:t>12.1 Why the Private Sector </a:t>
            </a:r>
            <a:endParaRPr dirty="0"/>
          </a:p>
          <a:p>
            <a:pPr marL="0" lvl="0" indent="0" algn="l" rtl="0">
              <a:lnSpc>
                <a:spcPct val="100000"/>
              </a:lnSpc>
              <a:spcBef>
                <a:spcPts val="0"/>
              </a:spcBef>
              <a:spcAft>
                <a:spcPts val="0"/>
              </a:spcAft>
              <a:buSzPts val="2400"/>
              <a:buNone/>
            </a:pPr>
            <a:r>
              <a:rPr lang="en-US" dirty="0"/>
              <a:t>Underinvests in Innovation</a:t>
            </a:r>
            <a:endParaRPr dirty="0"/>
          </a:p>
        </p:txBody>
      </p:sp>
      <p:sp>
        <p:nvSpPr>
          <p:cNvPr id="64" name="Google Shape;64;p4"/>
          <p:cNvSpPr>
            <a:spLocks noGrp="1"/>
          </p:cNvSpPr>
          <p:nvPr>
            <p:ph type="pic" idx="2"/>
          </p:nvPr>
        </p:nvSpPr>
        <p:spPr>
          <a:xfrm>
            <a:off x="457200" y="1122371"/>
            <a:ext cx="8062800" cy="46605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Market competition can provide an incentive for discovering </a:t>
            </a:r>
            <a:r>
              <a:rPr lang="en-US" sz="2000" b="0" i="0" u="sng" strike="noStrike" cap="none">
                <a:solidFill>
                  <a:schemeClr val="dk1"/>
                </a:solidFill>
                <a:latin typeface="Arial"/>
                <a:ea typeface="Arial"/>
                <a:cs typeface="Arial"/>
                <a:sym typeface="Arial"/>
              </a:rPr>
              <a:t>new technology</a:t>
            </a:r>
            <a:r>
              <a:rPr lang="en-US" sz="2000" b="0" i="0" u="none" strike="noStrike" cap="none">
                <a:solidFill>
                  <a:schemeClr val="dk1"/>
                </a:solidFill>
                <a:latin typeface="Arial"/>
                <a:ea typeface="Arial"/>
                <a:cs typeface="Arial"/>
                <a:sym typeface="Arial"/>
              </a:rPr>
              <a:t>, because a firm can earn higher profits:</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by finding a way to produce products more cheaply </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by creating products with characteristics consumers want.</a:t>
            </a:r>
            <a:endParaRPr/>
          </a:p>
          <a:p>
            <a:pPr marL="0" marR="0" lvl="0" indent="45720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In some cases competition can discourage new technology, especially when other firms can quickly copy a new idea.</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Studies by economists have found that the original inventor receives 1/3 to 1/2 of the total economic benefits from innovations, while other businesses and new product users receive the rest.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5"/>
          <p:cNvSpPr txBox="1">
            <a:spLocks noGrp="1"/>
          </p:cNvSpPr>
          <p:nvPr>
            <p:ph type="title"/>
          </p:nvPr>
        </p:nvSpPr>
        <p:spPr>
          <a:xfrm>
            <a:off x="457200" y="241325"/>
            <a:ext cx="8062800" cy="833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The Positive Externalities of </a:t>
            </a:r>
            <a:endParaRPr/>
          </a:p>
          <a:p>
            <a:pPr marL="0" lvl="0" indent="0" algn="l" rtl="0">
              <a:lnSpc>
                <a:spcPct val="100000"/>
              </a:lnSpc>
              <a:spcBef>
                <a:spcPts val="0"/>
              </a:spcBef>
              <a:spcAft>
                <a:spcPts val="0"/>
              </a:spcAft>
              <a:buSzPts val="2400"/>
              <a:buNone/>
            </a:pPr>
            <a:r>
              <a:rPr lang="en-US"/>
              <a:t>New Technology</a:t>
            </a:r>
            <a:endParaRPr/>
          </a:p>
        </p:txBody>
      </p:sp>
      <p:sp>
        <p:nvSpPr>
          <p:cNvPr id="71" name="Google Shape;71;p5"/>
          <p:cNvSpPr>
            <a:spLocks noGrp="1"/>
          </p:cNvSpPr>
          <p:nvPr>
            <p:ph type="pic" idx="2"/>
          </p:nvPr>
        </p:nvSpPr>
        <p:spPr>
          <a:xfrm>
            <a:off x="457199" y="1122386"/>
            <a:ext cx="8062800" cy="35001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Private benefits</a:t>
            </a:r>
            <a:r>
              <a:rPr lang="en-US" sz="2000" b="0" i="0" u="none" strike="noStrike" cap="none">
                <a:solidFill>
                  <a:schemeClr val="dk1"/>
                </a:solidFill>
                <a:latin typeface="Arial"/>
                <a:ea typeface="Arial"/>
                <a:cs typeface="Arial"/>
                <a:sym typeface="Arial"/>
              </a:rPr>
              <a:t> - the benefits a person who consumes a good or service receives, or a new product's benefits or process that a company invents that the company captures. </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Social benefits</a:t>
            </a:r>
            <a:r>
              <a:rPr lang="en-US" sz="2000" b="0" i="0" u="none" strike="noStrike" cap="none">
                <a:solidFill>
                  <a:schemeClr val="dk1"/>
                </a:solidFill>
                <a:latin typeface="Arial"/>
                <a:ea typeface="Arial"/>
                <a:cs typeface="Arial"/>
                <a:sym typeface="Arial"/>
              </a:rPr>
              <a:t> - the value of </a:t>
            </a:r>
            <a:r>
              <a:rPr lang="en-US" sz="2000" b="0" i="0" u="sng" strike="noStrike" cap="none">
                <a:solidFill>
                  <a:schemeClr val="dk1"/>
                </a:solidFill>
                <a:latin typeface="Arial"/>
                <a:ea typeface="Arial"/>
                <a:cs typeface="Arial"/>
                <a:sym typeface="Arial"/>
              </a:rPr>
              <a:t>all </a:t>
            </a:r>
            <a:r>
              <a:rPr lang="en-US" sz="2000" b="0" i="0" u="none" strike="noStrike" cap="none">
                <a:solidFill>
                  <a:schemeClr val="dk1"/>
                </a:solidFill>
                <a:latin typeface="Arial"/>
                <a:ea typeface="Arial"/>
                <a:cs typeface="Arial"/>
                <a:sym typeface="Arial"/>
              </a:rPr>
              <a:t>the </a:t>
            </a:r>
            <a:r>
              <a:rPr lang="en-US" sz="2000" b="0" i="0" u="sng" strike="noStrike" cap="none">
                <a:solidFill>
                  <a:schemeClr val="dk1"/>
                </a:solidFill>
                <a:latin typeface="Arial"/>
                <a:ea typeface="Arial"/>
                <a:cs typeface="Arial"/>
                <a:sym typeface="Arial"/>
              </a:rPr>
              <a:t>positive externalities</a:t>
            </a:r>
            <a:r>
              <a:rPr lang="en-US" sz="2000" b="0" i="0" u="none" strike="noStrike" cap="none">
                <a:solidFill>
                  <a:schemeClr val="dk1"/>
                </a:solidFill>
                <a:latin typeface="Arial"/>
                <a:ea typeface="Arial"/>
                <a:cs typeface="Arial"/>
                <a:sym typeface="Arial"/>
              </a:rPr>
              <a:t> of the new idea or product (whether enjoyed by other companies or society as a whole), as well as the </a:t>
            </a:r>
            <a:r>
              <a:rPr lang="en-US" sz="2000" b="0" i="0" u="sng" strike="noStrike" cap="none">
                <a:solidFill>
                  <a:schemeClr val="dk1"/>
                </a:solidFill>
                <a:latin typeface="Arial"/>
                <a:ea typeface="Arial"/>
                <a:cs typeface="Arial"/>
                <a:sym typeface="Arial"/>
              </a:rPr>
              <a:t>private benefits</a:t>
            </a:r>
            <a:r>
              <a:rPr lang="en-US" sz="2000" b="0" i="0" u="none" strike="noStrike" cap="none">
                <a:solidFill>
                  <a:schemeClr val="dk1"/>
                </a:solidFill>
                <a:latin typeface="Arial"/>
                <a:ea typeface="Arial"/>
                <a:cs typeface="Arial"/>
                <a:sym typeface="Arial"/>
              </a:rPr>
              <a:t> the </a:t>
            </a:r>
            <a:r>
              <a:rPr lang="en-US" sz="2000" b="0" i="0" u="sng" strike="noStrike" cap="none">
                <a:solidFill>
                  <a:schemeClr val="dk1"/>
                </a:solidFill>
                <a:latin typeface="Arial"/>
                <a:ea typeface="Arial"/>
                <a:cs typeface="Arial"/>
                <a:sym typeface="Arial"/>
              </a:rPr>
              <a:t>firm that developed</a:t>
            </a:r>
            <a:r>
              <a:rPr lang="en-US" sz="2000" b="0" i="0" u="none" strike="noStrike" cap="none">
                <a:solidFill>
                  <a:schemeClr val="dk1"/>
                </a:solidFill>
                <a:latin typeface="Arial"/>
                <a:ea typeface="Arial"/>
                <a:cs typeface="Arial"/>
                <a:sym typeface="Arial"/>
              </a:rPr>
              <a:t> the new technology receives.</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ctr" rtl="0">
              <a:lnSpc>
                <a:spcPct val="100000"/>
              </a:lnSpc>
              <a:spcBef>
                <a:spcPts val="600"/>
              </a:spcBef>
              <a:spcAft>
                <a:spcPts val="0"/>
              </a:spcAft>
              <a:buClr>
                <a:srgbClr val="6CB255"/>
              </a:buClr>
              <a:buSzPts val="2000"/>
              <a:buFont typeface="Arial"/>
              <a:buNone/>
            </a:pPr>
            <a:r>
              <a:rPr lang="en-US" sz="2000" b="0" i="0" u="none" strike="noStrike" cap="none">
                <a:solidFill>
                  <a:schemeClr val="dk1"/>
                </a:solidFill>
                <a:latin typeface="Arial"/>
                <a:ea typeface="Arial"/>
                <a:cs typeface="Arial"/>
                <a:sym typeface="Arial"/>
              </a:rPr>
              <a:t>= private benefits + external benefits</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Positive externalities </a:t>
            </a:r>
            <a:r>
              <a:rPr lang="en-US" sz="2000" b="0" i="0" u="none" strike="noStrike" cap="none">
                <a:solidFill>
                  <a:schemeClr val="dk1"/>
                </a:solidFill>
                <a:latin typeface="Arial"/>
                <a:ea typeface="Arial"/>
                <a:cs typeface="Arial"/>
                <a:sym typeface="Arial"/>
              </a:rPr>
              <a:t>or</a:t>
            </a:r>
            <a:r>
              <a:rPr lang="en-US" sz="2000" b="1" i="0" u="none" strike="noStrike" cap="none">
                <a:solidFill>
                  <a:schemeClr val="dk1"/>
                </a:solidFill>
                <a:latin typeface="Arial"/>
                <a:ea typeface="Arial"/>
                <a:cs typeface="Arial"/>
                <a:sym typeface="Arial"/>
              </a:rPr>
              <a:t> benefits</a:t>
            </a:r>
            <a:r>
              <a:rPr lang="en-US" sz="2000" b="0" i="0" u="none" strike="noStrike" cap="none">
                <a:solidFill>
                  <a:schemeClr val="dk1"/>
                </a:solidFill>
                <a:latin typeface="Arial"/>
                <a:ea typeface="Arial"/>
                <a:cs typeface="Arial"/>
                <a:sym typeface="Arial"/>
              </a:rPr>
              <a:t> - beneficial spillovers to a third party or parties.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6"/>
          <p:cNvSpPr txBox="1">
            <a:spLocks noGrp="1"/>
          </p:cNvSpPr>
          <p:nvPr>
            <p:ph type="title"/>
          </p:nvPr>
        </p:nvSpPr>
        <p:spPr>
          <a:xfrm>
            <a:off x="457200" y="12725"/>
            <a:ext cx="8062800" cy="7287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Positive Externalities and Technology</a:t>
            </a:r>
            <a:endParaRPr/>
          </a:p>
        </p:txBody>
      </p:sp>
      <p:sp>
        <p:nvSpPr>
          <p:cNvPr id="78" name="Google Shape;78;p6"/>
          <p:cNvSpPr txBox="1">
            <a:spLocks noGrp="1"/>
          </p:cNvSpPr>
          <p:nvPr>
            <p:ph type="body" idx="1"/>
          </p:nvPr>
        </p:nvSpPr>
        <p:spPr>
          <a:xfrm>
            <a:off x="457200" y="4437075"/>
            <a:ext cx="8062800" cy="20781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2000"/>
              <a:buChar char="●"/>
            </a:pPr>
            <a:r>
              <a:rPr lang="en-US"/>
              <a:t>Big Drug faces a cost of borrowing of 8%. </a:t>
            </a:r>
            <a:endParaRPr/>
          </a:p>
          <a:p>
            <a:pPr marL="457200" marR="0" lvl="0" indent="-228600" algn="l" rtl="0">
              <a:lnSpc>
                <a:spcPct val="100000"/>
              </a:lnSpc>
              <a:spcBef>
                <a:spcPts val="0"/>
              </a:spcBef>
              <a:spcAft>
                <a:spcPts val="0"/>
              </a:spcAft>
              <a:buSzPts val="2000"/>
              <a:buChar char="●"/>
            </a:pPr>
            <a:r>
              <a:rPr lang="en-US"/>
              <a:t>If the firm receives only the private benefits of investing in R&amp;D, then we show its demand curve for financial capital by D</a:t>
            </a:r>
            <a:r>
              <a:rPr lang="en-US" baseline="-25000"/>
              <a:t>Private</a:t>
            </a:r>
            <a:r>
              <a:rPr lang="en-US"/>
              <a:t>, and the equilibrium will occur at $30 million. </a:t>
            </a:r>
            <a:endParaRPr/>
          </a:p>
          <a:p>
            <a:pPr marL="457200" marR="0" lvl="0" indent="-228600" algn="l" rtl="0">
              <a:lnSpc>
                <a:spcPct val="100000"/>
              </a:lnSpc>
              <a:spcBef>
                <a:spcPts val="0"/>
              </a:spcBef>
              <a:spcAft>
                <a:spcPts val="0"/>
              </a:spcAft>
              <a:buSzPts val="2000"/>
              <a:buChar char="●"/>
            </a:pPr>
            <a:r>
              <a:rPr lang="en-US"/>
              <a:t>Because there are spillover benefits, society would find it optimal to have $52 million of investment.</a:t>
            </a:r>
            <a:endParaRPr/>
          </a:p>
        </p:txBody>
      </p:sp>
      <p:pic>
        <p:nvPicPr>
          <p:cNvPr id="79" name="Google Shape;79;p6" descr="The graph shows the different demand curves based on whether or not a firm receives social benefits in addition to private benefits."/>
          <p:cNvPicPr preferRelativeResize="0">
            <a:picLocks noGrp="1"/>
          </p:cNvPicPr>
          <p:nvPr>
            <p:ph type="pic" idx="2"/>
          </p:nvPr>
        </p:nvPicPr>
        <p:blipFill rotWithShape="1">
          <a:blip r:embed="rId3">
            <a:alphaModFix/>
          </a:blip>
          <a:srcRect/>
          <a:stretch/>
        </p:blipFill>
        <p:spPr>
          <a:xfrm>
            <a:off x="1779601" y="969986"/>
            <a:ext cx="5013300" cy="3238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7"/>
          <p:cNvSpPr txBox="1">
            <a:spLocks noGrp="1"/>
          </p:cNvSpPr>
          <p:nvPr>
            <p:ph type="title"/>
          </p:nvPr>
        </p:nvSpPr>
        <p:spPr>
          <a:xfrm>
            <a:off x="457200" y="241325"/>
            <a:ext cx="8062800" cy="7287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rgbClr val="6CB255"/>
              </a:buClr>
              <a:buSzPts val="600"/>
              <a:buFont typeface="Arial"/>
              <a:buNone/>
            </a:pPr>
            <a:r>
              <a:rPr lang="en-US"/>
              <a:t>Positive Externalities and </a:t>
            </a:r>
            <a:endParaRPr/>
          </a:p>
          <a:p>
            <a:pPr marL="0" marR="0" lvl="0" indent="0" algn="l" rtl="0">
              <a:lnSpc>
                <a:spcPct val="100000"/>
              </a:lnSpc>
              <a:spcBef>
                <a:spcPts val="0"/>
              </a:spcBef>
              <a:spcAft>
                <a:spcPts val="0"/>
              </a:spcAft>
              <a:buClr>
                <a:srgbClr val="6CB255"/>
              </a:buClr>
              <a:buSzPts val="600"/>
              <a:buFont typeface="Arial"/>
              <a:buNone/>
            </a:pPr>
            <a:r>
              <a:rPr lang="en-US"/>
              <a:t>Technology, Continued</a:t>
            </a:r>
            <a:endParaRPr/>
          </a:p>
        </p:txBody>
      </p:sp>
      <p:sp>
        <p:nvSpPr>
          <p:cNvPr id="86" name="Google Shape;86;p7"/>
          <p:cNvSpPr txBox="1">
            <a:spLocks noGrp="1"/>
          </p:cNvSpPr>
          <p:nvPr>
            <p:ph type="body" idx="1"/>
          </p:nvPr>
        </p:nvSpPr>
        <p:spPr>
          <a:xfrm>
            <a:off x="457200" y="4208475"/>
            <a:ext cx="8062800" cy="24897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300"/>
              </a:spcBef>
              <a:spcAft>
                <a:spcPts val="0"/>
              </a:spcAft>
              <a:buSzPts val="2000"/>
              <a:buChar char="●"/>
            </a:pPr>
            <a:r>
              <a:rPr lang="en-US" u="sng" dirty="0"/>
              <a:t>If</a:t>
            </a:r>
            <a:r>
              <a:rPr lang="en-US" i="1" dirty="0"/>
              <a:t> </a:t>
            </a:r>
            <a:r>
              <a:rPr lang="en-US" dirty="0"/>
              <a:t>the firm could keep the social benefits of its investment for itself, its demand curve for financial capital would be </a:t>
            </a:r>
            <a:r>
              <a:rPr lang="en-US" dirty="0" err="1"/>
              <a:t>D</a:t>
            </a:r>
            <a:r>
              <a:rPr lang="en-US" baseline="-25000" dirty="0" err="1"/>
              <a:t>Social</a:t>
            </a:r>
            <a:r>
              <a:rPr lang="en-US" dirty="0"/>
              <a:t> and it would be willing to borrow $52 million. (The firm’s private demand curve would be the same as society’s demand curve.)</a:t>
            </a:r>
            <a:endParaRPr dirty="0"/>
          </a:p>
          <a:p>
            <a:pPr marL="457200" marR="0" lvl="0" indent="-228600" algn="l" rtl="0">
              <a:lnSpc>
                <a:spcPct val="100000"/>
              </a:lnSpc>
              <a:spcBef>
                <a:spcPts val="300"/>
              </a:spcBef>
              <a:spcAft>
                <a:spcPts val="0"/>
              </a:spcAft>
              <a:buSzPts val="2000"/>
              <a:buChar char="●"/>
            </a:pPr>
            <a:r>
              <a:rPr lang="en-US" u="sng" dirty="0"/>
              <a:t>But</a:t>
            </a:r>
            <a:r>
              <a:rPr lang="en-US" dirty="0"/>
              <a:t>, unless there is a way for the company to fully enjoy the total benefits, then it will borrow less than the socially optimal level of $52 million.</a:t>
            </a:r>
            <a:endParaRPr dirty="0"/>
          </a:p>
        </p:txBody>
      </p:sp>
      <p:pic>
        <p:nvPicPr>
          <p:cNvPr id="87" name="Google Shape;87;p7" descr="The graph shows the different demand curves based on whether or not a firm receives social benefits in addition to private benefits."/>
          <p:cNvPicPr preferRelativeResize="0">
            <a:picLocks noGrp="1"/>
          </p:cNvPicPr>
          <p:nvPr>
            <p:ph type="pic" idx="2"/>
          </p:nvPr>
        </p:nvPicPr>
        <p:blipFill rotWithShape="1">
          <a:blip r:embed="rId3">
            <a:alphaModFix/>
          </a:blip>
          <a:srcRect/>
          <a:stretch/>
        </p:blipFill>
        <p:spPr>
          <a:xfrm>
            <a:off x="1779601" y="969986"/>
            <a:ext cx="5013300" cy="3238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8"/>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Why Invest in Human Capital?</a:t>
            </a:r>
            <a:endParaRPr/>
          </a:p>
        </p:txBody>
      </p:sp>
      <p:sp>
        <p:nvSpPr>
          <p:cNvPr id="94" name="Google Shape;94;p8"/>
          <p:cNvSpPr>
            <a:spLocks noGrp="1"/>
          </p:cNvSpPr>
          <p:nvPr>
            <p:ph type="pic" idx="2"/>
          </p:nvPr>
        </p:nvSpPr>
        <p:spPr>
          <a:xfrm>
            <a:off x="457200" y="1122375"/>
            <a:ext cx="8062800" cy="56430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investment in education, or human capital, requires a certain upfront cost with an uncertain future benefit. </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idea is that </a:t>
            </a:r>
            <a:r>
              <a:rPr lang="en-US" sz="2000" b="0" i="1" u="none" strike="noStrike" cap="none">
                <a:solidFill>
                  <a:schemeClr val="dk1"/>
                </a:solidFill>
                <a:latin typeface="Arial"/>
                <a:ea typeface="Arial"/>
                <a:cs typeface="Arial"/>
                <a:sym typeface="Arial"/>
              </a:rPr>
              <a:t>higher </a:t>
            </a:r>
            <a:r>
              <a:rPr lang="en-US" sz="2000" b="0" i="0" u="sng" strike="noStrike" cap="none">
                <a:solidFill>
                  <a:schemeClr val="dk1"/>
                </a:solidFill>
                <a:latin typeface="Arial"/>
                <a:ea typeface="Arial"/>
                <a:cs typeface="Arial"/>
                <a:sym typeface="Arial"/>
              </a:rPr>
              <a:t>levels of educational attainment</a:t>
            </a:r>
            <a:r>
              <a:rPr lang="en-US" sz="2000" b="0" i="0" u="none" strike="noStrike" cap="none">
                <a:solidFill>
                  <a:schemeClr val="dk1"/>
                </a:solidFill>
                <a:latin typeface="Arial"/>
                <a:ea typeface="Arial"/>
                <a:cs typeface="Arial"/>
                <a:sym typeface="Arial"/>
              </a:rPr>
              <a:t> will eventually serve to </a:t>
            </a:r>
            <a:r>
              <a:rPr lang="en-US" sz="2000" b="0" i="1" u="none" strike="noStrike" cap="none">
                <a:solidFill>
                  <a:schemeClr val="dk1"/>
                </a:solidFill>
                <a:latin typeface="Arial"/>
                <a:ea typeface="Arial"/>
                <a:cs typeface="Arial"/>
                <a:sym typeface="Arial"/>
              </a:rPr>
              <a:t>increase</a:t>
            </a:r>
            <a:r>
              <a:rPr lang="en-US" sz="2000" b="0" i="0" u="none" strike="noStrike" cap="none">
                <a:solidFill>
                  <a:schemeClr val="dk1"/>
                </a:solidFill>
                <a:latin typeface="Arial"/>
                <a:ea typeface="Arial"/>
                <a:cs typeface="Arial"/>
                <a:sym typeface="Arial"/>
              </a:rPr>
              <a:t> the person’s </a:t>
            </a:r>
            <a:r>
              <a:rPr lang="en-US" sz="2000" b="0" i="0" u="sng" strike="noStrike" cap="none">
                <a:solidFill>
                  <a:schemeClr val="dk1"/>
                </a:solidFill>
                <a:latin typeface="Arial"/>
                <a:ea typeface="Arial"/>
                <a:cs typeface="Arial"/>
                <a:sym typeface="Arial"/>
              </a:rPr>
              <a:t>future productivity</a:t>
            </a:r>
            <a:r>
              <a:rPr lang="en-US" sz="2000" b="0" i="0" u="none" strike="noStrike" cap="none">
                <a:solidFill>
                  <a:schemeClr val="dk1"/>
                </a:solidFill>
                <a:latin typeface="Arial"/>
                <a:ea typeface="Arial"/>
                <a:cs typeface="Arial"/>
                <a:sym typeface="Arial"/>
              </a:rPr>
              <a:t> and </a:t>
            </a:r>
            <a:r>
              <a:rPr lang="en-US" sz="2000" b="0" i="0" u="sng" strike="noStrike" cap="none">
                <a:solidFill>
                  <a:schemeClr val="dk1"/>
                </a:solidFill>
                <a:latin typeface="Arial"/>
                <a:ea typeface="Arial"/>
                <a:cs typeface="Arial"/>
                <a:sym typeface="Arial"/>
              </a:rPr>
              <a:t>subsequent ability to earn</a:t>
            </a:r>
            <a:r>
              <a:rPr lang="en-US" sz="2000" b="0" i="0" u="none" strike="noStrike" cap="none">
                <a:solidFill>
                  <a:schemeClr val="dk1"/>
                </a:solidFill>
                <a:latin typeface="Arial"/>
                <a:ea typeface="Arial"/>
                <a:cs typeface="Arial"/>
                <a:sym typeface="Arial"/>
              </a:rPr>
              <a:t>.  </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Economists have found though several studies that the rate of return of a college education to that person, in the United States, is approximately 10-15%.</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Private rates of return</a:t>
            </a:r>
            <a:r>
              <a:rPr lang="en-US" sz="2000" b="0" i="0" u="none" strike="noStrike" cap="none">
                <a:solidFill>
                  <a:schemeClr val="dk1"/>
                </a:solidFill>
                <a:latin typeface="Arial"/>
                <a:ea typeface="Arial"/>
                <a:cs typeface="Arial"/>
                <a:sym typeface="Arial"/>
              </a:rPr>
              <a:t> - the estimated rates of return go primarily to an individual; for example, earning interest on a savings account.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9"/>
          <p:cNvSpPr txBox="1">
            <a:spLocks noGrp="1"/>
          </p:cNvSpPr>
          <p:nvPr>
            <p:ph type="title"/>
          </p:nvPr>
        </p:nvSpPr>
        <p:spPr>
          <a:xfrm>
            <a:off x="457200" y="241326"/>
            <a:ext cx="8062800" cy="6594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2400"/>
              <a:buNone/>
            </a:pPr>
            <a:r>
              <a:rPr lang="en-US"/>
              <a:t>Society Gains When People Learn</a:t>
            </a:r>
            <a:endParaRPr/>
          </a:p>
        </p:txBody>
      </p:sp>
      <p:sp>
        <p:nvSpPr>
          <p:cNvPr id="101" name="Google Shape;101;p9"/>
          <p:cNvSpPr>
            <a:spLocks noGrp="1"/>
          </p:cNvSpPr>
          <p:nvPr>
            <p:ph type="pic" idx="2"/>
          </p:nvPr>
        </p:nvSpPr>
        <p:spPr>
          <a:xfrm>
            <a:off x="457200" y="1122373"/>
            <a:ext cx="8062800" cy="4191000"/>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Society also gains from investing in the education of another student.</a:t>
            </a:r>
            <a:endParaRPr/>
          </a:p>
          <a:p>
            <a:pPr marL="0" marR="0" lvl="0" indent="0" algn="l" rtl="0">
              <a:lnSpc>
                <a:spcPct val="100000"/>
              </a:lnSpc>
              <a:spcBef>
                <a:spcPts val="60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0" i="0" u="none" strike="noStrike" cap="none">
                <a:solidFill>
                  <a:schemeClr val="dk1"/>
                </a:solidFill>
                <a:latin typeface="Arial"/>
                <a:ea typeface="Arial"/>
                <a:cs typeface="Arial"/>
                <a:sym typeface="Arial"/>
              </a:rPr>
              <a:t>The </a:t>
            </a:r>
            <a:r>
              <a:rPr lang="en-US" sz="2000" b="0" i="0" u="sng" strike="noStrike" cap="none">
                <a:solidFill>
                  <a:schemeClr val="dk1"/>
                </a:solidFill>
                <a:latin typeface="Arial"/>
                <a:ea typeface="Arial"/>
                <a:cs typeface="Arial"/>
                <a:sym typeface="Arial"/>
              </a:rPr>
              <a:t>social rate of return</a:t>
            </a:r>
            <a:r>
              <a:rPr lang="en-US" sz="2000" b="0" i="0" u="none" strike="noStrike" cap="none">
                <a:solidFill>
                  <a:schemeClr val="dk1"/>
                </a:solidFill>
                <a:latin typeface="Arial"/>
                <a:ea typeface="Arial"/>
                <a:cs typeface="Arial"/>
                <a:sym typeface="Arial"/>
              </a:rPr>
              <a:t> on schooling is also positive:</a:t>
            </a:r>
            <a:endParaRPr/>
          </a:p>
          <a:p>
            <a:pPr marL="914400" marR="0" lvl="1" indent="-228600" algn="l" rtl="0">
              <a:lnSpc>
                <a:spcPct val="100000"/>
              </a:lnSpc>
              <a:spcBef>
                <a:spcPts val="60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better health outcomes for the population </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lower levels of crime</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a cleaner environment</a:t>
            </a:r>
            <a:endParaRPr/>
          </a:p>
          <a:p>
            <a:pPr marL="914400" marR="0" lvl="1" indent="-228600" algn="l" rtl="0">
              <a:lnSpc>
                <a:spcPct val="100000"/>
              </a:lnSpc>
              <a:spcBef>
                <a:spcPts val="0"/>
              </a:spcBef>
              <a:spcAft>
                <a:spcPts val="0"/>
              </a:spcAft>
              <a:buClr>
                <a:srgbClr val="6CB255"/>
              </a:buClr>
              <a:buSzPts val="2000"/>
              <a:buFont typeface="Arial"/>
              <a:buChar char="•"/>
            </a:pPr>
            <a:r>
              <a:rPr lang="en-US" sz="2000" b="0" i="0" u="none" strike="noStrike" cap="none">
                <a:solidFill>
                  <a:srgbClr val="000000"/>
                </a:solidFill>
                <a:latin typeface="Arial"/>
                <a:ea typeface="Arial"/>
                <a:cs typeface="Arial"/>
                <a:sym typeface="Arial"/>
              </a:rPr>
              <a:t>a more stable, democratic government</a:t>
            </a:r>
            <a:endParaRPr/>
          </a:p>
          <a:p>
            <a:pPr marL="0" marR="0" lvl="0" indent="0" algn="l" rtl="0">
              <a:lnSpc>
                <a:spcPct val="100000"/>
              </a:lnSpc>
              <a:spcBef>
                <a:spcPts val="0"/>
              </a:spcBef>
              <a:spcAft>
                <a:spcPts val="0"/>
              </a:spcAft>
              <a:buClr>
                <a:srgbClr val="6CB255"/>
              </a:buClr>
              <a:buSzPts val="2000"/>
              <a:buFont typeface="Arial"/>
              <a:buNone/>
            </a:pPr>
            <a:endParaRPr sz="2000" b="0" i="0" u="none" strike="noStrike" cap="none">
              <a:solidFill>
                <a:schemeClr val="dk1"/>
              </a:solidFill>
              <a:latin typeface="Arial"/>
              <a:ea typeface="Arial"/>
              <a:cs typeface="Arial"/>
              <a:sym typeface="Arial"/>
            </a:endParaRPr>
          </a:p>
          <a:p>
            <a:pPr marL="457200" marR="0" lvl="0" indent="-228600" algn="l" rtl="0">
              <a:lnSpc>
                <a:spcPct val="100000"/>
              </a:lnSpc>
              <a:spcBef>
                <a:spcPts val="600"/>
              </a:spcBef>
              <a:spcAft>
                <a:spcPts val="0"/>
              </a:spcAft>
              <a:buClr>
                <a:srgbClr val="6CB255"/>
              </a:buClr>
              <a:buSzPts val="2000"/>
              <a:buFont typeface="Arial"/>
              <a:buChar char="●"/>
            </a:pPr>
            <a:r>
              <a:rPr lang="en-US" sz="2000" b="1" i="0" u="none" strike="noStrike" cap="none">
                <a:solidFill>
                  <a:schemeClr val="dk1"/>
                </a:solidFill>
                <a:latin typeface="Arial"/>
                <a:ea typeface="Arial"/>
                <a:cs typeface="Arial"/>
                <a:sym typeface="Arial"/>
              </a:rPr>
              <a:t>Social rate of return</a:t>
            </a:r>
            <a:r>
              <a:rPr lang="en-US" sz="2000" b="0" i="0" u="none" strike="noStrike" cap="none">
                <a:solidFill>
                  <a:schemeClr val="dk1"/>
                </a:solidFill>
                <a:latin typeface="Arial"/>
                <a:ea typeface="Arial"/>
                <a:cs typeface="Arial"/>
                <a:sym typeface="Arial"/>
              </a:rPr>
              <a:t> - when the estimated rates of return go primarily to society.</a:t>
            </a:r>
            <a:endParaRPr/>
          </a:p>
        </p:txBody>
      </p:sp>
    </p:spTree>
  </p:cSld>
  <p:clrMapOvr>
    <a:masterClrMapping/>
  </p:clrMapOvr>
</p:sld>
</file>

<file path=ppt/theme/theme1.xml><?xml version="1.0" encoding="utf-8"?>
<a:theme xmlns:a="http://schemas.openxmlformats.org/drawingml/2006/main" name="Essential">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1611</Words>
  <Application>Microsoft Office PowerPoint</Application>
  <PresentationFormat>On-screen Show (4:3)</PresentationFormat>
  <Paragraphs>140</Paragraphs>
  <Slides>22</Slides>
  <Notes>22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22</vt:i4>
      </vt:variant>
    </vt:vector>
  </HeadingPairs>
  <TitlesOfParts>
    <vt:vector size="24" baseType="lpstr">
      <vt:lpstr>Arial</vt:lpstr>
      <vt:lpstr>Essential</vt:lpstr>
      <vt:lpstr>PowerPoint Presentation</vt:lpstr>
      <vt:lpstr>CH.12 OUTLINE</vt:lpstr>
      <vt:lpstr>View from Voyager</vt:lpstr>
      <vt:lpstr>12.1 Why the Private Sector  Underinvests in Innovation</vt:lpstr>
      <vt:lpstr>The Positive Externalities of  New Technology</vt:lpstr>
      <vt:lpstr>Positive Externalities and Technology</vt:lpstr>
      <vt:lpstr>Positive Externalities and  Technology, Continued</vt:lpstr>
      <vt:lpstr>Why Invest in Human Capital?</vt:lpstr>
      <vt:lpstr>Society Gains When People Learn</vt:lpstr>
      <vt:lpstr>Positive Externalities Response</vt:lpstr>
      <vt:lpstr>The Market for Flu Shots with Spillover Benefits (A Positive Externality)</vt:lpstr>
      <vt:lpstr>The Market for Flu Shots with Spillover Benefits (A Positive Externality), Cont.</vt:lpstr>
      <vt:lpstr>12.2 How Governments Can Encourage Innovation</vt:lpstr>
      <vt:lpstr>Patents Filed and Granted, 1981–2012</vt:lpstr>
      <vt:lpstr>Government Spending on Research and Development</vt:lpstr>
      <vt:lpstr>Tax Breaks for Research and  Development</vt:lpstr>
      <vt:lpstr>Cooperative Research</vt:lpstr>
      <vt:lpstr>13.3 Public Goods</vt:lpstr>
      <vt:lpstr>The Free Rider Problem of Public Goods</vt:lpstr>
      <vt:lpstr>The Role of Government in Paying for  Public Goods</vt:lpstr>
      <vt:lpstr>Positive Externalities in Public Health Programs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Sherman, Brian</dc:creator>
  <cp:lastModifiedBy>Sherman, Brian</cp:lastModifiedBy>
  <cp:revision>5</cp:revision>
  <dcterms:modified xsi:type="dcterms:W3CDTF">2023-09-01T13:47:58Z</dcterms:modified>
</cp:coreProperties>
</file>