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8E0CAE1-18EC-4A06-AEF1-8E7B11FFE083}">
  <a:tblStyle styleId="{58E0CAE1-18EC-4A06-AEF1-8E7B11FFE08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1" autoAdjust="0"/>
    <p:restoredTop sz="86380" autoAdjust="0"/>
  </p:normalViewPr>
  <p:slideViewPr>
    <p:cSldViewPr snapToGrid="0">
      <p:cViewPr varScale="1">
        <p:scale>
          <a:sx n="84" d="100"/>
          <a:sy n="84" d="100"/>
        </p:scale>
        <p:origin x="748" y="40"/>
      </p:cViewPr>
      <p:guideLst/>
    </p:cSldViewPr>
  </p:slideViewPr>
  <p:outlineViewPr>
    <p:cViewPr>
      <p:scale>
        <a:sx n="33" d="100"/>
        <a:sy n="33" d="100"/>
      </p:scale>
      <p:origin x="0" y="-62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pxfuel.com/en/free-photo-qupmb"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commons.wikimedia.org/w/index.php?sort=relevance&amp;search=football+defense&amp;title=Special:Search&amp;profile=advanced&amp;fulltext=1&amp;advancedSearch-current=%7b%7d&amp;ns0=1&amp;ns6=1&amp;ns12=1&amp;ns14=1&amp;ns100=1&amp;ns106=1#/media/File:Football_Spiel_Berlin_Kobra_Ladies_gegen_Berlin_Knights_Ladies_in_Berlin,_2019-06-01_0112.jpg" TargetMode="External"/><Relationship Id="rId4" Type="http://schemas.openxmlformats.org/officeDocument/2006/relationships/hyperlink" Target="https://commons.wikimedia.org/wiki/File:Surfing_in_Hawaii_retouched.jpg"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56" name="Google Shape;5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
        <p:nvSpPr>
          <p:cNvPr id="134" name="Google Shape;134;p14:notes"/>
          <p:cNvSpPr>
            <a:spLocks noGrp="1" noRot="1" noChangeAspect="1"/>
          </p:cNvSpPr>
          <p:nvPr>
            <p:ph type="sldImg" idx="2"/>
          </p:nvPr>
        </p:nvSpPr>
        <p:spPr>
          <a:xfrm>
            <a:off x="1130300" y="674688"/>
            <a:ext cx="4591050" cy="34432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5" name="Google Shape;135;p14:notes"/>
          <p:cNvSpPr txBox="1">
            <a:spLocks noGrp="1"/>
          </p:cNvSpPr>
          <p:nvPr>
            <p:ph type="body" idx="1"/>
          </p:nvPr>
        </p:nvSpPr>
        <p:spPr>
          <a:xfrm>
            <a:off x="893763" y="4341813"/>
            <a:ext cx="5062537" cy="41195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41" name="Google Shape;14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12</a:t>
            </a:fld>
            <a:endParaRPr sz="1200" b="0" i="0" u="none" strike="noStrike" cap="none">
              <a:solidFill>
                <a:schemeClr val="dk1"/>
              </a:solidFill>
              <a:latin typeface="Arial"/>
              <a:ea typeface="Arial"/>
              <a:cs typeface="Arial"/>
              <a:sym typeface="Arial"/>
            </a:endParaRPr>
          </a:p>
        </p:txBody>
      </p:sp>
      <p:sp>
        <p:nvSpPr>
          <p:cNvPr id="147" name="Google Shape;147;p16:notes"/>
          <p:cNvSpPr>
            <a:spLocks noGrp="1" noRot="1" noChangeAspect="1"/>
          </p:cNvSpPr>
          <p:nvPr>
            <p:ph type="sldImg" idx="2"/>
          </p:nvPr>
        </p:nvSpPr>
        <p:spPr>
          <a:xfrm>
            <a:off x="1130300" y="674688"/>
            <a:ext cx="4591050" cy="34432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8" name="Google Shape;148;p16:notes"/>
          <p:cNvSpPr txBox="1">
            <a:spLocks noGrp="1"/>
          </p:cNvSpPr>
          <p:nvPr>
            <p:ph type="body" idx="1"/>
          </p:nvPr>
        </p:nvSpPr>
        <p:spPr>
          <a:xfrm>
            <a:off x="893763" y="4341813"/>
            <a:ext cx="5062537" cy="41195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0" i="0" u="none" strike="noStrike" cap="none">
                <a:solidFill>
                  <a:schemeClr val="dk1"/>
                </a:solidFill>
                <a:latin typeface="Arial"/>
                <a:ea typeface="Arial"/>
                <a:cs typeface="Arial"/>
                <a:sym typeface="Arial"/>
              </a:rPr>
              <a:t>Sources:</a:t>
            </a:r>
            <a:endParaRPr/>
          </a:p>
          <a:p>
            <a:pPr marL="0" marR="0" lvl="0" indent="0" algn="l" rtl="0">
              <a:spcBef>
                <a:spcPts val="360"/>
              </a:spcBef>
              <a:spcAft>
                <a:spcPts val="0"/>
              </a:spcAft>
              <a:buNone/>
            </a:pPr>
            <a:r>
              <a:rPr lang="en-US" u="sng">
                <a:solidFill>
                  <a:schemeClr val="hlink"/>
                </a:solidFill>
                <a:hlinkClick r:id="rId3"/>
              </a:rPr>
              <a:t>https://www.pxfuel.com/en/free-photo-qupmb</a:t>
            </a:r>
            <a:endParaRPr/>
          </a:p>
          <a:p>
            <a:pPr marL="0" marR="0" lvl="0" indent="0" algn="l" rtl="0">
              <a:spcBef>
                <a:spcPts val="360"/>
              </a:spcBef>
              <a:spcAft>
                <a:spcPts val="0"/>
              </a:spcAft>
              <a:buNone/>
            </a:pPr>
            <a:r>
              <a:rPr lang="en-US" u="sng">
                <a:solidFill>
                  <a:schemeClr val="hlink"/>
                </a:solidFill>
                <a:hlinkClick r:id="rId4"/>
              </a:rPr>
              <a:t>https://commons.wikimedia.org/wiki/File:Surfing_in_Hawaii_retouched.jpg</a:t>
            </a:r>
            <a:endParaRPr/>
          </a:p>
          <a:p>
            <a:pPr marL="0" marR="0" lvl="0" indent="0" algn="l" rtl="0">
              <a:spcBef>
                <a:spcPts val="360"/>
              </a:spcBef>
              <a:spcAft>
                <a:spcPts val="0"/>
              </a:spcAft>
              <a:buNone/>
            </a:pPr>
            <a:r>
              <a:rPr lang="en-US" u="sng">
                <a:solidFill>
                  <a:schemeClr val="hlink"/>
                </a:solidFill>
                <a:hlinkClick r:id="rId5"/>
              </a:rPr>
              <a:t>https://commons.wikimedia.org/w/index.php?sort=relevance&amp;search=football+defense&amp;title=Special:Search&amp;profile=advanced&amp;fulltext=1&amp;advancedSearch-current=%7B%7D&amp;ns0=1&amp;ns6=1&amp;ns12=1&amp;ns14=1&amp;ns100=1&amp;ns106=1#/media/File:Football_Spiel_Berlin_Kobra_Ladies_gegen_Berlin_Knights_Ladies_in_Berlin,_2019-06-01_0112.jpg</a:t>
            </a:r>
            <a:endParaRPr/>
          </a:p>
          <a:p>
            <a:pPr marL="0" marR="0" lvl="0" indent="0" algn="l" rtl="0">
              <a:spcBef>
                <a:spcPts val="360"/>
              </a:spcBef>
              <a:spcAft>
                <a:spcPts val="0"/>
              </a:spcAft>
              <a:buNone/>
            </a:pPr>
            <a:endParaRPr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54" name="Google Shape;154;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60" name="Google Shape;16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67" name="Google Shape;167;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a:t>
            </a:fld>
            <a:endParaRPr sz="1200" b="0" i="0" u="none" strike="noStrike" cap="none">
              <a:solidFill>
                <a:schemeClr val="dk1"/>
              </a:solidFill>
              <a:latin typeface="Arial"/>
              <a:ea typeface="Arial"/>
              <a:cs typeface="Arial"/>
              <a:sym typeface="Arial"/>
            </a:endParaRPr>
          </a:p>
        </p:txBody>
      </p:sp>
      <p:sp>
        <p:nvSpPr>
          <p:cNvPr id="62" name="Google Shape;62;p5:notes"/>
          <p:cNvSpPr>
            <a:spLocks noGrp="1" noRot="1" noChangeAspect="1"/>
          </p:cNvSpPr>
          <p:nvPr>
            <p:ph type="sldImg" idx="2"/>
          </p:nvPr>
        </p:nvSpPr>
        <p:spPr>
          <a:xfrm>
            <a:off x="1130300" y="674688"/>
            <a:ext cx="4591050" cy="34432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3" name="Google Shape;63;p5:notes"/>
          <p:cNvSpPr txBox="1">
            <a:spLocks noGrp="1"/>
          </p:cNvSpPr>
          <p:nvPr>
            <p:ph type="body" idx="1"/>
          </p:nvPr>
        </p:nvSpPr>
        <p:spPr>
          <a:xfrm>
            <a:off x="893763" y="4341813"/>
            <a:ext cx="5062537" cy="41195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a:t>
            </a:fld>
            <a:endParaRPr sz="1200" b="0" i="0" u="none" strike="noStrike" cap="none">
              <a:solidFill>
                <a:schemeClr val="dk1"/>
              </a:solidFill>
              <a:latin typeface="Arial"/>
              <a:ea typeface="Arial"/>
              <a:cs typeface="Arial"/>
              <a:sym typeface="Arial"/>
            </a:endParaRPr>
          </a:p>
        </p:txBody>
      </p:sp>
      <p:sp>
        <p:nvSpPr>
          <p:cNvPr id="77" name="Google Shape;77;p7:notes"/>
          <p:cNvSpPr>
            <a:spLocks noGrp="1" noRot="1" noChangeAspect="1"/>
          </p:cNvSpPr>
          <p:nvPr>
            <p:ph type="sldImg" idx="2"/>
          </p:nvPr>
        </p:nvSpPr>
        <p:spPr>
          <a:xfrm>
            <a:off x="1130300" y="674688"/>
            <a:ext cx="4591050" cy="34432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 name="Google Shape;78;p7:notes"/>
          <p:cNvSpPr txBox="1">
            <a:spLocks noGrp="1"/>
          </p:cNvSpPr>
          <p:nvPr>
            <p:ph type="body" idx="1"/>
          </p:nvPr>
        </p:nvSpPr>
        <p:spPr>
          <a:xfrm>
            <a:off x="893763" y="4341813"/>
            <a:ext cx="5062537" cy="41195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84" name="Google Shape;8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5</a:t>
            </a:fld>
            <a:endParaRPr sz="1200" b="0" i="0" u="none" strike="noStrike" cap="none">
              <a:solidFill>
                <a:schemeClr val="dk1"/>
              </a:solidFill>
              <a:latin typeface="Arial"/>
              <a:ea typeface="Arial"/>
              <a:cs typeface="Arial"/>
              <a:sym typeface="Arial"/>
            </a:endParaRPr>
          </a:p>
        </p:txBody>
      </p:sp>
      <p:sp>
        <p:nvSpPr>
          <p:cNvPr id="90" name="Google Shape;90;p9:notes"/>
          <p:cNvSpPr>
            <a:spLocks noGrp="1" noRot="1" noChangeAspect="1"/>
          </p:cNvSpPr>
          <p:nvPr>
            <p:ph type="sldImg" idx="2"/>
          </p:nvPr>
        </p:nvSpPr>
        <p:spPr>
          <a:xfrm>
            <a:off x="1130300" y="674688"/>
            <a:ext cx="4591050" cy="34432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1" name="Google Shape;91;p9:notes"/>
          <p:cNvSpPr txBox="1">
            <a:spLocks noGrp="1"/>
          </p:cNvSpPr>
          <p:nvPr>
            <p:ph type="body" idx="1"/>
          </p:nvPr>
        </p:nvSpPr>
        <p:spPr>
          <a:xfrm>
            <a:off x="893763" y="4341813"/>
            <a:ext cx="5062537" cy="41195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
        <p:nvSpPr>
          <p:cNvPr id="101" name="Google Shape;101;p10:notes"/>
          <p:cNvSpPr>
            <a:spLocks noGrp="1" noRot="1" noChangeAspect="1"/>
          </p:cNvSpPr>
          <p:nvPr>
            <p:ph type="sldImg" idx="2"/>
          </p:nvPr>
        </p:nvSpPr>
        <p:spPr>
          <a:xfrm>
            <a:off x="1130300" y="674688"/>
            <a:ext cx="4591050" cy="34432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2" name="Google Shape;102;p10:notes"/>
          <p:cNvSpPr txBox="1">
            <a:spLocks noGrp="1"/>
          </p:cNvSpPr>
          <p:nvPr>
            <p:ph type="body" idx="1"/>
          </p:nvPr>
        </p:nvSpPr>
        <p:spPr>
          <a:xfrm>
            <a:off x="893763" y="4341813"/>
            <a:ext cx="5062537" cy="41195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7</a:t>
            </a:fld>
            <a:endParaRPr sz="1200" b="0" i="0" u="none" strike="noStrike" cap="none">
              <a:solidFill>
                <a:schemeClr val="dk1"/>
              </a:solidFill>
              <a:latin typeface="Arial"/>
              <a:ea typeface="Arial"/>
              <a:cs typeface="Arial"/>
              <a:sym typeface="Arial"/>
            </a:endParaRPr>
          </a:p>
        </p:txBody>
      </p:sp>
      <p:sp>
        <p:nvSpPr>
          <p:cNvPr id="108" name="Google Shape;108;p11:notes"/>
          <p:cNvSpPr>
            <a:spLocks noGrp="1" noRot="1" noChangeAspect="1"/>
          </p:cNvSpPr>
          <p:nvPr>
            <p:ph type="sldImg" idx="2"/>
          </p:nvPr>
        </p:nvSpPr>
        <p:spPr>
          <a:xfrm>
            <a:off x="1130300" y="674688"/>
            <a:ext cx="4591050" cy="34432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9" name="Google Shape;109;p11:notes"/>
          <p:cNvSpPr txBox="1">
            <a:spLocks noGrp="1"/>
          </p:cNvSpPr>
          <p:nvPr>
            <p:ph type="body" idx="1"/>
          </p:nvPr>
        </p:nvSpPr>
        <p:spPr>
          <a:xfrm>
            <a:off x="893763" y="4341813"/>
            <a:ext cx="5062537" cy="41195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7" name="Google Shape;117;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Picture source: http://www.townofeagle.org/images/pages/N256//full_tank.png </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http://images.cyberimg.com/iphone/2012/03/27/Battery-.jpg </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http://www.homebusinesssmart.com/wp-content/uploads/2011/05/sports-nutrition.jpg</a:t>
            </a:r>
            <a:endParaRPr/>
          </a:p>
        </p:txBody>
      </p:sp>
      <p:sp>
        <p:nvSpPr>
          <p:cNvPr id="118" name="Google Shape;118;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8</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9</a:t>
            </a:fld>
            <a:endParaRPr sz="1200" b="0" i="0" u="none" strike="noStrike" cap="none">
              <a:solidFill>
                <a:schemeClr val="dk1"/>
              </a:solidFill>
              <a:latin typeface="Arial"/>
              <a:ea typeface="Arial"/>
              <a:cs typeface="Arial"/>
              <a:sym typeface="Arial"/>
            </a:endParaRPr>
          </a:p>
        </p:txBody>
      </p:sp>
      <p:sp>
        <p:nvSpPr>
          <p:cNvPr id="127" name="Google Shape;127;p13:notes"/>
          <p:cNvSpPr>
            <a:spLocks noGrp="1" noRot="1" noChangeAspect="1"/>
          </p:cNvSpPr>
          <p:nvPr>
            <p:ph type="sldImg" idx="2"/>
          </p:nvPr>
        </p:nvSpPr>
        <p:spPr>
          <a:xfrm>
            <a:off x="1130300" y="674688"/>
            <a:ext cx="4591050" cy="34432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8" name="Google Shape;128;p13:notes"/>
          <p:cNvSpPr txBox="1">
            <a:spLocks noGrp="1"/>
          </p:cNvSpPr>
          <p:nvPr>
            <p:ph type="body" idx="1"/>
          </p:nvPr>
        </p:nvSpPr>
        <p:spPr>
          <a:xfrm>
            <a:off x="893763" y="4341813"/>
            <a:ext cx="5062537" cy="41195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4"/>
        <p:cNvGrpSpPr/>
        <p:nvPr/>
      </p:nvGrpSpPr>
      <p:grpSpPr>
        <a:xfrm>
          <a:off x="0" y="0"/>
          <a:ext cx="0" cy="0"/>
          <a:chOff x="0" y="0"/>
          <a:chExt cx="0" cy="0"/>
        </a:xfrm>
      </p:grpSpPr>
      <p:sp>
        <p:nvSpPr>
          <p:cNvPr id="15" name="Google Shape;15;p2"/>
          <p:cNvSpPr/>
          <p:nvPr/>
        </p:nvSpPr>
        <p:spPr>
          <a:xfrm>
            <a:off x="0" y="0"/>
            <a:ext cx="9144000" cy="6858000"/>
          </a:xfrm>
          <a:prstGeom prst="rect">
            <a:avLst/>
          </a:prstGeom>
          <a:gradFill>
            <a:gsLst>
              <a:gs pos="0">
                <a:srgbClr val="0B3B24"/>
              </a:gs>
              <a:gs pos="100000">
                <a:srgbClr val="479B5F"/>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16" name="Google Shape;16;p2" descr="bg"/>
          <p:cNvPicPr preferRelativeResize="0"/>
          <p:nvPr/>
        </p:nvPicPr>
        <p:blipFill rotWithShape="1">
          <a:blip r:embed="rId2">
            <a:alphaModFix/>
          </a:blip>
          <a:srcRect/>
          <a:stretch/>
        </p:blipFill>
        <p:spPr>
          <a:xfrm>
            <a:off x="-685800" y="381000"/>
            <a:ext cx="8839200" cy="8839200"/>
          </a:xfrm>
          <a:prstGeom prst="rect">
            <a:avLst/>
          </a:prstGeom>
          <a:noFill/>
          <a:ln>
            <a:noFill/>
          </a:ln>
        </p:spPr>
      </p:pic>
      <p:pic>
        <p:nvPicPr>
          <p:cNvPr id="17" name="Google Shape;17;p2" descr="bg"/>
          <p:cNvPicPr preferRelativeResize="0"/>
          <p:nvPr/>
        </p:nvPicPr>
        <p:blipFill rotWithShape="1">
          <a:blip r:embed="rId2">
            <a:alphaModFix/>
          </a:blip>
          <a:srcRect/>
          <a:stretch/>
        </p:blipFill>
        <p:spPr>
          <a:xfrm>
            <a:off x="-685800" y="381000"/>
            <a:ext cx="8839200" cy="8839200"/>
          </a:xfrm>
          <a:prstGeom prst="rect">
            <a:avLst/>
          </a:prstGeom>
          <a:noFill/>
          <a:ln>
            <a:noFill/>
          </a:ln>
        </p:spPr>
      </p:pic>
      <p:sp>
        <p:nvSpPr>
          <p:cNvPr id="18" name="Google Shape;18;p2"/>
          <p:cNvSpPr/>
          <p:nvPr/>
        </p:nvSpPr>
        <p:spPr>
          <a:xfrm>
            <a:off x="0" y="3984625"/>
            <a:ext cx="9144000" cy="1295400"/>
          </a:xfrm>
          <a:prstGeom prst="rect">
            <a:avLst/>
          </a:prstGeom>
          <a:solidFill>
            <a:srgbClr val="FFFFFF">
              <a:alpha val="24705"/>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9" name="Google Shape;19;p2"/>
          <p:cNvSpPr txBox="1">
            <a:spLocks noGrp="1"/>
          </p:cNvSpPr>
          <p:nvPr>
            <p:ph type="ctrTitle"/>
          </p:nvPr>
        </p:nvSpPr>
        <p:spPr>
          <a:xfrm>
            <a:off x="1219200" y="2362200"/>
            <a:ext cx="7086600" cy="1470025"/>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4400" b="1" i="0" u="none" strike="noStrike" cap="none">
                <a:solidFill>
                  <a:schemeClr val="lt1"/>
                </a:solidFill>
                <a:latin typeface="Lucida Sans"/>
                <a:ea typeface="Lucida Sans"/>
                <a:cs typeface="Lucida Sans"/>
                <a:sym typeface="Lucida Sans"/>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0" name="Google Shape;20;p2"/>
          <p:cNvSpPr txBox="1">
            <a:spLocks noGrp="1"/>
          </p:cNvSpPr>
          <p:nvPr>
            <p:ph type="subTitle" idx="1"/>
          </p:nvPr>
        </p:nvSpPr>
        <p:spPr>
          <a:xfrm>
            <a:off x="1219200" y="4060825"/>
            <a:ext cx="7086600" cy="1752600"/>
          </a:xfrm>
          <a:prstGeom prst="rect">
            <a:avLst/>
          </a:prstGeom>
          <a:noFill/>
          <a:ln>
            <a:noFill/>
          </a:ln>
        </p:spPr>
        <p:txBody>
          <a:bodyPr spcFirstLastPara="1" wrap="square" lIns="91425" tIns="91425" rIns="91425" bIns="91425" anchor="t" anchorCtr="0">
            <a:noAutofit/>
          </a:bodyPr>
          <a:lstStyle>
            <a:lvl1pPr marR="0" lvl="0" algn="l" rtl="0">
              <a:spcBef>
                <a:spcPts val="640"/>
              </a:spcBef>
              <a:spcAft>
                <a:spcPts val="0"/>
              </a:spcAft>
              <a:buClr>
                <a:srgbClr val="0F4D2F"/>
              </a:buClr>
              <a:buSzPts val="3200"/>
              <a:buFont typeface="Lucida Sans"/>
              <a:buNone/>
              <a:defRPr sz="3200" b="0" i="0" u="none" strike="noStrike" cap="none">
                <a:solidFill>
                  <a:srgbClr val="0F4D2F"/>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50" name="Google Shape;50;p11"/>
          <p:cNvSpPr txBox="1">
            <a:spLocks noGrp="1"/>
          </p:cNvSpPr>
          <p:nvPr>
            <p:ph type="body" idx="1"/>
          </p:nvPr>
        </p:nvSpPr>
        <p:spPr>
          <a:xfrm rot="5400000">
            <a:off x="2095500" y="-38100"/>
            <a:ext cx="4953000" cy="822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1"/>
        <p:cNvGrpSpPr/>
        <p:nvPr/>
      </p:nvGrpSpPr>
      <p:grpSpPr>
        <a:xfrm>
          <a:off x="0" y="0"/>
          <a:ext cx="0" cy="0"/>
          <a:chOff x="0" y="0"/>
          <a:chExt cx="0" cy="0"/>
        </a:xfrm>
      </p:grpSpPr>
      <p:sp>
        <p:nvSpPr>
          <p:cNvPr id="52" name="Google Shape;52;p12"/>
          <p:cNvSpPr txBox="1">
            <a:spLocks noGrp="1"/>
          </p:cNvSpPr>
          <p:nvPr>
            <p:ph type="title"/>
          </p:nvPr>
        </p:nvSpPr>
        <p:spPr>
          <a:xfrm rot="5400000">
            <a:off x="4518819" y="2385219"/>
            <a:ext cx="6278562" cy="20574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53" name="Google Shape;53;p12"/>
          <p:cNvSpPr txBox="1">
            <a:spLocks noGrp="1"/>
          </p:cNvSpPr>
          <p:nvPr>
            <p:ph type="body" idx="1"/>
          </p:nvPr>
        </p:nvSpPr>
        <p:spPr>
          <a:xfrm rot="5400000">
            <a:off x="327819" y="404019"/>
            <a:ext cx="6278562" cy="6019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3" name="Google Shape;23;p3"/>
          <p:cNvSpPr txBox="1">
            <a:spLocks noGrp="1"/>
          </p:cNvSpPr>
          <p:nvPr>
            <p:ph type="body" idx="1"/>
          </p:nvPr>
        </p:nvSpPr>
        <p:spPr>
          <a:xfrm>
            <a:off x="457200" y="1600200"/>
            <a:ext cx="8229600" cy="49530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7" name="Google Shape;27;p5"/>
          <p:cNvSpPr txBox="1">
            <a:spLocks noGrp="1"/>
          </p:cNvSpPr>
          <p:nvPr>
            <p:ph type="body" idx="1"/>
          </p:nvPr>
        </p:nvSpPr>
        <p:spPr>
          <a:xfrm>
            <a:off x="457200" y="1600200"/>
            <a:ext cx="4038600" cy="49530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 name="Google Shape;28;p5"/>
          <p:cNvSpPr txBox="1">
            <a:spLocks noGrp="1"/>
          </p:cNvSpPr>
          <p:nvPr>
            <p:ph type="body" idx="2"/>
          </p:nvPr>
        </p:nvSpPr>
        <p:spPr>
          <a:xfrm>
            <a:off x="4648200" y="1600200"/>
            <a:ext cx="4038600" cy="49530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1" name="Google Shape;31;p6"/>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4" name="Google Shape;34;p7"/>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5" name="Google Shape;35;p7"/>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6" name="Google Shape;36;p7"/>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7" name="Google Shape;37;p7"/>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2" name="Google Shape;42;p9"/>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 name="Google Shape;43;p9"/>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4"/>
        <p:cNvGrpSpPr/>
        <p:nvPr/>
      </p:nvGrpSpPr>
      <p:grpSpPr>
        <a:xfrm>
          <a:off x="0" y="0"/>
          <a:ext cx="0" cy="0"/>
          <a:chOff x="0" y="0"/>
          <a:chExt cx="0" cy="0"/>
        </a:xfrm>
      </p:grpSpPr>
      <p:sp>
        <p:nvSpPr>
          <p:cNvPr id="45" name="Google Shape;45;p10"/>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6" name="Google Shape;46;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7" name="Google Shape;47;p10"/>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9530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p:nvPr/>
        </p:nvSpPr>
        <p:spPr>
          <a:xfrm>
            <a:off x="0" y="0"/>
            <a:ext cx="9144000" cy="228600"/>
          </a:xfrm>
          <a:prstGeom prst="rect">
            <a:avLst/>
          </a:prstGeom>
          <a:gradFill>
            <a:gsLst>
              <a:gs pos="0">
                <a:srgbClr val="0F4D2F"/>
              </a:gs>
              <a:gs pos="100000">
                <a:srgbClr val="44945B"/>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3" name="Google Shape;13;p1"/>
          <p:cNvSpPr/>
          <p:nvPr/>
        </p:nvSpPr>
        <p:spPr>
          <a:xfrm>
            <a:off x="0" y="6629400"/>
            <a:ext cx="9144000" cy="228600"/>
          </a:xfrm>
          <a:prstGeom prst="rect">
            <a:avLst/>
          </a:prstGeom>
          <a:gradFill>
            <a:gsLst>
              <a:gs pos="0">
                <a:srgbClr val="0F4D2F"/>
              </a:gs>
              <a:gs pos="100000">
                <a:srgbClr val="44945B"/>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1219200" y="2362200"/>
            <a:ext cx="7086600" cy="1470025"/>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US" sz="4400" b="1" i="0" u="none" strike="noStrike" cap="none" dirty="0">
                <a:solidFill>
                  <a:schemeClr val="lt1"/>
                </a:solidFill>
                <a:latin typeface="Lucida Sans"/>
                <a:ea typeface="Lucida Sans"/>
                <a:cs typeface="Lucida Sans"/>
                <a:sym typeface="Lucida Sans"/>
              </a:rPr>
              <a:t>Lesson 16.1</a:t>
            </a:r>
            <a:endParaRPr dirty="0"/>
          </a:p>
        </p:txBody>
      </p:sp>
      <p:sp>
        <p:nvSpPr>
          <p:cNvPr id="59" name="Google Shape;59;p13"/>
          <p:cNvSpPr txBox="1">
            <a:spLocks noGrp="1"/>
          </p:cNvSpPr>
          <p:nvPr>
            <p:ph type="subTitle" idx="1"/>
          </p:nvPr>
        </p:nvSpPr>
        <p:spPr>
          <a:xfrm>
            <a:off x="1219200" y="4060825"/>
            <a:ext cx="7086600" cy="1752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F4D2F"/>
              </a:buClr>
              <a:buSzPts val="3200"/>
              <a:buFont typeface="Lucida Sans"/>
              <a:buNone/>
            </a:pPr>
            <a:r>
              <a:rPr lang="en-US" sz="3200" b="0" i="0" u="none" strike="noStrike" cap="none">
                <a:solidFill>
                  <a:srgbClr val="0F4D2F"/>
                </a:solidFill>
                <a:latin typeface="Lucida Sans"/>
                <a:ea typeface="Lucida Sans"/>
                <a:cs typeface="Lucida Sans"/>
                <a:sym typeface="Lucida Sans"/>
              </a:rPr>
              <a:t>The body’s demands during exercise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2"/>
          <p:cNvSpPr>
            <a:spLocks noGrp="1"/>
          </p:cNvSpPr>
          <p:nvPr>
            <p:ph type="title" idx="4294967295"/>
          </p:nvPr>
        </p:nvSpPr>
        <p:spPr>
          <a:xfrm>
            <a:off x="457200" y="354013"/>
            <a:ext cx="8229600" cy="636587"/>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chemeClr val="dk2"/>
                </a:solidFill>
                <a:effectLst/>
                <a:uLnTx/>
                <a:uFillTx/>
                <a:latin typeface="Arial"/>
                <a:ea typeface="Arial"/>
                <a:cs typeface="Arial"/>
                <a:sym typeface="Arial"/>
              </a:rPr>
              <a:t>The Effect of Exercise Duration &amp; Intensity</a:t>
            </a:r>
          </a:p>
        </p:txBody>
      </p:sp>
      <p:pic>
        <p:nvPicPr>
          <p:cNvPr id="138" name="Google Shape;138;p22" descr="Graph showcasing activity of energy systems (percent) vs exercise duration. As the exercise duration increases, the source of ATP shifts form ATP and creating phosphate to glucose to fatty acids and glucose. The different lines indicate instant energy (pink), short term energy (orange), and long term energy (blue). " title="The Effect of Exercise Duration &amp; Intensity"/>
          <p:cNvPicPr preferRelativeResize="0"/>
          <p:nvPr/>
        </p:nvPicPr>
        <p:blipFill>
          <a:blip r:embed="rId3">
            <a:alphaModFix/>
          </a:blip>
          <a:stretch>
            <a:fillRect/>
          </a:stretch>
        </p:blipFill>
        <p:spPr>
          <a:xfrm>
            <a:off x="571525" y="1200175"/>
            <a:ext cx="7629526" cy="48910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2"/>
                </a:solidFill>
                <a:latin typeface="Arial"/>
                <a:ea typeface="Arial"/>
                <a:cs typeface="Arial"/>
                <a:sym typeface="Arial"/>
              </a:rPr>
              <a:t>Aerobic vs anaerobic</a:t>
            </a:r>
            <a:endParaRPr dirty="0"/>
          </a:p>
        </p:txBody>
      </p:sp>
      <p:graphicFrame>
        <p:nvGraphicFramePr>
          <p:cNvPr id="144" name="Google Shape;144;p23" descr="Aerobic (with oxygen): Long distance, low/moderate intensity &#10;&#10;Anaerobic (without oxygen): spring, weight lifting, high intensity, produces lactic acid" title="Aerobic vs anaerobic"/>
          <p:cNvGraphicFramePr/>
          <p:nvPr>
            <p:extLst>
              <p:ext uri="{D42A27DB-BD31-4B8C-83A1-F6EECF244321}">
                <p14:modId xmlns:p14="http://schemas.microsoft.com/office/powerpoint/2010/main" val="2754312354"/>
              </p:ext>
            </p:extLst>
          </p:nvPr>
        </p:nvGraphicFramePr>
        <p:xfrm>
          <a:off x="457200" y="1600200"/>
          <a:ext cx="8305800" cy="3375025"/>
        </p:xfrm>
        <a:graphic>
          <a:graphicData uri="http://schemas.openxmlformats.org/drawingml/2006/table">
            <a:tbl>
              <a:tblPr firstRow="1">
                <a:noFill/>
                <a:tableStyleId>{58E0CAE1-18EC-4A06-AEF1-8E7B11FFE083}</a:tableStyleId>
              </a:tblPr>
              <a:tblGrid>
                <a:gridCol w="38100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1224075">
                <a:tc>
                  <a:txBody>
                    <a:bodyPr/>
                    <a:lstStyle/>
                    <a:p>
                      <a:pPr marL="0" marR="0" lvl="0" indent="0" algn="l" rtl="0">
                        <a:lnSpc>
                          <a:spcPct val="100000"/>
                        </a:lnSpc>
                        <a:spcBef>
                          <a:spcPts val="0"/>
                        </a:spcBef>
                        <a:spcAft>
                          <a:spcPts val="0"/>
                        </a:spcAft>
                        <a:buClr>
                          <a:srgbClr val="595959"/>
                        </a:buClr>
                        <a:buSzPts val="2800"/>
                        <a:buFont typeface="Arial"/>
                        <a:buNone/>
                      </a:pPr>
                      <a:r>
                        <a:rPr lang="en-US" sz="2800" b="1" i="0" u="none" strike="noStrike" cap="none">
                          <a:solidFill>
                            <a:srgbClr val="595959"/>
                          </a:solidFill>
                          <a:latin typeface="Arial"/>
                          <a:ea typeface="Arial"/>
                          <a:cs typeface="Arial"/>
                          <a:sym typeface="Arial"/>
                        </a:rPr>
                        <a:t>Aerobic </a:t>
                      </a:r>
                      <a:endParaRPr/>
                    </a:p>
                    <a:p>
                      <a:pPr marL="0" marR="0" lvl="0" indent="0" algn="l" rtl="0">
                        <a:lnSpc>
                          <a:spcPct val="100000"/>
                        </a:lnSpc>
                        <a:spcBef>
                          <a:spcPts val="0"/>
                        </a:spcBef>
                        <a:spcAft>
                          <a:spcPts val="0"/>
                        </a:spcAft>
                        <a:buClr>
                          <a:srgbClr val="595959"/>
                        </a:buClr>
                        <a:buSzPts val="2800"/>
                        <a:buFont typeface="Arial"/>
                        <a:buNone/>
                      </a:pPr>
                      <a:r>
                        <a:rPr lang="en-US" sz="2800" b="1" i="0" u="none" strike="noStrike" cap="none">
                          <a:solidFill>
                            <a:srgbClr val="595959"/>
                          </a:solidFill>
                          <a:latin typeface="Arial"/>
                          <a:ea typeface="Arial"/>
                          <a:cs typeface="Arial"/>
                          <a:sym typeface="Arial"/>
                        </a:rPr>
                        <a:t>(with oxygen)</a:t>
                      </a:r>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595959"/>
                      </a:solidFill>
                      <a:prstDash val="solid"/>
                      <a:round/>
                      <a:headEnd type="none" w="sm" len="sm"/>
                      <a:tailEnd type="none" w="sm" len="sm"/>
                    </a:lnR>
                    <a:lnT w="25400" cap="flat" cmpd="sng">
                      <a:solidFill>
                        <a:schemeClr val="dk1"/>
                      </a:solidFill>
                      <a:prstDash val="solid"/>
                      <a:round/>
                      <a:headEnd type="none" w="sm" len="sm"/>
                      <a:tailEnd type="none" w="sm" len="sm"/>
                    </a:lnT>
                    <a:lnB w="25400" cap="flat" cmpd="sng">
                      <a:solidFill>
                        <a:schemeClr val="dk1"/>
                      </a:solidFill>
                      <a:prstDash val="solid"/>
                      <a:round/>
                      <a:headEnd type="none" w="sm" len="sm"/>
                      <a:tailEnd type="none" w="sm" len="sm"/>
                    </a:lnB>
                    <a:solidFill>
                      <a:srgbClr val="CCFFCC"/>
                    </a:solidFill>
                  </a:tcPr>
                </a:tc>
                <a:tc>
                  <a:txBody>
                    <a:bodyPr/>
                    <a:lstStyle/>
                    <a:p>
                      <a:pPr marL="0" marR="0" lvl="0" indent="0" algn="l" rtl="0">
                        <a:lnSpc>
                          <a:spcPct val="100000"/>
                        </a:lnSpc>
                        <a:spcBef>
                          <a:spcPts val="0"/>
                        </a:spcBef>
                        <a:spcAft>
                          <a:spcPts val="0"/>
                        </a:spcAft>
                        <a:buClr>
                          <a:srgbClr val="595959"/>
                        </a:buClr>
                        <a:buSzPts val="2800"/>
                        <a:buFont typeface="Arial"/>
                        <a:buNone/>
                      </a:pPr>
                      <a:r>
                        <a:rPr lang="en-US" sz="2800" b="1" i="0" u="none" strike="noStrike" cap="none">
                          <a:solidFill>
                            <a:srgbClr val="595959"/>
                          </a:solidFill>
                          <a:latin typeface="Arial"/>
                          <a:ea typeface="Arial"/>
                          <a:cs typeface="Arial"/>
                          <a:sym typeface="Arial"/>
                        </a:rPr>
                        <a:t>Anaerobic</a:t>
                      </a:r>
                      <a:endParaRPr/>
                    </a:p>
                    <a:p>
                      <a:pPr marL="0" marR="0" lvl="0" indent="0" algn="l" rtl="0">
                        <a:lnSpc>
                          <a:spcPct val="100000"/>
                        </a:lnSpc>
                        <a:spcBef>
                          <a:spcPts val="0"/>
                        </a:spcBef>
                        <a:spcAft>
                          <a:spcPts val="0"/>
                        </a:spcAft>
                        <a:buClr>
                          <a:srgbClr val="595959"/>
                        </a:buClr>
                        <a:buSzPts val="2800"/>
                        <a:buFont typeface="Arial"/>
                        <a:buNone/>
                      </a:pPr>
                      <a:r>
                        <a:rPr lang="en-US" sz="2800" b="1" i="0" u="none" strike="noStrike" cap="none">
                          <a:solidFill>
                            <a:srgbClr val="595959"/>
                          </a:solidFill>
                          <a:latin typeface="Arial"/>
                          <a:ea typeface="Arial"/>
                          <a:cs typeface="Arial"/>
                          <a:sym typeface="Arial"/>
                        </a:rPr>
                        <a:t>(without oxygen)</a:t>
                      </a:r>
                      <a:endParaRPr/>
                    </a:p>
                  </a:txBody>
                  <a:tcPr marL="91450" marR="91450" marT="45725" marB="45725">
                    <a:lnL w="12700" cap="flat" cmpd="sng">
                      <a:solidFill>
                        <a:srgbClr val="59595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5400" cap="flat" cmpd="sng">
                      <a:solidFill>
                        <a:schemeClr val="dk1"/>
                      </a:solidFill>
                      <a:prstDash val="solid"/>
                      <a:round/>
                      <a:headEnd type="none" w="sm" len="sm"/>
                      <a:tailEnd type="none" w="sm" len="sm"/>
                    </a:lnT>
                    <a:lnB w="25400" cap="flat" cmpd="sng">
                      <a:solidFill>
                        <a:schemeClr val="dk1"/>
                      </a:solidFill>
                      <a:prstDash val="solid"/>
                      <a:round/>
                      <a:headEnd type="none" w="sm" len="sm"/>
                      <a:tailEnd type="none" w="sm" len="sm"/>
                    </a:lnB>
                    <a:solidFill>
                      <a:srgbClr val="CCFFCC"/>
                    </a:solidFill>
                  </a:tcPr>
                </a:tc>
                <a:extLst>
                  <a:ext uri="{0D108BD9-81ED-4DB2-BD59-A6C34878D82A}">
                    <a16:rowId xmlns:a16="http://schemas.microsoft.com/office/drawing/2014/main" val="10000"/>
                  </a:ext>
                </a:extLst>
              </a:tr>
              <a:tr h="731600">
                <a:tc>
                  <a:txBody>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Arial"/>
                          <a:ea typeface="Arial"/>
                          <a:cs typeface="Arial"/>
                          <a:sym typeface="Arial"/>
                        </a:rPr>
                        <a:t>Long distance</a:t>
                      </a:r>
                      <a:endParaRPr sz="2200" b="0" i="0" u="none" strike="noStrike" cap="none">
                        <a:solidFill>
                          <a:srgbClr val="595959"/>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595959"/>
                      </a:solidFill>
                      <a:prstDash val="solid"/>
                      <a:round/>
                      <a:headEnd type="none" w="sm" len="sm"/>
                      <a:tailEnd type="none" w="sm" len="sm"/>
                    </a:lnR>
                    <a:lnT w="25400" cap="flat" cmpd="sng">
                      <a:solidFill>
                        <a:schemeClr val="dk1"/>
                      </a:solidFill>
                      <a:prstDash val="solid"/>
                      <a:round/>
                      <a:headEnd type="none" w="sm" len="sm"/>
                      <a:tailEnd type="none" w="sm" len="sm"/>
                    </a:lnT>
                    <a:lnB w="12700" cap="flat" cmpd="sng">
                      <a:solidFill>
                        <a:srgbClr val="595959"/>
                      </a:solidFill>
                      <a:prstDash val="solid"/>
                      <a:round/>
                      <a:headEnd type="none" w="sm" len="sm"/>
                      <a:tailEnd type="none" w="sm" len="sm"/>
                    </a:lnB>
                    <a:solidFill>
                      <a:srgbClr val="E7E7E7"/>
                    </a:solidFill>
                  </a:tcPr>
                </a:tc>
                <a:tc>
                  <a:txBody>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Arial"/>
                          <a:ea typeface="Arial"/>
                          <a:cs typeface="Arial"/>
                          <a:sym typeface="Arial"/>
                        </a:rPr>
                        <a:t>Sprint, weight lifting </a:t>
                      </a:r>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(esp. power lifting)</a:t>
                      </a:r>
                      <a:endParaRPr sz="2000" b="0" i="0" u="none" strike="noStrike" cap="none">
                        <a:solidFill>
                          <a:srgbClr val="595959"/>
                        </a:solidFill>
                        <a:latin typeface="Arial"/>
                        <a:ea typeface="Arial"/>
                        <a:cs typeface="Arial"/>
                        <a:sym typeface="Arial"/>
                      </a:endParaRPr>
                    </a:p>
                  </a:txBody>
                  <a:tcPr marL="91450" marR="91450" marT="45725" marB="45725">
                    <a:lnL w="12700" cap="flat" cmpd="sng">
                      <a:solidFill>
                        <a:srgbClr val="59595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5400" cap="flat" cmpd="sng">
                      <a:solidFill>
                        <a:schemeClr val="dk1"/>
                      </a:solidFill>
                      <a:prstDash val="solid"/>
                      <a:round/>
                      <a:headEnd type="none" w="sm" len="sm"/>
                      <a:tailEnd type="none" w="sm" len="sm"/>
                    </a:lnT>
                    <a:lnB w="12700" cap="flat" cmpd="sng">
                      <a:solidFill>
                        <a:srgbClr val="595959"/>
                      </a:solidFill>
                      <a:prstDash val="solid"/>
                      <a:round/>
                      <a:headEnd type="none" w="sm" len="sm"/>
                      <a:tailEnd type="none" w="sm" len="sm"/>
                    </a:lnB>
                    <a:solidFill>
                      <a:srgbClr val="E7E7E7"/>
                    </a:solidFill>
                  </a:tcPr>
                </a:tc>
                <a:extLst>
                  <a:ext uri="{0D108BD9-81ED-4DB2-BD59-A6C34878D82A}">
                    <a16:rowId xmlns:a16="http://schemas.microsoft.com/office/drawing/2014/main" val="10001"/>
                  </a:ext>
                </a:extLst>
              </a:tr>
              <a:tr h="709675">
                <a:tc>
                  <a:txBody>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Arial"/>
                          <a:ea typeface="Arial"/>
                          <a:cs typeface="Arial"/>
                          <a:sym typeface="Arial"/>
                        </a:rPr>
                        <a:t>Low/moderate intensity</a:t>
                      </a:r>
                      <a:endParaRPr sz="2200" b="0" i="0" u="none" strike="noStrike" cap="none">
                        <a:solidFill>
                          <a:srgbClr val="595959"/>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595959"/>
                      </a:solidFill>
                      <a:prstDash val="solid"/>
                      <a:round/>
                      <a:headEnd type="none" w="sm" len="sm"/>
                      <a:tailEnd type="none" w="sm" len="sm"/>
                    </a:lnR>
                    <a:lnT w="12700" cap="flat" cmpd="sng">
                      <a:solidFill>
                        <a:srgbClr val="595959"/>
                      </a:solidFill>
                      <a:prstDash val="solid"/>
                      <a:round/>
                      <a:headEnd type="none" w="sm" len="sm"/>
                      <a:tailEnd type="none" w="sm" len="sm"/>
                    </a:lnT>
                    <a:lnB w="12700" cap="flat" cmpd="sng">
                      <a:solidFill>
                        <a:srgbClr val="595959"/>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Arial"/>
                          <a:ea typeface="Arial"/>
                          <a:cs typeface="Arial"/>
                          <a:sym typeface="Arial"/>
                        </a:rPr>
                        <a:t>High intensity</a:t>
                      </a:r>
                      <a:endParaRPr sz="2200" b="0" i="0" u="none" strike="noStrike" cap="none">
                        <a:solidFill>
                          <a:srgbClr val="595959"/>
                        </a:solidFill>
                        <a:latin typeface="Arial"/>
                        <a:ea typeface="Arial"/>
                        <a:cs typeface="Arial"/>
                        <a:sym typeface="Arial"/>
                      </a:endParaRPr>
                    </a:p>
                  </a:txBody>
                  <a:tcPr marL="91450" marR="91450" marT="45725" marB="45725">
                    <a:lnL w="12700" cap="flat" cmpd="sng">
                      <a:solidFill>
                        <a:srgbClr val="59595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95959"/>
                      </a:solidFill>
                      <a:prstDash val="solid"/>
                      <a:round/>
                      <a:headEnd type="none" w="sm" len="sm"/>
                      <a:tailEnd type="none" w="sm" len="sm"/>
                    </a:lnT>
                    <a:lnB w="12700" cap="flat" cmpd="sng">
                      <a:solidFill>
                        <a:srgbClr val="595959"/>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709675">
                <a:tc>
                  <a:txBody>
                    <a:bodyPr/>
                    <a:lstStyle/>
                    <a:p>
                      <a:pPr marL="0" marR="0" lvl="0" indent="0" algn="l" rtl="0">
                        <a:lnSpc>
                          <a:spcPct val="100000"/>
                        </a:lnSpc>
                        <a:spcBef>
                          <a:spcPts val="0"/>
                        </a:spcBef>
                        <a:spcAft>
                          <a:spcPts val="0"/>
                        </a:spcAft>
                        <a:buClr>
                          <a:schemeClr val="dk1"/>
                        </a:buClr>
                        <a:buSzPts val="2200"/>
                        <a:buFont typeface="Arial"/>
                        <a:buNone/>
                      </a:pPr>
                      <a:endParaRPr sz="2200" b="0" i="0" u="none" strike="noStrike" cap="none">
                        <a:solidFill>
                          <a:srgbClr val="595959"/>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rgbClr val="595959"/>
                      </a:solidFill>
                      <a:prstDash val="solid"/>
                      <a:round/>
                      <a:headEnd type="none" w="sm" len="sm"/>
                      <a:tailEnd type="none" w="sm" len="sm"/>
                    </a:lnR>
                    <a:lnT w="12700" cap="flat" cmpd="sng">
                      <a:solidFill>
                        <a:srgbClr val="595959"/>
                      </a:solidFill>
                      <a:prstDash val="solid"/>
                      <a:round/>
                      <a:headEnd type="none" w="sm" len="sm"/>
                      <a:tailEnd type="none" w="sm" len="sm"/>
                    </a:lnT>
                    <a:lnB w="25400" cap="flat" cmpd="sng">
                      <a:solidFill>
                        <a:schemeClr val="dk1"/>
                      </a:solidFill>
                      <a:prstDash val="solid"/>
                      <a:round/>
                      <a:headEnd type="none" w="sm" len="sm"/>
                      <a:tailEnd type="none" w="sm" len="sm"/>
                    </a:lnB>
                    <a:solidFill>
                      <a:srgbClr val="E7E7E7"/>
                    </a:solidFill>
                  </a:tcPr>
                </a:tc>
                <a:tc>
                  <a:txBody>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dirty="0">
                          <a:solidFill>
                            <a:srgbClr val="000000"/>
                          </a:solidFill>
                          <a:latin typeface="Arial"/>
                          <a:ea typeface="Arial"/>
                          <a:cs typeface="Arial"/>
                          <a:sym typeface="Arial"/>
                        </a:rPr>
                        <a:t>Produces lactic acid</a:t>
                      </a:r>
                      <a:endParaRPr sz="2200" b="0" i="0" u="none" strike="noStrike" cap="none" dirty="0">
                        <a:solidFill>
                          <a:srgbClr val="595959"/>
                        </a:solidFill>
                        <a:latin typeface="Arial"/>
                        <a:ea typeface="Arial"/>
                        <a:cs typeface="Arial"/>
                        <a:sym typeface="Arial"/>
                      </a:endParaRPr>
                    </a:p>
                  </a:txBody>
                  <a:tcPr marL="91450" marR="91450" marT="45725" marB="45725">
                    <a:lnL w="12700" cap="flat" cmpd="sng">
                      <a:solidFill>
                        <a:srgbClr val="59595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95959"/>
                      </a:solidFill>
                      <a:prstDash val="solid"/>
                      <a:round/>
                      <a:headEnd type="none" w="sm" len="sm"/>
                      <a:tailEnd type="none" w="sm" len="sm"/>
                    </a:lnT>
                    <a:lnB w="25400" cap="flat" cmpd="sng">
                      <a:solidFill>
                        <a:schemeClr val="dk1"/>
                      </a:solidFill>
                      <a:prstDash val="solid"/>
                      <a:round/>
                      <a:headEnd type="none" w="sm" len="sm"/>
                      <a:tailEnd type="none" w="sm" len="sm"/>
                    </a:lnB>
                    <a:solidFill>
                      <a:srgbClr val="E7E7E7"/>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4"/>
          <p:cNvSpPr txBox="1">
            <a:spLocks noGrp="1"/>
          </p:cNvSpPr>
          <p:nvPr>
            <p:ph type="title" idx="4294967295"/>
          </p:nvPr>
        </p:nvSpPr>
        <p:spPr>
          <a:xfrm>
            <a:off x="2035500" y="381150"/>
            <a:ext cx="5073000" cy="5793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chemeClr val="dk1"/>
                </a:solidFill>
                <a:effectLst/>
                <a:uLnTx/>
                <a:uFillTx/>
                <a:latin typeface="Arial"/>
                <a:ea typeface="Arial"/>
                <a:cs typeface="Arial"/>
                <a:sym typeface="Arial"/>
              </a:rPr>
              <a:t>Fuel Use During Exercise</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151" name="Google Shape;151;p24" descr="Percentage of ATP from different nutrients for amino acids, fatty acids, and glucose for resting, moderate-intensity, high-intensity activities. " title="Fuel Use During Exercise"/>
          <p:cNvPicPr preferRelativeResize="0"/>
          <p:nvPr/>
        </p:nvPicPr>
        <p:blipFill>
          <a:blip r:embed="rId3">
            <a:alphaModFix/>
          </a:blip>
          <a:stretch>
            <a:fillRect/>
          </a:stretch>
        </p:blipFill>
        <p:spPr>
          <a:xfrm>
            <a:off x="669225" y="960450"/>
            <a:ext cx="7320850" cy="56553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5"/>
          <p:cNvSpPr txBox="1">
            <a:spLocks noGrp="1"/>
          </p:cNvSpPr>
          <p:nvPr>
            <p:ph type="title"/>
          </p:nvPr>
        </p:nvSpPr>
        <p:spPr>
          <a:xfrm>
            <a:off x="457200" y="274638"/>
            <a:ext cx="8229600" cy="8683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0" u="none" strike="noStrike" cap="none">
                <a:solidFill>
                  <a:schemeClr val="dk2"/>
                </a:solidFill>
                <a:latin typeface="Arial"/>
                <a:ea typeface="Arial"/>
                <a:cs typeface="Arial"/>
                <a:sym typeface="Arial"/>
              </a:rPr>
              <a:t>Where does our fuel come from?</a:t>
            </a:r>
            <a:endParaRPr/>
          </a:p>
        </p:txBody>
      </p:sp>
      <p:pic>
        <p:nvPicPr>
          <p:cNvPr id="157" name="Google Shape;157;p25" descr="Liver glycogen or glucose synthesis by the liver and dietary carbohydrates breaks down into blood glucose. Both muscle glycogen and blood glucose breaks down into glucose which can be used for both anaerobic and aerobic metabolisms. Dietary protein and body protein break down into amino acids for aerobic metabolism. Adipose tissue and triglycerides in muscle break down into fatty acids for aerobic metabolism. " title="Where does our fuel come from? "/>
          <p:cNvPicPr preferRelativeResize="0"/>
          <p:nvPr/>
        </p:nvPicPr>
        <p:blipFill>
          <a:blip r:embed="rId3">
            <a:alphaModFix/>
          </a:blip>
          <a:stretch>
            <a:fillRect/>
          </a:stretch>
        </p:blipFill>
        <p:spPr>
          <a:xfrm>
            <a:off x="1103500" y="1143000"/>
            <a:ext cx="7098838" cy="5410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0" u="none" strike="noStrike" cap="none">
                <a:solidFill>
                  <a:schemeClr val="dk2"/>
                </a:solidFill>
                <a:latin typeface="Arial"/>
                <a:ea typeface="Arial"/>
                <a:cs typeface="Arial"/>
                <a:sym typeface="Arial"/>
              </a:rPr>
              <a:t>Does the “fat burning zone” exist?</a:t>
            </a:r>
            <a:endParaRPr/>
          </a:p>
        </p:txBody>
      </p:sp>
      <p:sp>
        <p:nvSpPr>
          <p:cNvPr id="163" name="Google Shape;163;p26"/>
          <p:cNvSpPr txBox="1">
            <a:spLocks noGrp="1"/>
          </p:cNvSpPr>
          <p:nvPr>
            <p:ph type="body" idx="1"/>
          </p:nvPr>
        </p:nvSpPr>
        <p:spPr>
          <a:xfrm>
            <a:off x="457200" y="1600200"/>
            <a:ext cx="4038600" cy="4267200"/>
          </a:xfrm>
          <a:prstGeom prst="rect">
            <a:avLst/>
          </a:prstGeom>
          <a:noFill/>
          <a:ln>
            <a:noFill/>
          </a:ln>
        </p:spPr>
        <p:txBody>
          <a:bodyPr spcFirstLastPara="1" wrap="square" lIns="91425" tIns="45700" rIns="91425" bIns="45700" anchor="t" anchorCtr="0">
            <a:noAutofit/>
          </a:bodyPr>
          <a:lstStyle/>
          <a:p>
            <a:pPr marL="342900" lvl="0" indent="-342900" algn="l" rtl="0">
              <a:lnSpc>
                <a:spcPct val="115000"/>
              </a:lnSpc>
              <a:spcBef>
                <a:spcPts val="0"/>
              </a:spcBef>
              <a:spcAft>
                <a:spcPts val="0"/>
              </a:spcAft>
              <a:buClr>
                <a:schemeClr val="dk1"/>
              </a:buClr>
              <a:buSzPts val="2800"/>
              <a:buFont typeface="Arial"/>
              <a:buChar char="•"/>
            </a:pPr>
            <a:r>
              <a:rPr lang="en-US" sz="2400" b="1"/>
              <a:t>It doesn’t matter what energy source is used during exercise.  What results in fat loss is a negative energy balance at the end of the day, week, month, and year!</a:t>
            </a:r>
            <a:endParaRPr sz="2400" b="1"/>
          </a:p>
          <a:p>
            <a:pPr marL="0" marR="0" lvl="0" indent="0" algn="l" rtl="0">
              <a:spcBef>
                <a:spcPts val="560"/>
              </a:spcBef>
              <a:spcAft>
                <a:spcPts val="0"/>
              </a:spcAft>
              <a:buNone/>
            </a:pPr>
            <a:endParaRPr/>
          </a:p>
        </p:txBody>
      </p:sp>
      <p:pic>
        <p:nvPicPr>
          <p:cNvPr id="164" name="Google Shape;164;p26" descr="Graphic showcasing calories/hour vs fat burning zones. For lower intensity fat burning zones, 50% of calories are from fat and the other 50% is from carbohydrates. For higher intensity cardio zones, 40% of calories are from fat and the other 60% are calories from carbohydrates. " title="Fat Burning Zone"/>
          <p:cNvPicPr preferRelativeResize="0"/>
          <p:nvPr/>
        </p:nvPicPr>
        <p:blipFill>
          <a:blip r:embed="rId3">
            <a:alphaModFix/>
          </a:blip>
          <a:stretch>
            <a:fillRect/>
          </a:stretch>
        </p:blipFill>
        <p:spPr>
          <a:xfrm>
            <a:off x="4210300" y="1417650"/>
            <a:ext cx="4875825" cy="46011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b="0" i="0" u="none" strike="noStrike" cap="none">
                <a:solidFill>
                  <a:schemeClr val="dk2"/>
                </a:solidFill>
                <a:latin typeface="Arial"/>
                <a:ea typeface="Arial"/>
                <a:cs typeface="Arial"/>
                <a:sym typeface="Arial"/>
              </a:rPr>
              <a:t>Summary</a:t>
            </a:r>
            <a:endParaRPr/>
          </a:p>
        </p:txBody>
      </p:sp>
      <p:sp>
        <p:nvSpPr>
          <p:cNvPr id="170" name="Google Shape;170;p27"/>
          <p:cNvSpPr txBox="1">
            <a:spLocks noGrp="1"/>
          </p:cNvSpPr>
          <p:nvPr>
            <p:ph type="body" idx="1"/>
          </p:nvPr>
        </p:nvSpPr>
        <p:spPr>
          <a:xfrm>
            <a:off x="381000" y="1143000"/>
            <a:ext cx="8305800" cy="5410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Fitness depends on 4 components:</a:t>
            </a:r>
            <a:endParaRPr/>
          </a:p>
          <a:p>
            <a:pPr marL="742950" marR="0" lvl="1" indent="-285750" algn="l" rtl="0">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Cardiorespiratory		- Strength</a:t>
            </a:r>
            <a:endParaRPr/>
          </a:p>
          <a:p>
            <a:pPr marL="742950" marR="0" lvl="1" indent="-285750" algn="l" rtl="0">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Flexibility			- Body Composition</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There are many benefits of regular exercise for good health, weight maintenance, and increased energy expenditure.</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Energy expenditure varies according to the type/intensity of activity, duration, and body weight.  </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Primary fuel sources:</a:t>
            </a:r>
            <a:endParaRPr/>
          </a:p>
          <a:p>
            <a:pPr marL="742950" marR="0" lvl="1" indent="-285750" algn="l" rtl="0">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ATP/creatine phosphate	- Glucose/glycogen</a:t>
            </a:r>
            <a:endParaRPr/>
          </a:p>
          <a:p>
            <a:pPr marL="742950" marR="0" lvl="1" indent="-285750" algn="l" rtl="0">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Fatty acids		- Protein</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Fuel sources change over the first few minutes of exercise and between aerobic and anaerobic activities.</a:t>
            </a:r>
            <a:endParaRPr/>
          </a:p>
          <a:p>
            <a:pPr marL="342900" marR="0" lvl="0" indent="-190500" algn="l" rtl="0">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457200" y="3810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i="0" u="sng" strike="noStrike" cap="none">
                <a:solidFill>
                  <a:schemeClr val="dk2"/>
                </a:solidFill>
                <a:latin typeface="Arial"/>
                <a:ea typeface="Arial"/>
                <a:cs typeface="Arial"/>
                <a:sym typeface="Arial"/>
              </a:rPr>
              <a:t>Various Aspects of Fitness</a:t>
            </a:r>
            <a:endParaRPr/>
          </a:p>
        </p:txBody>
      </p:sp>
      <p:grpSp>
        <p:nvGrpSpPr>
          <p:cNvPr id="66" name="Google Shape;66;p14" descr="Cardiorespiratory: aerobic/endurance training, Strength: resistance/weight training, Flexibility: maintaining range of motion, Body Composition: balance between fat/lean."/>
          <p:cNvGrpSpPr/>
          <p:nvPr/>
        </p:nvGrpSpPr>
        <p:grpSpPr>
          <a:xfrm>
            <a:off x="882007" y="1525718"/>
            <a:ext cx="7379984" cy="4568562"/>
            <a:chOff x="196207" y="1718"/>
            <a:chExt cx="7379984" cy="4568562"/>
          </a:xfrm>
        </p:grpSpPr>
        <p:sp>
          <p:nvSpPr>
            <p:cNvPr id="67" name="Google Shape;67;p14"/>
            <p:cNvSpPr/>
            <p:nvPr/>
          </p:nvSpPr>
          <p:spPr>
            <a:xfrm>
              <a:off x="196207" y="1718"/>
              <a:ext cx="3514278" cy="2108567"/>
            </a:xfrm>
            <a:prstGeom prst="rect">
              <a:avLst/>
            </a:prstGeom>
            <a:solidFill>
              <a:srgbClr val="303099"/>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4"/>
            <p:cNvSpPr txBox="1"/>
            <p:nvPr/>
          </p:nvSpPr>
          <p:spPr>
            <a:xfrm>
              <a:off x="196207" y="1718"/>
              <a:ext cx="3514278" cy="2108567"/>
            </a:xfrm>
            <a:prstGeom prst="rect">
              <a:avLst/>
            </a:prstGeom>
            <a:noFill/>
            <a:ln>
              <a:noFill/>
            </a:ln>
          </p:spPr>
          <p:txBody>
            <a:bodyPr spcFirstLastPara="1" wrap="square" lIns="121900" tIns="121900" rIns="121900" bIns="121900" anchor="t" anchorCtr="0">
              <a:noAutofit/>
            </a:bodyPr>
            <a:lstStyle/>
            <a:p>
              <a:pPr marL="0" marR="0" lvl="0" indent="0" algn="l" rtl="0">
                <a:lnSpc>
                  <a:spcPct val="90000"/>
                </a:lnSpc>
                <a:spcBef>
                  <a:spcPts val="0"/>
                </a:spcBef>
                <a:spcAft>
                  <a:spcPts val="0"/>
                </a:spcAft>
                <a:buNone/>
              </a:pPr>
              <a:r>
                <a:rPr lang="en-US" sz="3200" b="0" i="0" u="none" strike="noStrike" cap="none">
                  <a:solidFill>
                    <a:srgbClr val="F2F2F2"/>
                  </a:solidFill>
                  <a:latin typeface="Arial"/>
                  <a:ea typeface="Arial"/>
                  <a:cs typeface="Arial"/>
                  <a:sym typeface="Arial"/>
                </a:rPr>
                <a:t>Cardiorespiratory</a:t>
              </a:r>
              <a:endParaRPr sz="3200" b="0" i="0" u="none" strike="noStrike" cap="none">
                <a:solidFill>
                  <a:srgbClr val="F2F2F2"/>
                </a:solidFill>
                <a:latin typeface="Arial"/>
                <a:ea typeface="Arial"/>
                <a:cs typeface="Arial"/>
                <a:sym typeface="Arial"/>
              </a:endParaRPr>
            </a:p>
            <a:p>
              <a:pPr marL="228600" marR="0" lvl="1" indent="-228600" algn="l" rtl="0">
                <a:lnSpc>
                  <a:spcPct val="90000"/>
                </a:lnSpc>
                <a:spcBef>
                  <a:spcPts val="1120"/>
                </a:spcBef>
                <a:spcAft>
                  <a:spcPts val="0"/>
                </a:spcAft>
                <a:buClr>
                  <a:srgbClr val="F2F2F2"/>
                </a:buClr>
                <a:buSzPts val="2400"/>
                <a:buFont typeface="Arial"/>
                <a:buChar char="•"/>
              </a:pPr>
              <a:r>
                <a:rPr lang="en-US" sz="2400" b="0" i="0" u="none" strike="noStrike" cap="none">
                  <a:solidFill>
                    <a:srgbClr val="F2F2F2"/>
                  </a:solidFill>
                  <a:latin typeface="Arial"/>
                  <a:ea typeface="Arial"/>
                  <a:cs typeface="Arial"/>
                  <a:sym typeface="Arial"/>
                </a:rPr>
                <a:t>aerobic/endurance training</a:t>
              </a:r>
              <a:endParaRPr sz="2400" b="0" i="0" u="none" strike="noStrike" cap="none">
                <a:solidFill>
                  <a:srgbClr val="F2F2F2"/>
                </a:solidFill>
                <a:latin typeface="Arial"/>
                <a:ea typeface="Arial"/>
                <a:cs typeface="Arial"/>
                <a:sym typeface="Arial"/>
              </a:endParaRPr>
            </a:p>
          </p:txBody>
        </p:sp>
        <p:sp>
          <p:nvSpPr>
            <p:cNvPr id="69" name="Google Shape;69;p14"/>
            <p:cNvSpPr/>
            <p:nvPr/>
          </p:nvSpPr>
          <p:spPr>
            <a:xfrm>
              <a:off x="4061913" y="1718"/>
              <a:ext cx="3514278" cy="2108567"/>
            </a:xfrm>
            <a:prstGeom prst="rect">
              <a:avLst/>
            </a:prstGeom>
            <a:solidFill>
              <a:srgbClr val="74BBA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txBox="1"/>
            <p:nvPr/>
          </p:nvSpPr>
          <p:spPr>
            <a:xfrm>
              <a:off x="4061913" y="1718"/>
              <a:ext cx="3514278" cy="2108567"/>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r>
                <a:rPr lang="en-US" sz="3500" b="0" i="0" u="none" strike="noStrike" cap="none">
                  <a:solidFill>
                    <a:srgbClr val="F2F2F2"/>
                  </a:solidFill>
                  <a:latin typeface="Arial"/>
                  <a:ea typeface="Arial"/>
                  <a:cs typeface="Arial"/>
                  <a:sym typeface="Arial"/>
                </a:rPr>
                <a:t>Strength</a:t>
              </a:r>
              <a:endParaRPr sz="3500" b="0" i="0" u="none" strike="noStrike" cap="none">
                <a:solidFill>
                  <a:srgbClr val="F2F2F2"/>
                </a:solidFill>
                <a:latin typeface="Arial"/>
                <a:ea typeface="Arial"/>
                <a:cs typeface="Arial"/>
                <a:sym typeface="Arial"/>
              </a:endParaRPr>
            </a:p>
            <a:p>
              <a:pPr marL="228600" marR="0" lvl="1" indent="-228600" algn="l" rtl="0">
                <a:lnSpc>
                  <a:spcPct val="90000"/>
                </a:lnSpc>
                <a:spcBef>
                  <a:spcPts val="1225"/>
                </a:spcBef>
                <a:spcAft>
                  <a:spcPts val="0"/>
                </a:spcAft>
                <a:buClr>
                  <a:srgbClr val="F2F2F2"/>
                </a:buClr>
                <a:buSzPts val="2400"/>
                <a:buFont typeface="Arial"/>
                <a:buChar char="•"/>
              </a:pPr>
              <a:r>
                <a:rPr lang="en-US" sz="2400" b="0" i="0" u="none" strike="noStrike" cap="none">
                  <a:solidFill>
                    <a:srgbClr val="F2F2F2"/>
                  </a:solidFill>
                  <a:latin typeface="Arial"/>
                  <a:ea typeface="Arial"/>
                  <a:cs typeface="Arial"/>
                  <a:sym typeface="Arial"/>
                </a:rPr>
                <a:t>resistance/weight training</a:t>
              </a:r>
              <a:endParaRPr sz="2400" b="0" i="0" u="none" strike="noStrike" cap="none">
                <a:solidFill>
                  <a:srgbClr val="F2F2F2"/>
                </a:solidFill>
                <a:latin typeface="Arial"/>
                <a:ea typeface="Arial"/>
                <a:cs typeface="Arial"/>
                <a:sym typeface="Arial"/>
              </a:endParaRPr>
            </a:p>
          </p:txBody>
        </p:sp>
        <p:sp>
          <p:nvSpPr>
            <p:cNvPr id="71" name="Google Shape;71;p14"/>
            <p:cNvSpPr/>
            <p:nvPr/>
          </p:nvSpPr>
          <p:spPr>
            <a:xfrm>
              <a:off x="196207" y="2461713"/>
              <a:ext cx="3514278" cy="2108567"/>
            </a:xfrm>
            <a:prstGeom prst="rect">
              <a:avLst/>
            </a:prstGeom>
            <a:solidFill>
              <a:srgbClr val="CED4C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4"/>
            <p:cNvSpPr txBox="1"/>
            <p:nvPr/>
          </p:nvSpPr>
          <p:spPr>
            <a:xfrm>
              <a:off x="196207" y="2461713"/>
              <a:ext cx="3514278" cy="2108567"/>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r>
                <a:rPr lang="en-US" sz="3900" b="0" i="0" u="none" strike="noStrike" cap="none">
                  <a:solidFill>
                    <a:srgbClr val="595959"/>
                  </a:solidFill>
                  <a:latin typeface="Arial"/>
                  <a:ea typeface="Arial"/>
                  <a:cs typeface="Arial"/>
                  <a:sym typeface="Arial"/>
                </a:rPr>
                <a:t>Flexibility</a:t>
              </a:r>
              <a:endParaRPr sz="3900" b="0" i="0" u="none" strike="noStrike" cap="none">
                <a:solidFill>
                  <a:srgbClr val="595959"/>
                </a:solidFill>
                <a:latin typeface="Arial"/>
                <a:ea typeface="Arial"/>
                <a:cs typeface="Arial"/>
                <a:sym typeface="Arial"/>
              </a:endParaRPr>
            </a:p>
            <a:p>
              <a:pPr marL="228600" marR="0" lvl="1" indent="-228600" algn="l" rtl="0">
                <a:lnSpc>
                  <a:spcPct val="90000"/>
                </a:lnSpc>
                <a:spcBef>
                  <a:spcPts val="1365"/>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maintaining range of movement</a:t>
              </a:r>
              <a:endParaRPr sz="2400" b="0" i="0" u="none" strike="noStrike" cap="none">
                <a:solidFill>
                  <a:srgbClr val="595959"/>
                </a:solidFill>
                <a:latin typeface="Arial"/>
                <a:ea typeface="Arial"/>
                <a:cs typeface="Arial"/>
                <a:sym typeface="Arial"/>
              </a:endParaRPr>
            </a:p>
          </p:txBody>
        </p:sp>
        <p:sp>
          <p:nvSpPr>
            <p:cNvPr id="73" name="Google Shape;73;p14"/>
            <p:cNvSpPr/>
            <p:nvPr/>
          </p:nvSpPr>
          <p:spPr>
            <a:xfrm>
              <a:off x="4061913" y="2461713"/>
              <a:ext cx="3514278" cy="2108567"/>
            </a:xfrm>
            <a:prstGeom prst="rect">
              <a:avLst/>
            </a:prstGeom>
            <a:solidFill>
              <a:srgbClr val="FEFDFD"/>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txBox="1"/>
            <p:nvPr/>
          </p:nvSpPr>
          <p:spPr>
            <a:xfrm>
              <a:off x="4061913" y="2461713"/>
              <a:ext cx="3514278" cy="2108567"/>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r>
                <a:rPr lang="en-US" sz="3500" b="0" i="0" u="none" strike="noStrike" cap="none">
                  <a:solidFill>
                    <a:srgbClr val="595959"/>
                  </a:solidFill>
                  <a:latin typeface="Arial"/>
                  <a:ea typeface="Arial"/>
                  <a:cs typeface="Arial"/>
                  <a:sym typeface="Arial"/>
                </a:rPr>
                <a:t>Body Composition</a:t>
              </a:r>
              <a:endParaRPr sz="3500" b="0" i="0" u="none" strike="noStrike" cap="none">
                <a:solidFill>
                  <a:srgbClr val="595959"/>
                </a:solidFill>
                <a:latin typeface="Arial"/>
                <a:ea typeface="Arial"/>
                <a:cs typeface="Arial"/>
                <a:sym typeface="Arial"/>
              </a:endParaRPr>
            </a:p>
            <a:p>
              <a:pPr marL="228600" marR="0" lvl="1" indent="-228600" algn="l" rtl="0">
                <a:lnSpc>
                  <a:spcPct val="90000"/>
                </a:lnSpc>
                <a:spcBef>
                  <a:spcPts val="1225"/>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balance between fat/lean</a:t>
              </a:r>
              <a:endParaRPr sz="2400" b="0" i="0" u="none" strike="noStrike" cap="none">
                <a:solidFill>
                  <a:srgbClr val="595959"/>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a:spLocks noGrp="1"/>
          </p:cNvSpPr>
          <p:nvPr>
            <p:ph type="title" idx="4294967295"/>
          </p:nvPr>
        </p:nvSpPr>
        <p:spPr>
          <a:xfrm>
            <a:off x="685800" y="457200"/>
            <a:ext cx="7772400" cy="11430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chemeClr val="dk2"/>
                </a:solidFill>
                <a:effectLst/>
                <a:uLnTx/>
                <a:uFillTx/>
                <a:latin typeface="Arial"/>
                <a:ea typeface="Arial"/>
                <a:cs typeface="Arial"/>
                <a:sym typeface="Arial"/>
              </a:rPr>
              <a:t>Health Benefits of Fitness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81" name="Google Shape;81;p15"/>
          <p:cNvSpPr/>
          <p:nvPr/>
        </p:nvSpPr>
        <p:spPr>
          <a:xfrm>
            <a:off x="762000" y="1752600"/>
            <a:ext cx="7772400" cy="2819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Decreased risk of obesity, CVD, type 2 diabetes, osteoporosis, joint disorders, and possibly some types of cancer</a:t>
            </a:r>
            <a:endParaRPr/>
          </a:p>
          <a:p>
            <a:pPr marL="342900" marR="0" lvl="0" indent="-165100" algn="l" rtl="0">
              <a:lnSpc>
                <a:spcPct val="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34290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Slows common changes that occur with aging</a:t>
            </a:r>
            <a:endParaRPr/>
          </a:p>
          <a:p>
            <a:pPr marL="342900" marR="0" lvl="0" indent="-165100" algn="l" rtl="0">
              <a:lnSpc>
                <a:spcPct val="0"/>
              </a:lnSpc>
              <a:spcBef>
                <a:spcPts val="56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342900" marR="0" lvl="0" indent="-342900" algn="l" rtl="0">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Psychological benefits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2" name="Title 1" hidden="1"/>
          <p:cNvSpPr>
            <a:spLocks noGrp="1"/>
          </p:cNvSpPr>
          <p:nvPr>
            <p:ph type="title"/>
          </p:nvPr>
        </p:nvSpPr>
        <p:spPr>
          <a:xfrm>
            <a:off x="790832" y="318300"/>
            <a:ext cx="7587050" cy="1143000"/>
          </a:xfrm>
        </p:spPr>
        <p:txBody>
          <a:bodyPr/>
          <a:lstStyle/>
          <a:p>
            <a:r>
              <a:rPr lang="en-US" dirty="0"/>
              <a:t>Total Energy Expenditure vs Type of </a:t>
            </a:r>
            <a:r>
              <a:rPr lang="en-US" dirty="0" err="1"/>
              <a:t>Exercis</a:t>
            </a:r>
            <a:endParaRPr lang="en-US" dirty="0"/>
          </a:p>
        </p:txBody>
      </p:sp>
      <p:sp>
        <p:nvSpPr>
          <p:cNvPr id="86" name="Google Shape;86;p16"/>
          <p:cNvSpPr txBox="1">
            <a:spLocks noGrp="1"/>
          </p:cNvSpPr>
          <p:nvPr>
            <p:ph type="body" idx="4294967295"/>
          </p:nvPr>
        </p:nvSpPr>
        <p:spPr>
          <a:xfrm>
            <a:off x="0" y="762000"/>
            <a:ext cx="3886200" cy="40386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None/>
            </a:pPr>
            <a:r>
              <a:rPr lang="en-US" sz="2400" b="0" i="0" u="none" strike="noStrike" cap="none" dirty="0">
                <a:solidFill>
                  <a:schemeClr val="dk1"/>
                </a:solidFill>
                <a:latin typeface="Arial"/>
                <a:ea typeface="Arial"/>
                <a:cs typeface="Arial"/>
                <a:sym typeface="Arial"/>
              </a:rPr>
              <a:t>	Habitual exercise  increases energy expenditure</a:t>
            </a:r>
            <a:endParaRPr dirty="0"/>
          </a:p>
          <a:p>
            <a:pPr marL="742950" marR="0" lvl="1" indent="-285750" algn="l" rtl="0">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PA</a:t>
            </a:r>
            <a:endParaRPr dirty="0"/>
          </a:p>
          <a:p>
            <a:pPr marL="1143000" marR="0" lvl="2" indent="-228600" algn="l" rtl="0">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Kcal burned from activity</a:t>
            </a:r>
            <a:endParaRPr dirty="0"/>
          </a:p>
          <a:p>
            <a:pPr marL="742950" marR="0" lvl="1" indent="-285750" algn="l" rtl="0">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BMR</a:t>
            </a:r>
            <a:endParaRPr dirty="0"/>
          </a:p>
          <a:p>
            <a:pPr marL="1143000" marR="0" lvl="2" indent="-228600" algn="l" rtl="0">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Kcal burned during recovery</a:t>
            </a:r>
            <a:endParaRPr dirty="0"/>
          </a:p>
        </p:txBody>
      </p:sp>
      <p:pic>
        <p:nvPicPr>
          <p:cNvPr id="87" name="Google Shape;87;p16" descr="Graph showcasing total energy expenditure vs type of exercise (sedentary, sedentary plus 30 minutes of moderate activity, regular exercise). The colors represent thermic effect of food (yellow), physical activity (green), and basal metabolism (blue). " title="Total energy expenditure (calories) vs Exercise"/>
          <p:cNvPicPr preferRelativeResize="0"/>
          <p:nvPr/>
        </p:nvPicPr>
        <p:blipFill>
          <a:blip r:embed="rId3">
            <a:alphaModFix/>
          </a:blip>
          <a:stretch>
            <a:fillRect/>
          </a:stretch>
        </p:blipFill>
        <p:spPr>
          <a:xfrm>
            <a:off x="3805175" y="318300"/>
            <a:ext cx="5396700" cy="60043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7" name="Google Shape;97;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dirty="0">
                <a:solidFill>
                  <a:schemeClr val="dk1"/>
                </a:solidFill>
                <a:latin typeface="Arial"/>
                <a:ea typeface="Arial"/>
                <a:cs typeface="Arial"/>
                <a:sym typeface="Arial"/>
              </a:rPr>
              <a:t>Energy Expenditure During Exercise</a:t>
            </a:r>
            <a:endParaRPr dirty="0"/>
          </a:p>
        </p:txBody>
      </p:sp>
      <p:sp>
        <p:nvSpPr>
          <p:cNvPr id="98" name="Google Shape;98;p17"/>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Varies according to:</a:t>
            </a:r>
            <a:endParaRPr/>
          </a:p>
          <a:p>
            <a:pPr marL="742950" marR="0" lvl="1" indent="-285750" algn="l" rtl="0">
              <a:spcBef>
                <a:spcPts val="560"/>
              </a:spcBef>
              <a:spcAft>
                <a:spcPts val="0"/>
              </a:spcAft>
              <a:buClr>
                <a:schemeClr val="dk1"/>
              </a:buClr>
              <a:buSzPts val="2800"/>
              <a:buFont typeface="Courier New"/>
              <a:buChar char="o"/>
            </a:pPr>
            <a:r>
              <a:rPr lang="en-US" sz="2800" b="0" i="0" u="none" strike="noStrike" cap="none">
                <a:solidFill>
                  <a:schemeClr val="dk1"/>
                </a:solidFill>
                <a:latin typeface="Arial"/>
                <a:ea typeface="Arial"/>
                <a:cs typeface="Arial"/>
                <a:sym typeface="Arial"/>
              </a:rPr>
              <a:t>Type of activity (muscle groups involved, intensity/speed)</a:t>
            </a:r>
            <a:endParaRPr/>
          </a:p>
          <a:p>
            <a:pPr marL="742950" marR="0" lvl="1" indent="-285750" algn="l" rtl="0">
              <a:spcBef>
                <a:spcPts val="560"/>
              </a:spcBef>
              <a:spcAft>
                <a:spcPts val="0"/>
              </a:spcAft>
              <a:buClr>
                <a:schemeClr val="dk1"/>
              </a:buClr>
              <a:buSzPts val="2800"/>
              <a:buFont typeface="Courier New"/>
              <a:buChar char="o"/>
            </a:pPr>
            <a:r>
              <a:rPr lang="en-US" sz="2800" b="0" i="0" u="none" strike="noStrike" cap="none">
                <a:solidFill>
                  <a:schemeClr val="dk1"/>
                </a:solidFill>
                <a:latin typeface="Arial"/>
                <a:ea typeface="Arial"/>
                <a:cs typeface="Arial"/>
                <a:sym typeface="Arial"/>
              </a:rPr>
              <a:t>Duration of activity</a:t>
            </a:r>
            <a:endParaRPr/>
          </a:p>
          <a:p>
            <a:pPr marL="742950" marR="0" lvl="1" indent="-285750" algn="l" rtl="0">
              <a:spcBef>
                <a:spcPts val="560"/>
              </a:spcBef>
              <a:spcAft>
                <a:spcPts val="0"/>
              </a:spcAft>
              <a:buClr>
                <a:schemeClr val="dk1"/>
              </a:buClr>
              <a:buSzPts val="2800"/>
              <a:buFont typeface="Courier New"/>
              <a:buChar char="o"/>
            </a:pPr>
            <a:r>
              <a:rPr lang="en-US" sz="2800" b="0" i="0" u="none" strike="noStrike" cap="none">
                <a:solidFill>
                  <a:schemeClr val="dk1"/>
                </a:solidFill>
                <a:latin typeface="Arial"/>
                <a:ea typeface="Arial"/>
                <a:cs typeface="Arial"/>
                <a:sym typeface="Arial"/>
              </a:rPr>
              <a:t>Body weight of the individual</a:t>
            </a:r>
            <a:endParaRPr sz="2800" b="0" i="0" u="sng" strike="noStrike" cap="none">
              <a:solidFill>
                <a:schemeClr val="dk1"/>
              </a:solidFill>
              <a:latin typeface="Arial"/>
              <a:ea typeface="Arial"/>
              <a:cs typeface="Arial"/>
              <a:sym typeface="Arial"/>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p:txBody>
      </p:sp>
      <p:pic>
        <p:nvPicPr>
          <p:cNvPr id="96" name="Google Shape;96;p17" descr="Cartoon of a man mountain biking" title="Energy Expenditure During Exercise"/>
          <p:cNvPicPr preferRelativeResize="0"/>
          <p:nvPr/>
        </p:nvPicPr>
        <p:blipFill rotWithShape="1">
          <a:blip r:embed="rId3">
            <a:alphaModFix/>
          </a:blip>
          <a:srcRect/>
          <a:stretch/>
        </p:blipFill>
        <p:spPr>
          <a:xfrm>
            <a:off x="6477000" y="4038600"/>
            <a:ext cx="2209800" cy="2085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title" idx="4294967295"/>
          </p:nvPr>
        </p:nvSpPr>
        <p:spPr>
          <a:xfrm>
            <a:off x="152400" y="441325"/>
            <a:ext cx="8839200" cy="119062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chemeClr val="dk1"/>
                </a:solidFill>
                <a:effectLst/>
                <a:uLnTx/>
                <a:uFillTx/>
                <a:latin typeface="Arial"/>
                <a:ea typeface="Arial"/>
                <a:cs typeface="Arial"/>
                <a:sym typeface="Arial"/>
              </a:rPr>
              <a:t>Energy Required to Jog or Run One Mile:</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chemeClr val="dk1"/>
                </a:solidFill>
                <a:effectLst/>
                <a:uLnTx/>
                <a:uFillTx/>
                <a:latin typeface="Arial"/>
                <a:ea typeface="Arial"/>
                <a:cs typeface="Arial"/>
                <a:sym typeface="Arial"/>
              </a:rPr>
              <a:t>The Impact of Body Weight</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5" name="Google Shape;105;p18"/>
          <p:cNvSpPr txBox="1"/>
          <p:nvPr/>
        </p:nvSpPr>
        <p:spPr>
          <a:xfrm>
            <a:off x="1127125" y="2325688"/>
            <a:ext cx="6754813" cy="26479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solidFill>
                  <a:schemeClr val="dk1"/>
                </a:solidFill>
                <a:latin typeface="Arial"/>
                <a:ea typeface="Arial"/>
                <a:cs typeface="Arial"/>
                <a:sym typeface="Arial"/>
              </a:rPr>
              <a:t>       Body Weight 		      kcal Expended</a:t>
            </a:r>
            <a:endParaRPr/>
          </a:p>
          <a:p>
            <a:pPr marL="0" marR="0" lvl="0" indent="0" algn="l" rtl="0">
              <a:spcBef>
                <a:spcPts val="0"/>
              </a:spcBef>
              <a:spcAft>
                <a:spcPts val="0"/>
              </a:spcAft>
              <a:buNone/>
            </a:pPr>
            <a:r>
              <a:rPr lang="en-US" sz="2400" b="0" i="0" u="sng" strike="noStrike" cap="none">
                <a:solidFill>
                  <a:schemeClr val="dk1"/>
                </a:solidFill>
                <a:latin typeface="Arial"/>
                <a:ea typeface="Arial"/>
                <a:cs typeface="Arial"/>
                <a:sym typeface="Arial"/>
              </a:rPr>
              <a:t>           (lbs)                                                           </a:t>
            </a:r>
            <a:r>
              <a:rPr lang="en-US" sz="100" b="0" i="0" u="sng" strike="noStrike" cap="none">
                <a:solidFill>
                  <a:schemeClr val="dk1"/>
                </a:solidFill>
                <a:latin typeface="Arial"/>
                <a:ea typeface="Arial"/>
                <a:cs typeface="Arial"/>
                <a:sym typeface="Arial"/>
              </a:rPr>
              <a:t>.</a:t>
            </a:r>
            <a:r>
              <a:rPr lang="en-US" sz="2400" b="0" i="0" u="sng" strike="noStrike" cap="none">
                <a:solidFill>
                  <a:schemeClr val="dk1"/>
                </a:solidFill>
                <a:latin typeface="Arial"/>
                <a:ea typeface="Arial"/>
                <a:cs typeface="Arial"/>
                <a:sym typeface="Arial"/>
              </a:rPr>
              <a:t> </a:t>
            </a:r>
            <a:endParaRPr/>
          </a:p>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r>
              <a:rPr lang="en-US" sz="2400" b="0" i="0" u="none" strike="noStrike" cap="none">
                <a:solidFill>
                  <a:schemeClr val="dk1"/>
                </a:solidFill>
                <a:latin typeface="Arial"/>
                <a:ea typeface="Arial"/>
                <a:cs typeface="Arial"/>
                <a:sym typeface="Arial"/>
              </a:rPr>
              <a:t>	110							 80</a:t>
            </a:r>
            <a:endParaRPr/>
          </a:p>
          <a:p>
            <a:pPr marL="0" marR="0" lvl="0" indent="0" algn="l" rtl="0">
              <a:spcBef>
                <a:spcPts val="0"/>
              </a:spcBef>
              <a:spcAft>
                <a:spcPts val="0"/>
              </a:spcAft>
              <a:buNone/>
            </a:pPr>
            <a:r>
              <a:rPr lang="en-US" sz="2400" b="0" i="0" u="none" strike="noStrike" cap="none">
                <a:solidFill>
                  <a:schemeClr val="dk1"/>
                </a:solidFill>
                <a:latin typeface="Arial"/>
                <a:ea typeface="Arial"/>
                <a:cs typeface="Arial"/>
                <a:sym typeface="Arial"/>
              </a:rPr>
              <a:t>	140							100</a:t>
            </a:r>
            <a:endParaRPr/>
          </a:p>
          <a:p>
            <a:pPr marL="0" marR="0" lvl="0" indent="0" algn="l" rtl="0">
              <a:spcBef>
                <a:spcPts val="0"/>
              </a:spcBef>
              <a:spcAft>
                <a:spcPts val="0"/>
              </a:spcAft>
              <a:buNone/>
            </a:pPr>
            <a:r>
              <a:rPr lang="en-US" sz="2400" b="0" i="0" u="none" strike="noStrike" cap="none">
                <a:solidFill>
                  <a:schemeClr val="dk1"/>
                </a:solidFill>
                <a:latin typeface="Arial"/>
                <a:ea typeface="Arial"/>
                <a:cs typeface="Arial"/>
                <a:sym typeface="Arial"/>
              </a:rPr>
              <a:t>	200							145</a:t>
            </a:r>
            <a:endParaRPr/>
          </a:p>
          <a:p>
            <a:pPr marL="0" marR="0" lvl="0" indent="0" algn="l" rtl="0">
              <a:spcBef>
                <a:spcPts val="0"/>
              </a:spcBef>
              <a:spcAft>
                <a:spcPts val="0"/>
              </a:spcAft>
              <a:buNone/>
            </a:pPr>
            <a:r>
              <a:rPr lang="en-US" sz="2400" b="0" i="0" u="none" strike="noStrike" cap="none">
                <a:solidFill>
                  <a:schemeClr val="dk1"/>
                </a:solidFill>
                <a:latin typeface="Arial"/>
                <a:ea typeface="Arial"/>
                <a:cs typeface="Arial"/>
                <a:sym typeface="Arial"/>
              </a:rPr>
              <a:t>______________________________________</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a:spLocks noGrp="1"/>
          </p:cNvSpPr>
          <p:nvPr>
            <p:ph type="title" idx="4294967295"/>
          </p:nvPr>
        </p:nvSpPr>
        <p:spPr>
          <a:xfrm>
            <a:off x="152400" y="441325"/>
            <a:ext cx="8839200" cy="119062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chemeClr val="dk1"/>
                </a:solidFill>
                <a:effectLst/>
                <a:uLnTx/>
                <a:uFillTx/>
                <a:latin typeface="Arial"/>
                <a:ea typeface="Arial"/>
                <a:cs typeface="Arial"/>
                <a:sym typeface="Arial"/>
              </a:rPr>
              <a:t>Energy Required to Jog or Run:</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chemeClr val="dk1"/>
                </a:solidFill>
                <a:effectLst/>
                <a:uLnTx/>
                <a:uFillTx/>
                <a:latin typeface="Arial"/>
                <a:ea typeface="Arial"/>
                <a:cs typeface="Arial"/>
                <a:sym typeface="Arial"/>
              </a:rPr>
              <a:t>The Impact of Intensity</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13" name="Google Shape;113;p19"/>
          <p:cNvSpPr txBox="1"/>
          <p:nvPr/>
        </p:nvSpPr>
        <p:spPr>
          <a:xfrm>
            <a:off x="365125" y="1789113"/>
            <a:ext cx="2228850" cy="3667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For a 155 lb person:</a:t>
            </a:r>
            <a:endParaRPr/>
          </a:p>
        </p:txBody>
      </p:sp>
      <p:sp>
        <p:nvSpPr>
          <p:cNvPr id="112" name="Google Shape;112;p19"/>
          <p:cNvSpPr txBox="1"/>
          <p:nvPr/>
        </p:nvSpPr>
        <p:spPr>
          <a:xfrm>
            <a:off x="365126" y="2325688"/>
            <a:ext cx="8324850" cy="30130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dirty="0">
                <a:solidFill>
                  <a:schemeClr val="dk1"/>
                </a:solidFill>
                <a:latin typeface="Arial"/>
                <a:ea typeface="Arial"/>
                <a:cs typeface="Arial"/>
                <a:sym typeface="Arial"/>
              </a:rPr>
              <a:t>           Pace 		      kcal Expended per hour</a:t>
            </a:r>
            <a:endParaRPr dirty="0"/>
          </a:p>
          <a:p>
            <a:pPr marL="0" marR="0" lvl="0" indent="0" algn="l" rtl="0">
              <a:spcBef>
                <a:spcPts val="0"/>
              </a:spcBef>
              <a:spcAft>
                <a:spcPts val="0"/>
              </a:spcAft>
              <a:buNone/>
            </a:pPr>
            <a:r>
              <a:rPr lang="en-US" sz="2400" b="0" i="0" u="sng" strike="noStrike" cap="none" dirty="0">
                <a:solidFill>
                  <a:schemeClr val="dk1"/>
                </a:solidFill>
                <a:latin typeface="Arial"/>
                <a:ea typeface="Arial"/>
                <a:cs typeface="Arial"/>
                <a:sym typeface="Arial"/>
              </a:rPr>
              <a:t>        (min/mile)                                                           </a:t>
            </a:r>
            <a:r>
              <a:rPr lang="en-US" sz="100" b="0" i="0" u="sng" strike="noStrike" cap="none" dirty="0">
                <a:solidFill>
                  <a:schemeClr val="dk1"/>
                </a:solidFill>
                <a:latin typeface="Arial"/>
                <a:ea typeface="Arial"/>
                <a:cs typeface="Arial"/>
                <a:sym typeface="Arial"/>
              </a:rPr>
              <a:t>.</a:t>
            </a:r>
            <a:r>
              <a:rPr lang="en-US" sz="2400" b="0" i="0" u="sng" strike="noStrike" cap="none" dirty="0">
                <a:solidFill>
                  <a:schemeClr val="dk1"/>
                </a:solidFill>
                <a:latin typeface="Arial"/>
                <a:ea typeface="Arial"/>
                <a:cs typeface="Arial"/>
                <a:sym typeface="Arial"/>
              </a:rPr>
              <a:t> </a:t>
            </a:r>
            <a:endParaRPr dirty="0"/>
          </a:p>
          <a:p>
            <a:pPr marL="0" marR="0" lvl="0" indent="0" algn="l" rtl="0">
              <a:spcBef>
                <a:spcPts val="0"/>
              </a:spcBef>
              <a:spcAft>
                <a:spcPts val="0"/>
              </a:spcAft>
              <a:buNone/>
            </a:pPr>
            <a:endParaRPr sz="24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en-US" sz="2400" b="0" i="0" u="none" strike="noStrike" cap="none" dirty="0">
                <a:solidFill>
                  <a:schemeClr val="dk1"/>
                </a:solidFill>
                <a:latin typeface="Arial"/>
                <a:ea typeface="Arial"/>
                <a:cs typeface="Arial"/>
                <a:sym typeface="Arial"/>
              </a:rPr>
              <a:t>	12							494</a:t>
            </a:r>
            <a:endParaRPr dirty="0"/>
          </a:p>
          <a:p>
            <a:pPr marL="0" marR="0" lvl="0" indent="0" algn="l" rtl="0">
              <a:spcBef>
                <a:spcPts val="0"/>
              </a:spcBef>
              <a:spcAft>
                <a:spcPts val="0"/>
              </a:spcAft>
              <a:buNone/>
            </a:pPr>
            <a:r>
              <a:rPr lang="en-US" sz="2400" b="0" i="0" u="none" strike="noStrike" cap="none" dirty="0">
                <a:solidFill>
                  <a:schemeClr val="dk1"/>
                </a:solidFill>
                <a:latin typeface="Arial"/>
                <a:ea typeface="Arial"/>
                <a:cs typeface="Arial"/>
                <a:sym typeface="Arial"/>
              </a:rPr>
              <a:t>	10							635</a:t>
            </a:r>
            <a:endParaRPr dirty="0"/>
          </a:p>
          <a:p>
            <a:pPr marL="0" marR="0" lvl="0" indent="0" algn="l" rtl="0">
              <a:spcBef>
                <a:spcPts val="0"/>
              </a:spcBef>
              <a:spcAft>
                <a:spcPts val="0"/>
              </a:spcAft>
              <a:buNone/>
            </a:pPr>
            <a:r>
              <a:rPr lang="en-US" sz="2400" b="0" i="0" u="none" strike="noStrike" cap="none" dirty="0">
                <a:solidFill>
                  <a:schemeClr val="dk1"/>
                </a:solidFill>
                <a:latin typeface="Arial"/>
                <a:ea typeface="Arial"/>
                <a:cs typeface="Arial"/>
                <a:sym typeface="Arial"/>
              </a:rPr>
              <a:t>	8							811</a:t>
            </a:r>
            <a:endParaRPr dirty="0"/>
          </a:p>
          <a:p>
            <a:pPr marL="0" marR="0" lvl="0" indent="0" algn="l" rtl="0">
              <a:spcBef>
                <a:spcPts val="0"/>
              </a:spcBef>
              <a:spcAft>
                <a:spcPts val="0"/>
              </a:spcAft>
              <a:buNone/>
            </a:pPr>
            <a:r>
              <a:rPr lang="en-US" sz="2400" b="0" i="0" u="none" strike="noStrike" cap="none" dirty="0">
                <a:solidFill>
                  <a:schemeClr val="dk1"/>
                </a:solidFill>
                <a:latin typeface="Arial"/>
                <a:ea typeface="Arial"/>
                <a:cs typeface="Arial"/>
                <a:sym typeface="Arial"/>
              </a:rPr>
              <a:t>	6							1058</a:t>
            </a:r>
            <a:endParaRPr dirty="0"/>
          </a:p>
          <a:p>
            <a:pPr marL="0" marR="0" lvl="0" indent="0" algn="l" rtl="0">
              <a:spcBef>
                <a:spcPts val="0"/>
              </a:spcBef>
              <a:spcAft>
                <a:spcPts val="0"/>
              </a:spcAft>
              <a:buNone/>
            </a:pPr>
            <a:r>
              <a:rPr lang="en-US" sz="2400" b="0" i="0" u="none" strike="noStrike" cap="none" dirty="0">
                <a:solidFill>
                  <a:schemeClr val="dk1"/>
                </a:solidFill>
                <a:latin typeface="Arial"/>
                <a:ea typeface="Arial"/>
                <a:cs typeface="Arial"/>
                <a:sym typeface="Arial"/>
              </a:rPr>
              <a:t>______________________________________</a:t>
            </a:r>
            <a:endParaRPr dirty="0"/>
          </a:p>
        </p:txBody>
      </p:sp>
      <p:sp>
        <p:nvSpPr>
          <p:cNvPr id="114" name="Google Shape;114;p19"/>
          <p:cNvSpPr txBox="1"/>
          <p:nvPr/>
        </p:nvSpPr>
        <p:spPr>
          <a:xfrm>
            <a:off x="365125" y="5574507"/>
            <a:ext cx="8324850" cy="915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dirty="0">
                <a:solidFill>
                  <a:schemeClr val="dk1"/>
                </a:solidFill>
                <a:latin typeface="Arial"/>
                <a:ea typeface="Arial"/>
                <a:cs typeface="Arial"/>
                <a:sym typeface="Arial"/>
              </a:rPr>
              <a:t>Did you know… if we re-calculate these values as kcal/mile, you burn almost the </a:t>
            </a:r>
            <a:endParaRPr dirty="0"/>
          </a:p>
          <a:p>
            <a:pPr marL="0" marR="0" lvl="0" indent="0" algn="l" rtl="0">
              <a:spcBef>
                <a:spcPts val="0"/>
              </a:spcBef>
              <a:spcAft>
                <a:spcPts val="0"/>
              </a:spcAft>
              <a:buNone/>
            </a:pPr>
            <a:r>
              <a:rPr lang="en-US" sz="1800" b="0" i="0" u="none" strike="noStrike" cap="none" dirty="0">
                <a:solidFill>
                  <a:schemeClr val="dk1"/>
                </a:solidFill>
                <a:latin typeface="Arial"/>
                <a:ea typeface="Arial"/>
                <a:cs typeface="Arial"/>
                <a:sym typeface="Arial"/>
              </a:rPr>
              <a:t>same amount of kcal per mile (98-106 kcal)?  It just depends on how many miles</a:t>
            </a:r>
            <a:r>
              <a:rPr lang="en-US" dirty="0"/>
              <a:t> </a:t>
            </a:r>
            <a:r>
              <a:rPr lang="en-US" sz="1800" b="0" i="0" u="none" strike="noStrike" cap="none" dirty="0">
                <a:solidFill>
                  <a:schemeClr val="dk1"/>
                </a:solidFill>
                <a:latin typeface="Arial"/>
                <a:ea typeface="Arial"/>
                <a:cs typeface="Arial"/>
                <a:sym typeface="Arial"/>
              </a:rPr>
              <a:t>you run!</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1" name="Google Shape;121;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2"/>
                </a:solidFill>
                <a:latin typeface="Arial"/>
                <a:ea typeface="Arial"/>
                <a:cs typeface="Arial"/>
                <a:sym typeface="Arial"/>
              </a:rPr>
              <a:t>Primary fuel sources</a:t>
            </a:r>
            <a:endParaRPr dirty="0"/>
          </a:p>
        </p:txBody>
      </p:sp>
      <p:sp>
        <p:nvSpPr>
          <p:cNvPr id="122" name="Google Shape;122;p20"/>
          <p:cNvSpPr txBox="1">
            <a:spLocks noGrp="1"/>
          </p:cNvSpPr>
          <p:nvPr>
            <p:ph type="body" idx="1"/>
          </p:nvPr>
        </p:nvSpPr>
        <p:spPr>
          <a:xfrm>
            <a:off x="457200" y="1600200"/>
            <a:ext cx="8229600" cy="3810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ATP and creatine phosphate</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Glucose (glycogen)</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Fatty acids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Protein</a:t>
            </a:r>
            <a:endParaRPr/>
          </a:p>
        </p:txBody>
      </p:sp>
      <p:pic>
        <p:nvPicPr>
          <p:cNvPr id="120" name="Google Shape;120;p20" descr="Primary fuel sources&#10;&#10;Graphic showcasing man running" title="Primary fuel sources"/>
          <p:cNvPicPr preferRelativeResize="0"/>
          <p:nvPr/>
        </p:nvPicPr>
        <p:blipFill rotWithShape="1">
          <a:blip r:embed="rId3">
            <a:alphaModFix/>
          </a:blip>
          <a:srcRect/>
          <a:stretch/>
        </p:blipFill>
        <p:spPr>
          <a:xfrm>
            <a:off x="381000" y="3733800"/>
            <a:ext cx="5549900" cy="2362200"/>
          </a:xfrm>
          <a:prstGeom prst="rect">
            <a:avLst/>
          </a:prstGeom>
          <a:noFill/>
          <a:ln>
            <a:noFill/>
          </a:ln>
        </p:spPr>
      </p:pic>
      <p:pic>
        <p:nvPicPr>
          <p:cNvPr id="123" name="Google Shape;123;p20" descr="Image of a battery" title="Primary fuel sources"/>
          <p:cNvPicPr preferRelativeResize="0"/>
          <p:nvPr/>
        </p:nvPicPr>
        <p:blipFill rotWithShape="1">
          <a:blip r:embed="rId4">
            <a:alphaModFix/>
          </a:blip>
          <a:srcRect/>
          <a:stretch/>
        </p:blipFill>
        <p:spPr>
          <a:xfrm>
            <a:off x="6126163" y="2514600"/>
            <a:ext cx="2027237" cy="1606550"/>
          </a:xfrm>
          <a:prstGeom prst="rect">
            <a:avLst/>
          </a:prstGeom>
          <a:noFill/>
          <a:ln>
            <a:noFill/>
          </a:ln>
        </p:spPr>
      </p:pic>
      <p:pic>
        <p:nvPicPr>
          <p:cNvPr id="124" name="Google Shape;124;p20" descr="Image of a car gas tank" title="Primary fuel sources"/>
          <p:cNvPicPr preferRelativeResize="0"/>
          <p:nvPr/>
        </p:nvPicPr>
        <p:blipFill rotWithShape="1">
          <a:blip r:embed="rId5">
            <a:alphaModFix/>
          </a:blip>
          <a:srcRect/>
          <a:stretch/>
        </p:blipFill>
        <p:spPr>
          <a:xfrm>
            <a:off x="6113463" y="4224338"/>
            <a:ext cx="2039937" cy="156686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1"/>
          <p:cNvSpPr txBox="1">
            <a:spLocks noGrp="1"/>
          </p:cNvSpPr>
          <p:nvPr>
            <p:ph type="title" idx="4294967295"/>
          </p:nvPr>
        </p:nvSpPr>
        <p:spPr>
          <a:xfrm>
            <a:off x="1544651" y="577850"/>
            <a:ext cx="6684900" cy="10668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457200" marR="0" lvl="0" indent="-45720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chemeClr val="dk1"/>
                </a:solidFill>
                <a:effectLst/>
                <a:uLnTx/>
                <a:uFillTx/>
                <a:latin typeface="Arial"/>
                <a:ea typeface="Arial"/>
                <a:cs typeface="Arial"/>
                <a:sym typeface="Arial"/>
              </a:rPr>
              <a:t>Factors Influencing the Fuel Mix</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457200" marR="0" lvl="0" indent="-45720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chemeClr val="dk1"/>
                </a:solidFill>
                <a:effectLst/>
                <a:uLnTx/>
                <a:uFillTx/>
                <a:latin typeface="Arial"/>
                <a:ea typeface="Arial"/>
                <a:cs typeface="Arial"/>
                <a:sym typeface="Arial"/>
              </a:rPr>
              <a:t>During Exercise</a:t>
            </a:r>
            <a:endParaRPr kumimoji="0" lang="en-US" sz="28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131" name="Google Shape;131;p21"/>
          <p:cNvSpPr txBox="1"/>
          <p:nvPr/>
        </p:nvSpPr>
        <p:spPr>
          <a:xfrm>
            <a:off x="612775" y="1947863"/>
            <a:ext cx="7616825" cy="3386137"/>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None/>
            </a:pPr>
            <a:r>
              <a:rPr lang="en-US" sz="2800" b="0" i="0" u="none" strike="noStrike" cap="none">
                <a:solidFill>
                  <a:schemeClr val="dk1"/>
                </a:solidFill>
                <a:latin typeface="Arial"/>
                <a:ea typeface="Arial"/>
                <a:cs typeface="Arial"/>
                <a:sym typeface="Arial"/>
              </a:rPr>
              <a:t>1)  Intensity of Exercise</a:t>
            </a:r>
            <a:endParaRPr/>
          </a:p>
          <a:p>
            <a:pPr marL="457200" marR="0" lvl="0" indent="-457200" algn="l" rtl="0">
              <a:spcBef>
                <a:spcPts val="0"/>
              </a:spcBef>
              <a:spcAft>
                <a:spcPts val="0"/>
              </a:spcAft>
              <a:buNone/>
            </a:pPr>
            <a:r>
              <a:rPr lang="en-US" sz="2800" b="0" i="0" u="none" strike="noStrike" cap="none">
                <a:solidFill>
                  <a:schemeClr val="dk1"/>
                </a:solidFill>
                <a:latin typeface="Arial"/>
                <a:ea typeface="Arial"/>
                <a:cs typeface="Arial"/>
                <a:sym typeface="Arial"/>
              </a:rPr>
              <a:t>     </a:t>
            </a:r>
            <a:r>
              <a:rPr lang="en-US" sz="2000" b="0" i="0" u="none" strike="noStrike" cap="none">
                <a:solidFill>
                  <a:schemeClr val="dk1"/>
                </a:solidFill>
                <a:latin typeface="Arial"/>
                <a:ea typeface="Arial"/>
                <a:cs typeface="Arial"/>
                <a:sym typeface="Arial"/>
              </a:rPr>
              <a:t>↑intensity → ↑Carbohydrate use, ATP/creatine phosphate</a:t>
            </a:r>
            <a:endParaRPr/>
          </a:p>
          <a:p>
            <a:pPr marL="457200" marR="0" lvl="0" indent="-457200" algn="l" rtl="0">
              <a:spcBef>
                <a:spcPts val="0"/>
              </a:spcBef>
              <a:spcAft>
                <a:spcPts val="0"/>
              </a:spcAft>
              <a:buNone/>
            </a:pPr>
            <a:endParaRPr sz="2000" b="0" i="0" u="none" strike="noStrike" cap="none">
              <a:solidFill>
                <a:schemeClr val="dk1"/>
              </a:solidFill>
              <a:latin typeface="Arial"/>
              <a:ea typeface="Arial"/>
              <a:cs typeface="Arial"/>
              <a:sym typeface="Arial"/>
            </a:endParaRPr>
          </a:p>
          <a:p>
            <a:pPr marL="457200" marR="0" lvl="0" indent="-457200" algn="l" rtl="0">
              <a:spcBef>
                <a:spcPts val="0"/>
              </a:spcBef>
              <a:spcAft>
                <a:spcPts val="0"/>
              </a:spcAft>
              <a:buNone/>
            </a:pPr>
            <a:r>
              <a:rPr lang="en-US" sz="2800" b="0" i="0" u="none" strike="noStrike" cap="none">
                <a:solidFill>
                  <a:schemeClr val="dk1"/>
                </a:solidFill>
                <a:latin typeface="Arial"/>
                <a:ea typeface="Arial"/>
                <a:cs typeface="Arial"/>
                <a:sym typeface="Arial"/>
              </a:rPr>
              <a:t>2)  Duration of Activity</a:t>
            </a:r>
            <a:endParaRPr/>
          </a:p>
          <a:p>
            <a:pPr marL="457200" marR="0" lvl="0" indent="-457200" algn="l" rtl="0">
              <a:spcBef>
                <a:spcPts val="0"/>
              </a:spcBef>
              <a:spcAft>
                <a:spcPts val="0"/>
              </a:spcAft>
              <a:buNone/>
            </a:pPr>
            <a:r>
              <a:rPr lang="en-US" sz="2800" b="0" i="0" u="none" strike="noStrike" cap="none">
                <a:solidFill>
                  <a:schemeClr val="dk1"/>
                </a:solidFill>
                <a:latin typeface="Arial"/>
                <a:ea typeface="Arial"/>
                <a:cs typeface="Arial"/>
                <a:sym typeface="Arial"/>
              </a:rPr>
              <a:t>     </a:t>
            </a:r>
            <a:r>
              <a:rPr lang="en-US" sz="2000" b="0" i="0" u="none" strike="noStrike" cap="none">
                <a:solidFill>
                  <a:schemeClr val="dk1"/>
                </a:solidFill>
                <a:latin typeface="Arial"/>
                <a:ea typeface="Arial"/>
                <a:cs typeface="Arial"/>
                <a:sym typeface="Arial"/>
              </a:rPr>
              <a:t>↑duration → ↑Fat use</a:t>
            </a:r>
            <a:endParaRPr/>
          </a:p>
          <a:p>
            <a:pPr marL="457200" marR="0" lvl="0" indent="-457200" algn="l" rtl="0">
              <a:spcBef>
                <a:spcPts val="0"/>
              </a:spcBef>
              <a:spcAft>
                <a:spcPts val="0"/>
              </a:spcAft>
              <a:buNone/>
            </a:pPr>
            <a:endParaRPr sz="2800" b="0" i="0" u="none" strike="noStrike" cap="none">
              <a:solidFill>
                <a:schemeClr val="dk1"/>
              </a:solidFill>
              <a:latin typeface="Arial"/>
              <a:ea typeface="Arial"/>
              <a:cs typeface="Arial"/>
              <a:sym typeface="Arial"/>
            </a:endParaRPr>
          </a:p>
          <a:p>
            <a:pPr marL="457200" marR="0" lvl="0" indent="-457200" algn="l" rtl="0">
              <a:spcBef>
                <a:spcPts val="0"/>
              </a:spcBef>
              <a:spcAft>
                <a:spcPts val="0"/>
              </a:spcAft>
              <a:buNone/>
            </a:pPr>
            <a:r>
              <a:rPr lang="en-US" sz="2800" b="0" i="0" u="none" strike="noStrike" cap="none">
                <a:solidFill>
                  <a:schemeClr val="dk1"/>
                </a:solidFill>
                <a:latin typeface="Arial"/>
                <a:ea typeface="Arial"/>
                <a:cs typeface="Arial"/>
                <a:sym typeface="Arial"/>
              </a:rPr>
              <a:t>3)  State of Training</a:t>
            </a:r>
            <a:endParaRPr/>
          </a:p>
          <a:p>
            <a:pPr marL="457200" marR="0" lvl="0" indent="-457200" algn="l" rtl="0">
              <a:spcBef>
                <a:spcPts val="0"/>
              </a:spcBef>
              <a:spcAft>
                <a:spcPts val="0"/>
              </a:spcAft>
              <a:buNone/>
            </a:pPr>
            <a:r>
              <a:rPr lang="en-US" sz="2800" b="0" i="0" u="none" strike="noStrike" cap="none">
                <a:solidFill>
                  <a:schemeClr val="dk1"/>
                </a:solidFill>
                <a:latin typeface="Arial"/>
                <a:ea typeface="Arial"/>
                <a:cs typeface="Arial"/>
                <a:sym typeface="Arial"/>
              </a:rPr>
              <a:t>     </a:t>
            </a:r>
            <a:r>
              <a:rPr lang="en-US" sz="2000" b="0" i="0" u="none" strike="noStrike" cap="none">
                <a:solidFill>
                  <a:schemeClr val="dk1"/>
                </a:solidFill>
                <a:latin typeface="Arial"/>
                <a:ea typeface="Arial"/>
                <a:cs typeface="Arial"/>
                <a:sym typeface="Arial"/>
              </a:rPr>
              <a:t>↑endurance training → ↑Fat use</a:t>
            </a:r>
            <a:endParaRPr/>
          </a:p>
        </p:txBody>
      </p:sp>
    </p:spTree>
  </p:cSld>
  <p:clrMapOvr>
    <a:masterClrMapping/>
  </p:clrMapOvr>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582</TotalTime>
  <Words>723</Words>
  <Application>Microsoft Office PowerPoint</Application>
  <PresentationFormat>On-screen Show (4:3)</PresentationFormat>
  <Paragraphs>107</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Courier New</vt:lpstr>
      <vt:lpstr>Lucida Sans</vt:lpstr>
      <vt:lpstr>1_Custom Design</vt:lpstr>
      <vt:lpstr>Lesson 16.1</vt:lpstr>
      <vt:lpstr>Various Aspects of Fitness</vt:lpstr>
      <vt:lpstr>Health Benefits of Fitness</vt:lpstr>
      <vt:lpstr>Total Energy Expenditure vs Type of Exercis</vt:lpstr>
      <vt:lpstr>Energy Expenditure During Exercise</vt:lpstr>
      <vt:lpstr>Energy Required to Jog or Run One Mile: The Impact of Body Weight</vt:lpstr>
      <vt:lpstr>Energy Required to Jog or Run: The Impact of Intensity</vt:lpstr>
      <vt:lpstr>Primary fuel sources</vt:lpstr>
      <vt:lpstr>Factors Influencing the Fuel Mix During Exercise</vt:lpstr>
      <vt:lpstr>The Effect of Exercise Duration &amp; Intensity</vt:lpstr>
      <vt:lpstr>Aerobic vs anaerobic</vt:lpstr>
      <vt:lpstr>Fuel Use During Exercise</vt:lpstr>
      <vt:lpstr>Where does our fuel come from?</vt:lpstr>
      <vt:lpstr>Does the “fat burning zone” exist?</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16.1</dc:title>
  <dc:creator>Skylar</dc:creator>
  <cp:lastModifiedBy>Alin Yigiter</cp:lastModifiedBy>
  <cp:revision>4</cp:revision>
  <dcterms:modified xsi:type="dcterms:W3CDTF">2025-11-17T15:51:43Z</dcterms:modified>
</cp:coreProperties>
</file>