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214E9-5187-48B1-8146-AC1BF5996DD4}" v="4" dt="2019-12-05T15:59:07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C1B930-6DCC-4A9C-8730-74F8AC0BED1D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71ACE68-E30D-4C09-A09C-7A0AA6245FE2}">
      <dgm:prSet/>
      <dgm:spPr/>
      <dgm:t>
        <a:bodyPr/>
        <a:lstStyle/>
        <a:p>
          <a:r>
            <a:rPr lang="en-US"/>
            <a:t>Identify the most common bacterial pathogens that cause infections of the skin and eyes</a:t>
          </a:r>
        </a:p>
      </dgm:t>
    </dgm:pt>
    <dgm:pt modelId="{8AF3F98B-E95C-492C-B197-579AA23609CA}" type="parTrans" cxnId="{165A2069-607F-4822-93C2-9B34C7EAEC6C}">
      <dgm:prSet/>
      <dgm:spPr/>
      <dgm:t>
        <a:bodyPr/>
        <a:lstStyle/>
        <a:p>
          <a:endParaRPr lang="en-US"/>
        </a:p>
      </dgm:t>
    </dgm:pt>
    <dgm:pt modelId="{5ECFB8EF-D86D-412C-BB5F-DBBE33B524F6}" type="sibTrans" cxnId="{165A2069-607F-4822-93C2-9B34C7EAEC6C}">
      <dgm:prSet/>
      <dgm:spPr/>
      <dgm:t>
        <a:bodyPr/>
        <a:lstStyle/>
        <a:p>
          <a:endParaRPr lang="en-US"/>
        </a:p>
      </dgm:t>
    </dgm:pt>
    <dgm:pt modelId="{E59264C5-BC86-49A8-9A70-494A3208D6D0}">
      <dgm:prSet/>
      <dgm:spPr/>
      <dgm:t>
        <a:bodyPr/>
        <a:lstStyle/>
        <a:p>
          <a:r>
            <a:rPr lang="en-US"/>
            <a:t>Compare the major characteristics of specific bacterial diseases affecting the skin and eyes </a:t>
          </a:r>
        </a:p>
      </dgm:t>
    </dgm:pt>
    <dgm:pt modelId="{CC7EE713-DB4E-4507-8AE9-C5A79A368703}" type="parTrans" cxnId="{8CDB8F07-431C-4ED7-A254-CBEAA0092373}">
      <dgm:prSet/>
      <dgm:spPr/>
      <dgm:t>
        <a:bodyPr/>
        <a:lstStyle/>
        <a:p>
          <a:endParaRPr lang="en-US"/>
        </a:p>
      </dgm:t>
    </dgm:pt>
    <dgm:pt modelId="{4C501759-F3A6-46E5-9E7B-3EE79660BF0A}" type="sibTrans" cxnId="{8CDB8F07-431C-4ED7-A254-CBEAA0092373}">
      <dgm:prSet/>
      <dgm:spPr/>
      <dgm:t>
        <a:bodyPr/>
        <a:lstStyle/>
        <a:p>
          <a:endParaRPr lang="en-US"/>
        </a:p>
      </dgm:t>
    </dgm:pt>
    <dgm:pt modelId="{77F19488-19ED-428E-B3AA-4CDC4C961736}" type="pres">
      <dgm:prSet presAssocID="{BEC1B930-6DCC-4A9C-8730-74F8AC0BED1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97BE8E1-DA0D-42E1-96D7-362A71B4D31F}" type="pres">
      <dgm:prSet presAssocID="{371ACE68-E30D-4C09-A09C-7A0AA6245FE2}" presName="hierRoot1" presStyleCnt="0"/>
      <dgm:spPr/>
    </dgm:pt>
    <dgm:pt modelId="{0882F087-5CCB-4F73-AED6-9084C4B3D6CE}" type="pres">
      <dgm:prSet presAssocID="{371ACE68-E30D-4C09-A09C-7A0AA6245FE2}" presName="composite" presStyleCnt="0"/>
      <dgm:spPr/>
    </dgm:pt>
    <dgm:pt modelId="{01C15DA5-269E-45E2-B374-223B16A6C818}" type="pres">
      <dgm:prSet presAssocID="{371ACE68-E30D-4C09-A09C-7A0AA6245FE2}" presName="background" presStyleLbl="node0" presStyleIdx="0" presStyleCnt="2"/>
      <dgm:spPr/>
    </dgm:pt>
    <dgm:pt modelId="{D92EDD17-8F6F-43F6-9C1F-968197F5A7DA}" type="pres">
      <dgm:prSet presAssocID="{371ACE68-E30D-4C09-A09C-7A0AA6245FE2}" presName="text" presStyleLbl="fgAcc0" presStyleIdx="0" presStyleCnt="2">
        <dgm:presLayoutVars>
          <dgm:chPref val="3"/>
        </dgm:presLayoutVars>
      </dgm:prSet>
      <dgm:spPr/>
    </dgm:pt>
    <dgm:pt modelId="{CCDE8BE5-BACA-4F41-8A33-76AD2C34172B}" type="pres">
      <dgm:prSet presAssocID="{371ACE68-E30D-4C09-A09C-7A0AA6245FE2}" presName="hierChild2" presStyleCnt="0"/>
      <dgm:spPr/>
    </dgm:pt>
    <dgm:pt modelId="{5374C407-0CB5-499E-BD74-D3BD328AC2FF}" type="pres">
      <dgm:prSet presAssocID="{E59264C5-BC86-49A8-9A70-494A3208D6D0}" presName="hierRoot1" presStyleCnt="0"/>
      <dgm:spPr/>
    </dgm:pt>
    <dgm:pt modelId="{A7F1512E-D740-4671-A0FA-9E8F4C71E4CB}" type="pres">
      <dgm:prSet presAssocID="{E59264C5-BC86-49A8-9A70-494A3208D6D0}" presName="composite" presStyleCnt="0"/>
      <dgm:spPr/>
    </dgm:pt>
    <dgm:pt modelId="{E28634AC-00FA-43D7-8274-CC21027DCCEA}" type="pres">
      <dgm:prSet presAssocID="{E59264C5-BC86-49A8-9A70-494A3208D6D0}" presName="background" presStyleLbl="node0" presStyleIdx="1" presStyleCnt="2"/>
      <dgm:spPr/>
    </dgm:pt>
    <dgm:pt modelId="{757DC7F2-2B28-4923-BF4D-A9C468B389AE}" type="pres">
      <dgm:prSet presAssocID="{E59264C5-BC86-49A8-9A70-494A3208D6D0}" presName="text" presStyleLbl="fgAcc0" presStyleIdx="1" presStyleCnt="2">
        <dgm:presLayoutVars>
          <dgm:chPref val="3"/>
        </dgm:presLayoutVars>
      </dgm:prSet>
      <dgm:spPr/>
    </dgm:pt>
    <dgm:pt modelId="{82A4BDB3-0375-4361-A3C6-814DB95BABF0}" type="pres">
      <dgm:prSet presAssocID="{E59264C5-BC86-49A8-9A70-494A3208D6D0}" presName="hierChild2" presStyleCnt="0"/>
      <dgm:spPr/>
    </dgm:pt>
  </dgm:ptLst>
  <dgm:cxnLst>
    <dgm:cxn modelId="{8CDB8F07-431C-4ED7-A254-CBEAA0092373}" srcId="{BEC1B930-6DCC-4A9C-8730-74F8AC0BED1D}" destId="{E59264C5-BC86-49A8-9A70-494A3208D6D0}" srcOrd="1" destOrd="0" parTransId="{CC7EE713-DB4E-4507-8AE9-C5A79A368703}" sibTransId="{4C501759-F3A6-46E5-9E7B-3EE79660BF0A}"/>
    <dgm:cxn modelId="{165A2069-607F-4822-93C2-9B34C7EAEC6C}" srcId="{BEC1B930-6DCC-4A9C-8730-74F8AC0BED1D}" destId="{371ACE68-E30D-4C09-A09C-7A0AA6245FE2}" srcOrd="0" destOrd="0" parTransId="{8AF3F98B-E95C-492C-B197-579AA23609CA}" sibTransId="{5ECFB8EF-D86D-412C-BB5F-DBBE33B524F6}"/>
    <dgm:cxn modelId="{B8728478-AD8B-4CAF-A739-9A538E553498}" type="presOf" srcId="{E59264C5-BC86-49A8-9A70-494A3208D6D0}" destId="{757DC7F2-2B28-4923-BF4D-A9C468B389AE}" srcOrd="0" destOrd="0" presId="urn:microsoft.com/office/officeart/2005/8/layout/hierarchy1"/>
    <dgm:cxn modelId="{42361394-1F12-4134-8D88-E3051F5E1571}" type="presOf" srcId="{BEC1B930-6DCC-4A9C-8730-74F8AC0BED1D}" destId="{77F19488-19ED-428E-B3AA-4CDC4C961736}" srcOrd="0" destOrd="0" presId="urn:microsoft.com/office/officeart/2005/8/layout/hierarchy1"/>
    <dgm:cxn modelId="{4645BBB8-4FF3-49DC-95FE-3A35C6C8681C}" type="presOf" srcId="{371ACE68-E30D-4C09-A09C-7A0AA6245FE2}" destId="{D92EDD17-8F6F-43F6-9C1F-968197F5A7DA}" srcOrd="0" destOrd="0" presId="urn:microsoft.com/office/officeart/2005/8/layout/hierarchy1"/>
    <dgm:cxn modelId="{0CC9731D-109F-4291-91C3-82835D4B7860}" type="presParOf" srcId="{77F19488-19ED-428E-B3AA-4CDC4C961736}" destId="{D97BE8E1-DA0D-42E1-96D7-362A71B4D31F}" srcOrd="0" destOrd="0" presId="urn:microsoft.com/office/officeart/2005/8/layout/hierarchy1"/>
    <dgm:cxn modelId="{3AFEC426-42BD-4490-A069-E58BA0A7ACFF}" type="presParOf" srcId="{D97BE8E1-DA0D-42E1-96D7-362A71B4D31F}" destId="{0882F087-5CCB-4F73-AED6-9084C4B3D6CE}" srcOrd="0" destOrd="0" presId="urn:microsoft.com/office/officeart/2005/8/layout/hierarchy1"/>
    <dgm:cxn modelId="{EF919318-0B37-4D1B-B507-944030F36639}" type="presParOf" srcId="{0882F087-5CCB-4F73-AED6-9084C4B3D6CE}" destId="{01C15DA5-269E-45E2-B374-223B16A6C818}" srcOrd="0" destOrd="0" presId="urn:microsoft.com/office/officeart/2005/8/layout/hierarchy1"/>
    <dgm:cxn modelId="{0DDB13D6-182D-499A-8FCF-8939E5FDA6CC}" type="presParOf" srcId="{0882F087-5CCB-4F73-AED6-9084C4B3D6CE}" destId="{D92EDD17-8F6F-43F6-9C1F-968197F5A7DA}" srcOrd="1" destOrd="0" presId="urn:microsoft.com/office/officeart/2005/8/layout/hierarchy1"/>
    <dgm:cxn modelId="{AF5E539C-69B3-49C2-8EED-0995176E8088}" type="presParOf" srcId="{D97BE8E1-DA0D-42E1-96D7-362A71B4D31F}" destId="{CCDE8BE5-BACA-4F41-8A33-76AD2C34172B}" srcOrd="1" destOrd="0" presId="urn:microsoft.com/office/officeart/2005/8/layout/hierarchy1"/>
    <dgm:cxn modelId="{E151F555-FDCB-4838-8146-37D9BFD7A83F}" type="presParOf" srcId="{77F19488-19ED-428E-B3AA-4CDC4C961736}" destId="{5374C407-0CB5-499E-BD74-D3BD328AC2FF}" srcOrd="1" destOrd="0" presId="urn:microsoft.com/office/officeart/2005/8/layout/hierarchy1"/>
    <dgm:cxn modelId="{2A03F1AD-8D4A-4763-94F9-EFAB00DAE21E}" type="presParOf" srcId="{5374C407-0CB5-499E-BD74-D3BD328AC2FF}" destId="{A7F1512E-D740-4671-A0FA-9E8F4C71E4CB}" srcOrd="0" destOrd="0" presId="urn:microsoft.com/office/officeart/2005/8/layout/hierarchy1"/>
    <dgm:cxn modelId="{71B205C9-1A50-464B-9177-8B73D12E6CEE}" type="presParOf" srcId="{A7F1512E-D740-4671-A0FA-9E8F4C71E4CB}" destId="{E28634AC-00FA-43D7-8274-CC21027DCCEA}" srcOrd="0" destOrd="0" presId="urn:microsoft.com/office/officeart/2005/8/layout/hierarchy1"/>
    <dgm:cxn modelId="{5F67299B-ACE4-4600-99A7-89DE2FE23AEF}" type="presParOf" srcId="{A7F1512E-D740-4671-A0FA-9E8F4C71E4CB}" destId="{757DC7F2-2B28-4923-BF4D-A9C468B389AE}" srcOrd="1" destOrd="0" presId="urn:microsoft.com/office/officeart/2005/8/layout/hierarchy1"/>
    <dgm:cxn modelId="{DA8615F1-A2F4-4F3E-A5F3-B841B0503493}" type="presParOf" srcId="{5374C407-0CB5-499E-BD74-D3BD328AC2FF}" destId="{82A4BDB3-0375-4361-A3C6-814DB95BABF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1BEFE5-2278-464A-A8CB-1A7B60C3E5CD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3EAD51A-0398-42E5-A5AE-8580BF5A5130}">
      <dgm:prSet/>
      <dgm:spPr/>
      <dgm:t>
        <a:bodyPr/>
        <a:lstStyle/>
        <a:p>
          <a:r>
            <a:rPr lang="en-US"/>
            <a:t>Identify the most common viruses associated with infections of the skin and eyes</a:t>
          </a:r>
        </a:p>
      </dgm:t>
    </dgm:pt>
    <dgm:pt modelId="{2E087DED-4496-4804-BFEB-CBA8E511819B}" type="parTrans" cxnId="{563EC346-CDBB-4B17-A8F1-7311191169A6}">
      <dgm:prSet/>
      <dgm:spPr/>
      <dgm:t>
        <a:bodyPr/>
        <a:lstStyle/>
        <a:p>
          <a:endParaRPr lang="en-US"/>
        </a:p>
      </dgm:t>
    </dgm:pt>
    <dgm:pt modelId="{EA13AA91-821E-4D14-82EC-E4C11411E3BE}" type="sibTrans" cxnId="{563EC346-CDBB-4B17-A8F1-7311191169A6}">
      <dgm:prSet/>
      <dgm:spPr/>
      <dgm:t>
        <a:bodyPr/>
        <a:lstStyle/>
        <a:p>
          <a:endParaRPr lang="en-US"/>
        </a:p>
      </dgm:t>
    </dgm:pt>
    <dgm:pt modelId="{7CE5658C-5013-47E1-B945-7650E389E8D8}">
      <dgm:prSet/>
      <dgm:spPr/>
      <dgm:t>
        <a:bodyPr/>
        <a:lstStyle/>
        <a:p>
          <a:r>
            <a:rPr lang="en-US"/>
            <a:t>Compare the major characteristics of specific viral diseases affecting the skin and eyes</a:t>
          </a:r>
        </a:p>
      </dgm:t>
    </dgm:pt>
    <dgm:pt modelId="{62162AEA-6CE7-4E95-85EE-FB1A5321A5A2}" type="parTrans" cxnId="{102F294C-CBDA-4241-97A2-6B8EF2907787}">
      <dgm:prSet/>
      <dgm:spPr/>
      <dgm:t>
        <a:bodyPr/>
        <a:lstStyle/>
        <a:p>
          <a:endParaRPr lang="en-US"/>
        </a:p>
      </dgm:t>
    </dgm:pt>
    <dgm:pt modelId="{CA83C933-7D57-4BA1-84FE-025FE0597033}" type="sibTrans" cxnId="{102F294C-CBDA-4241-97A2-6B8EF2907787}">
      <dgm:prSet/>
      <dgm:spPr/>
      <dgm:t>
        <a:bodyPr/>
        <a:lstStyle/>
        <a:p>
          <a:endParaRPr lang="en-US"/>
        </a:p>
      </dgm:t>
    </dgm:pt>
    <dgm:pt modelId="{6D9E3595-BDFF-4611-B11B-B29FC319CE17}" type="pres">
      <dgm:prSet presAssocID="{701BEFE5-2278-464A-A8CB-1A7B60C3E5C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6DE728-56CA-4C4D-A9EE-9F3DFF253966}" type="pres">
      <dgm:prSet presAssocID="{B3EAD51A-0398-42E5-A5AE-8580BF5A5130}" presName="hierRoot1" presStyleCnt="0"/>
      <dgm:spPr/>
    </dgm:pt>
    <dgm:pt modelId="{188E273A-99DF-4D5B-9DFF-BFC265003044}" type="pres">
      <dgm:prSet presAssocID="{B3EAD51A-0398-42E5-A5AE-8580BF5A5130}" presName="composite" presStyleCnt="0"/>
      <dgm:spPr/>
    </dgm:pt>
    <dgm:pt modelId="{35406F11-8B5B-46E2-AD25-ACCB5BD8297D}" type="pres">
      <dgm:prSet presAssocID="{B3EAD51A-0398-42E5-A5AE-8580BF5A5130}" presName="background" presStyleLbl="node0" presStyleIdx="0" presStyleCnt="2"/>
      <dgm:spPr/>
    </dgm:pt>
    <dgm:pt modelId="{30C2CA55-D645-41FC-9E66-4477D311B15D}" type="pres">
      <dgm:prSet presAssocID="{B3EAD51A-0398-42E5-A5AE-8580BF5A5130}" presName="text" presStyleLbl="fgAcc0" presStyleIdx="0" presStyleCnt="2">
        <dgm:presLayoutVars>
          <dgm:chPref val="3"/>
        </dgm:presLayoutVars>
      </dgm:prSet>
      <dgm:spPr/>
    </dgm:pt>
    <dgm:pt modelId="{D17422BB-A920-467A-B302-9C10D419067C}" type="pres">
      <dgm:prSet presAssocID="{B3EAD51A-0398-42E5-A5AE-8580BF5A5130}" presName="hierChild2" presStyleCnt="0"/>
      <dgm:spPr/>
    </dgm:pt>
    <dgm:pt modelId="{62CEF462-58EC-4790-B807-4C4C829CFF10}" type="pres">
      <dgm:prSet presAssocID="{7CE5658C-5013-47E1-B945-7650E389E8D8}" presName="hierRoot1" presStyleCnt="0"/>
      <dgm:spPr/>
    </dgm:pt>
    <dgm:pt modelId="{BC7DD35D-508D-4927-8A84-0D5E211D0377}" type="pres">
      <dgm:prSet presAssocID="{7CE5658C-5013-47E1-B945-7650E389E8D8}" presName="composite" presStyleCnt="0"/>
      <dgm:spPr/>
    </dgm:pt>
    <dgm:pt modelId="{F08F2B84-92F4-457F-AD90-2C3CB6BC6A96}" type="pres">
      <dgm:prSet presAssocID="{7CE5658C-5013-47E1-B945-7650E389E8D8}" presName="background" presStyleLbl="node0" presStyleIdx="1" presStyleCnt="2"/>
      <dgm:spPr/>
    </dgm:pt>
    <dgm:pt modelId="{5DE675AF-D4B4-49AC-AF37-5A3E88BE90D3}" type="pres">
      <dgm:prSet presAssocID="{7CE5658C-5013-47E1-B945-7650E389E8D8}" presName="text" presStyleLbl="fgAcc0" presStyleIdx="1" presStyleCnt="2">
        <dgm:presLayoutVars>
          <dgm:chPref val="3"/>
        </dgm:presLayoutVars>
      </dgm:prSet>
      <dgm:spPr/>
    </dgm:pt>
    <dgm:pt modelId="{2443DC03-C184-46DE-B961-EAB36EE23BEF}" type="pres">
      <dgm:prSet presAssocID="{7CE5658C-5013-47E1-B945-7650E389E8D8}" presName="hierChild2" presStyleCnt="0"/>
      <dgm:spPr/>
    </dgm:pt>
  </dgm:ptLst>
  <dgm:cxnLst>
    <dgm:cxn modelId="{E1E62330-1279-4C68-8631-B26CC53A6845}" type="presOf" srcId="{7CE5658C-5013-47E1-B945-7650E389E8D8}" destId="{5DE675AF-D4B4-49AC-AF37-5A3E88BE90D3}" srcOrd="0" destOrd="0" presId="urn:microsoft.com/office/officeart/2005/8/layout/hierarchy1"/>
    <dgm:cxn modelId="{563EC346-CDBB-4B17-A8F1-7311191169A6}" srcId="{701BEFE5-2278-464A-A8CB-1A7B60C3E5CD}" destId="{B3EAD51A-0398-42E5-A5AE-8580BF5A5130}" srcOrd="0" destOrd="0" parTransId="{2E087DED-4496-4804-BFEB-CBA8E511819B}" sibTransId="{EA13AA91-821E-4D14-82EC-E4C11411E3BE}"/>
    <dgm:cxn modelId="{102F294C-CBDA-4241-97A2-6B8EF2907787}" srcId="{701BEFE5-2278-464A-A8CB-1A7B60C3E5CD}" destId="{7CE5658C-5013-47E1-B945-7650E389E8D8}" srcOrd="1" destOrd="0" parTransId="{62162AEA-6CE7-4E95-85EE-FB1A5321A5A2}" sibTransId="{CA83C933-7D57-4BA1-84FE-025FE0597033}"/>
    <dgm:cxn modelId="{AE16E997-AB1E-479A-84E4-20ED334EE78D}" type="presOf" srcId="{701BEFE5-2278-464A-A8CB-1A7B60C3E5CD}" destId="{6D9E3595-BDFF-4611-B11B-B29FC319CE17}" srcOrd="0" destOrd="0" presId="urn:microsoft.com/office/officeart/2005/8/layout/hierarchy1"/>
    <dgm:cxn modelId="{4779B6CE-D06D-40A6-ABC0-9F149A0A5DDC}" type="presOf" srcId="{B3EAD51A-0398-42E5-A5AE-8580BF5A5130}" destId="{30C2CA55-D645-41FC-9E66-4477D311B15D}" srcOrd="0" destOrd="0" presId="urn:microsoft.com/office/officeart/2005/8/layout/hierarchy1"/>
    <dgm:cxn modelId="{32C9DF97-53DD-40CD-9000-F74D4F48C456}" type="presParOf" srcId="{6D9E3595-BDFF-4611-B11B-B29FC319CE17}" destId="{3F6DE728-56CA-4C4D-A9EE-9F3DFF253966}" srcOrd="0" destOrd="0" presId="urn:microsoft.com/office/officeart/2005/8/layout/hierarchy1"/>
    <dgm:cxn modelId="{428B5891-EA88-463F-90DA-D267CD88D3BF}" type="presParOf" srcId="{3F6DE728-56CA-4C4D-A9EE-9F3DFF253966}" destId="{188E273A-99DF-4D5B-9DFF-BFC265003044}" srcOrd="0" destOrd="0" presId="urn:microsoft.com/office/officeart/2005/8/layout/hierarchy1"/>
    <dgm:cxn modelId="{A858F716-1A98-4C5D-8823-00A226D702D4}" type="presParOf" srcId="{188E273A-99DF-4D5B-9DFF-BFC265003044}" destId="{35406F11-8B5B-46E2-AD25-ACCB5BD8297D}" srcOrd="0" destOrd="0" presId="urn:microsoft.com/office/officeart/2005/8/layout/hierarchy1"/>
    <dgm:cxn modelId="{7D5F42EA-B780-4C20-BC47-52B26506BB4D}" type="presParOf" srcId="{188E273A-99DF-4D5B-9DFF-BFC265003044}" destId="{30C2CA55-D645-41FC-9E66-4477D311B15D}" srcOrd="1" destOrd="0" presId="urn:microsoft.com/office/officeart/2005/8/layout/hierarchy1"/>
    <dgm:cxn modelId="{B9297DD2-8CBF-48CD-B996-35E561BA73D6}" type="presParOf" srcId="{3F6DE728-56CA-4C4D-A9EE-9F3DFF253966}" destId="{D17422BB-A920-467A-B302-9C10D419067C}" srcOrd="1" destOrd="0" presId="urn:microsoft.com/office/officeart/2005/8/layout/hierarchy1"/>
    <dgm:cxn modelId="{D58FA95B-F2F1-4A15-AEA6-103736C306FC}" type="presParOf" srcId="{6D9E3595-BDFF-4611-B11B-B29FC319CE17}" destId="{62CEF462-58EC-4790-B807-4C4C829CFF10}" srcOrd="1" destOrd="0" presId="urn:microsoft.com/office/officeart/2005/8/layout/hierarchy1"/>
    <dgm:cxn modelId="{DE5DBAEA-99F6-41FC-A9C0-64CACBB854C1}" type="presParOf" srcId="{62CEF462-58EC-4790-B807-4C4C829CFF10}" destId="{BC7DD35D-508D-4927-8A84-0D5E211D0377}" srcOrd="0" destOrd="0" presId="urn:microsoft.com/office/officeart/2005/8/layout/hierarchy1"/>
    <dgm:cxn modelId="{482377A8-5E40-48FB-847A-DD56ED12EE74}" type="presParOf" srcId="{BC7DD35D-508D-4927-8A84-0D5E211D0377}" destId="{F08F2B84-92F4-457F-AD90-2C3CB6BC6A96}" srcOrd="0" destOrd="0" presId="urn:microsoft.com/office/officeart/2005/8/layout/hierarchy1"/>
    <dgm:cxn modelId="{9025FE75-3756-4A58-B052-ECA4690BC243}" type="presParOf" srcId="{BC7DD35D-508D-4927-8A84-0D5E211D0377}" destId="{5DE675AF-D4B4-49AC-AF37-5A3E88BE90D3}" srcOrd="1" destOrd="0" presId="urn:microsoft.com/office/officeart/2005/8/layout/hierarchy1"/>
    <dgm:cxn modelId="{4A76B216-CAF8-443B-9330-F744288603E0}" type="presParOf" srcId="{62CEF462-58EC-4790-B807-4C4C829CFF10}" destId="{2443DC03-C184-46DE-B961-EAB36EE23BE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0BAD30-CE46-4A63-8163-F9F879D21CC2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1E618D1-5470-4F98-9AF2-BDD17DA97CBC}">
      <dgm:prSet/>
      <dgm:spPr/>
      <dgm:t>
        <a:bodyPr/>
        <a:lstStyle/>
        <a:p>
          <a:r>
            <a:rPr lang="en-US"/>
            <a:t>Identify the most common fungal pathogens associated with cutaneous and subcutaneous mycoses</a:t>
          </a:r>
        </a:p>
      </dgm:t>
    </dgm:pt>
    <dgm:pt modelId="{3D1797BF-4DD4-4459-AA42-DC428F854370}" type="parTrans" cxnId="{18A14200-CBF8-4489-8F72-98A4BED0B156}">
      <dgm:prSet/>
      <dgm:spPr/>
      <dgm:t>
        <a:bodyPr/>
        <a:lstStyle/>
        <a:p>
          <a:endParaRPr lang="en-US"/>
        </a:p>
      </dgm:t>
    </dgm:pt>
    <dgm:pt modelId="{BE0129E9-B05E-45C2-8E27-493E4AB45957}" type="sibTrans" cxnId="{18A14200-CBF8-4489-8F72-98A4BED0B156}">
      <dgm:prSet/>
      <dgm:spPr/>
      <dgm:t>
        <a:bodyPr/>
        <a:lstStyle/>
        <a:p>
          <a:endParaRPr lang="en-US"/>
        </a:p>
      </dgm:t>
    </dgm:pt>
    <dgm:pt modelId="{9FC941A0-C53E-4FFB-B0A0-C15537A980BC}">
      <dgm:prSet/>
      <dgm:spPr/>
      <dgm:t>
        <a:bodyPr/>
        <a:lstStyle/>
        <a:p>
          <a:r>
            <a:rPr lang="en-US"/>
            <a:t>Compare the major characteristics of specific fungal diseases affecting the skin</a:t>
          </a:r>
        </a:p>
      </dgm:t>
    </dgm:pt>
    <dgm:pt modelId="{DD968F83-B0A6-406F-BF1C-B50FF0460E4C}" type="parTrans" cxnId="{63EA3EA0-FD9D-4D39-8F02-BB882F859182}">
      <dgm:prSet/>
      <dgm:spPr/>
      <dgm:t>
        <a:bodyPr/>
        <a:lstStyle/>
        <a:p>
          <a:endParaRPr lang="en-US"/>
        </a:p>
      </dgm:t>
    </dgm:pt>
    <dgm:pt modelId="{A79B5863-1C07-4BA4-A48E-1433E4BA6BC4}" type="sibTrans" cxnId="{63EA3EA0-FD9D-4D39-8F02-BB882F859182}">
      <dgm:prSet/>
      <dgm:spPr/>
      <dgm:t>
        <a:bodyPr/>
        <a:lstStyle/>
        <a:p>
          <a:endParaRPr lang="en-US"/>
        </a:p>
      </dgm:t>
    </dgm:pt>
    <dgm:pt modelId="{03278ED2-D050-41FA-B909-E97C9A66B5C6}" type="pres">
      <dgm:prSet presAssocID="{4B0BAD30-CE46-4A63-8163-F9F879D21C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78204E3-3D3C-4765-934C-9F51C01E73B6}" type="pres">
      <dgm:prSet presAssocID="{21E618D1-5470-4F98-9AF2-BDD17DA97CBC}" presName="hierRoot1" presStyleCnt="0"/>
      <dgm:spPr/>
    </dgm:pt>
    <dgm:pt modelId="{4DBDA9E8-BC55-4648-9B4C-9D65C072F89B}" type="pres">
      <dgm:prSet presAssocID="{21E618D1-5470-4F98-9AF2-BDD17DA97CBC}" presName="composite" presStyleCnt="0"/>
      <dgm:spPr/>
    </dgm:pt>
    <dgm:pt modelId="{5C91981D-5081-4F04-BDA7-9ED0039F5131}" type="pres">
      <dgm:prSet presAssocID="{21E618D1-5470-4F98-9AF2-BDD17DA97CBC}" presName="background" presStyleLbl="node0" presStyleIdx="0" presStyleCnt="2"/>
      <dgm:spPr/>
    </dgm:pt>
    <dgm:pt modelId="{0FFD011A-2457-4C54-A6D4-70FB4A6F81D4}" type="pres">
      <dgm:prSet presAssocID="{21E618D1-5470-4F98-9AF2-BDD17DA97CBC}" presName="text" presStyleLbl="fgAcc0" presStyleIdx="0" presStyleCnt="2">
        <dgm:presLayoutVars>
          <dgm:chPref val="3"/>
        </dgm:presLayoutVars>
      </dgm:prSet>
      <dgm:spPr/>
    </dgm:pt>
    <dgm:pt modelId="{BB786510-8FB8-45A7-B0F8-4405BA8CDF7C}" type="pres">
      <dgm:prSet presAssocID="{21E618D1-5470-4F98-9AF2-BDD17DA97CBC}" presName="hierChild2" presStyleCnt="0"/>
      <dgm:spPr/>
    </dgm:pt>
    <dgm:pt modelId="{A63158B4-63B2-4A1D-980F-BF5ACCF05E44}" type="pres">
      <dgm:prSet presAssocID="{9FC941A0-C53E-4FFB-B0A0-C15537A980BC}" presName="hierRoot1" presStyleCnt="0"/>
      <dgm:spPr/>
    </dgm:pt>
    <dgm:pt modelId="{97F3D1EB-B14F-4531-B47D-39ABB1CA7466}" type="pres">
      <dgm:prSet presAssocID="{9FC941A0-C53E-4FFB-B0A0-C15537A980BC}" presName="composite" presStyleCnt="0"/>
      <dgm:spPr/>
    </dgm:pt>
    <dgm:pt modelId="{11479CF7-BD97-4208-8390-3BBD453EEF72}" type="pres">
      <dgm:prSet presAssocID="{9FC941A0-C53E-4FFB-B0A0-C15537A980BC}" presName="background" presStyleLbl="node0" presStyleIdx="1" presStyleCnt="2"/>
      <dgm:spPr/>
    </dgm:pt>
    <dgm:pt modelId="{957F58BB-9768-4889-A339-961ED197D7CB}" type="pres">
      <dgm:prSet presAssocID="{9FC941A0-C53E-4FFB-B0A0-C15537A980BC}" presName="text" presStyleLbl="fgAcc0" presStyleIdx="1" presStyleCnt="2">
        <dgm:presLayoutVars>
          <dgm:chPref val="3"/>
        </dgm:presLayoutVars>
      </dgm:prSet>
      <dgm:spPr/>
    </dgm:pt>
    <dgm:pt modelId="{0F78DF78-127F-4B0D-9972-7C9B3BD946D1}" type="pres">
      <dgm:prSet presAssocID="{9FC941A0-C53E-4FFB-B0A0-C15537A980BC}" presName="hierChild2" presStyleCnt="0"/>
      <dgm:spPr/>
    </dgm:pt>
  </dgm:ptLst>
  <dgm:cxnLst>
    <dgm:cxn modelId="{18A14200-CBF8-4489-8F72-98A4BED0B156}" srcId="{4B0BAD30-CE46-4A63-8163-F9F879D21CC2}" destId="{21E618D1-5470-4F98-9AF2-BDD17DA97CBC}" srcOrd="0" destOrd="0" parTransId="{3D1797BF-4DD4-4459-AA42-DC428F854370}" sibTransId="{BE0129E9-B05E-45C2-8E27-493E4AB45957}"/>
    <dgm:cxn modelId="{C5885757-9DAF-40A1-BBD5-6EE9B386CB70}" type="presOf" srcId="{9FC941A0-C53E-4FFB-B0A0-C15537A980BC}" destId="{957F58BB-9768-4889-A339-961ED197D7CB}" srcOrd="0" destOrd="0" presId="urn:microsoft.com/office/officeart/2005/8/layout/hierarchy1"/>
    <dgm:cxn modelId="{26AD768D-DE71-4CEF-B82F-CEC95214249E}" type="presOf" srcId="{4B0BAD30-CE46-4A63-8163-F9F879D21CC2}" destId="{03278ED2-D050-41FA-B909-E97C9A66B5C6}" srcOrd="0" destOrd="0" presId="urn:microsoft.com/office/officeart/2005/8/layout/hierarchy1"/>
    <dgm:cxn modelId="{63EA3EA0-FD9D-4D39-8F02-BB882F859182}" srcId="{4B0BAD30-CE46-4A63-8163-F9F879D21CC2}" destId="{9FC941A0-C53E-4FFB-B0A0-C15537A980BC}" srcOrd="1" destOrd="0" parTransId="{DD968F83-B0A6-406F-BF1C-B50FF0460E4C}" sibTransId="{A79B5863-1C07-4BA4-A48E-1433E4BA6BC4}"/>
    <dgm:cxn modelId="{03BB73EA-1814-4606-A715-EFFD71047D31}" type="presOf" srcId="{21E618D1-5470-4F98-9AF2-BDD17DA97CBC}" destId="{0FFD011A-2457-4C54-A6D4-70FB4A6F81D4}" srcOrd="0" destOrd="0" presId="urn:microsoft.com/office/officeart/2005/8/layout/hierarchy1"/>
    <dgm:cxn modelId="{EDD7DE99-C941-417D-86BF-05C93CB532FB}" type="presParOf" srcId="{03278ED2-D050-41FA-B909-E97C9A66B5C6}" destId="{378204E3-3D3C-4765-934C-9F51C01E73B6}" srcOrd="0" destOrd="0" presId="urn:microsoft.com/office/officeart/2005/8/layout/hierarchy1"/>
    <dgm:cxn modelId="{183F90C5-915F-426C-99E5-30A329927011}" type="presParOf" srcId="{378204E3-3D3C-4765-934C-9F51C01E73B6}" destId="{4DBDA9E8-BC55-4648-9B4C-9D65C072F89B}" srcOrd="0" destOrd="0" presId="urn:microsoft.com/office/officeart/2005/8/layout/hierarchy1"/>
    <dgm:cxn modelId="{69B8841D-590C-492C-BDF3-3555D6D8F754}" type="presParOf" srcId="{4DBDA9E8-BC55-4648-9B4C-9D65C072F89B}" destId="{5C91981D-5081-4F04-BDA7-9ED0039F5131}" srcOrd="0" destOrd="0" presId="urn:microsoft.com/office/officeart/2005/8/layout/hierarchy1"/>
    <dgm:cxn modelId="{0874AA80-48E6-4931-BACB-9AD0207EC56A}" type="presParOf" srcId="{4DBDA9E8-BC55-4648-9B4C-9D65C072F89B}" destId="{0FFD011A-2457-4C54-A6D4-70FB4A6F81D4}" srcOrd="1" destOrd="0" presId="urn:microsoft.com/office/officeart/2005/8/layout/hierarchy1"/>
    <dgm:cxn modelId="{BD644401-CA33-4B46-B43C-BA167E19B17E}" type="presParOf" srcId="{378204E3-3D3C-4765-934C-9F51C01E73B6}" destId="{BB786510-8FB8-45A7-B0F8-4405BA8CDF7C}" srcOrd="1" destOrd="0" presId="urn:microsoft.com/office/officeart/2005/8/layout/hierarchy1"/>
    <dgm:cxn modelId="{DBA79BBE-9397-4C5A-B5C8-815F4BB4D4D9}" type="presParOf" srcId="{03278ED2-D050-41FA-B909-E97C9A66B5C6}" destId="{A63158B4-63B2-4A1D-980F-BF5ACCF05E44}" srcOrd="1" destOrd="0" presId="urn:microsoft.com/office/officeart/2005/8/layout/hierarchy1"/>
    <dgm:cxn modelId="{E6F9FC23-0934-4FAE-A76A-B003AF8A7BCB}" type="presParOf" srcId="{A63158B4-63B2-4A1D-980F-BF5ACCF05E44}" destId="{97F3D1EB-B14F-4531-B47D-39ABB1CA7466}" srcOrd="0" destOrd="0" presId="urn:microsoft.com/office/officeart/2005/8/layout/hierarchy1"/>
    <dgm:cxn modelId="{F3F9A47A-D02D-4489-9226-9017F7447B7D}" type="presParOf" srcId="{97F3D1EB-B14F-4531-B47D-39ABB1CA7466}" destId="{11479CF7-BD97-4208-8390-3BBD453EEF72}" srcOrd="0" destOrd="0" presId="urn:microsoft.com/office/officeart/2005/8/layout/hierarchy1"/>
    <dgm:cxn modelId="{5F8884E3-6673-47A8-A3DE-6475E9D48912}" type="presParOf" srcId="{97F3D1EB-B14F-4531-B47D-39ABB1CA7466}" destId="{957F58BB-9768-4889-A339-961ED197D7CB}" srcOrd="1" destOrd="0" presId="urn:microsoft.com/office/officeart/2005/8/layout/hierarchy1"/>
    <dgm:cxn modelId="{AFCC6C2D-693B-499E-9F90-AE5E2B1B919E}" type="presParOf" srcId="{A63158B4-63B2-4A1D-980F-BF5ACCF05E44}" destId="{0F78DF78-127F-4B0D-9972-7C9B3BD946D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2CF605-0CAE-4761-BDA8-DB95F196011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456D09A-DA3F-41E8-9DE9-E3836BDF721F}">
      <dgm:prSet/>
      <dgm:spPr/>
      <dgm:t>
        <a:bodyPr/>
        <a:lstStyle/>
        <a:p>
          <a:r>
            <a:rPr lang="en-US"/>
            <a:t>Identify two parasites that commonly cause infections of the skin and eyes</a:t>
          </a:r>
        </a:p>
      </dgm:t>
    </dgm:pt>
    <dgm:pt modelId="{19FD081A-DC0C-4DFA-82BA-0B9FED94D4C7}" type="parTrans" cxnId="{00ABB700-AE0A-4C69-940C-891011F5A1D4}">
      <dgm:prSet/>
      <dgm:spPr/>
      <dgm:t>
        <a:bodyPr/>
        <a:lstStyle/>
        <a:p>
          <a:endParaRPr lang="en-US"/>
        </a:p>
      </dgm:t>
    </dgm:pt>
    <dgm:pt modelId="{237BE997-784E-4DD8-AA25-5409F37A587A}" type="sibTrans" cxnId="{00ABB700-AE0A-4C69-940C-891011F5A1D4}">
      <dgm:prSet/>
      <dgm:spPr/>
      <dgm:t>
        <a:bodyPr/>
        <a:lstStyle/>
        <a:p>
          <a:endParaRPr lang="en-US"/>
        </a:p>
      </dgm:t>
    </dgm:pt>
    <dgm:pt modelId="{40C173A1-54E9-41E7-884C-74D2935E76C0}">
      <dgm:prSet/>
      <dgm:spPr/>
      <dgm:t>
        <a:bodyPr/>
        <a:lstStyle/>
        <a:p>
          <a:r>
            <a:rPr lang="en-US"/>
            <a:t>Identify the major characteristics of specific parasitic diseases affecting the skin and eyes</a:t>
          </a:r>
        </a:p>
      </dgm:t>
    </dgm:pt>
    <dgm:pt modelId="{C6182417-8E92-4EC3-97F6-1C8781E58893}" type="parTrans" cxnId="{E1670CCE-81CE-4842-9F87-AAE14EABE566}">
      <dgm:prSet/>
      <dgm:spPr/>
      <dgm:t>
        <a:bodyPr/>
        <a:lstStyle/>
        <a:p>
          <a:endParaRPr lang="en-US"/>
        </a:p>
      </dgm:t>
    </dgm:pt>
    <dgm:pt modelId="{AFB8D47F-602D-4CDF-8FAD-860CA2D705A1}" type="sibTrans" cxnId="{E1670CCE-81CE-4842-9F87-AAE14EABE566}">
      <dgm:prSet/>
      <dgm:spPr/>
      <dgm:t>
        <a:bodyPr/>
        <a:lstStyle/>
        <a:p>
          <a:endParaRPr lang="en-US"/>
        </a:p>
      </dgm:t>
    </dgm:pt>
    <dgm:pt modelId="{6D785EC1-CED7-4103-B370-32B3B72C86EA}" type="pres">
      <dgm:prSet presAssocID="{7F2CF605-0CAE-4761-BDA8-DB95F196011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65FF3A-C323-476A-9B55-86488ABC96A9}" type="pres">
      <dgm:prSet presAssocID="{F456D09A-DA3F-41E8-9DE9-E3836BDF721F}" presName="hierRoot1" presStyleCnt="0"/>
      <dgm:spPr/>
    </dgm:pt>
    <dgm:pt modelId="{DC1FC91F-056C-4619-B35A-AF85790ADA8B}" type="pres">
      <dgm:prSet presAssocID="{F456D09A-DA3F-41E8-9DE9-E3836BDF721F}" presName="composite" presStyleCnt="0"/>
      <dgm:spPr/>
    </dgm:pt>
    <dgm:pt modelId="{05EDD36E-8959-46B1-BB62-7293DDDD6178}" type="pres">
      <dgm:prSet presAssocID="{F456D09A-DA3F-41E8-9DE9-E3836BDF721F}" presName="background" presStyleLbl="node0" presStyleIdx="0" presStyleCnt="2"/>
      <dgm:spPr/>
    </dgm:pt>
    <dgm:pt modelId="{F6DE39C3-2BA8-48CC-9EE1-B4BEAF67157A}" type="pres">
      <dgm:prSet presAssocID="{F456D09A-DA3F-41E8-9DE9-E3836BDF721F}" presName="text" presStyleLbl="fgAcc0" presStyleIdx="0" presStyleCnt="2">
        <dgm:presLayoutVars>
          <dgm:chPref val="3"/>
        </dgm:presLayoutVars>
      </dgm:prSet>
      <dgm:spPr/>
    </dgm:pt>
    <dgm:pt modelId="{1F9B1EF0-4EAE-4F3C-BE2C-06EB74B8C74A}" type="pres">
      <dgm:prSet presAssocID="{F456D09A-DA3F-41E8-9DE9-E3836BDF721F}" presName="hierChild2" presStyleCnt="0"/>
      <dgm:spPr/>
    </dgm:pt>
    <dgm:pt modelId="{209B5F85-7F1B-4BAD-8975-D7615EB165C2}" type="pres">
      <dgm:prSet presAssocID="{40C173A1-54E9-41E7-884C-74D2935E76C0}" presName="hierRoot1" presStyleCnt="0"/>
      <dgm:spPr/>
    </dgm:pt>
    <dgm:pt modelId="{74C5EE2F-7A80-4E28-902B-5E15A7D77281}" type="pres">
      <dgm:prSet presAssocID="{40C173A1-54E9-41E7-884C-74D2935E76C0}" presName="composite" presStyleCnt="0"/>
      <dgm:spPr/>
    </dgm:pt>
    <dgm:pt modelId="{2C6B6970-E3F9-406C-AB6B-890320166515}" type="pres">
      <dgm:prSet presAssocID="{40C173A1-54E9-41E7-884C-74D2935E76C0}" presName="background" presStyleLbl="node0" presStyleIdx="1" presStyleCnt="2"/>
      <dgm:spPr/>
    </dgm:pt>
    <dgm:pt modelId="{D1CC4810-97EE-43CA-996D-9BCFD3027CC0}" type="pres">
      <dgm:prSet presAssocID="{40C173A1-54E9-41E7-884C-74D2935E76C0}" presName="text" presStyleLbl="fgAcc0" presStyleIdx="1" presStyleCnt="2">
        <dgm:presLayoutVars>
          <dgm:chPref val="3"/>
        </dgm:presLayoutVars>
      </dgm:prSet>
      <dgm:spPr/>
    </dgm:pt>
    <dgm:pt modelId="{09115AE2-E9F7-4CE9-9B06-DC8B3CD87479}" type="pres">
      <dgm:prSet presAssocID="{40C173A1-54E9-41E7-884C-74D2935E76C0}" presName="hierChild2" presStyleCnt="0"/>
      <dgm:spPr/>
    </dgm:pt>
  </dgm:ptLst>
  <dgm:cxnLst>
    <dgm:cxn modelId="{644A4500-83CE-4E2E-A432-FA3180E6B893}" type="presOf" srcId="{7F2CF605-0CAE-4761-BDA8-DB95F1960113}" destId="{6D785EC1-CED7-4103-B370-32B3B72C86EA}" srcOrd="0" destOrd="0" presId="urn:microsoft.com/office/officeart/2005/8/layout/hierarchy1"/>
    <dgm:cxn modelId="{00ABB700-AE0A-4C69-940C-891011F5A1D4}" srcId="{7F2CF605-0CAE-4761-BDA8-DB95F1960113}" destId="{F456D09A-DA3F-41E8-9DE9-E3836BDF721F}" srcOrd="0" destOrd="0" parTransId="{19FD081A-DC0C-4DFA-82BA-0B9FED94D4C7}" sibTransId="{237BE997-784E-4DD8-AA25-5409F37A587A}"/>
    <dgm:cxn modelId="{BDAC2F96-DEF2-4839-A03D-F5C06717DA94}" type="presOf" srcId="{F456D09A-DA3F-41E8-9DE9-E3836BDF721F}" destId="{F6DE39C3-2BA8-48CC-9EE1-B4BEAF67157A}" srcOrd="0" destOrd="0" presId="urn:microsoft.com/office/officeart/2005/8/layout/hierarchy1"/>
    <dgm:cxn modelId="{9BBB029F-FA80-4096-835D-373B40E1924E}" type="presOf" srcId="{40C173A1-54E9-41E7-884C-74D2935E76C0}" destId="{D1CC4810-97EE-43CA-996D-9BCFD3027CC0}" srcOrd="0" destOrd="0" presId="urn:microsoft.com/office/officeart/2005/8/layout/hierarchy1"/>
    <dgm:cxn modelId="{E1670CCE-81CE-4842-9F87-AAE14EABE566}" srcId="{7F2CF605-0CAE-4761-BDA8-DB95F1960113}" destId="{40C173A1-54E9-41E7-884C-74D2935E76C0}" srcOrd="1" destOrd="0" parTransId="{C6182417-8E92-4EC3-97F6-1C8781E58893}" sibTransId="{AFB8D47F-602D-4CDF-8FAD-860CA2D705A1}"/>
    <dgm:cxn modelId="{723D198C-8156-448C-A66B-AEB400D7F015}" type="presParOf" srcId="{6D785EC1-CED7-4103-B370-32B3B72C86EA}" destId="{6965FF3A-C323-476A-9B55-86488ABC96A9}" srcOrd="0" destOrd="0" presId="urn:microsoft.com/office/officeart/2005/8/layout/hierarchy1"/>
    <dgm:cxn modelId="{2F529EB2-0C94-4E01-BA8C-393944A3A7A4}" type="presParOf" srcId="{6965FF3A-C323-476A-9B55-86488ABC96A9}" destId="{DC1FC91F-056C-4619-B35A-AF85790ADA8B}" srcOrd="0" destOrd="0" presId="urn:microsoft.com/office/officeart/2005/8/layout/hierarchy1"/>
    <dgm:cxn modelId="{A44FE133-D055-4282-95D7-8E31FA51B7E9}" type="presParOf" srcId="{DC1FC91F-056C-4619-B35A-AF85790ADA8B}" destId="{05EDD36E-8959-46B1-BB62-7293DDDD6178}" srcOrd="0" destOrd="0" presId="urn:microsoft.com/office/officeart/2005/8/layout/hierarchy1"/>
    <dgm:cxn modelId="{4A4A1614-1063-4727-B474-BAA43B5AEFE3}" type="presParOf" srcId="{DC1FC91F-056C-4619-B35A-AF85790ADA8B}" destId="{F6DE39C3-2BA8-48CC-9EE1-B4BEAF67157A}" srcOrd="1" destOrd="0" presId="urn:microsoft.com/office/officeart/2005/8/layout/hierarchy1"/>
    <dgm:cxn modelId="{11EB9485-6C80-4205-A971-6BC65D02938D}" type="presParOf" srcId="{6965FF3A-C323-476A-9B55-86488ABC96A9}" destId="{1F9B1EF0-4EAE-4F3C-BE2C-06EB74B8C74A}" srcOrd="1" destOrd="0" presId="urn:microsoft.com/office/officeart/2005/8/layout/hierarchy1"/>
    <dgm:cxn modelId="{669E230C-4347-40AC-8FB5-2F41BFB6A048}" type="presParOf" srcId="{6D785EC1-CED7-4103-B370-32B3B72C86EA}" destId="{209B5F85-7F1B-4BAD-8975-D7615EB165C2}" srcOrd="1" destOrd="0" presId="urn:microsoft.com/office/officeart/2005/8/layout/hierarchy1"/>
    <dgm:cxn modelId="{83BB4046-0775-478A-9B69-02F72F95FBFB}" type="presParOf" srcId="{209B5F85-7F1B-4BAD-8975-D7615EB165C2}" destId="{74C5EE2F-7A80-4E28-902B-5E15A7D77281}" srcOrd="0" destOrd="0" presId="urn:microsoft.com/office/officeart/2005/8/layout/hierarchy1"/>
    <dgm:cxn modelId="{44D0E5B2-F19B-48B6-ADC9-CD10859B107D}" type="presParOf" srcId="{74C5EE2F-7A80-4E28-902B-5E15A7D77281}" destId="{2C6B6970-E3F9-406C-AB6B-890320166515}" srcOrd="0" destOrd="0" presId="urn:microsoft.com/office/officeart/2005/8/layout/hierarchy1"/>
    <dgm:cxn modelId="{9EB4F370-E736-4C9D-9999-A7B565CD1D4B}" type="presParOf" srcId="{74C5EE2F-7A80-4E28-902B-5E15A7D77281}" destId="{D1CC4810-97EE-43CA-996D-9BCFD3027CC0}" srcOrd="1" destOrd="0" presId="urn:microsoft.com/office/officeart/2005/8/layout/hierarchy1"/>
    <dgm:cxn modelId="{AFC855F0-FBB0-4EFF-A972-378BB201B34B}" type="presParOf" srcId="{209B5F85-7F1B-4BAD-8975-D7615EB165C2}" destId="{09115AE2-E9F7-4CE9-9B06-DC8B3CD874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15DA5-269E-45E2-B374-223B16A6C818}">
      <dsp:nvSpPr>
        <dsp:cNvPr id="0" name=""/>
        <dsp:cNvSpPr/>
      </dsp:nvSpPr>
      <dsp:spPr>
        <a:xfrm>
          <a:off x="1322" y="81131"/>
          <a:ext cx="4640570" cy="29467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2EDD17-8F6F-43F6-9C1F-968197F5A7DA}">
      <dsp:nvSpPr>
        <dsp:cNvPr id="0" name=""/>
        <dsp:cNvSpPr/>
      </dsp:nvSpPr>
      <dsp:spPr>
        <a:xfrm>
          <a:off x="516940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Identify the most common bacterial pathogens that cause infections of the skin and eyes</a:t>
          </a:r>
        </a:p>
      </dsp:txBody>
      <dsp:txXfrm>
        <a:off x="603248" y="657277"/>
        <a:ext cx="4467954" cy="2774145"/>
      </dsp:txXfrm>
    </dsp:sp>
    <dsp:sp modelId="{E28634AC-00FA-43D7-8274-CC21027DCCEA}">
      <dsp:nvSpPr>
        <dsp:cNvPr id="0" name=""/>
        <dsp:cNvSpPr/>
      </dsp:nvSpPr>
      <dsp:spPr>
        <a:xfrm>
          <a:off x="5673129" y="81131"/>
          <a:ext cx="4640570" cy="29467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7DC7F2-2B28-4923-BF4D-A9C468B389AE}">
      <dsp:nvSpPr>
        <dsp:cNvPr id="0" name=""/>
        <dsp:cNvSpPr/>
      </dsp:nvSpPr>
      <dsp:spPr>
        <a:xfrm>
          <a:off x="6188748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Compare the major characteristics of specific bacterial diseases affecting the skin and eyes </a:t>
          </a:r>
        </a:p>
      </dsp:txBody>
      <dsp:txXfrm>
        <a:off x="6275056" y="657277"/>
        <a:ext cx="4467954" cy="27741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06F11-8B5B-46E2-AD25-ACCB5BD8297D}">
      <dsp:nvSpPr>
        <dsp:cNvPr id="0" name=""/>
        <dsp:cNvSpPr/>
      </dsp:nvSpPr>
      <dsp:spPr>
        <a:xfrm>
          <a:off x="1322" y="81131"/>
          <a:ext cx="4640570" cy="29467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C2CA55-D645-41FC-9E66-4477D311B15D}">
      <dsp:nvSpPr>
        <dsp:cNvPr id="0" name=""/>
        <dsp:cNvSpPr/>
      </dsp:nvSpPr>
      <dsp:spPr>
        <a:xfrm>
          <a:off x="516940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Identify the most common viruses associated with infections of the skin and eyes</a:t>
          </a:r>
        </a:p>
      </dsp:txBody>
      <dsp:txXfrm>
        <a:off x="603248" y="657277"/>
        <a:ext cx="4467954" cy="2774145"/>
      </dsp:txXfrm>
    </dsp:sp>
    <dsp:sp modelId="{F08F2B84-92F4-457F-AD90-2C3CB6BC6A96}">
      <dsp:nvSpPr>
        <dsp:cNvPr id="0" name=""/>
        <dsp:cNvSpPr/>
      </dsp:nvSpPr>
      <dsp:spPr>
        <a:xfrm>
          <a:off x="5673129" y="81131"/>
          <a:ext cx="4640570" cy="29467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E675AF-D4B4-49AC-AF37-5A3E88BE90D3}">
      <dsp:nvSpPr>
        <dsp:cNvPr id="0" name=""/>
        <dsp:cNvSpPr/>
      </dsp:nvSpPr>
      <dsp:spPr>
        <a:xfrm>
          <a:off x="6188748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Compare the major characteristics of specific viral diseases affecting the skin and eyes</a:t>
          </a:r>
        </a:p>
      </dsp:txBody>
      <dsp:txXfrm>
        <a:off x="6275056" y="657277"/>
        <a:ext cx="4467954" cy="27741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1981D-5081-4F04-BDA7-9ED0039F5131}">
      <dsp:nvSpPr>
        <dsp:cNvPr id="0" name=""/>
        <dsp:cNvSpPr/>
      </dsp:nvSpPr>
      <dsp:spPr>
        <a:xfrm>
          <a:off x="1322" y="81131"/>
          <a:ext cx="4640570" cy="29467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FD011A-2457-4C54-A6D4-70FB4A6F81D4}">
      <dsp:nvSpPr>
        <dsp:cNvPr id="0" name=""/>
        <dsp:cNvSpPr/>
      </dsp:nvSpPr>
      <dsp:spPr>
        <a:xfrm>
          <a:off x="516940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Identify the most common fungal pathogens associated with cutaneous and subcutaneous mycoses</a:t>
          </a:r>
        </a:p>
      </dsp:txBody>
      <dsp:txXfrm>
        <a:off x="603248" y="657277"/>
        <a:ext cx="4467954" cy="2774145"/>
      </dsp:txXfrm>
    </dsp:sp>
    <dsp:sp modelId="{11479CF7-BD97-4208-8390-3BBD453EEF72}">
      <dsp:nvSpPr>
        <dsp:cNvPr id="0" name=""/>
        <dsp:cNvSpPr/>
      </dsp:nvSpPr>
      <dsp:spPr>
        <a:xfrm>
          <a:off x="5673129" y="81131"/>
          <a:ext cx="4640570" cy="29467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7F58BB-9768-4889-A339-961ED197D7CB}">
      <dsp:nvSpPr>
        <dsp:cNvPr id="0" name=""/>
        <dsp:cNvSpPr/>
      </dsp:nvSpPr>
      <dsp:spPr>
        <a:xfrm>
          <a:off x="6188748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Compare the major characteristics of specific fungal diseases affecting the skin</a:t>
          </a:r>
        </a:p>
      </dsp:txBody>
      <dsp:txXfrm>
        <a:off x="6275056" y="657277"/>
        <a:ext cx="4467954" cy="27741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DD36E-8959-46B1-BB62-7293DDDD6178}">
      <dsp:nvSpPr>
        <dsp:cNvPr id="0" name=""/>
        <dsp:cNvSpPr/>
      </dsp:nvSpPr>
      <dsp:spPr>
        <a:xfrm>
          <a:off x="1322" y="81131"/>
          <a:ext cx="4640570" cy="29467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6DE39C3-2BA8-48CC-9EE1-B4BEAF67157A}">
      <dsp:nvSpPr>
        <dsp:cNvPr id="0" name=""/>
        <dsp:cNvSpPr/>
      </dsp:nvSpPr>
      <dsp:spPr>
        <a:xfrm>
          <a:off x="516940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Identify two parasites that commonly cause infections of the skin and eyes</a:t>
          </a:r>
        </a:p>
      </dsp:txBody>
      <dsp:txXfrm>
        <a:off x="603248" y="657277"/>
        <a:ext cx="4467954" cy="2774145"/>
      </dsp:txXfrm>
    </dsp:sp>
    <dsp:sp modelId="{2C6B6970-E3F9-406C-AB6B-890320166515}">
      <dsp:nvSpPr>
        <dsp:cNvPr id="0" name=""/>
        <dsp:cNvSpPr/>
      </dsp:nvSpPr>
      <dsp:spPr>
        <a:xfrm>
          <a:off x="5673129" y="81131"/>
          <a:ext cx="4640570" cy="29467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CC4810-97EE-43CA-996D-9BCFD3027CC0}">
      <dsp:nvSpPr>
        <dsp:cNvPr id="0" name=""/>
        <dsp:cNvSpPr/>
      </dsp:nvSpPr>
      <dsp:spPr>
        <a:xfrm>
          <a:off x="6188748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Identify the major characteristics of specific parasitic diseases affecting the skin and eyes</a:t>
          </a:r>
        </a:p>
      </dsp:txBody>
      <dsp:txXfrm>
        <a:off x="6275056" y="657277"/>
        <a:ext cx="4467954" cy="2774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0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60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2559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97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39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72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22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26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4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2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0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8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6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08DC6-27B3-4DF9-B8A8-C94FE23BEE4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202D5-6E86-4C11-A7C9-A2DFFE10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www.flickr.com/photos/occbio/6414373217" TargetMode="Externa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cutaneous_anthrax_infection" TargetMode="Externa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Biofilm" TargetMode="Externa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Herpes_simplex_keratitis" TargetMode="External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bio.libretexts.org/Bookshelves/Microbiology/Book:_Microbiology_(OpenStax)/17:_Innate_Nonspecific_Host_Defenses/17.1:_Physical_Defenses" TargetMode="External"/><Relationship Id="rId4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31B3953-7FBE-4269-9F5E-F36885522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4B1F1F0-EEAD-4728-BA46-976A46F21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8D9A12-746D-4BC2-AA5F-B497BB508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269D6-4089-4585-BC8A-617B2CFE3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D077DD-8187-4710-A44B-DDA6AC325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94107"/>
            <a:ext cx="8133478" cy="940240"/>
          </a:xfrm>
        </p:spPr>
        <p:txBody>
          <a:bodyPr>
            <a:normAutofit/>
          </a:bodyPr>
          <a:lstStyle/>
          <a:p>
            <a:r>
              <a:rPr lang="en-US" sz="4800"/>
              <a:t>Skin and Eye Infections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75AE6-34D0-4FEC-83ED-0422513F5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433742"/>
            <a:ext cx="8133478" cy="406566"/>
          </a:xfrm>
        </p:spPr>
        <p:txBody>
          <a:bodyPr>
            <a:normAutofit/>
          </a:bodyPr>
          <a:lstStyle/>
          <a:p>
            <a:r>
              <a:rPr lang="en-US" sz="1800"/>
              <a:t>OpenStax Microbiology Chapter 21</a:t>
            </a:r>
          </a:p>
        </p:txBody>
      </p:sp>
      <p:pic>
        <p:nvPicPr>
          <p:cNvPr id="4" name="Picture 3" descr="Image of acne. ">
            <a:extLst>
              <a:ext uri="{FF2B5EF4-FFF2-40B4-BE49-F238E27FC236}">
                <a16:creationId xmlns:a16="http://schemas.microsoft.com/office/drawing/2014/main" id="{6380B927-03BC-486A-96E3-09E45AA3A1F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7"/>
          <a:stretch/>
        </p:blipFill>
        <p:spPr>
          <a:xfrm>
            <a:off x="20" y="10"/>
            <a:ext cx="8966180" cy="41989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6CF848-6786-4545-9B03-0AB22F0B3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E41089-2B16-46EC-8DA7-57D84A35B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57F732-918A-4B69-8493-0484C5D2C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50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A9631-8D59-4C99-B4A9-5D795C93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Staphylococcal Infections of the Skin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DE8B5-A5F3-42A6-8DFF-32335CE24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Species commonly found on skin</a:t>
            </a:r>
          </a:p>
          <a:p>
            <a:pPr lvl="1"/>
            <a:r>
              <a:rPr lang="en-US" sz="1600" i="1" dirty="0"/>
              <a:t>Staphylococcus epidermidis</a:t>
            </a:r>
          </a:p>
          <a:p>
            <a:pPr lvl="1"/>
            <a:r>
              <a:rPr lang="en-US" sz="1600" i="1" dirty="0"/>
              <a:t>Staphylococcus hominis</a:t>
            </a:r>
          </a:p>
          <a:p>
            <a:pPr lvl="1"/>
            <a:r>
              <a:rPr lang="en-US" sz="1600" i="1" dirty="0"/>
              <a:t>Staphylococcus aureus </a:t>
            </a:r>
          </a:p>
          <a:p>
            <a:r>
              <a:rPr lang="en-US" sz="2000" dirty="0"/>
              <a:t>Confirmation of Staph</a:t>
            </a:r>
          </a:p>
          <a:p>
            <a:pPr lvl="1"/>
            <a:r>
              <a:rPr lang="en-US" sz="1600" dirty="0"/>
              <a:t>Gram positive grape like clusters</a:t>
            </a:r>
          </a:p>
          <a:p>
            <a:pPr lvl="1"/>
            <a:r>
              <a:rPr lang="en-US" sz="1600" dirty="0"/>
              <a:t>Catalase positive</a:t>
            </a:r>
          </a:p>
          <a:p>
            <a:pPr lvl="1"/>
            <a:r>
              <a:rPr lang="en-US" sz="1600" dirty="0"/>
              <a:t>Coagulase test</a:t>
            </a:r>
          </a:p>
          <a:p>
            <a:pPr lvl="1"/>
            <a:r>
              <a:rPr lang="en-US" sz="1600" dirty="0"/>
              <a:t>Mannitol Salt Agar </a:t>
            </a:r>
          </a:p>
        </p:txBody>
      </p:sp>
      <p:pic>
        <p:nvPicPr>
          <p:cNvPr id="4" name="Picture 3" descr="Figure of mannitol salt agar and s. aureus growing on a plate. ">
            <a:extLst>
              <a:ext uri="{FF2B5EF4-FFF2-40B4-BE49-F238E27FC236}">
                <a16:creationId xmlns:a16="http://schemas.microsoft.com/office/drawing/2014/main" id="{95BE00A3-62E6-417E-B585-08C8F96D2CD6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5" b="-3925"/>
          <a:stretch>
            <a:fillRect/>
          </a:stretch>
        </p:blipFill>
        <p:spPr>
          <a:xfrm>
            <a:off x="4776029" y="1849108"/>
            <a:ext cx="7278998" cy="315978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4799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E6841-DEC3-4826-8916-6CA241635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45" y="753228"/>
            <a:ext cx="4639799" cy="10809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Superficial Staphylococcal Infections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23ABC-0C04-4965-8805-165798844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i="1" dirty="0"/>
              <a:t>Staphylococcus aureus </a:t>
            </a:r>
          </a:p>
          <a:p>
            <a:pPr lvl="1"/>
            <a:r>
              <a:rPr lang="en-US" sz="1600" dirty="0"/>
              <a:t>Often purulent </a:t>
            </a:r>
          </a:p>
          <a:p>
            <a:pPr lvl="1"/>
            <a:r>
              <a:rPr lang="en-US" sz="1600" dirty="0"/>
              <a:t>Folliculitis that progresses to furuncles or carbuncles </a:t>
            </a:r>
          </a:p>
        </p:txBody>
      </p:sp>
      <p:pic>
        <p:nvPicPr>
          <p:cNvPr id="4" name="Picture 3" descr="Image of a furuncle and a carbuncle. ">
            <a:extLst>
              <a:ext uri="{FF2B5EF4-FFF2-40B4-BE49-F238E27FC236}">
                <a16:creationId xmlns:a16="http://schemas.microsoft.com/office/drawing/2014/main" id="{E6E8BC23-418F-4AFD-BBBC-C06A476C14BF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3" b="-3813"/>
          <a:stretch>
            <a:fillRect/>
          </a:stretch>
        </p:blipFill>
        <p:spPr>
          <a:xfrm>
            <a:off x="4727750" y="1828786"/>
            <a:ext cx="7375556" cy="319504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1360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9D26D-9F59-4599-9FEB-16F92538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" y="753228"/>
            <a:ext cx="4525499" cy="1080938"/>
          </a:xfrm>
        </p:spPr>
        <p:txBody>
          <a:bodyPr>
            <a:normAutofit/>
          </a:bodyPr>
          <a:lstStyle/>
          <a:p>
            <a:r>
              <a:rPr lang="en-US" sz="3200" dirty="0"/>
              <a:t>Staphylococcal Scalded Skin Syndrome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972C5-DC34-4F58-BB14-6A1ABFF40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i="1" dirty="0"/>
              <a:t>Staphylococcus aureus </a:t>
            </a:r>
            <a:endParaRPr lang="en-US" sz="2000" dirty="0"/>
          </a:p>
          <a:p>
            <a:pPr lvl="1"/>
            <a:r>
              <a:rPr lang="en-US" sz="1600" dirty="0"/>
              <a:t>Toxins lead to erythema and peeling</a:t>
            </a:r>
          </a:p>
          <a:p>
            <a:pPr lvl="1"/>
            <a:r>
              <a:rPr lang="en-US" sz="1600" dirty="0"/>
              <a:t>Skin rubs off easily </a:t>
            </a:r>
          </a:p>
          <a:p>
            <a:pPr lvl="1"/>
            <a:r>
              <a:rPr lang="en-US" sz="1600" dirty="0"/>
              <a:t>IV antibiotics for treatment</a:t>
            </a:r>
          </a:p>
          <a:p>
            <a:pPr lvl="1"/>
            <a:r>
              <a:rPr lang="en-US" sz="1600" dirty="0"/>
              <a:t>Fluid therapy </a:t>
            </a:r>
          </a:p>
        </p:txBody>
      </p:sp>
      <p:pic>
        <p:nvPicPr>
          <p:cNvPr id="4" name="Picture 3" descr="Image of a newborn with scalded skin syndrome.">
            <a:extLst>
              <a:ext uri="{FF2B5EF4-FFF2-40B4-BE49-F238E27FC236}">
                <a16:creationId xmlns:a16="http://schemas.microsoft.com/office/drawing/2014/main" id="{A26891DF-37B2-4CAD-AF29-A156E56F7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234682"/>
            <a:ext cx="6269479" cy="438863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76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306C4-3E73-4BA5-8955-E2B038CED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Impetigo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82B56-251F-4BF8-A5EC-9B90A1BA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2121426"/>
            <a:ext cx="3993710" cy="4404065"/>
          </a:xfrm>
        </p:spPr>
        <p:txBody>
          <a:bodyPr>
            <a:normAutofit/>
          </a:bodyPr>
          <a:lstStyle/>
          <a:p>
            <a:r>
              <a:rPr lang="en-US" sz="2000" i="1" dirty="0"/>
              <a:t>Staphylococcus aureus</a:t>
            </a:r>
          </a:p>
          <a:p>
            <a:pPr lvl="1"/>
            <a:r>
              <a:rPr lang="en-US" sz="1600" dirty="0"/>
              <a:t>Common in children</a:t>
            </a:r>
          </a:p>
          <a:p>
            <a:pPr lvl="1"/>
            <a:r>
              <a:rPr lang="en-US" sz="1600" dirty="0"/>
              <a:t>Formation of vesicles, pustules, bullae</a:t>
            </a:r>
            <a:r>
              <a:rPr lang="en-US" sz="1600" i="1" dirty="0"/>
              <a:t> </a:t>
            </a:r>
          </a:p>
          <a:p>
            <a:pPr lvl="1"/>
            <a:r>
              <a:rPr lang="en-US" sz="1600" dirty="0"/>
              <a:t>Highly contagious </a:t>
            </a:r>
          </a:p>
          <a:p>
            <a:r>
              <a:rPr lang="en-US" sz="2000" dirty="0" err="1"/>
              <a:t>Nonbullous</a:t>
            </a:r>
            <a:r>
              <a:rPr lang="en-US" sz="2000" dirty="0"/>
              <a:t> impetigo</a:t>
            </a:r>
          </a:p>
          <a:p>
            <a:pPr lvl="1"/>
            <a:r>
              <a:rPr lang="en-US" sz="1600" dirty="0"/>
              <a:t>Vesicles and pustules rupture </a:t>
            </a:r>
          </a:p>
          <a:p>
            <a:pPr lvl="1"/>
            <a:r>
              <a:rPr lang="en-US" sz="1600" dirty="0"/>
              <a:t>Become encrusted sores</a:t>
            </a:r>
          </a:p>
          <a:p>
            <a:r>
              <a:rPr lang="en-US" sz="2000" dirty="0"/>
              <a:t>Bullous impetigo</a:t>
            </a:r>
          </a:p>
          <a:p>
            <a:pPr lvl="1"/>
            <a:r>
              <a:rPr lang="en-US" sz="1600" dirty="0"/>
              <a:t>Bullae fill and rupture </a:t>
            </a:r>
          </a:p>
          <a:p>
            <a:pPr lvl="1"/>
            <a:r>
              <a:rPr lang="en-US" sz="1600" dirty="0"/>
              <a:t>Larger lesions</a:t>
            </a:r>
          </a:p>
          <a:p>
            <a:r>
              <a:rPr lang="en-US" sz="2000" dirty="0"/>
              <a:t>Treatment: </a:t>
            </a:r>
          </a:p>
          <a:p>
            <a:pPr lvl="1"/>
            <a:r>
              <a:rPr lang="en-US" sz="1600" dirty="0"/>
              <a:t>Topical or Oral antibiotic </a:t>
            </a:r>
          </a:p>
        </p:txBody>
      </p:sp>
      <p:pic>
        <p:nvPicPr>
          <p:cNvPr id="4" name="Picture 3" descr="Image of impetigo. ">
            <a:extLst>
              <a:ext uri="{FF2B5EF4-FFF2-40B4-BE49-F238E27FC236}">
                <a16:creationId xmlns:a16="http://schemas.microsoft.com/office/drawing/2014/main" id="{1D31D374-BD77-4956-8445-AED4D1543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50" y="640080"/>
            <a:ext cx="6163359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385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95ACAC-577D-4FAD-955D-280C3D104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28037F-2EF2-4A1A-8D1D-D08F2C98A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B11C2E-6CA2-4822-BF14-C1C9A6BC6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B3A2B2-7BBB-4E52-8C30-BE2A6F34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C6526-AF1E-4226-9F6E-C4FF64F7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753228"/>
            <a:ext cx="4650189" cy="1080938"/>
          </a:xfrm>
        </p:spPr>
        <p:txBody>
          <a:bodyPr>
            <a:normAutofit/>
          </a:bodyPr>
          <a:lstStyle/>
          <a:p>
            <a:r>
              <a:rPr lang="en-US" sz="2800" dirty="0"/>
              <a:t>Nosocomial </a:t>
            </a:r>
            <a:r>
              <a:rPr lang="en-US" sz="2800" i="1" dirty="0"/>
              <a:t>Staphylococcus epidermidis </a:t>
            </a:r>
            <a:r>
              <a:rPr lang="en-US" sz="2800" dirty="0"/>
              <a:t>infections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F756FE-278B-4106-BB2E-DB87CF02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52779-EF36-418B-98FE-54B934F46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Opportunistic pathogen</a:t>
            </a:r>
          </a:p>
          <a:p>
            <a:pPr lvl="1"/>
            <a:r>
              <a:rPr lang="en-US" sz="1600" dirty="0"/>
              <a:t>Medial devices such as catheters, prostheses, and indwelling medical devices</a:t>
            </a:r>
          </a:p>
          <a:p>
            <a:pPr lvl="1"/>
            <a:r>
              <a:rPr lang="en-US" sz="1600" dirty="0"/>
              <a:t>Once past the skin, infections become hard to treat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D6A950-3339-40EB-8972-64F44542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m stain of staphylococcus epidermidis. ">
            <a:extLst>
              <a:ext uri="{FF2B5EF4-FFF2-40B4-BE49-F238E27FC236}">
                <a16:creationId xmlns:a16="http://schemas.microsoft.com/office/drawing/2014/main" id="{40A9987F-0CF9-4285-9990-C4E5AD6B4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93085" y="1349810"/>
            <a:ext cx="5629268" cy="415158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 descr="Gram stain of staphylococcus epidermidis. ">
            <a:extLst>
              <a:ext uri="{FF2B5EF4-FFF2-40B4-BE49-F238E27FC236}">
                <a16:creationId xmlns:a16="http://schemas.microsoft.com/office/drawing/2014/main" id="{84B28FB2-CA6D-44FB-AF41-4C079759675A}"/>
              </a:ext>
            </a:extLst>
          </p:cNvPr>
          <p:cNvSpPr txBox="1"/>
          <p:nvPr/>
        </p:nvSpPr>
        <p:spPr>
          <a:xfrm>
            <a:off x="8681273" y="5301340"/>
            <a:ext cx="254108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www.flickr.com/photos/occbio/64143732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5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6B28B-9A73-4E85-AD4C-DCCF5EB2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Streptococcal Infections of the Skin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40E7C-23D5-42EE-BFF4-927839944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i="1" dirty="0"/>
              <a:t>Streptococci</a:t>
            </a:r>
            <a:endParaRPr lang="en-US" sz="2000" dirty="0"/>
          </a:p>
          <a:p>
            <a:pPr lvl="1"/>
            <a:r>
              <a:rPr lang="en-US" sz="1600" dirty="0"/>
              <a:t>Gram positive chains of bacteria</a:t>
            </a:r>
          </a:p>
          <a:p>
            <a:r>
              <a:rPr lang="en-US" sz="2000" dirty="0"/>
              <a:t>Pathogens are categorized in Lancefield groups</a:t>
            </a:r>
          </a:p>
          <a:p>
            <a:pPr lvl="1"/>
            <a:r>
              <a:rPr lang="en-US" sz="1600" i="1" dirty="0"/>
              <a:t>Streptococcus pyogenes </a:t>
            </a:r>
            <a:r>
              <a:rPr lang="en-US" sz="1600" dirty="0"/>
              <a:t>(Group A streptococcus) </a:t>
            </a:r>
          </a:p>
          <a:p>
            <a:r>
              <a:rPr lang="en-US" sz="2000" i="1" dirty="0"/>
              <a:t>S. pyogenes</a:t>
            </a:r>
            <a:r>
              <a:rPr lang="en-US" sz="2000" dirty="0"/>
              <a:t> </a:t>
            </a:r>
          </a:p>
          <a:p>
            <a:pPr lvl="1"/>
            <a:r>
              <a:rPr lang="en-US" sz="1600" dirty="0"/>
              <a:t>Wide variety of extracellular enzymes</a:t>
            </a:r>
          </a:p>
          <a:p>
            <a:pPr lvl="1"/>
            <a:r>
              <a:rPr lang="en-US" sz="1600" dirty="0"/>
              <a:t>Capsule</a:t>
            </a:r>
          </a:p>
          <a:p>
            <a:pPr lvl="1"/>
            <a:r>
              <a:rPr lang="en-US" sz="1600" dirty="0"/>
              <a:t>M protein</a:t>
            </a:r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i="1" dirty="0"/>
          </a:p>
        </p:txBody>
      </p:sp>
      <p:pic>
        <p:nvPicPr>
          <p:cNvPr id="4" name="Picture 3" descr="Gram stain of streptococci. ">
            <a:extLst>
              <a:ext uri="{FF2B5EF4-FFF2-40B4-BE49-F238E27FC236}">
                <a16:creationId xmlns:a16="http://schemas.microsoft.com/office/drawing/2014/main" id="{4794CDC1-DC51-4ED0-9661-5219A0273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258193"/>
            <a:ext cx="6269479" cy="434161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6587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F1176-19C8-41AD-B076-F057B72A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 fontScale="90000"/>
          </a:bodyPr>
          <a:lstStyle/>
          <a:p>
            <a:r>
              <a:rPr lang="en-US" dirty="0"/>
              <a:t>Cellulitis, Erysipelas, Erythema Nodosum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BBDE2-B103-45C6-B1F8-EDACC6724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27" y="2336873"/>
            <a:ext cx="4024883" cy="4230182"/>
          </a:xfrm>
        </p:spPr>
        <p:txBody>
          <a:bodyPr>
            <a:normAutofit/>
          </a:bodyPr>
          <a:lstStyle/>
          <a:p>
            <a:r>
              <a:rPr lang="en-US" sz="2000" dirty="0"/>
              <a:t>Cellulitis </a:t>
            </a:r>
          </a:p>
          <a:p>
            <a:pPr lvl="1"/>
            <a:r>
              <a:rPr lang="en-US" sz="1600" dirty="0"/>
              <a:t>Infection in dermis or hypodermis</a:t>
            </a:r>
          </a:p>
          <a:p>
            <a:pPr lvl="1"/>
            <a:r>
              <a:rPr lang="en-US" sz="1600" i="1" dirty="0"/>
              <a:t>S. pyogenes , </a:t>
            </a:r>
            <a:r>
              <a:rPr lang="en-US" sz="1600" dirty="0"/>
              <a:t>Staphylococci </a:t>
            </a:r>
            <a:endParaRPr lang="en-US" sz="1600" i="1" dirty="0"/>
          </a:p>
          <a:p>
            <a:r>
              <a:rPr lang="en-US" sz="2000" dirty="0"/>
              <a:t>Erysipelas </a:t>
            </a:r>
          </a:p>
          <a:p>
            <a:pPr lvl="1"/>
            <a:r>
              <a:rPr lang="en-US" sz="1600" dirty="0"/>
              <a:t>Large, intensely inflamed patch of skin</a:t>
            </a:r>
          </a:p>
          <a:p>
            <a:pPr lvl="1"/>
            <a:r>
              <a:rPr lang="en-US" sz="1600" dirty="0"/>
              <a:t>Suppurative</a:t>
            </a:r>
          </a:p>
          <a:p>
            <a:pPr lvl="1"/>
            <a:r>
              <a:rPr lang="en-US" sz="1600" i="1" dirty="0"/>
              <a:t>S. pyogenes</a:t>
            </a:r>
          </a:p>
          <a:p>
            <a:r>
              <a:rPr lang="en-US" sz="2000" dirty="0"/>
              <a:t>Erythema nodosum</a:t>
            </a:r>
          </a:p>
          <a:p>
            <a:pPr lvl="1"/>
            <a:r>
              <a:rPr lang="en-US" sz="1600" dirty="0"/>
              <a:t>Inflammation of subcutaneous fat cells</a:t>
            </a:r>
          </a:p>
          <a:p>
            <a:endParaRPr lang="en-US" sz="2000" dirty="0"/>
          </a:p>
        </p:txBody>
      </p:sp>
      <p:pic>
        <p:nvPicPr>
          <p:cNvPr id="4" name="Picture 3" descr="Image showing cellulitis, erysipelas, and erythema nodosum. ">
            <a:extLst>
              <a:ext uri="{FF2B5EF4-FFF2-40B4-BE49-F238E27FC236}">
                <a16:creationId xmlns:a16="http://schemas.microsoft.com/office/drawing/2014/main" id="{11837DD5-1B53-4A77-AFDC-791531A62008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95" b="-26895"/>
          <a:stretch>
            <a:fillRect/>
          </a:stretch>
        </p:blipFill>
        <p:spPr>
          <a:xfrm>
            <a:off x="4826144" y="1869568"/>
            <a:ext cx="7178767" cy="311886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0246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D4469-2BAD-469D-978C-8FEE0B2F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Necrotizing Fasciitis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728B2-C40C-4F38-8F04-7A5640948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09" y="2113873"/>
            <a:ext cx="4118402" cy="446357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Flesh eating bacterial syndrome</a:t>
            </a:r>
          </a:p>
          <a:p>
            <a:pPr lvl="1"/>
            <a:r>
              <a:rPr lang="en-US" sz="1600" i="1" dirty="0"/>
              <a:t>Streptococcus pyogenes</a:t>
            </a:r>
          </a:p>
          <a:p>
            <a:pPr lvl="1"/>
            <a:r>
              <a:rPr lang="en-US" sz="1600" i="1" dirty="0"/>
              <a:t>Klebsiella </a:t>
            </a:r>
          </a:p>
          <a:p>
            <a:pPr lvl="1"/>
            <a:r>
              <a:rPr lang="en-US" sz="1600" i="1" dirty="0"/>
              <a:t>Clostridium</a:t>
            </a:r>
          </a:p>
          <a:p>
            <a:pPr lvl="1"/>
            <a:r>
              <a:rPr lang="en-US" sz="1600" i="1" dirty="0"/>
              <a:t>Escherichia coli </a:t>
            </a:r>
          </a:p>
          <a:p>
            <a:pPr lvl="1"/>
            <a:r>
              <a:rPr lang="en-US" sz="1600" i="1" dirty="0"/>
              <a:t>Staphylococcus aureus </a:t>
            </a:r>
          </a:p>
          <a:p>
            <a:r>
              <a:rPr lang="en-US" sz="2000" dirty="0"/>
              <a:t>When caused by Streptococci:</a:t>
            </a:r>
          </a:p>
          <a:p>
            <a:pPr lvl="1"/>
            <a:r>
              <a:rPr lang="en-US" sz="1600" dirty="0"/>
              <a:t>Virulence factors overwhelm host cells</a:t>
            </a:r>
          </a:p>
          <a:p>
            <a:pPr lvl="1"/>
            <a:r>
              <a:rPr lang="en-US" sz="1600" dirty="0"/>
              <a:t>Aggressive infiltration and destruction</a:t>
            </a:r>
          </a:p>
          <a:p>
            <a:pPr lvl="1"/>
            <a:r>
              <a:rPr lang="en-US" sz="1600" dirty="0"/>
              <a:t>Rapid spread and tissue death 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Debridement</a:t>
            </a:r>
          </a:p>
          <a:p>
            <a:pPr lvl="1"/>
            <a:r>
              <a:rPr lang="en-US" sz="1600" dirty="0"/>
              <a:t>IV antibiotics</a:t>
            </a:r>
          </a:p>
          <a:p>
            <a:pPr lvl="1"/>
            <a:r>
              <a:rPr lang="en-US" sz="1600" dirty="0"/>
              <a:t>Surgical </a:t>
            </a:r>
          </a:p>
          <a:p>
            <a:pPr lvl="1"/>
            <a:endParaRPr lang="en-US" sz="1600" dirty="0"/>
          </a:p>
        </p:txBody>
      </p:sp>
      <p:pic>
        <p:nvPicPr>
          <p:cNvPr id="4" name="Picture 3" descr="Image of necrotizing Fasciitis. ">
            <a:extLst>
              <a:ext uri="{FF2B5EF4-FFF2-40B4-BE49-F238E27FC236}">
                <a16:creationId xmlns:a16="http://schemas.microsoft.com/office/drawing/2014/main" id="{796D73D0-F4D3-4591-BDC9-3039A0025CEA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67" b="-13667"/>
          <a:stretch>
            <a:fillRect/>
          </a:stretch>
        </p:blipFill>
        <p:spPr>
          <a:xfrm>
            <a:off x="4713434" y="1834166"/>
            <a:ext cx="7404187" cy="320553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251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770E2C-D37B-42D5-A682-AC8E6BD4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i="1" dirty="0"/>
              <a:t>Pseudomonas I</a:t>
            </a:r>
            <a:r>
              <a:rPr lang="en-US" sz="3200" dirty="0"/>
              <a:t>nfections of the Skin</a:t>
            </a:r>
            <a:endParaRPr lang="en-US" sz="3200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18C2F-9E02-4D34-A133-DEBD4C6A2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i="1" dirty="0"/>
              <a:t>Pseudomonas aeruginosa</a:t>
            </a:r>
          </a:p>
          <a:p>
            <a:pPr lvl="1"/>
            <a:r>
              <a:rPr lang="en-US" sz="1600" dirty="0"/>
              <a:t>Gram negative, oxidase positive, aerobic bacillus</a:t>
            </a:r>
          </a:p>
          <a:p>
            <a:pPr lvl="1"/>
            <a:r>
              <a:rPr lang="en-US" sz="1600" dirty="0"/>
              <a:t>Found in water, soil, and on skin</a:t>
            </a:r>
          </a:p>
          <a:p>
            <a:r>
              <a:rPr lang="en-US" sz="2000" dirty="0"/>
              <a:t>Hot tub rash and Otitis externa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4" name="Picture 3" descr="Image of hot tub folliculitis and otitis externa. ">
            <a:extLst>
              <a:ext uri="{FF2B5EF4-FFF2-40B4-BE49-F238E27FC236}">
                <a16:creationId xmlns:a16="http://schemas.microsoft.com/office/drawing/2014/main" id="{B2E4473D-CD1F-44C4-8B42-42FF31D12124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1" r="-10151"/>
          <a:stretch>
            <a:fillRect/>
          </a:stretch>
        </p:blipFill>
        <p:spPr>
          <a:xfrm>
            <a:off x="4271942" y="1629341"/>
            <a:ext cx="8287172" cy="359931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087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DD990-BFE9-4EC1-AE56-E0F8F93A9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i="1" dirty="0"/>
              <a:t>Pseudomonas </a:t>
            </a:r>
            <a:r>
              <a:rPr lang="en-US" sz="3200" dirty="0"/>
              <a:t>Wound Infections</a:t>
            </a:r>
            <a:endParaRPr lang="en-US" sz="3200" i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C340AE-3F52-44BF-A61A-52D84455C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Wounds</a:t>
            </a:r>
          </a:p>
          <a:p>
            <a:pPr lvl="1"/>
            <a:r>
              <a:rPr lang="en-US" sz="1600" dirty="0"/>
              <a:t>Grape soda</a:t>
            </a:r>
          </a:p>
          <a:p>
            <a:pPr lvl="1"/>
            <a:r>
              <a:rPr lang="en-US" sz="1600" dirty="0"/>
              <a:t>Corn tortillas </a:t>
            </a:r>
          </a:p>
          <a:p>
            <a:pPr lvl="1"/>
            <a:r>
              <a:rPr lang="en-US" sz="1600" dirty="0"/>
              <a:t>Possible pigmentation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Very resistant</a:t>
            </a:r>
          </a:p>
          <a:p>
            <a:pPr lvl="1"/>
            <a:r>
              <a:rPr lang="en-US" sz="1600" dirty="0"/>
              <a:t>Polymyxin B and Gentamicin</a:t>
            </a:r>
          </a:p>
          <a:p>
            <a:pPr lvl="1"/>
            <a:r>
              <a:rPr lang="en-US" sz="1600" dirty="0"/>
              <a:t>Fluoroquinolones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4" name="Content Placeholder 3" descr="Image of pseudomonas growing on XLD agar, nutrient agar, and fluorescing. ">
            <a:extLst>
              <a:ext uri="{FF2B5EF4-FFF2-40B4-BE49-F238E27FC236}">
                <a16:creationId xmlns:a16="http://schemas.microsoft.com/office/drawing/2014/main" id="{C9826170-1E4D-4821-81FF-4162FE3EA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517" b="-27517"/>
          <a:stretch>
            <a:fillRect/>
          </a:stretch>
        </p:blipFill>
        <p:spPr>
          <a:xfrm>
            <a:off x="4727750" y="1822147"/>
            <a:ext cx="7375556" cy="320168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038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66A0E-3F3C-4F36-B61D-0DD577EDE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Skin Anatomy – Quick Review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0C1E-AD81-496B-BED4-4BDC53302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Lets review basic anatomy </a:t>
            </a:r>
          </a:p>
        </p:txBody>
      </p:sp>
      <p:pic>
        <p:nvPicPr>
          <p:cNvPr id="4" name="Picture 3" descr="Anatomical structure of skin. ">
            <a:extLst>
              <a:ext uri="{FF2B5EF4-FFF2-40B4-BE49-F238E27FC236}">
                <a16:creationId xmlns:a16="http://schemas.microsoft.com/office/drawing/2014/main" id="{461BFA0B-A72D-4112-B811-87B1599A5EB1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25" r="-14325"/>
          <a:stretch>
            <a:fillRect/>
          </a:stretch>
        </p:blipFill>
        <p:spPr>
          <a:xfrm>
            <a:off x="3760821" y="1411898"/>
            <a:ext cx="9309414" cy="403420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754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95ACAC-577D-4FAD-955D-280C3D104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8037F-2EF2-4A1A-8D1D-D08F2C98A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B11C2E-6CA2-4822-BF14-C1C9A6BC6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B3A2B2-7BBB-4E52-8C30-BE2A6F34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29A9C-0E2B-4524-ACF5-6AC04D9F3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Acne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F756FE-278B-4106-BB2E-DB87CF02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E8633-8BD6-4F45-9336-312699D2A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55" y="2113873"/>
            <a:ext cx="4056056" cy="4453182"/>
          </a:xfrm>
        </p:spPr>
        <p:txBody>
          <a:bodyPr>
            <a:normAutofit/>
          </a:bodyPr>
          <a:lstStyle/>
          <a:p>
            <a:r>
              <a:rPr lang="en-US" sz="2000" dirty="0"/>
              <a:t>Ubiquitous skin condition</a:t>
            </a:r>
          </a:p>
          <a:p>
            <a:pPr lvl="1"/>
            <a:r>
              <a:rPr lang="en-US" sz="1600" dirty="0"/>
              <a:t>80% of teenagers</a:t>
            </a:r>
          </a:p>
          <a:p>
            <a:pPr lvl="1"/>
            <a:r>
              <a:rPr lang="en-US" sz="1600" dirty="0"/>
              <a:t>Hair follicles become clogged</a:t>
            </a:r>
          </a:p>
          <a:p>
            <a:r>
              <a:rPr lang="en-US" sz="2000" dirty="0" err="1"/>
              <a:t>Comedones</a:t>
            </a:r>
            <a:endParaRPr lang="en-US" sz="2000" dirty="0"/>
          </a:p>
          <a:p>
            <a:pPr lvl="1"/>
            <a:r>
              <a:rPr lang="en-US" sz="1600" dirty="0"/>
              <a:t>Whiteheads / blackheads / pimples</a:t>
            </a:r>
          </a:p>
          <a:p>
            <a:pPr lvl="1"/>
            <a:r>
              <a:rPr lang="en-US" sz="1600" dirty="0"/>
              <a:t>Lead to infection by </a:t>
            </a:r>
            <a:r>
              <a:rPr lang="en-US" sz="1600" i="1" dirty="0"/>
              <a:t>Propionibacterium acnes</a:t>
            </a:r>
          </a:p>
          <a:p>
            <a:r>
              <a:rPr lang="en-US" sz="2000" i="1" dirty="0"/>
              <a:t>P. acnes</a:t>
            </a:r>
          </a:p>
          <a:p>
            <a:pPr lvl="1"/>
            <a:r>
              <a:rPr lang="en-US" sz="1600" dirty="0"/>
              <a:t>Gram positive, non-spore forming, aerotolerant anaerobic bacillus</a:t>
            </a:r>
          </a:p>
          <a:p>
            <a:pPr lvl="1"/>
            <a:r>
              <a:rPr lang="en-US" sz="1600" dirty="0"/>
              <a:t>Consumes sebum</a:t>
            </a:r>
          </a:p>
          <a:p>
            <a:r>
              <a:rPr lang="en-US" sz="2000" dirty="0"/>
              <a:t>Treatment: </a:t>
            </a:r>
          </a:p>
          <a:p>
            <a:pPr lvl="1"/>
            <a:r>
              <a:rPr lang="en-US" sz="1600" dirty="0"/>
              <a:t>Salicylic acid</a:t>
            </a:r>
          </a:p>
          <a:p>
            <a:pPr lvl="1"/>
            <a:r>
              <a:rPr lang="en-US" sz="1600" dirty="0"/>
              <a:t>Antibiotics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D6A950-3339-40EB-8972-64F44542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age of acne and blackheads. ">
            <a:extLst>
              <a:ext uri="{FF2B5EF4-FFF2-40B4-BE49-F238E27FC236}">
                <a16:creationId xmlns:a16="http://schemas.microsoft.com/office/drawing/2014/main" id="{619603D0-93E6-42FC-8A73-6900865F748A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8" r="-1448"/>
          <a:stretch>
            <a:fillRect/>
          </a:stretch>
        </p:blipFill>
        <p:spPr>
          <a:xfrm>
            <a:off x="5593085" y="2201504"/>
            <a:ext cx="5629268" cy="244819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51163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B5D8E-107F-47E3-B2D6-8C239EE6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Anthrax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79FE4-715F-4C7D-BBC3-0787FEA36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i="1" dirty="0"/>
              <a:t>Bacillus anthracis </a:t>
            </a:r>
          </a:p>
          <a:p>
            <a:pPr lvl="1"/>
            <a:r>
              <a:rPr lang="en-US" sz="1600" dirty="0"/>
              <a:t>Gram positive , endospore forming, facultative anaerobe</a:t>
            </a:r>
          </a:p>
          <a:p>
            <a:pPr lvl="1"/>
            <a:r>
              <a:rPr lang="en-US" sz="1600" dirty="0"/>
              <a:t>Main affects animals</a:t>
            </a:r>
          </a:p>
          <a:p>
            <a:pPr lvl="1"/>
            <a:r>
              <a:rPr lang="en-US" sz="1600" dirty="0"/>
              <a:t>Found in soil</a:t>
            </a:r>
          </a:p>
          <a:p>
            <a:r>
              <a:rPr lang="en-US" sz="2000" dirty="0"/>
              <a:t>In Humans</a:t>
            </a:r>
          </a:p>
          <a:p>
            <a:pPr lvl="1"/>
            <a:r>
              <a:rPr lang="en-US" sz="1600" dirty="0"/>
              <a:t>95-99% of cases anthrax enters through skin</a:t>
            </a:r>
          </a:p>
          <a:p>
            <a:pPr lvl="1"/>
            <a:r>
              <a:rPr lang="en-US" sz="1600" dirty="0"/>
              <a:t>Cutaneous Anthrax </a:t>
            </a:r>
          </a:p>
          <a:p>
            <a:pPr lvl="1"/>
            <a:r>
              <a:rPr lang="en-US" sz="1600" dirty="0"/>
              <a:t>Eschar </a:t>
            </a:r>
            <a:endParaRPr lang="en-US" dirty="0"/>
          </a:p>
          <a:p>
            <a:pPr lvl="1"/>
            <a:r>
              <a:rPr lang="en-US" sz="1600" dirty="0"/>
              <a:t>Untreated will lead to death in 20% of patients</a:t>
            </a:r>
          </a:p>
        </p:txBody>
      </p:sp>
      <p:pic>
        <p:nvPicPr>
          <p:cNvPr id="4" name="Picture 3" descr="Image of cutaneous anthrax. ">
            <a:extLst>
              <a:ext uri="{FF2B5EF4-FFF2-40B4-BE49-F238E27FC236}">
                <a16:creationId xmlns:a16="http://schemas.microsoft.com/office/drawing/2014/main" id="{0D84BFFA-1627-48F5-8991-09E304EB8997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18" b="-4718"/>
          <a:stretch>
            <a:fillRect/>
          </a:stretch>
        </p:blipFill>
        <p:spPr>
          <a:xfrm>
            <a:off x="4738620" y="1834166"/>
            <a:ext cx="7353816" cy="319896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0381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395ACAC-577D-4FAD-955D-280C3D104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28037F-2EF2-4A1A-8D1D-D08F2C98A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AB11C2E-6CA2-4822-BF14-C1C9A6BC6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B3A2B2-7BBB-4E52-8C30-BE2A6F34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FCC60-2218-4149-A48E-3B861B8D5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Anthrax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F756FE-278B-4106-BB2E-DB87CF02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50204-574F-4AA6-9478-9495CC970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Additional portals of entry</a:t>
            </a:r>
          </a:p>
          <a:p>
            <a:pPr lvl="1"/>
            <a:r>
              <a:rPr lang="en-US" sz="1600" dirty="0"/>
              <a:t>Digestive tract – 40% mortality even when treated</a:t>
            </a:r>
          </a:p>
          <a:p>
            <a:pPr lvl="1"/>
            <a:r>
              <a:rPr lang="en-US" sz="1600" dirty="0"/>
              <a:t>Respiratory tract – 45% mortality in treated, 85% when not treated</a:t>
            </a:r>
          </a:p>
          <a:p>
            <a:pPr lvl="1"/>
            <a:r>
              <a:rPr lang="en-US" sz="1600" dirty="0"/>
              <a:t>Injection anthrax</a:t>
            </a:r>
          </a:p>
          <a:p>
            <a:pPr lvl="1"/>
            <a:r>
              <a:rPr lang="en-US" sz="1600" dirty="0"/>
              <a:t>Biological weapon</a:t>
            </a:r>
          </a:p>
          <a:p>
            <a:r>
              <a:rPr lang="en-US" sz="2000" dirty="0"/>
              <a:t>Treatment: </a:t>
            </a:r>
          </a:p>
          <a:p>
            <a:pPr lvl="1"/>
            <a:r>
              <a:rPr lang="en-US" sz="1600" dirty="0"/>
              <a:t>Vaccine</a:t>
            </a:r>
          </a:p>
          <a:p>
            <a:pPr lvl="1"/>
            <a:r>
              <a:rPr lang="en-US" sz="1600" dirty="0"/>
              <a:t>Antibiotics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D6A950-3339-40EB-8972-64F44542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m stain of bacilus anthracis. ">
            <a:extLst>
              <a:ext uri="{FF2B5EF4-FFF2-40B4-BE49-F238E27FC236}">
                <a16:creationId xmlns:a16="http://schemas.microsoft.com/office/drawing/2014/main" id="{F7E9C2CB-FF06-4ADF-B272-20BFACC3D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37707" y="955591"/>
            <a:ext cx="4940024" cy="49400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Box 8" descr="Gram stain of bacilus anthracis. ">
            <a:extLst>
              <a:ext uri="{FF2B5EF4-FFF2-40B4-BE49-F238E27FC236}">
                <a16:creationId xmlns:a16="http://schemas.microsoft.com/office/drawing/2014/main" id="{3FA20FC4-FB96-4C9C-89A8-70CAAF2C8AB9}"/>
              </a:ext>
            </a:extLst>
          </p:cNvPr>
          <p:cNvSpPr txBox="1"/>
          <p:nvPr/>
        </p:nvSpPr>
        <p:spPr>
          <a:xfrm>
            <a:off x="8351078" y="5695560"/>
            <a:ext cx="25266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en.wikipedia.org/wiki/cutaneous_anthrax_infe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50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61A47-719E-4C46-A796-A675E1D14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Bacterial Infections of the Skin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97A5D-66D2-4CF3-B5FA-D59CB61EB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endParaRPr lang="en-US" sz="1400"/>
          </a:p>
        </p:txBody>
      </p:sp>
      <p:pic>
        <p:nvPicPr>
          <p:cNvPr id="4" name="Picture 3" descr="Summary table of bacterial infections of the skin.">
            <a:extLst>
              <a:ext uri="{FF2B5EF4-FFF2-40B4-BE49-F238E27FC236}">
                <a16:creationId xmlns:a16="http://schemas.microsoft.com/office/drawing/2014/main" id="{F1295028-C565-48C8-B6B1-36BDF32F253A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84" b="-12084"/>
          <a:stretch>
            <a:fillRect/>
          </a:stretch>
        </p:blipFill>
        <p:spPr>
          <a:xfrm>
            <a:off x="5308720" y="-621039"/>
            <a:ext cx="6213616" cy="810007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700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52EB36-EB2C-4AFE-B09B-0DF8AC871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7CE68524-856D-453B-9349-8E8CBC8BF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9688E6-8880-4976-A59B-AB148C7C9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Image of bacterial conjunctivitis. ">
            <a:extLst>
              <a:ext uri="{FF2B5EF4-FFF2-40B4-BE49-F238E27FC236}">
                <a16:creationId xmlns:a16="http://schemas.microsoft.com/office/drawing/2014/main" id="{78F7956C-FBF5-4074-9979-039CDB2D7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" r="27143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D0330D-F534-4131-9807-B71B9EF12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54444-6822-41F6-85FD-74B58DA3A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Bacterial Conjunctivitis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B7ED37-7ABB-42DD-AB26-3F902826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B4B8C-6FAE-4610-94BB-3EE2336F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2000" dirty="0"/>
              <a:t>Many causes</a:t>
            </a:r>
          </a:p>
          <a:p>
            <a:pPr lvl="1"/>
            <a:r>
              <a:rPr lang="en-US" sz="1600" i="1" dirty="0" err="1"/>
              <a:t>Haemophilus</a:t>
            </a:r>
            <a:r>
              <a:rPr lang="en-US" sz="1600" i="1" dirty="0"/>
              <a:t> influenzae</a:t>
            </a:r>
          </a:p>
          <a:p>
            <a:pPr lvl="1"/>
            <a:r>
              <a:rPr lang="en-US" sz="1600" i="1" dirty="0"/>
              <a:t>Moraxella catarrhalis</a:t>
            </a:r>
          </a:p>
          <a:p>
            <a:pPr lvl="1"/>
            <a:r>
              <a:rPr lang="en-US" sz="1600" i="1" dirty="0"/>
              <a:t>Streptococcus pneumoniae </a:t>
            </a:r>
          </a:p>
          <a:p>
            <a:pPr lvl="1"/>
            <a:r>
              <a:rPr lang="en-US" sz="1600" i="1" dirty="0"/>
              <a:t>Staphylococcus aureus </a:t>
            </a:r>
          </a:p>
          <a:p>
            <a:pPr lvl="1"/>
            <a:r>
              <a:rPr lang="en-US" sz="1600" dirty="0"/>
              <a:t>Identified with cultures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Topical antibiotics </a:t>
            </a:r>
          </a:p>
          <a:p>
            <a:pPr marL="457200" lvl="1" indent="0">
              <a:buNone/>
            </a:pP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5568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52EB36-EB2C-4AFE-B09B-0DF8AC871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7CE68524-856D-453B-9349-8E8CBC8BF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9688E6-8880-4976-A59B-AB148C7C9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Image of neonatal conjunctivitis. ">
            <a:extLst>
              <a:ext uri="{FF2B5EF4-FFF2-40B4-BE49-F238E27FC236}">
                <a16:creationId xmlns:a16="http://schemas.microsoft.com/office/drawing/2014/main" id="{ACE9A0D5-4679-49B9-B660-48F740D9E35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r="18054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D0330D-F534-4131-9807-B71B9EF12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C1834-2E90-4FAC-9642-E803C59C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Neonatal Conjunctivitis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B7ED37-7ABB-42DD-AB26-3F902826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83248-1C01-4B0D-A488-DF0EA482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2000" dirty="0"/>
              <a:t>Caused by: </a:t>
            </a:r>
          </a:p>
          <a:p>
            <a:pPr lvl="1"/>
            <a:r>
              <a:rPr lang="en-US" sz="1600" i="1" dirty="0"/>
              <a:t>Neisseria gonorrhoeae</a:t>
            </a:r>
          </a:p>
          <a:p>
            <a:pPr lvl="1"/>
            <a:r>
              <a:rPr lang="en-US" sz="1600" i="1" dirty="0"/>
              <a:t>Chlamydia trachomatis</a:t>
            </a:r>
          </a:p>
          <a:p>
            <a:r>
              <a:rPr lang="en-US" sz="2000" dirty="0"/>
              <a:t>Prevention: </a:t>
            </a:r>
          </a:p>
          <a:p>
            <a:pPr lvl="1"/>
            <a:r>
              <a:rPr lang="en-US" sz="1600" dirty="0"/>
              <a:t>Antibacterial cream/drops at birth</a:t>
            </a:r>
          </a:p>
          <a:p>
            <a:pPr lvl="1"/>
            <a:r>
              <a:rPr lang="en-US" sz="1600" dirty="0"/>
              <a:t>Seriously complications if not treated</a:t>
            </a:r>
          </a:p>
        </p:txBody>
      </p:sp>
    </p:spTree>
    <p:extLst>
      <p:ext uri="{BB962C8B-B14F-4D97-AF65-F5344CB8AC3E}">
        <p14:creationId xmlns:p14="http://schemas.microsoft.com/office/powerpoint/2010/main" val="3745542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95ACAC-577D-4FAD-955D-280C3D104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8037F-2EF2-4A1A-8D1D-D08F2C98A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B11C2E-6CA2-4822-BF14-C1C9A6BC6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B3A2B2-7BBB-4E52-8C30-BE2A6F34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A5A47-2473-42DC-9BE7-74DE4E04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Trachoma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F756FE-278B-4106-BB2E-DB87CF02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94EBD-4A7B-4B3F-8275-78B3248E1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Caused by: </a:t>
            </a:r>
          </a:p>
          <a:p>
            <a:pPr lvl="1"/>
            <a:r>
              <a:rPr lang="en-US" sz="1600" i="1" dirty="0"/>
              <a:t>Chlamydia trachomatis</a:t>
            </a:r>
          </a:p>
          <a:p>
            <a:pPr lvl="1"/>
            <a:r>
              <a:rPr lang="en-US" sz="1600" dirty="0"/>
              <a:t>Rare in the United States</a:t>
            </a:r>
          </a:p>
          <a:p>
            <a:pPr lvl="1"/>
            <a:r>
              <a:rPr lang="en-US" sz="1600" dirty="0"/>
              <a:t>Spread by flies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Azithromycin</a:t>
            </a:r>
          </a:p>
          <a:p>
            <a:pPr lvl="1"/>
            <a:r>
              <a:rPr lang="en-US" sz="1600" dirty="0"/>
              <a:t>Reducing transmission </a:t>
            </a:r>
          </a:p>
          <a:p>
            <a:pPr lvl="1"/>
            <a:endParaRPr lang="en-US" sz="1000" i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D6A950-3339-40EB-8972-64F44542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age of trachoma and trichiasis. ">
            <a:extLst>
              <a:ext uri="{FF2B5EF4-FFF2-40B4-BE49-F238E27FC236}">
                <a16:creationId xmlns:a16="http://schemas.microsoft.com/office/drawing/2014/main" id="{BC0788A2-5FE8-4940-AABB-36744C5B040D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7" r="-10837"/>
          <a:stretch>
            <a:fillRect/>
          </a:stretch>
        </p:blipFill>
        <p:spPr>
          <a:xfrm>
            <a:off x="5326619" y="2091196"/>
            <a:ext cx="6171595" cy="267560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68268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95ACAC-577D-4FAD-955D-280C3D104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28037F-2EF2-4A1A-8D1D-D08F2C98A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B11C2E-6CA2-4822-BF14-C1C9A6BC6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B3A2B2-7BBB-4E52-8C30-BE2A6F34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1F552-4A88-4156-9417-2B1520C9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Bacterial Keratitis and Biofilms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F756FE-278B-4106-BB2E-DB87CF02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E620-C483-4BCD-B88F-FFE0F0197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Keratitis</a:t>
            </a:r>
          </a:p>
          <a:p>
            <a:pPr lvl="1"/>
            <a:r>
              <a:rPr lang="en-US" sz="1600" i="1" dirty="0"/>
              <a:t>Staphylococcus epidermidis</a:t>
            </a:r>
          </a:p>
          <a:p>
            <a:pPr lvl="1"/>
            <a:r>
              <a:rPr lang="en-US" sz="1600" i="1" dirty="0"/>
              <a:t>Pseudomonas aeruginosa </a:t>
            </a:r>
          </a:p>
          <a:p>
            <a:r>
              <a:rPr lang="en-US" sz="2000" dirty="0"/>
              <a:t>Biofilms</a:t>
            </a:r>
          </a:p>
          <a:p>
            <a:pPr lvl="1"/>
            <a:r>
              <a:rPr lang="en-US" sz="1600" i="1" dirty="0"/>
              <a:t>Staphylococcus aureus</a:t>
            </a:r>
          </a:p>
          <a:p>
            <a:pPr lvl="1"/>
            <a:r>
              <a:rPr lang="en-US" sz="1600" i="1" dirty="0"/>
              <a:t>Pseudomonas aeruginosa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D6A950-3339-40EB-8972-64F44542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of a bacterial biofilm. ">
            <a:extLst>
              <a:ext uri="{FF2B5EF4-FFF2-40B4-BE49-F238E27FC236}">
                <a16:creationId xmlns:a16="http://schemas.microsoft.com/office/drawing/2014/main" id="{6F50A0EA-01C3-4976-91D8-4C0954F3C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93085" y="1539798"/>
            <a:ext cx="5629268" cy="377160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6145B-D09E-4D2C-AD9D-6A595D2FC30F}"/>
              </a:ext>
            </a:extLst>
          </p:cNvPr>
          <p:cNvSpPr txBox="1"/>
          <p:nvPr/>
        </p:nvSpPr>
        <p:spPr>
          <a:xfrm>
            <a:off x="8695700" y="5111352"/>
            <a:ext cx="25266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en.wikipedia.org/wiki/Biofil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17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AC167-EC4E-4449-8CDD-E80F6259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Infections of the Eye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3EE2A-C374-416D-B31D-40014AD1B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ummary table of bacterial infections of the eye. ">
            <a:extLst>
              <a:ext uri="{FF2B5EF4-FFF2-40B4-BE49-F238E27FC236}">
                <a16:creationId xmlns:a16="http://schemas.microsoft.com/office/drawing/2014/main" id="{70B1D5BC-EC68-4736-830A-5E7F65C72803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00" r="-26500"/>
          <a:stretch>
            <a:fillRect/>
          </a:stretch>
        </p:blipFill>
        <p:spPr>
          <a:xfrm>
            <a:off x="581603" y="1932908"/>
            <a:ext cx="11028793" cy="478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40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E848-8C04-4365-894D-C0FF25CCD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Viral Infections of the Skin and Eyes: 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4AC0F8-6989-4F34-B6DC-F9635BAE77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790706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47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0B77B-1FBF-4068-8708-69259C03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Normal Skin Microbiota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963E6-EADB-40AB-B22E-2E58724E7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Wide variety of microbes</a:t>
            </a:r>
          </a:p>
          <a:p>
            <a:pPr lvl="1"/>
            <a:r>
              <a:rPr lang="en-US" sz="1600" dirty="0"/>
              <a:t>Some harmless</a:t>
            </a:r>
          </a:p>
          <a:p>
            <a:pPr lvl="1"/>
            <a:r>
              <a:rPr lang="en-US" sz="1600" dirty="0"/>
              <a:t>Some opportunistic </a:t>
            </a:r>
          </a:p>
          <a:p>
            <a:pPr lvl="1"/>
            <a:r>
              <a:rPr lang="en-US" sz="1600" dirty="0"/>
              <a:t>Inhibits transient microbe colonization</a:t>
            </a:r>
          </a:p>
        </p:txBody>
      </p:sp>
      <p:pic>
        <p:nvPicPr>
          <p:cNvPr id="5" name="Picture 4" descr="Figure showing the locations and types of normal bacteria found on the skin. ">
            <a:extLst>
              <a:ext uri="{FF2B5EF4-FFF2-40B4-BE49-F238E27FC236}">
                <a16:creationId xmlns:a16="http://schemas.microsoft.com/office/drawing/2014/main" id="{3BCDDE53-1530-457E-8522-0CAE11693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612" y="1140021"/>
            <a:ext cx="7443832" cy="457795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395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C3955-4E46-41AA-B074-AB5D3387B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 err="1"/>
              <a:t>Papillomas</a:t>
            </a:r>
            <a:r>
              <a:rPr lang="en-US" sz="3200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AA431-E128-4604-943E-284D618D3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Human papillomavirus (HPV)</a:t>
            </a:r>
          </a:p>
          <a:p>
            <a:pPr lvl="1"/>
            <a:r>
              <a:rPr lang="en-US" sz="1600" dirty="0"/>
              <a:t>Common warts</a:t>
            </a:r>
          </a:p>
          <a:p>
            <a:pPr lvl="1"/>
            <a:r>
              <a:rPr lang="en-US" sz="1600" dirty="0"/>
              <a:t>Plantar warts</a:t>
            </a:r>
          </a:p>
          <a:p>
            <a:pPr lvl="1"/>
            <a:r>
              <a:rPr lang="en-US" sz="1600" dirty="0"/>
              <a:t>Flat warts</a:t>
            </a:r>
          </a:p>
          <a:p>
            <a:pPr lvl="1"/>
            <a:r>
              <a:rPr lang="en-US" sz="1600" dirty="0"/>
              <a:t>Filiform warts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Freezing</a:t>
            </a:r>
          </a:p>
          <a:p>
            <a:pPr lvl="1"/>
            <a:r>
              <a:rPr lang="en-US" sz="1600" dirty="0"/>
              <a:t>Salicylic acid</a:t>
            </a:r>
          </a:p>
          <a:p>
            <a:pPr lvl="1"/>
            <a:r>
              <a:rPr lang="en-US" sz="1600" dirty="0"/>
              <a:t>Electrosurgery</a:t>
            </a:r>
          </a:p>
          <a:p>
            <a:pPr lvl="1"/>
            <a:r>
              <a:rPr lang="en-US" sz="1600" dirty="0"/>
              <a:t>Curettage</a:t>
            </a:r>
          </a:p>
          <a:p>
            <a:pPr lvl="1"/>
            <a:r>
              <a:rPr lang="en-US" sz="1600" dirty="0"/>
              <a:t>Excision</a:t>
            </a:r>
          </a:p>
          <a:p>
            <a:pPr lvl="1"/>
            <a:endParaRPr lang="en-US" sz="1600" dirty="0"/>
          </a:p>
        </p:txBody>
      </p:sp>
      <p:pic>
        <p:nvPicPr>
          <p:cNvPr id="4" name="Picture 3" descr="Image of papillomas.">
            <a:extLst>
              <a:ext uri="{FF2B5EF4-FFF2-40B4-BE49-F238E27FC236}">
                <a16:creationId xmlns:a16="http://schemas.microsoft.com/office/drawing/2014/main" id="{3D159DB5-4497-41C1-8C8A-A64761C27B49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07" r="-10407"/>
          <a:stretch>
            <a:fillRect/>
          </a:stretch>
        </p:blipFill>
        <p:spPr>
          <a:xfrm>
            <a:off x="3964811" y="1494300"/>
            <a:ext cx="8904332" cy="386939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521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ECA43-C7EB-4138-8361-DE4BF23C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Oral Herpes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1C98A-D975-4E2C-B69B-614FC4E60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Herpes simplex virus</a:t>
            </a:r>
          </a:p>
          <a:p>
            <a:pPr lvl="1"/>
            <a:r>
              <a:rPr lang="en-US" sz="1600" dirty="0"/>
              <a:t>HSV-1</a:t>
            </a:r>
          </a:p>
          <a:p>
            <a:pPr lvl="1"/>
            <a:r>
              <a:rPr lang="en-US" sz="1600" dirty="0"/>
              <a:t>HSV-2 </a:t>
            </a:r>
          </a:p>
          <a:p>
            <a:r>
              <a:rPr lang="en-US" sz="2000" dirty="0"/>
              <a:t>Latent virus</a:t>
            </a:r>
          </a:p>
          <a:p>
            <a:pPr lvl="1"/>
            <a:r>
              <a:rPr lang="en-US" sz="1600" dirty="0"/>
              <a:t>Trigeminal nerve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Acyclovir</a:t>
            </a:r>
          </a:p>
          <a:p>
            <a:pPr lvl="1"/>
            <a:r>
              <a:rPr lang="en-US" sz="1600" dirty="0"/>
              <a:t>Penciclovir</a:t>
            </a:r>
          </a:p>
          <a:p>
            <a:pPr lvl="1"/>
            <a:r>
              <a:rPr lang="en-US" sz="1600" dirty="0"/>
              <a:t>Famciclovir</a:t>
            </a:r>
          </a:p>
          <a:p>
            <a:pPr lvl="1"/>
            <a:r>
              <a:rPr lang="en-US" sz="1600" dirty="0"/>
              <a:t>Valacyclovir </a:t>
            </a:r>
          </a:p>
        </p:txBody>
      </p:sp>
      <p:pic>
        <p:nvPicPr>
          <p:cNvPr id="4" name="Picture 3" descr="Image of oral herpes. ">
            <a:extLst>
              <a:ext uri="{FF2B5EF4-FFF2-40B4-BE49-F238E27FC236}">
                <a16:creationId xmlns:a16="http://schemas.microsoft.com/office/drawing/2014/main" id="{C4AEE681-5F8E-4978-901F-5FDDED26D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258193"/>
            <a:ext cx="6269479" cy="434161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609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3E852-A83E-4F79-9CF1-C54BC38D3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Roseola and Fifth Disease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50458-C0B6-4EBD-8CDC-90D817BE0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Roseola</a:t>
            </a:r>
          </a:p>
          <a:p>
            <a:pPr lvl="1"/>
            <a:r>
              <a:rPr lang="en-US" sz="1600" dirty="0"/>
              <a:t>Human Herpes Virus 6</a:t>
            </a:r>
          </a:p>
          <a:p>
            <a:pPr lvl="1"/>
            <a:r>
              <a:rPr lang="en-US" sz="1600" dirty="0"/>
              <a:t>Human Herpes Virus 7</a:t>
            </a:r>
          </a:p>
          <a:p>
            <a:pPr lvl="1"/>
            <a:r>
              <a:rPr lang="en-US" sz="1600" dirty="0"/>
              <a:t>Mild infection</a:t>
            </a:r>
          </a:p>
          <a:p>
            <a:pPr lvl="1"/>
            <a:r>
              <a:rPr lang="en-US" sz="1600" dirty="0"/>
              <a:t>Common in children </a:t>
            </a:r>
          </a:p>
          <a:p>
            <a:pPr lvl="1"/>
            <a:r>
              <a:rPr lang="en-US" sz="1600" dirty="0"/>
              <a:t>High fever</a:t>
            </a:r>
          </a:p>
          <a:p>
            <a:r>
              <a:rPr lang="en-US" sz="2000" dirty="0"/>
              <a:t>Fifth Disease</a:t>
            </a:r>
          </a:p>
          <a:p>
            <a:pPr lvl="1"/>
            <a:r>
              <a:rPr lang="en-US" sz="1600" dirty="0"/>
              <a:t>Parvovirus B19</a:t>
            </a:r>
          </a:p>
          <a:p>
            <a:pPr lvl="1"/>
            <a:r>
              <a:rPr lang="en-US" sz="1600" dirty="0"/>
              <a:t>20% of infected individuals are asymptomatic </a:t>
            </a:r>
          </a:p>
          <a:p>
            <a:pPr lvl="1"/>
            <a:r>
              <a:rPr lang="en-US" sz="1600" dirty="0"/>
              <a:t>Adults may require treatment and may have more serious problems</a:t>
            </a:r>
          </a:p>
        </p:txBody>
      </p:sp>
      <p:pic>
        <p:nvPicPr>
          <p:cNvPr id="4" name="Picture 3" descr="Image of roseola and fifth disease. ">
            <a:extLst>
              <a:ext uri="{FF2B5EF4-FFF2-40B4-BE49-F238E27FC236}">
                <a16:creationId xmlns:a16="http://schemas.microsoft.com/office/drawing/2014/main" id="{34A71AF1-7E22-4CD2-9A33-A76EB70B004D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83" r="-14083"/>
          <a:stretch>
            <a:fillRect/>
          </a:stretch>
        </p:blipFill>
        <p:spPr>
          <a:xfrm>
            <a:off x="4152901" y="1574828"/>
            <a:ext cx="8525254" cy="37083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981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A5AF0-7736-431A-80D8-F2EED045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Viral Conjunctivitis and Herpes Keratitis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DAD5B-2F94-4639-B904-64A5CB355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Viral Conjunctivitis</a:t>
            </a:r>
          </a:p>
          <a:p>
            <a:pPr lvl="1"/>
            <a:r>
              <a:rPr lang="en-US" sz="1600" dirty="0"/>
              <a:t>Adenoviruses</a:t>
            </a:r>
          </a:p>
          <a:p>
            <a:pPr lvl="1"/>
            <a:r>
              <a:rPr lang="en-US" sz="1600" dirty="0"/>
              <a:t>Other viruses</a:t>
            </a:r>
          </a:p>
          <a:p>
            <a:r>
              <a:rPr lang="en-US" sz="2000" dirty="0"/>
              <a:t>Herpes Keratitis</a:t>
            </a:r>
          </a:p>
          <a:p>
            <a:pPr lvl="1"/>
            <a:r>
              <a:rPr lang="en-US" sz="1600" dirty="0"/>
              <a:t>HSV-1</a:t>
            </a:r>
          </a:p>
          <a:p>
            <a:pPr lvl="1"/>
            <a:r>
              <a:rPr lang="en-US" sz="1600" dirty="0"/>
              <a:t>Deep lesions form and could lead to blindness</a:t>
            </a:r>
          </a:p>
          <a:p>
            <a:pPr lvl="1"/>
            <a:r>
              <a:rPr lang="en-US" sz="1600" dirty="0"/>
              <a:t>Antiviral treatment</a:t>
            </a:r>
          </a:p>
        </p:txBody>
      </p:sp>
      <p:pic>
        <p:nvPicPr>
          <p:cNvPr id="5" name="Picture 4" descr="Image showing herpes keratitis lesions. ">
            <a:extLst>
              <a:ext uri="{FF2B5EF4-FFF2-40B4-BE49-F238E27FC236}">
                <a16:creationId xmlns:a16="http://schemas.microsoft.com/office/drawing/2014/main" id="{B611B1DB-73D4-4CFF-805D-79FD2E44F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95781" y="640080"/>
            <a:ext cx="6030097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2E5FB8-FC3F-471F-BC72-6E490D37DD8E}"/>
              </a:ext>
            </a:extLst>
          </p:cNvPr>
          <p:cNvSpPr txBox="1"/>
          <p:nvPr/>
        </p:nvSpPr>
        <p:spPr>
          <a:xfrm>
            <a:off x="8899224" y="6017865"/>
            <a:ext cx="252665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en.wikipedia.org/wiki/Herpes_simplex_keratit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90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F98E6-D997-4C27-ADC1-BA5EC2E62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Viral Infections of the Skin and Eyes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8E3F5-BAE8-42CC-8D5B-1FAA6D870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ummary of viral infections of the skin and eyes. ">
            <a:extLst>
              <a:ext uri="{FF2B5EF4-FFF2-40B4-BE49-F238E27FC236}">
                <a16:creationId xmlns:a16="http://schemas.microsoft.com/office/drawing/2014/main" id="{CECFAFCD-DBF6-4E5D-B097-D33E8470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917" y="1745986"/>
            <a:ext cx="6066667" cy="5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33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889C3-5345-44C0-B0EB-F5740CBC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Mycoses of the Skin: 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E360C6-EFAA-47CA-86D2-3D05F4DF89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2911306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5484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E71C7-0F69-46CD-BB9F-1FF60A61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BA52C-0BF6-4312-8D16-7B92E667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Superficial Mycoses </a:t>
            </a:r>
          </a:p>
          <a:p>
            <a:pPr lvl="1"/>
            <a:r>
              <a:rPr lang="en-US" dirty="0"/>
              <a:t>Caused by Dermatophytes</a:t>
            </a:r>
          </a:p>
          <a:p>
            <a:pPr lvl="1"/>
            <a:r>
              <a:rPr lang="en-US" i="1" dirty="0"/>
              <a:t>Trichophyton</a:t>
            </a:r>
          </a:p>
          <a:p>
            <a:pPr lvl="1"/>
            <a:r>
              <a:rPr lang="en-US" i="1" dirty="0"/>
              <a:t>Epidermophyton</a:t>
            </a:r>
          </a:p>
          <a:p>
            <a:pPr lvl="1"/>
            <a:r>
              <a:rPr lang="en-US" i="1" dirty="0" err="1"/>
              <a:t>Microsporum</a:t>
            </a:r>
            <a:r>
              <a:rPr lang="en-US" i="1" dirty="0"/>
              <a:t> </a:t>
            </a:r>
          </a:p>
        </p:txBody>
      </p:sp>
      <p:pic>
        <p:nvPicPr>
          <p:cNvPr id="4" name="Picture 3" descr="Table of common tineas and their locations.">
            <a:extLst>
              <a:ext uri="{FF2B5EF4-FFF2-40B4-BE49-F238E27FC236}">
                <a16:creationId xmlns:a16="http://schemas.microsoft.com/office/drawing/2014/main" id="{F7DB5306-566E-4F48-A702-CF1F13E7C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11" y="1919075"/>
            <a:ext cx="4619048" cy="2476190"/>
          </a:xfrm>
          <a:prstGeom prst="rect">
            <a:avLst/>
          </a:prstGeom>
        </p:spPr>
      </p:pic>
      <p:pic>
        <p:nvPicPr>
          <p:cNvPr id="5" name="Picture 4" descr="Image showing barbers itch, athletes foot, and ringworm. ">
            <a:extLst>
              <a:ext uri="{FF2B5EF4-FFF2-40B4-BE49-F238E27FC236}">
                <a16:creationId xmlns:a16="http://schemas.microsoft.com/office/drawing/2014/main" id="{ED778215-D370-41B5-B89A-BC6C32ECADF0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081" b="-31081"/>
          <a:stretch>
            <a:fillRect/>
          </a:stretch>
        </p:blipFill>
        <p:spPr>
          <a:xfrm>
            <a:off x="3969356" y="3886587"/>
            <a:ext cx="8062913" cy="35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94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52EB36-EB2C-4AFE-B09B-0DF8AC871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7CE68524-856D-453B-9349-8E8CBC8BF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9688E6-8880-4976-A59B-AB148C7C9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Image of tinea growing on sabouraud dextrose agar. ">
            <a:extLst>
              <a:ext uri="{FF2B5EF4-FFF2-40B4-BE49-F238E27FC236}">
                <a16:creationId xmlns:a16="http://schemas.microsoft.com/office/drawing/2014/main" id="{58EF28D0-606C-43B3-B3BB-214D7F3F8B4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r="10344" b="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D0330D-F534-4131-9807-B71B9EF12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9258F3-6A7C-4558-8F30-B100BE1A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Tineas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B7ED37-7ABB-42DD-AB26-3F902826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3BECE-0E37-4C34-AFC5-977E66AD1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2000" dirty="0"/>
              <a:t>Diagnosis</a:t>
            </a:r>
          </a:p>
          <a:p>
            <a:pPr lvl="1"/>
            <a:r>
              <a:rPr lang="en-US" sz="1600" dirty="0"/>
              <a:t>Wood’s lamp</a:t>
            </a:r>
          </a:p>
          <a:p>
            <a:pPr lvl="1"/>
            <a:r>
              <a:rPr lang="en-US" sz="1600" dirty="0" err="1"/>
              <a:t>Sabouraud</a:t>
            </a:r>
            <a:r>
              <a:rPr lang="en-US" sz="1600" dirty="0"/>
              <a:t> dextrose CC agar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Antifungal medication</a:t>
            </a:r>
          </a:p>
          <a:p>
            <a:pPr lvl="1"/>
            <a:r>
              <a:rPr lang="en-US" sz="1600" dirty="0"/>
              <a:t>Allylamine ointments</a:t>
            </a:r>
          </a:p>
          <a:p>
            <a:pPr lvl="1"/>
            <a:r>
              <a:rPr lang="en-US" sz="1600" dirty="0"/>
              <a:t>Miconazole</a:t>
            </a:r>
          </a:p>
          <a:p>
            <a:pPr lvl="1"/>
            <a:r>
              <a:rPr lang="en-US" sz="1600" dirty="0"/>
              <a:t>Clotrimazole</a:t>
            </a:r>
          </a:p>
        </p:txBody>
      </p:sp>
    </p:spTree>
    <p:extLst>
      <p:ext uri="{BB962C8B-B14F-4D97-AF65-F5344CB8AC3E}">
        <p14:creationId xmlns:p14="http://schemas.microsoft.com/office/powerpoint/2010/main" val="1478010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85CC1-AB53-4627-AC4D-767D95B4E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Cutaneous Aspergillosis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F96B3-CD58-473B-B9DF-2A036294A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 lnSpcReduction="10000"/>
          </a:bodyPr>
          <a:lstStyle/>
          <a:p>
            <a:r>
              <a:rPr lang="en-US" sz="2000" i="1" dirty="0"/>
              <a:t>Aspergillus fumigatus or Aspergillus flavus</a:t>
            </a:r>
          </a:p>
          <a:p>
            <a:pPr lvl="1"/>
            <a:r>
              <a:rPr lang="en-US" sz="1600" dirty="0"/>
              <a:t>Usually in patients who have had injury while working in agricultural or outdoor environment</a:t>
            </a:r>
          </a:p>
          <a:p>
            <a:r>
              <a:rPr lang="en-US" sz="2000" dirty="0"/>
              <a:t>Diagnosis</a:t>
            </a:r>
          </a:p>
          <a:p>
            <a:pPr lvl="1"/>
            <a:r>
              <a:rPr lang="en-US" sz="1600" dirty="0"/>
              <a:t>Patient history, culture, histopathology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Voriconazole</a:t>
            </a:r>
          </a:p>
          <a:p>
            <a:pPr lvl="1"/>
            <a:r>
              <a:rPr lang="en-US" sz="1600" dirty="0"/>
              <a:t>Itraconazole</a:t>
            </a:r>
          </a:p>
          <a:p>
            <a:pPr lvl="1"/>
            <a:r>
              <a:rPr lang="en-US" sz="1600" dirty="0"/>
              <a:t>Amphotericin</a:t>
            </a:r>
          </a:p>
        </p:txBody>
      </p:sp>
      <p:pic>
        <p:nvPicPr>
          <p:cNvPr id="4" name="Picture 3" descr="Image of cutaneous aspergillosis. ">
            <a:extLst>
              <a:ext uri="{FF2B5EF4-FFF2-40B4-BE49-F238E27FC236}">
                <a16:creationId xmlns:a16="http://schemas.microsoft.com/office/drawing/2014/main" id="{F9D40333-50D0-4113-BC5D-6912E8D29DAF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0" r="-680"/>
          <a:stretch>
            <a:fillRect/>
          </a:stretch>
        </p:blipFill>
        <p:spPr>
          <a:xfrm>
            <a:off x="4889555" y="1898386"/>
            <a:ext cx="7051946" cy="306122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48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9F528-DB57-4D2E-B38D-8F4DC715B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Candidiasis of the Skin and Nails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B66DF-3C52-4E31-9A03-123790CA3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i="1" dirty="0"/>
              <a:t>Candida albicans</a:t>
            </a:r>
          </a:p>
          <a:p>
            <a:pPr lvl="1"/>
            <a:r>
              <a:rPr lang="en-US" sz="1600" dirty="0"/>
              <a:t>Intertrigo – skin fold rash</a:t>
            </a:r>
          </a:p>
          <a:p>
            <a:r>
              <a:rPr lang="en-US" sz="2000" dirty="0"/>
              <a:t>Diagnosis</a:t>
            </a:r>
          </a:p>
          <a:p>
            <a:pPr lvl="1"/>
            <a:r>
              <a:rPr lang="en-US" sz="1600" dirty="0"/>
              <a:t>Observation and culture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Topical or systemic azole antifungal medications</a:t>
            </a:r>
          </a:p>
          <a:p>
            <a:pPr lvl="1"/>
            <a:r>
              <a:rPr lang="en-US" sz="1600" dirty="0"/>
              <a:t>Clotrimazole</a:t>
            </a:r>
          </a:p>
          <a:p>
            <a:pPr lvl="1"/>
            <a:r>
              <a:rPr lang="en-US" sz="1600" dirty="0"/>
              <a:t>Econazole</a:t>
            </a:r>
          </a:p>
          <a:p>
            <a:pPr lvl="1"/>
            <a:r>
              <a:rPr lang="en-US" sz="1600" dirty="0"/>
              <a:t>Fluconazole</a:t>
            </a:r>
          </a:p>
          <a:p>
            <a:pPr lvl="1"/>
            <a:r>
              <a:rPr lang="en-US" sz="1600" dirty="0"/>
              <a:t>ketoconazole</a:t>
            </a:r>
          </a:p>
        </p:txBody>
      </p:sp>
      <p:pic>
        <p:nvPicPr>
          <p:cNvPr id="4" name="Picture 3" descr="Image of candida albicans causing fungal infections of the skin and nails. ">
            <a:extLst>
              <a:ext uri="{FF2B5EF4-FFF2-40B4-BE49-F238E27FC236}">
                <a16:creationId xmlns:a16="http://schemas.microsoft.com/office/drawing/2014/main" id="{7E1641ED-6B1B-4DCD-80F4-10B2B2ABD4E4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47" b="-25647"/>
          <a:stretch>
            <a:fillRect/>
          </a:stretch>
        </p:blipFill>
        <p:spPr>
          <a:xfrm>
            <a:off x="4670119" y="1799861"/>
            <a:ext cx="7490817" cy="325827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565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D59E2B-E234-41EA-BFC6-2E5F6234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Infections of the Skin – Terminology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F6C0F-2E30-4ACE-BA94-368B215D4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endParaRPr lang="en-US" sz="1400"/>
          </a:p>
        </p:txBody>
      </p:sp>
      <p:pic>
        <p:nvPicPr>
          <p:cNvPr id="4" name="Picture 3" descr="Terminology associated with skin infections.">
            <a:extLst>
              <a:ext uri="{FF2B5EF4-FFF2-40B4-BE49-F238E27FC236}">
                <a16:creationId xmlns:a16="http://schemas.microsoft.com/office/drawing/2014/main" id="{D39E5750-306C-4649-BDA0-1F1A5D75F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147" y="439270"/>
            <a:ext cx="7336761" cy="597945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115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DFE85-4D05-461E-AAB5-47BFABF1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Sporotrichosis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F1139-DAF9-4CA6-B446-E0BF96C22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i="1" dirty="0" err="1"/>
              <a:t>Sporothrix</a:t>
            </a:r>
            <a:r>
              <a:rPr lang="en-US" sz="2000" i="1" dirty="0"/>
              <a:t> </a:t>
            </a:r>
            <a:r>
              <a:rPr lang="en-US" sz="2000" i="1" dirty="0" err="1"/>
              <a:t>schenkii</a:t>
            </a:r>
            <a:r>
              <a:rPr lang="en-US" sz="2000" i="1" dirty="0"/>
              <a:t> </a:t>
            </a:r>
            <a:endParaRPr lang="en-US" sz="2000" dirty="0"/>
          </a:p>
          <a:p>
            <a:pPr lvl="1"/>
            <a:r>
              <a:rPr lang="en-US" sz="1600" dirty="0"/>
              <a:t>Rose gardener’s disease</a:t>
            </a:r>
            <a:endParaRPr lang="en-US" dirty="0"/>
          </a:p>
          <a:p>
            <a:pPr lvl="1"/>
            <a:r>
              <a:rPr lang="en-US" sz="1600" dirty="0"/>
              <a:t>Presents as small ulcers</a:t>
            </a:r>
          </a:p>
          <a:p>
            <a:pPr lvl="1"/>
            <a:r>
              <a:rPr lang="en-US" sz="1600" dirty="0"/>
              <a:t>Can spread to lymphatic system</a:t>
            </a:r>
          </a:p>
          <a:p>
            <a:r>
              <a:rPr lang="en-US" sz="2000" dirty="0"/>
              <a:t>Diagnosis</a:t>
            </a:r>
          </a:p>
          <a:p>
            <a:pPr lvl="1"/>
            <a:r>
              <a:rPr lang="en-US" sz="1600" dirty="0"/>
              <a:t>Histologic examination</a:t>
            </a:r>
          </a:p>
          <a:p>
            <a:pPr lvl="1"/>
            <a:r>
              <a:rPr lang="en-US" sz="1600" dirty="0"/>
              <a:t>Culture on potato dextrose agar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Itraconazole</a:t>
            </a:r>
          </a:p>
        </p:txBody>
      </p:sp>
      <p:pic>
        <p:nvPicPr>
          <p:cNvPr id="5" name="Picture 4" descr="Image of rose gardeners disease. ">
            <a:extLst>
              <a:ext uri="{FF2B5EF4-FFF2-40B4-BE49-F238E27FC236}">
                <a16:creationId xmlns:a16="http://schemas.microsoft.com/office/drawing/2014/main" id="{8694039D-1779-4777-B4F6-31174B981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16444" y="2292162"/>
            <a:ext cx="7218019" cy="227367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6" name="TextBox 5" descr="Image of rose gardeners disease. ">
            <a:extLst>
              <a:ext uri="{FF2B5EF4-FFF2-40B4-BE49-F238E27FC236}">
                <a16:creationId xmlns:a16="http://schemas.microsoft.com/office/drawing/2014/main" id="{568B86C2-77FA-4A5B-8B38-6D8CB44AACF4}"/>
              </a:ext>
            </a:extLst>
          </p:cNvPr>
          <p:cNvSpPr txBox="1"/>
          <p:nvPr/>
        </p:nvSpPr>
        <p:spPr>
          <a:xfrm>
            <a:off x="9247515" y="4335063"/>
            <a:ext cx="2786947" cy="20180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bio.libretexts.org/Bookshelves/Microbiology/Book:_Microbiology_(OpenStax)/17:_Innate_Nonspecific_Host_Defenses/17.1:_Physical_Defens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01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B229-E7A7-4D3B-9007-9CC12CD0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Mycoses of the Skin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F46E2-6A85-48E1-A231-FB9A1D3E6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ummary table of mycoses of the skin. ">
            <a:extLst>
              <a:ext uri="{FF2B5EF4-FFF2-40B4-BE49-F238E27FC236}">
                <a16:creationId xmlns:a16="http://schemas.microsoft.com/office/drawing/2014/main" id="{B83FE75A-3AC2-478F-9212-3AB8C9924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476" y="1617483"/>
            <a:ext cx="7219048" cy="5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22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58F5-0637-428F-9086-2E0757F5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Protozoan and Helminthic Infections of the Skin and Eyes: 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F27A32-E20B-4A38-9562-35CD86A15C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278758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0505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F6BD2-E870-418D-8895-B6D62514D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i="1" dirty="0"/>
              <a:t>Acanthamoeba </a:t>
            </a:r>
            <a:r>
              <a:rPr lang="en-US" sz="3200" dirty="0"/>
              <a:t>Infections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7402A-B7A0-469F-8F98-DBC9442CE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 lnSpcReduction="10000"/>
          </a:bodyPr>
          <a:lstStyle/>
          <a:p>
            <a:r>
              <a:rPr lang="en-US" sz="2000" i="1" dirty="0"/>
              <a:t>Acanthamoeba </a:t>
            </a:r>
            <a:r>
              <a:rPr lang="en-US" sz="2000" dirty="0"/>
              <a:t>keratitis</a:t>
            </a:r>
          </a:p>
          <a:p>
            <a:pPr lvl="1"/>
            <a:r>
              <a:rPr lang="en-US" sz="1600" dirty="0"/>
              <a:t>Caused by </a:t>
            </a:r>
            <a:r>
              <a:rPr lang="en-US" sz="1600" i="1" dirty="0"/>
              <a:t>Acanthamoeba</a:t>
            </a:r>
          </a:p>
          <a:p>
            <a:pPr lvl="1"/>
            <a:r>
              <a:rPr lang="en-US" sz="1600" dirty="0"/>
              <a:t>Common in soils and unchlorinated fresh water</a:t>
            </a:r>
          </a:p>
          <a:p>
            <a:r>
              <a:rPr lang="en-US" sz="2000" dirty="0"/>
              <a:t>Infection</a:t>
            </a:r>
          </a:p>
          <a:p>
            <a:pPr lvl="1"/>
            <a:r>
              <a:rPr lang="en-US" sz="1600" dirty="0"/>
              <a:t>Starts mild, can lead to severe corneal damage and vision impairment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Difficult to treat, must treat promptly </a:t>
            </a:r>
          </a:p>
          <a:p>
            <a:pPr lvl="1"/>
            <a:r>
              <a:rPr lang="en-US" sz="1600" dirty="0"/>
              <a:t>Antiseptics – chlorhexidine</a:t>
            </a:r>
          </a:p>
          <a:p>
            <a:pPr lvl="1"/>
            <a:r>
              <a:rPr lang="en-US" sz="1600" dirty="0"/>
              <a:t>Azoles </a:t>
            </a:r>
            <a:endParaRPr lang="en-US" sz="1600" i="1" dirty="0"/>
          </a:p>
        </p:txBody>
      </p:sp>
      <p:pic>
        <p:nvPicPr>
          <p:cNvPr id="4" name="Picture 3" descr="Image of the acanthamoeba life cycle. ">
            <a:extLst>
              <a:ext uri="{FF2B5EF4-FFF2-40B4-BE49-F238E27FC236}">
                <a16:creationId xmlns:a16="http://schemas.microsoft.com/office/drawing/2014/main" id="{7943234C-2EF1-45C4-B6F0-41A666576BB1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11" r="-15211"/>
          <a:stretch>
            <a:fillRect/>
          </a:stretch>
        </p:blipFill>
        <p:spPr>
          <a:xfrm>
            <a:off x="3594073" y="1340299"/>
            <a:ext cx="9642910" cy="417739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08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9D6F1-A4BF-45AE-BB9E-6D26152E2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 err="1"/>
              <a:t>Loiasis</a:t>
            </a:r>
            <a:r>
              <a:rPr lang="en-US" sz="3200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77003-C841-4821-897C-FDF81853A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i="1" dirty="0"/>
              <a:t>Loa </a:t>
            </a:r>
            <a:r>
              <a:rPr lang="en-US" sz="2000" i="1" dirty="0" err="1"/>
              <a:t>loa</a:t>
            </a:r>
            <a:r>
              <a:rPr lang="en-US" sz="2000" dirty="0"/>
              <a:t> </a:t>
            </a:r>
          </a:p>
          <a:p>
            <a:pPr lvl="1"/>
            <a:r>
              <a:rPr lang="en-US" sz="1600" dirty="0"/>
              <a:t>Parasitic worm</a:t>
            </a:r>
          </a:p>
          <a:p>
            <a:pPr lvl="1"/>
            <a:r>
              <a:rPr lang="en-US" sz="1600" dirty="0"/>
              <a:t>Endemic to West and Central Africa</a:t>
            </a:r>
          </a:p>
          <a:p>
            <a:r>
              <a:rPr lang="en-US" sz="2000" dirty="0"/>
              <a:t>Lifecycle</a:t>
            </a:r>
          </a:p>
          <a:p>
            <a:pPr lvl="1"/>
            <a:r>
              <a:rPr lang="en-US" sz="1600" dirty="0"/>
              <a:t>Spread by deerflies</a:t>
            </a:r>
          </a:p>
          <a:p>
            <a:r>
              <a:rPr lang="en-US" sz="2000" dirty="0"/>
              <a:t>Treatment</a:t>
            </a:r>
          </a:p>
          <a:p>
            <a:pPr lvl="1"/>
            <a:r>
              <a:rPr lang="en-US" sz="1600" dirty="0"/>
              <a:t>Surgical removal </a:t>
            </a:r>
          </a:p>
          <a:p>
            <a:pPr lvl="1"/>
            <a:r>
              <a:rPr lang="en-US" sz="1600" dirty="0"/>
              <a:t>Diethylcarbamazine (severe side effects)</a:t>
            </a:r>
          </a:p>
          <a:p>
            <a:pPr lvl="1"/>
            <a:r>
              <a:rPr lang="en-US" sz="1600" dirty="0"/>
              <a:t>Albendazole</a:t>
            </a:r>
          </a:p>
        </p:txBody>
      </p:sp>
      <p:pic>
        <p:nvPicPr>
          <p:cNvPr id="4" name="Picture 3" descr="Life cycle of the loa loa worm. ">
            <a:extLst>
              <a:ext uri="{FF2B5EF4-FFF2-40B4-BE49-F238E27FC236}">
                <a16:creationId xmlns:a16="http://schemas.microsoft.com/office/drawing/2014/main" id="{0979204D-50E5-4AF3-98F0-C6F371D1AF1D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4" b="-1564"/>
          <a:stretch>
            <a:fillRect/>
          </a:stretch>
        </p:blipFill>
        <p:spPr>
          <a:xfrm>
            <a:off x="5771151" y="-23016"/>
            <a:ext cx="5288754" cy="69040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300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AD75D-DD3C-4003-B40D-34351506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Parasitic Skin and Eye Infections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57590-7E1F-4ABF-A599-A1D72E90A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ummary of parasitic skin and eye infections. ">
            <a:extLst>
              <a:ext uri="{FF2B5EF4-FFF2-40B4-BE49-F238E27FC236}">
                <a16:creationId xmlns:a16="http://schemas.microsoft.com/office/drawing/2014/main" id="{C4449444-EB7A-4C29-B0CB-C056FEDA7808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53" b="-5653"/>
          <a:stretch>
            <a:fillRect/>
          </a:stretch>
        </p:blipFill>
        <p:spPr>
          <a:xfrm>
            <a:off x="2064543" y="2386495"/>
            <a:ext cx="8062913" cy="35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61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D4D44-EA18-452C-8AF7-6FBC626C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Types of Skin Lesions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6E98-8DB3-40DB-8B8B-7256B96EE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Can be helpful in diagnosis</a:t>
            </a:r>
          </a:p>
          <a:p>
            <a:pPr lvl="1"/>
            <a:r>
              <a:rPr lang="en-US" sz="1600" dirty="0"/>
              <a:t>Most not exclusive </a:t>
            </a:r>
          </a:p>
        </p:txBody>
      </p:sp>
      <p:pic>
        <p:nvPicPr>
          <p:cNvPr id="4" name="Picture 3" descr="Overview of types of skin lesions.">
            <a:extLst>
              <a:ext uri="{FF2B5EF4-FFF2-40B4-BE49-F238E27FC236}">
                <a16:creationId xmlns:a16="http://schemas.microsoft.com/office/drawing/2014/main" id="{632FA8B7-81D8-4145-A9FE-5F1966BB2398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51" r="-11151"/>
          <a:stretch>
            <a:fillRect/>
          </a:stretch>
        </p:blipFill>
        <p:spPr>
          <a:xfrm>
            <a:off x="4262666" y="1629341"/>
            <a:ext cx="8305724" cy="359931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53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00FF9E7-8E46-4DC0-93DA-60BE0E460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56701A1-F27E-4182-9578-B57ACF9D3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BC19C67-025A-4A22-BDB0-4CE8FD806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13264-54ED-4FC1-AD22-DAD435060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FDAED-C3AC-435F-8BBF-BF01D7049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r>
              <a:rPr lang="en-US" sz="3200" dirty="0"/>
              <a:t>Anatomy of the Eye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6B0E65-BA50-47AD-B2B4-9FEB58F4B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F1E6-593A-47FC-BCCD-5C629A6A6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632246" cy="3599316"/>
          </a:xfrm>
        </p:spPr>
        <p:txBody>
          <a:bodyPr>
            <a:normAutofit/>
          </a:bodyPr>
          <a:lstStyle/>
          <a:p>
            <a:r>
              <a:rPr lang="en-US" sz="2000" dirty="0"/>
              <a:t>Lets review basic eye anatomy</a:t>
            </a:r>
          </a:p>
          <a:p>
            <a:pPr lvl="1"/>
            <a:r>
              <a:rPr lang="en-US" sz="1600" dirty="0"/>
              <a:t>Normal conjunctival microbiota does exist </a:t>
            </a:r>
          </a:p>
        </p:txBody>
      </p:sp>
      <p:pic>
        <p:nvPicPr>
          <p:cNvPr id="5" name="Picture 4" descr="Basic eye anatomy figure.">
            <a:extLst>
              <a:ext uri="{FF2B5EF4-FFF2-40B4-BE49-F238E27FC236}">
                <a16:creationId xmlns:a16="http://schemas.microsoft.com/office/drawing/2014/main" id="{739360E1-A63F-4F0B-A602-5E39ABF9235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" r="4" b="13300"/>
          <a:stretch/>
        </p:blipFill>
        <p:spPr>
          <a:xfrm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Picture 3" descr="External anatomy of the eye. ">
            <a:extLst>
              <a:ext uri="{FF2B5EF4-FFF2-40B4-BE49-F238E27FC236}">
                <a16:creationId xmlns:a16="http://schemas.microsoft.com/office/drawing/2014/main" id="{8EEAF2D4-72D4-4109-85EB-1EA1960A04F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045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6E414-D57F-4B2D-BC5D-758681EC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Infections of the Eye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107C3-5751-430A-805D-6F37B00CA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en-US" sz="2000" dirty="0"/>
              <a:t>Conjunctivitis </a:t>
            </a:r>
          </a:p>
          <a:p>
            <a:pPr lvl="1"/>
            <a:r>
              <a:rPr lang="en-US" sz="1600" dirty="0"/>
              <a:t>Inflammation of the conjunctiva</a:t>
            </a:r>
          </a:p>
          <a:p>
            <a:pPr lvl="1"/>
            <a:r>
              <a:rPr lang="en-US" sz="1600" dirty="0"/>
              <a:t>Acute or Chronic</a:t>
            </a:r>
          </a:p>
          <a:p>
            <a:r>
              <a:rPr lang="en-US" sz="2000" dirty="0"/>
              <a:t>Blepharitis</a:t>
            </a:r>
          </a:p>
          <a:p>
            <a:pPr lvl="1"/>
            <a:r>
              <a:rPr lang="en-US" sz="1600" dirty="0"/>
              <a:t>Inflammation of eyelids</a:t>
            </a:r>
          </a:p>
          <a:p>
            <a:r>
              <a:rPr lang="en-US" sz="2000" dirty="0"/>
              <a:t>Keratitis</a:t>
            </a:r>
          </a:p>
          <a:p>
            <a:pPr lvl="1"/>
            <a:r>
              <a:rPr lang="en-US" sz="1600" dirty="0"/>
              <a:t>Inflammation of cornea </a:t>
            </a:r>
          </a:p>
        </p:txBody>
      </p:sp>
      <p:pic>
        <p:nvPicPr>
          <p:cNvPr id="4" name="Picture 3" descr="Figure showing conjunctivitis, blepharitis and keratitis. ">
            <a:extLst>
              <a:ext uri="{FF2B5EF4-FFF2-40B4-BE49-F238E27FC236}">
                <a16:creationId xmlns:a16="http://schemas.microsoft.com/office/drawing/2014/main" id="{62E0E692-ADF3-45B4-86A0-27B319A5E1BE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611" b="-41611"/>
          <a:stretch>
            <a:fillRect/>
          </a:stretch>
        </p:blipFill>
        <p:spPr>
          <a:xfrm>
            <a:off x="4816444" y="1861946"/>
            <a:ext cx="7202323" cy="313410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39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CA3673-CDE4-40C5-9FA8-F89874CFB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56E8F-499C-4533-BBE8-309C3E8D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FFD040-32A9-4D2B-86CA-599D030A4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205CA-B7FF-4C25-A4C8-3BBBCE19D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8713B-349C-4451-B84C-FAE9D6EB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Infections of the Eye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E3F32-3C1A-4B6E-AF26-8A15A788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F9EFB-4361-4588-85DE-79E6DA83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endParaRPr lang="en-US" sz="1400"/>
          </a:p>
        </p:txBody>
      </p:sp>
      <p:pic>
        <p:nvPicPr>
          <p:cNvPr id="4" name="Picture 3" descr="Table listing common types of conjunctivitis and blepharitis. ">
            <a:extLst>
              <a:ext uri="{FF2B5EF4-FFF2-40B4-BE49-F238E27FC236}">
                <a16:creationId xmlns:a16="http://schemas.microsoft.com/office/drawing/2014/main" id="{B5227F4B-A7E1-4E83-A515-118969FCD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806" y="792386"/>
            <a:ext cx="7349444" cy="527322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0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F549-BB2D-44C3-8587-43E262EB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Bacterial Infections of the Skin and Eyes: 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9EFAA4-E519-4CC8-8E82-5D6ED430FB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142268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95176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1055</Words>
  <Application>Microsoft Office PowerPoint</Application>
  <PresentationFormat>Widescreen</PresentationFormat>
  <Paragraphs>302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Trebuchet MS</vt:lpstr>
      <vt:lpstr>Berlin</vt:lpstr>
      <vt:lpstr>Skin and Eye Infections</vt:lpstr>
      <vt:lpstr>Skin Anatomy – Quick Review</vt:lpstr>
      <vt:lpstr>Normal Skin Microbiota </vt:lpstr>
      <vt:lpstr>Infections of the Skin – Terminology </vt:lpstr>
      <vt:lpstr>Types of Skin Lesions</vt:lpstr>
      <vt:lpstr>Anatomy of the Eye</vt:lpstr>
      <vt:lpstr>Infections of the Eye</vt:lpstr>
      <vt:lpstr>Infections of the Eye</vt:lpstr>
      <vt:lpstr>Bacterial Infections of the Skin and Eyes: Objectives</vt:lpstr>
      <vt:lpstr>Staphylococcal Infections of the Skin</vt:lpstr>
      <vt:lpstr>Superficial Staphylococcal Infections</vt:lpstr>
      <vt:lpstr>Staphylococcal Scalded Skin Syndrome</vt:lpstr>
      <vt:lpstr>Impetigo </vt:lpstr>
      <vt:lpstr>Nosocomial Staphylococcus epidermidis infections</vt:lpstr>
      <vt:lpstr>Streptococcal Infections of the Skin</vt:lpstr>
      <vt:lpstr>Cellulitis, Erysipelas, Erythema Nodosum </vt:lpstr>
      <vt:lpstr>Necrotizing Fasciitis </vt:lpstr>
      <vt:lpstr>Pseudomonas Infections of the Skin</vt:lpstr>
      <vt:lpstr>Pseudomonas Wound Infections</vt:lpstr>
      <vt:lpstr>Acne</vt:lpstr>
      <vt:lpstr>Anthrax</vt:lpstr>
      <vt:lpstr>Anthrax</vt:lpstr>
      <vt:lpstr>Bacterial Infections of the Skin</vt:lpstr>
      <vt:lpstr>Bacterial Conjunctivitis </vt:lpstr>
      <vt:lpstr>Neonatal Conjunctivitis </vt:lpstr>
      <vt:lpstr>Trachoma</vt:lpstr>
      <vt:lpstr>Bacterial Keratitis and Biofilms</vt:lpstr>
      <vt:lpstr>Bacterial Infections of the Eye</vt:lpstr>
      <vt:lpstr>Viral Infections of the Skin and Eyes: Objectives</vt:lpstr>
      <vt:lpstr>Papillomas </vt:lpstr>
      <vt:lpstr>Oral Herpes</vt:lpstr>
      <vt:lpstr>Roseola and Fifth Disease</vt:lpstr>
      <vt:lpstr>Viral Conjunctivitis and Herpes Keratitis </vt:lpstr>
      <vt:lpstr>Viral Infections of the Skin and Eyes</vt:lpstr>
      <vt:lpstr>Mycoses of the Skin: Objectives</vt:lpstr>
      <vt:lpstr>Tineas</vt:lpstr>
      <vt:lpstr>Tineas</vt:lpstr>
      <vt:lpstr>Cutaneous Aspergillosis </vt:lpstr>
      <vt:lpstr>Candidiasis of the Skin and Nails</vt:lpstr>
      <vt:lpstr>Sporotrichosis </vt:lpstr>
      <vt:lpstr>Mycoses of the Skin </vt:lpstr>
      <vt:lpstr>Protozoan and Helminthic Infections of the Skin and Eyes: Objectives</vt:lpstr>
      <vt:lpstr>Acanthamoeba Infections</vt:lpstr>
      <vt:lpstr>Loiasis </vt:lpstr>
      <vt:lpstr>Parasitic Skin and Eye Infections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 and Eye Infections</dc:title>
  <dc:creator>Mark Gucinski</dc:creator>
  <cp:lastModifiedBy>Dr. Lisa Mims-Devezi</cp:lastModifiedBy>
  <cp:revision>1</cp:revision>
  <dcterms:created xsi:type="dcterms:W3CDTF">2019-11-15T02:21:21Z</dcterms:created>
  <dcterms:modified xsi:type="dcterms:W3CDTF">2025-12-19T05:17:13Z</dcterms:modified>
</cp:coreProperties>
</file>