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7086600" cy="9372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CuqgkGOrVgdjCJxz8qV9RUdKX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02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14788" y="0"/>
            <a:ext cx="30702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02700"/>
            <a:ext cx="30702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984ac4581_0_0:notes"/>
          <p:cNvSpPr txBox="1"/>
          <p:nvPr/>
        </p:nvSpPr>
        <p:spPr>
          <a:xfrm>
            <a:off x="4014099" y="8902049"/>
            <a:ext cx="307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8000" lIns="96025" spcFirstLastPara="1" rIns="96025" wrap="square" tIns="48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/>
          </a:p>
        </p:txBody>
      </p:sp>
      <p:sp>
        <p:nvSpPr>
          <p:cNvPr id="86" name="Google Shape;86;g36984ac4581_0_0:notes"/>
          <p:cNvSpPr/>
          <p:nvPr>
            <p:ph idx="2" type="sldImg"/>
          </p:nvPr>
        </p:nvSpPr>
        <p:spPr>
          <a:xfrm>
            <a:off x="341220" y="702624"/>
            <a:ext cx="6404400" cy="35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" name="Google Shape;87;g36984ac4581_0_0:notes"/>
          <p:cNvSpPr txBox="1"/>
          <p:nvPr>
            <p:ph idx="1" type="body"/>
          </p:nvPr>
        </p:nvSpPr>
        <p:spPr>
          <a:xfrm>
            <a:off x="944880" y="4452625"/>
            <a:ext cx="51969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25" spcFirstLastPara="1" rIns="96025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to Human Anatomy II Lab. My name is [Your Name], and this session covers the course intro and essential safety guidelines. We’ll explore what you can expect this semester and how to stay safe in our lab environment.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984ac4581_0_115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A clean workspace is a safe workspace. Keep your area clutter-free and hygienic—and no eating or drinking in the lab.</a:t>
            </a:r>
            <a:endParaRPr/>
          </a:p>
        </p:txBody>
      </p:sp>
      <p:sp>
        <p:nvSpPr>
          <p:cNvPr id="156" name="Google Shape;156;g36984ac4581_0_115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984ac4581_0_123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Anything contaminated with biological material goes in the biohazard container—we’ll cover labeling and handling procedures in detail.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If it can puncture, it belongs in the sharps bin—not the trash. This protects everyone from accidental cuts or exposure.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Only clean, non-lab items go into regular trash. Everything else gets proper disposal to maintain safety.</a:t>
            </a:r>
            <a:endParaRPr/>
          </a:p>
        </p:txBody>
      </p:sp>
      <p:sp>
        <p:nvSpPr>
          <p:cNvPr id="166" name="Google Shape;166;g36984ac4581_0_123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984ac4581_0_132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health is a priority—if you're immunocompromised or allergic, discuss it with me. You’ll acknowledge these rules before lab work begins.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 the floor for any questions or concerns</a:t>
            </a:r>
            <a:endParaRPr/>
          </a:p>
        </p:txBody>
      </p:sp>
      <p:sp>
        <p:nvSpPr>
          <p:cNvPr id="174" name="Google Shape;174;g36984ac4581_0_132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 txBox="1"/>
          <p:nvPr>
            <p:ph idx="12" type="sldNum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984ac4581_0_322:notes"/>
          <p:cNvSpPr txBox="1"/>
          <p:nvPr/>
        </p:nvSpPr>
        <p:spPr>
          <a:xfrm>
            <a:off x="4014099" y="8902049"/>
            <a:ext cx="307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8000" lIns="96025" spcFirstLastPara="1" rIns="96025" wrap="square" tIns="48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/>
          </a:p>
        </p:txBody>
      </p:sp>
      <p:sp>
        <p:nvSpPr>
          <p:cNvPr id="94" name="Google Shape;94;g36984ac4581_0_322:notes"/>
          <p:cNvSpPr/>
          <p:nvPr>
            <p:ph idx="2" type="sldImg"/>
          </p:nvPr>
        </p:nvSpPr>
        <p:spPr>
          <a:xfrm>
            <a:off x="341220" y="702624"/>
            <a:ext cx="6404400" cy="35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5" name="Google Shape;95;g36984ac4581_0_322:notes"/>
          <p:cNvSpPr txBox="1"/>
          <p:nvPr>
            <p:ph idx="1" type="body"/>
          </p:nvPr>
        </p:nvSpPr>
        <p:spPr>
          <a:xfrm>
            <a:off x="944880" y="4452625"/>
            <a:ext cx="51969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25" spcFirstLastPara="1" rIns="96025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984ac4581_0_223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6984ac4581_0_223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984ac4581_0_139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6984ac4581_0_139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98487c972_2_1:notes"/>
          <p:cNvSpPr txBox="1"/>
          <p:nvPr>
            <p:ph idx="1" type="body"/>
          </p:nvPr>
        </p:nvSpPr>
        <p:spPr>
          <a:xfrm>
            <a:off x="708660" y="4452626"/>
            <a:ext cx="56694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3698487c972_2_1:notes"/>
          <p:cNvSpPr/>
          <p:nvPr>
            <p:ph idx="2" type="sldImg"/>
          </p:nvPr>
        </p:nvSpPr>
        <p:spPr>
          <a:xfrm>
            <a:off x="341220" y="702624"/>
            <a:ext cx="6404400" cy="35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We operate at Biosafety Level 1. BSL‑1 is about baseline safety, meaning only agents that don’t cause disease in healthy adults. Everything you do must be under guidance—no side experiments.</a:t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984ac4581_0_93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Before you start, you need to know where all safety gear is and how it works. We’ll have a tour of the lab equipment shortly. We use R.A.C.E. for full-blown emergencies and P.A.S.S. for extinguisher use. Know these acronyms—they’re critical in case of fire.</a:t>
            </a:r>
            <a:endParaRPr/>
          </a:p>
        </p:txBody>
      </p:sp>
      <p:sp>
        <p:nvSpPr>
          <p:cNvPr id="127" name="Google Shape;127;g36984ac4581_0_93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attire and PPE protect you and maintain lab integrity. Notify me if you have allergies to gloves so we can adjust accordingly.</a:t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984ac4581_0_106:notes"/>
          <p:cNvSpPr txBox="1"/>
          <p:nvPr>
            <p:ph idx="1" type="body"/>
          </p:nvPr>
        </p:nvSpPr>
        <p:spPr>
          <a:xfrm>
            <a:off x="708025" y="4510088"/>
            <a:ext cx="5670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Respect the lab equipment. Always clean up, disconnect, and flag any issues or shortage so we can maintain everything properly.</a:t>
            </a:r>
            <a:endParaRPr/>
          </a:p>
        </p:txBody>
      </p:sp>
      <p:sp>
        <p:nvSpPr>
          <p:cNvPr id="146" name="Google Shape;146;g36984ac4581_0_106:notes"/>
          <p:cNvSpPr/>
          <p:nvPr>
            <p:ph idx="2" type="sldImg"/>
          </p:nvPr>
        </p:nvSpPr>
        <p:spPr>
          <a:xfrm>
            <a:off x="730250" y="1171575"/>
            <a:ext cx="5626200" cy="31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984ac4581_0_0"/>
          <p:cNvSpPr txBox="1"/>
          <p:nvPr/>
        </p:nvSpPr>
        <p:spPr>
          <a:xfrm>
            <a:off x="-14200" y="4434500"/>
            <a:ext cx="91440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Anatomy and Physiology II Lab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36984ac4581_0_0" title="Safety Fir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300" y="859000"/>
            <a:ext cx="4685376" cy="35140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6984ac4581_0_0"/>
          <p:cNvSpPr txBox="1"/>
          <p:nvPr/>
        </p:nvSpPr>
        <p:spPr>
          <a:xfrm>
            <a:off x="0" y="32147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&amp; Lab Safety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984ac4581_0_115"/>
          <p:cNvSpPr txBox="1"/>
          <p:nvPr/>
        </p:nvSpPr>
        <p:spPr>
          <a:xfrm>
            <a:off x="452438" y="1322665"/>
            <a:ext cx="91440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Housekeeping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Keep benches and aisles clear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Disinfect before/after use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No food, drinks, gum, cosmetics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Store personal items securely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6984ac4581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0" name="Google Shape;160;g36984ac4581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1" name="Google Shape;161;g36984ac4581_0_115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36984ac4581_0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225" y="1089703"/>
            <a:ext cx="3570675" cy="34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6984ac4581_0_115"/>
          <p:cNvSpPr txBox="1"/>
          <p:nvPr/>
        </p:nvSpPr>
        <p:spPr>
          <a:xfrm>
            <a:off x="6137225" y="4119375"/>
            <a:ext cx="19314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www.laboratoryinfo.com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984ac4581_0_123"/>
          <p:cNvSpPr txBox="1"/>
          <p:nvPr/>
        </p:nvSpPr>
        <p:spPr>
          <a:xfrm>
            <a:off x="709250" y="789275"/>
            <a:ext cx="8506200" cy="4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Biohazard Bins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Blood/tissue paperware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Cultures, gloves, contaminated plastic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Sharps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Needles, lancets, scalpel blades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pipettes, slides, razor blades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Trash: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Non-contaminated paper, wrappers, packaging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Clear/white liner bags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36984ac4581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0" name="Google Shape;170;g36984ac4581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1" name="Google Shape;171;g36984ac4581_0_123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984ac4581_0_132"/>
          <p:cNvSpPr txBox="1"/>
          <p:nvPr/>
        </p:nvSpPr>
        <p:spPr>
          <a:xfrm>
            <a:off x="452438" y="1398865"/>
            <a:ext cx="91440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Health &amp; Safety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Immunocompromised students consult physician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Report allergies to instructor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Acknowledge safety rules before use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Any questions or concerns?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36984ac4581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8" name="Google Shape;178;g36984ac4581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9" name="Google Shape;179;g36984ac4581_0_132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3810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and Work Due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>
            <p:ph idx="1" type="body"/>
          </p:nvPr>
        </p:nvSpPr>
        <p:spPr>
          <a:xfrm>
            <a:off x="231075" y="969175"/>
            <a:ext cx="85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600"/>
              <a:t>Reading </a:t>
            </a:r>
            <a:r>
              <a:rPr b="1" lang="en-US" sz="2600"/>
              <a:t>Assignment</a:t>
            </a:r>
            <a:r>
              <a:rPr lang="en-US" sz="2600"/>
              <a:t>: </a:t>
            </a:r>
            <a:endParaRPr sz="26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/>
              <a:t>Syllabus</a:t>
            </a:r>
            <a:endParaRPr sz="2600"/>
          </a:p>
          <a:p>
            <a:pPr indent="-3683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/>
              <a:t>Lab Manual: In</a:t>
            </a:r>
            <a:r>
              <a:rPr lang="en-US" sz="2600"/>
              <a:t>troduction &amp; Lab Safety 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See the Introduction &amp; Lab Safety Moodle module for more information and mandatory Introduction &amp; Lab Safety Quiz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200"/>
              <a:t>Presented in accordance with the National Association of Biology Teachers and the National Research Council (Cheesman et al., 2007). </a:t>
            </a:r>
            <a:endParaRPr sz="12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200"/>
              <a:t>Figures (unless otherwise noted) originated from: Anspaugh, K.; Davis, J.O.; Dorsey, W.; Menard-Harvey, S.; Messerli, T.; Simms, D.; and T. Johnson. 2025. Human Anatomy and Physiology II Lab Manual. Pressbooks Publishing  </a:t>
            </a:r>
            <a:endParaRPr sz="12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-279400" lvl="0" marL="3429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984ac4581_0_322"/>
          <p:cNvSpPr txBox="1"/>
          <p:nvPr/>
        </p:nvSpPr>
        <p:spPr>
          <a:xfrm>
            <a:off x="0" y="32147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&amp; Lab Safety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6984ac4581_0_322"/>
          <p:cNvSpPr txBox="1"/>
          <p:nvPr/>
        </p:nvSpPr>
        <p:spPr>
          <a:xfrm>
            <a:off x="381000" y="892969"/>
            <a:ext cx="8915400" cy="30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Instructor Can Edit As Needed</a:t>
            </a:r>
            <a:r>
              <a:rPr b="1"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F330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Include information here about the instructor</a:t>
            </a:r>
            <a:endParaRPr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Prefered method for students to contact instructor</a:t>
            </a:r>
            <a:endParaRPr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Office location/office hours</a:t>
            </a:r>
            <a:endParaRPr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Classroom location</a:t>
            </a:r>
            <a:endParaRPr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Other general course guidelines</a:t>
            </a:r>
            <a:endParaRPr sz="26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984ac4581_0_223"/>
          <p:cNvSpPr txBox="1"/>
          <p:nvPr/>
        </p:nvSpPr>
        <p:spPr>
          <a:xfrm>
            <a:off x="381000" y="892969"/>
            <a:ext cx="89154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Structure and function of the: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Endocrine system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Circulatory system- heart, blood, and blood vessels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Lymphatic system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Respiratory system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Digestive system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Urinary system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Female and Male Reproductive systems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Pregnancy and Embryology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6984ac4581_0_223"/>
          <p:cNvSpPr txBox="1"/>
          <p:nvPr/>
        </p:nvSpPr>
        <p:spPr>
          <a:xfrm>
            <a:off x="76200" y="0"/>
            <a:ext cx="891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Learning Objectives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984ac4581_0_139"/>
          <p:cNvSpPr txBox="1"/>
          <p:nvPr/>
        </p:nvSpPr>
        <p:spPr>
          <a:xfrm>
            <a:off x="175850" y="805000"/>
            <a:ext cx="8759100" cy="4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Textbook: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Anspaugh, K.; Davis, J.O.; Dorsey, W.; Menard-Harvey, S.;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Messerli, T.; Simms, D.; and T. Johnson. 2025. Human Anatomy and Physiology II. Pressbooks Publishing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Manual: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Anspaugh, K.; Davis, J.O.; Dorsey, W.; Menard-Harvey, S.; Messerli, T.; Simms, D.; and T. Johnson. 2025. Human Anatomy and Physiology II Lab Manual. Pressbooks Publishing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Materials on Moodle:</a:t>
            </a:r>
            <a:br>
              <a:rPr b="1"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News Forum, Syllabus, Course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alendar </a:t>
            </a:r>
            <a:endParaRPr i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 slides</a:t>
            </a:r>
            <a:endParaRPr i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Exams, 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Quizzes, and Assignments</a:t>
            </a:r>
            <a:endParaRPr i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6984ac4581_0_139"/>
          <p:cNvSpPr txBox="1"/>
          <p:nvPr/>
        </p:nvSpPr>
        <p:spPr>
          <a:xfrm>
            <a:off x="0" y="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and Information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98487c972_2_1"/>
          <p:cNvSpPr txBox="1"/>
          <p:nvPr/>
        </p:nvSpPr>
        <p:spPr>
          <a:xfrm>
            <a:off x="96800" y="1016800"/>
            <a:ext cx="8894700" cy="4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Learning Objectives for this unit include: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characteristics &amp; appropriate uses of a Biosafety Level 1 (BSL-1) laboratory, including the types of agents handled &amp; safety precautions required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proper use and location of essential laboratory safety equipment, including fire extinguishers, fire blankets, safety showers, and eye wash stations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appropriate personal protective equipment (PPE) and dress code requirements necessary for safe conduct in a BSL-1 lab environment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proper procedures for handling laboratory equipment, reporting incidents, and maintaining a clean and safe workspace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Differentiate between waste disposal methods for biohazard, sharps, and regular trash based on the material type and associated risk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698487c972_2_1"/>
          <p:cNvSpPr txBox="1"/>
          <p:nvPr/>
        </p:nvSpPr>
        <p:spPr>
          <a:xfrm>
            <a:off x="0" y="32147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&amp; Lab Safety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404446" y="1028700"/>
            <a:ext cx="91440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Anatomy &amp; Physiology II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Lab is a BSL-1 Lab: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Lowest level of biosafety, low-risk agen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No unauthorized experiments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Instructor supervision is mandatory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Work with non-pathogenic microorganisms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Educational and preliminary research use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984ac4581_0_93"/>
          <p:cNvSpPr txBox="1"/>
          <p:nvPr/>
        </p:nvSpPr>
        <p:spPr>
          <a:xfrm>
            <a:off x="294775" y="1028700"/>
            <a:ext cx="88491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Know the Location/Use of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Fire extinguisher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Fire blanket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Safety shower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Eye wash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First aid kit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R.A.C.E.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(large fire): Rescue, Alarm, Contain, Extinguish/Evacuate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P.A.S.S.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(extinguisher): Pull, Aim, Squeeze, Sweep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36984ac4581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31" name="Google Shape;131;g36984ac4581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" name="Google Shape;132;g36984ac4581_0_93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36984ac4581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800" y="934550"/>
            <a:ext cx="2651425" cy="26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6984ac4581_0_93"/>
          <p:cNvSpPr txBox="1"/>
          <p:nvPr/>
        </p:nvSpPr>
        <p:spPr>
          <a:xfrm>
            <a:off x="5781525" y="3509775"/>
            <a:ext cx="19314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www.unitedfire.net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300045" y="1398875"/>
            <a:ext cx="54330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rotective Equipment (PPE):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Pants, closed-toe shoes, lab coat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Hair tied back, minimal jewelry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Safety glasses with side shields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Gloves required; report allergies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54765" t="0"/>
          <a:stretch/>
        </p:blipFill>
        <p:spPr>
          <a:xfrm>
            <a:off x="5733075" y="1626850"/>
            <a:ext cx="2991826" cy="26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2" name="Google Shape;14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3" name="Google Shape;143;p12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984ac4581_0_106"/>
          <p:cNvSpPr txBox="1"/>
          <p:nvPr/>
        </p:nvSpPr>
        <p:spPr>
          <a:xfrm>
            <a:off x="376250" y="1322675"/>
            <a:ext cx="52806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Equipment Handling</a:t>
            </a: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Use equipment only when directed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Clean and return properly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Turn off and unplug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Report malfunctions and re-supply needs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36984ac4581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0" y="0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0" name="Google Shape;150;g36984ac4581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3548" y="30773"/>
            <a:ext cx="685800" cy="9037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1" name="Google Shape;151;g36984ac4581_0_106"/>
          <p:cNvSpPr txBox="1"/>
          <p:nvPr/>
        </p:nvSpPr>
        <p:spPr>
          <a:xfrm>
            <a:off x="419100" y="0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36984ac4581_0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075" y="1626850"/>
            <a:ext cx="2991825" cy="2459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g36984ac4581_0_106"/>
          <p:cNvSpPr txBox="1"/>
          <p:nvPr/>
        </p:nvSpPr>
        <p:spPr>
          <a:xfrm>
            <a:off x="7403100" y="4010600"/>
            <a:ext cx="19314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www.istockphoto.com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2002-12-04T15:27:24Z</dcterms:created>
  <dc:creator>Jeff Fischer</dc:creator>
</cp:coreProperties>
</file>