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7086600" cy="9372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9" roundtripDataSignature="AMtx7mgCuqgkGOrVgdjCJxz8qV9RUdKX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70225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14788" y="0"/>
            <a:ext cx="3070225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8025" y="4510088"/>
            <a:ext cx="5670550" cy="3690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902700"/>
            <a:ext cx="3070225" cy="4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14788" y="8902700"/>
            <a:ext cx="3070225" cy="4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6984ac4581_0_0:notes"/>
          <p:cNvSpPr txBox="1"/>
          <p:nvPr/>
        </p:nvSpPr>
        <p:spPr>
          <a:xfrm>
            <a:off x="4014099" y="8902049"/>
            <a:ext cx="30708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8000" lIns="96025" spcFirstLastPara="1" rIns="96025" wrap="square" tIns="48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  <p:sp>
        <p:nvSpPr>
          <p:cNvPr id="86" name="Google Shape;86;g36984ac4581_0_0:notes"/>
          <p:cNvSpPr/>
          <p:nvPr>
            <p:ph idx="2" type="sldImg"/>
          </p:nvPr>
        </p:nvSpPr>
        <p:spPr>
          <a:xfrm>
            <a:off x="341220" y="702624"/>
            <a:ext cx="6404400" cy="35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7" name="Google Shape;87;g36984ac4581_0_0:notes"/>
          <p:cNvSpPr txBox="1"/>
          <p:nvPr>
            <p:ph idx="1" type="body"/>
          </p:nvPr>
        </p:nvSpPr>
        <p:spPr>
          <a:xfrm>
            <a:off x="944880" y="4452625"/>
            <a:ext cx="51969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8000" lIns="96025" spcFirstLastPara="1" rIns="96025" wrap="square" tIns="48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Welcome to Human Anatomy II Lab. My name is [Your Name], and this session covers the course intro and essential safety guidelines. We’ll explore what you can expect this semester and how to stay safe in our lab environment.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6984ac4581_0_115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A clean workspace is a safe workspace. Keep your area clutter-free and hygienic—and no eating or drinking in the lab.</a:t>
            </a:r>
            <a:endParaRPr/>
          </a:p>
        </p:txBody>
      </p:sp>
      <p:sp>
        <p:nvSpPr>
          <p:cNvPr id="156" name="Google Shape;156;g36984ac4581_0_115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984ac4581_0_123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Anything contaminated with biological material goes in the biohazard container—we’ll cover labeling and handling procedures in detail.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If it can puncture, it belongs in the sharps bin—not the trash. This protects everyone from accidental cuts or exposure.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Only clean, non-lab items go into regular trash. Everything else gets proper disposal to maintain safety.</a:t>
            </a:r>
            <a:endParaRPr/>
          </a:p>
        </p:txBody>
      </p:sp>
      <p:sp>
        <p:nvSpPr>
          <p:cNvPr id="166" name="Google Shape;166;g36984ac4581_0_123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6984ac4581_0_132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Your health is a priority—if you're immunocompromised or allergic, discuss it with me. You’ll acknowledge these rules before lab work begins.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Open the floor for any questions or concerns</a:t>
            </a:r>
            <a:endParaRPr/>
          </a:p>
        </p:txBody>
      </p:sp>
      <p:sp>
        <p:nvSpPr>
          <p:cNvPr id="174" name="Google Shape;174;g36984ac4581_0_132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2" name="Google Shape;182;p16:notes"/>
          <p:cNvSpPr txBox="1"/>
          <p:nvPr>
            <p:ph idx="1" type="body"/>
          </p:nvPr>
        </p:nvSpPr>
        <p:spPr>
          <a:xfrm>
            <a:off x="708025" y="4510088"/>
            <a:ext cx="5670550" cy="3690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p16:notes"/>
          <p:cNvSpPr txBox="1"/>
          <p:nvPr>
            <p:ph idx="12" type="sldNum"/>
          </p:nvPr>
        </p:nvSpPr>
        <p:spPr>
          <a:xfrm>
            <a:off x="4014788" y="8902700"/>
            <a:ext cx="3070225" cy="4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6984ac4581_0_322:notes"/>
          <p:cNvSpPr txBox="1"/>
          <p:nvPr/>
        </p:nvSpPr>
        <p:spPr>
          <a:xfrm>
            <a:off x="4014099" y="8902049"/>
            <a:ext cx="30708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8000" lIns="96025" spcFirstLastPara="1" rIns="96025" wrap="square" tIns="48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  <p:sp>
        <p:nvSpPr>
          <p:cNvPr id="94" name="Google Shape;94;g36984ac4581_0_322:notes"/>
          <p:cNvSpPr/>
          <p:nvPr>
            <p:ph idx="2" type="sldImg"/>
          </p:nvPr>
        </p:nvSpPr>
        <p:spPr>
          <a:xfrm>
            <a:off x="341220" y="702624"/>
            <a:ext cx="6404400" cy="35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95" name="Google Shape;95;g36984ac4581_0_322:notes"/>
          <p:cNvSpPr txBox="1"/>
          <p:nvPr>
            <p:ph idx="1" type="body"/>
          </p:nvPr>
        </p:nvSpPr>
        <p:spPr>
          <a:xfrm>
            <a:off x="944880" y="4452625"/>
            <a:ext cx="51969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8000" lIns="96025" spcFirstLastPara="1" rIns="96025" wrap="square" tIns="48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984ac4581_0_223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6984ac4581_0_223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984ac4581_0_139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6984ac4581_0_139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98487c972_2_1:notes"/>
          <p:cNvSpPr txBox="1"/>
          <p:nvPr>
            <p:ph idx="1" type="body"/>
          </p:nvPr>
        </p:nvSpPr>
        <p:spPr>
          <a:xfrm>
            <a:off x="708660" y="4452626"/>
            <a:ext cx="56694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7100" lIns="94225" spcFirstLastPara="1" rIns="94225" wrap="square" tIns="47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3698487c972_2_1:notes"/>
          <p:cNvSpPr/>
          <p:nvPr>
            <p:ph idx="2" type="sldImg"/>
          </p:nvPr>
        </p:nvSpPr>
        <p:spPr>
          <a:xfrm>
            <a:off x="341220" y="702624"/>
            <a:ext cx="6404400" cy="35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:notes"/>
          <p:cNvSpPr txBox="1"/>
          <p:nvPr>
            <p:ph idx="1" type="body"/>
          </p:nvPr>
        </p:nvSpPr>
        <p:spPr>
          <a:xfrm>
            <a:off x="708025" y="4510088"/>
            <a:ext cx="5670550" cy="3690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We operate at Biosafety Level 1. BSL‑1 is about baseline safety, meaning only agents that don’t cause disease in healthy adults. Everything you do must be under guidance—no side experiments.</a:t>
            </a:r>
            <a:endParaRPr/>
          </a:p>
        </p:txBody>
      </p:sp>
      <p:sp>
        <p:nvSpPr>
          <p:cNvPr id="119" name="Google Shape;119;p10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6984ac4581_0_93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Before you start, you need to know where all safety gear is and how it works. We’ll have a tour of the lab equipment shortly. We use R.A.C.E. for full-blown emergencies and P.A.S.S. for extinguisher use. Know these acronyms—they’re critical in case of fire.</a:t>
            </a:r>
            <a:endParaRPr/>
          </a:p>
        </p:txBody>
      </p:sp>
      <p:sp>
        <p:nvSpPr>
          <p:cNvPr id="127" name="Google Shape;127;g36984ac4581_0_93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708025" y="4510088"/>
            <a:ext cx="5670550" cy="3690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Your attire and PPE protect you and maintain lab integrity. Notify me if you have allergies to gloves so we can adjust accordingly.</a:t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6984ac4581_0_106:notes"/>
          <p:cNvSpPr txBox="1"/>
          <p:nvPr>
            <p:ph idx="1" type="body"/>
          </p:nvPr>
        </p:nvSpPr>
        <p:spPr>
          <a:xfrm>
            <a:off x="708025" y="4510088"/>
            <a:ext cx="5670600" cy="3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/>
              <a:t>Respect the lab equipment. Always clean up, disconnect, and flag any issues or shortage so we can maintain everything properly.</a:t>
            </a:r>
            <a:endParaRPr/>
          </a:p>
        </p:txBody>
      </p:sp>
      <p:sp>
        <p:nvSpPr>
          <p:cNvPr id="146" name="Google Shape;146;g36984ac4581_0_106:notes"/>
          <p:cNvSpPr/>
          <p:nvPr>
            <p:ph idx="2" type="sldImg"/>
          </p:nvPr>
        </p:nvSpPr>
        <p:spPr>
          <a:xfrm>
            <a:off x="730250" y="1171575"/>
            <a:ext cx="5626200" cy="31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" type="body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9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8" name="Google Shape;28;p20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9" name="Google Shape;29;p20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/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1"/>
          <p:cNvSpPr txBox="1"/>
          <p:nvPr>
            <p:ph idx="1" type="subTitle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2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2"/>
          <p:cNvSpPr txBox="1"/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2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3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3"/>
          <p:cNvSpPr txBox="1"/>
          <p:nvPr>
            <p:ph idx="3" type="body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984ac4581_0_0"/>
          <p:cNvSpPr txBox="1"/>
          <p:nvPr/>
        </p:nvSpPr>
        <p:spPr>
          <a:xfrm>
            <a:off x="-14200" y="4434500"/>
            <a:ext cx="9144000" cy="6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Anatomy and Physiology II Lab</a:t>
            </a:r>
            <a:endParaRPr b="1"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g36984ac4581_0_0" title="Safety Firs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9300" y="859000"/>
            <a:ext cx="4685376" cy="351401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36984ac4581_0_0"/>
          <p:cNvSpPr txBox="1"/>
          <p:nvPr/>
        </p:nvSpPr>
        <p:spPr>
          <a:xfrm>
            <a:off x="0" y="32147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&amp; Lab Safety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984ac4581_0_115"/>
          <p:cNvSpPr txBox="1"/>
          <p:nvPr/>
        </p:nvSpPr>
        <p:spPr>
          <a:xfrm>
            <a:off x="452438" y="1322665"/>
            <a:ext cx="91440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Housekeeping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Keep benches and aisles clear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Disinfect before/after use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No food, drinks, gum, cosmetics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Store personal items securely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g36984ac4581_0_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60" name="Google Shape;160;g36984ac4581_0_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61" name="Google Shape;161;g36984ac4581_0_115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g36984ac4581_0_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4225" y="1089703"/>
            <a:ext cx="3570675" cy="348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6984ac4581_0_115"/>
          <p:cNvSpPr txBox="1"/>
          <p:nvPr/>
        </p:nvSpPr>
        <p:spPr>
          <a:xfrm>
            <a:off x="6137225" y="4119375"/>
            <a:ext cx="19314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www.laboratoryinfo.com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6984ac4581_0_123"/>
          <p:cNvSpPr txBox="1"/>
          <p:nvPr/>
        </p:nvSpPr>
        <p:spPr>
          <a:xfrm>
            <a:off x="709250" y="789275"/>
            <a:ext cx="8506200" cy="43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Biohazard Bins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Blood/tissue paperware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Cultures, gloves, contaminated plastic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Sharps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Needles, lancets, scalpel blades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Glass pipettes, slides, razor blades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 Trash: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Non-contaminated paper, wrappers, packaging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Clear/white liner bags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g36984ac4581_0_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70" name="Google Shape;170;g36984ac4581_0_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71" name="Google Shape;171;g36984ac4581_0_123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984ac4581_0_132"/>
          <p:cNvSpPr txBox="1"/>
          <p:nvPr/>
        </p:nvSpPr>
        <p:spPr>
          <a:xfrm>
            <a:off x="452438" y="1398865"/>
            <a:ext cx="91440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Health &amp; Safety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Immunocompromised students consult physician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Report allergies to instructor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Acknowledge safety rules before use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Any questions or concerns?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g36984ac4581_0_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78" name="Google Shape;178;g36984ac4581_0_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79" name="Google Shape;179;g36984ac4581_0_132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"/>
          <p:cNvSpPr txBox="1"/>
          <p:nvPr/>
        </p:nvSpPr>
        <p:spPr>
          <a:xfrm>
            <a:off x="3810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Preparation and Work Due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6"/>
          <p:cNvSpPr txBox="1"/>
          <p:nvPr>
            <p:ph idx="1" type="body"/>
          </p:nvPr>
        </p:nvSpPr>
        <p:spPr>
          <a:xfrm>
            <a:off x="231075" y="969175"/>
            <a:ext cx="85479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b="1" lang="en-US" sz="2600"/>
              <a:t>Reading </a:t>
            </a:r>
            <a:r>
              <a:rPr b="1" lang="en-US" sz="2600"/>
              <a:t>Assignment</a:t>
            </a:r>
            <a:r>
              <a:rPr lang="en-US" sz="2600"/>
              <a:t>: </a:t>
            </a:r>
            <a:endParaRPr sz="2600"/>
          </a:p>
          <a:p>
            <a:pPr indent="-3683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Syllabus</a:t>
            </a:r>
            <a:endParaRPr sz="2600"/>
          </a:p>
          <a:p>
            <a:pPr indent="-3683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Lab Manual: In</a:t>
            </a:r>
            <a:r>
              <a:rPr lang="en-US" sz="2600"/>
              <a:t>troduction &amp; Lab Safety </a:t>
            </a:r>
            <a:endParaRPr sz="2600"/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/>
              <a:t>See the Introduction &amp; Lab Safety Moodle module for more information and mandatory Introduction &amp; Lab Safety Quiz</a:t>
            </a:r>
            <a:endParaRPr sz="2600"/>
          </a:p>
          <a:p>
            <a:pPr indent="0" lvl="0" marL="0" rtl="0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b="1" sz="2200"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n-US" sz="1200"/>
              <a:t>Presented in accordance with the National Association of Biology Teachers and the National Research Council (Cheesman et al., 2007). </a:t>
            </a:r>
            <a:endParaRPr sz="1200"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200"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n-US" sz="1200"/>
              <a:t>Figures (unless otherwise noted) originated from: Anspaugh, K.; Davis, J.O.; Dorsey, W.; Menard-Harvey, S.; Messerli, T.; Simms, D.; and T. Johnson. 2025. Human Anatomy and Physiology II Lab Manual. Pressbooks Publishing  </a:t>
            </a:r>
            <a:endParaRPr sz="1200"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2794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984ac4581_0_322"/>
          <p:cNvSpPr txBox="1"/>
          <p:nvPr/>
        </p:nvSpPr>
        <p:spPr>
          <a:xfrm>
            <a:off x="0" y="32147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&amp; Lab Safety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6984ac4581_0_322"/>
          <p:cNvSpPr txBox="1"/>
          <p:nvPr/>
        </p:nvSpPr>
        <p:spPr>
          <a:xfrm>
            <a:off x="381000" y="892969"/>
            <a:ext cx="8915400" cy="30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Instructor Can Edit As Needed</a:t>
            </a:r>
            <a:r>
              <a:rPr b="1"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1"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FF3300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Include information here about the instructor</a:t>
            </a:r>
            <a:endParaRPr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Contact Information</a:t>
            </a:r>
            <a:endParaRPr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Prefered method for students to contact instructor</a:t>
            </a:r>
            <a:endParaRPr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Office location/office hours</a:t>
            </a:r>
            <a:endParaRPr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Classroom location</a:t>
            </a:r>
            <a:endParaRPr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Other general course guidelines</a:t>
            </a:r>
            <a:endParaRPr sz="2600">
              <a:solidFill>
                <a:srgbClr val="FF33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984ac4581_0_223"/>
          <p:cNvSpPr txBox="1"/>
          <p:nvPr/>
        </p:nvSpPr>
        <p:spPr>
          <a:xfrm>
            <a:off x="381000" y="892969"/>
            <a:ext cx="89154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Structure and function of the: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100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Endocrine system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Circulatory system- heart, blood, and blood vessels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Lymphatic system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Respiratory system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Digestive system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Urinary system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Female and Male Reproductive systems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Pregnancy and Embryology</a:t>
            </a:r>
            <a:endParaRPr b="0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6984ac4581_0_223"/>
          <p:cNvSpPr txBox="1"/>
          <p:nvPr/>
        </p:nvSpPr>
        <p:spPr>
          <a:xfrm>
            <a:off x="76200" y="0"/>
            <a:ext cx="8915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Course Learning Objectives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6984ac4581_0_139"/>
          <p:cNvSpPr txBox="1"/>
          <p:nvPr/>
        </p:nvSpPr>
        <p:spPr>
          <a:xfrm>
            <a:off x="175850" y="805000"/>
            <a:ext cx="8759100" cy="40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Textbook: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Anspaugh, K.; Davis, J.O.; Dorsey, W.; Menard-Harvey, S.; 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Messerli, T.; Simms, D.; and T. Johnson. 2025. Human Anatomy and Physiology II. Pressbooks Publishing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Manual: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Anspaugh, K.; Davis, J.O.; Dorsey, W.; Menard-Harvey, S.; Messerli, T.; Simms, D.; and T. Johnson. 2025. Human Anatomy and Physiology II Lab Manual. Pressbooks Publishing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Course Materials on Moodle:</a:t>
            </a:r>
            <a:br>
              <a:rPr b="1" i="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News Forum, Syllabus, Course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i="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alendar </a:t>
            </a:r>
            <a:endParaRPr i="0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PowerPoint slides</a:t>
            </a:r>
            <a:endParaRPr i="0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Exams, </a:t>
            </a:r>
            <a:r>
              <a:rPr i="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Quizzes, and Assignments</a:t>
            </a:r>
            <a:endParaRPr i="0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36984ac4581_0_139"/>
          <p:cNvSpPr txBox="1"/>
          <p:nvPr/>
        </p:nvSpPr>
        <p:spPr>
          <a:xfrm>
            <a:off x="0" y="0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Resources and Information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98487c972_2_1"/>
          <p:cNvSpPr txBox="1"/>
          <p:nvPr/>
        </p:nvSpPr>
        <p:spPr>
          <a:xfrm>
            <a:off x="96800" y="1016800"/>
            <a:ext cx="8894700" cy="42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Learning Objectives for this unit include: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the characteristics &amp; appropriate uses of a Biosafety Level 1 (BSL-1) laboratory, including the types of agents handled &amp; safety precautions required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 proper use and location of essential laboratory safety equipment, including fire extinguishers, fire blankets, safety showers, and eye wash stations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appropriate personal protective equipment (PPE) and dress code requirements necessary for safe conduct in a BSL-1 lab environment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Apply proper procedures for handling laboratory equipment, reporting incidents, and maintaining a clean and safe workspace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Differentiate between waste disposal methods for biohazard, sharps, and regular trash based on the material type and associated risk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3698487c972_2_1"/>
          <p:cNvSpPr txBox="1"/>
          <p:nvPr/>
        </p:nvSpPr>
        <p:spPr>
          <a:xfrm>
            <a:off x="0" y="32147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&amp; Lab Safety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0"/>
          <p:cNvSpPr txBox="1"/>
          <p:nvPr/>
        </p:nvSpPr>
        <p:spPr>
          <a:xfrm>
            <a:off x="404446" y="1028700"/>
            <a:ext cx="91440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Anatomy &amp; Physiology II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Lab is a BSL-1 Lab: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Lowest level of biosafety, low-risk agen</a:t>
            </a: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No unauthorized experiments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Instructor supervision is mandatory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Work with non-pathogenic microorganisms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Educational and preliminary research use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24" name="Google Shape;12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6984ac4581_0_93"/>
          <p:cNvSpPr txBox="1"/>
          <p:nvPr/>
        </p:nvSpPr>
        <p:spPr>
          <a:xfrm>
            <a:off x="294775" y="1028700"/>
            <a:ext cx="88491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Know the Location/Use of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Fire extinguisher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Fire blanket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Safety shower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Eye wash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First aid kit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R.A.C.E.</a:t>
            </a: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 (large fire): Rescue, Alarm, Contain, Extinguish/Evacuate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P.A.S.S.</a:t>
            </a: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 (extinguisher): Pull, Aim, Squeeze, Sweep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g36984ac4581_0_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31" name="Google Shape;131;g36984ac4581_0_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32" name="Google Shape;132;g36984ac4581_0_93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g36984ac4581_0_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6800" y="934550"/>
            <a:ext cx="2651425" cy="265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6984ac4581_0_93"/>
          <p:cNvSpPr txBox="1"/>
          <p:nvPr/>
        </p:nvSpPr>
        <p:spPr>
          <a:xfrm>
            <a:off x="5781525" y="3509775"/>
            <a:ext cx="19314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www.unitedfire.net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"/>
          <p:cNvSpPr txBox="1"/>
          <p:nvPr/>
        </p:nvSpPr>
        <p:spPr>
          <a:xfrm>
            <a:off x="300045" y="1398875"/>
            <a:ext cx="54330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Personal </a:t>
            </a: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rotective Equipment (PPE):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Pants, closed-toe shoes, lab coat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Hair tied back, minimal jewelry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Safety glasses with side shields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Gloves required; report allergies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2"/>
          <p:cNvPicPr preferRelativeResize="0"/>
          <p:nvPr/>
        </p:nvPicPr>
        <p:blipFill rotWithShape="1">
          <a:blip r:embed="rId3">
            <a:alphaModFix/>
          </a:blip>
          <a:srcRect b="0" l="0" r="54765" t="0"/>
          <a:stretch/>
        </p:blipFill>
        <p:spPr>
          <a:xfrm>
            <a:off x="5733075" y="1626850"/>
            <a:ext cx="2991826" cy="268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42" name="Google Shape;14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43" name="Google Shape;143;p12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984ac4581_0_106"/>
          <p:cNvSpPr txBox="1"/>
          <p:nvPr/>
        </p:nvSpPr>
        <p:spPr>
          <a:xfrm>
            <a:off x="376250" y="1322675"/>
            <a:ext cx="52806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Equipment Handling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Use equipment only when directed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Clean and return properly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Turn off and unplug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-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Report malfunctions and re-supply needs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g36984ac4581_0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50" y="0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50" name="Google Shape;150;g36984ac4581_0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3548" y="30773"/>
            <a:ext cx="685800" cy="9037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51" name="Google Shape;151;g36984ac4581_0_106"/>
          <p:cNvSpPr txBox="1"/>
          <p:nvPr/>
        </p:nvSpPr>
        <p:spPr>
          <a:xfrm>
            <a:off x="4191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g36984ac4581_0_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3075" y="1626850"/>
            <a:ext cx="2991825" cy="24599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3" name="Google Shape;153;g36984ac4581_0_106"/>
          <p:cNvSpPr txBox="1"/>
          <p:nvPr/>
        </p:nvSpPr>
        <p:spPr>
          <a:xfrm>
            <a:off x="7403100" y="4010600"/>
            <a:ext cx="19314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www.istockphoto.com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2002-12-04T15:27:24Z</dcterms:created>
  <dc:creator>Jeff Fischer</dc:creator>
</cp:coreProperties>
</file>