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58"/>
  </p:notesMasterIdLst>
  <p:handoutMasterIdLst>
    <p:handoutMasterId r:id="rId59"/>
  </p:handoutMasterIdLst>
  <p:sldIdLst>
    <p:sldId id="256" r:id="rId2"/>
    <p:sldId id="277" r:id="rId3"/>
    <p:sldId id="317" r:id="rId4"/>
    <p:sldId id="336" r:id="rId5"/>
    <p:sldId id="318" r:id="rId6"/>
    <p:sldId id="310" r:id="rId7"/>
    <p:sldId id="282" r:id="rId8"/>
    <p:sldId id="319" r:id="rId9"/>
    <p:sldId id="280" r:id="rId10"/>
    <p:sldId id="311" r:id="rId11"/>
    <p:sldId id="338" r:id="rId12"/>
    <p:sldId id="284" r:id="rId13"/>
    <p:sldId id="285" r:id="rId14"/>
    <p:sldId id="283" r:id="rId15"/>
    <p:sldId id="286" r:id="rId16"/>
    <p:sldId id="337" r:id="rId17"/>
    <p:sldId id="320" r:id="rId18"/>
    <p:sldId id="287" r:id="rId19"/>
    <p:sldId id="339" r:id="rId20"/>
    <p:sldId id="312" r:id="rId21"/>
    <p:sldId id="321" r:id="rId22"/>
    <p:sldId id="322" r:id="rId23"/>
    <p:sldId id="313" r:id="rId24"/>
    <p:sldId id="289" r:id="rId25"/>
    <p:sldId id="290" r:id="rId26"/>
    <p:sldId id="288" r:id="rId27"/>
    <p:sldId id="291" r:id="rId28"/>
    <p:sldId id="323" r:id="rId29"/>
    <p:sldId id="296" r:id="rId30"/>
    <p:sldId id="324" r:id="rId31"/>
    <p:sldId id="314" r:id="rId32"/>
    <p:sldId id="315" r:id="rId33"/>
    <p:sldId id="325" r:id="rId34"/>
    <p:sldId id="292" r:id="rId35"/>
    <p:sldId id="326" r:id="rId36"/>
    <p:sldId id="327" r:id="rId37"/>
    <p:sldId id="328" r:id="rId38"/>
    <p:sldId id="293" r:id="rId39"/>
    <p:sldId id="329" r:id="rId40"/>
    <p:sldId id="294" r:id="rId41"/>
    <p:sldId id="273" r:id="rId42"/>
    <p:sldId id="295" r:id="rId43"/>
    <p:sldId id="316" r:id="rId44"/>
    <p:sldId id="281" r:id="rId45"/>
    <p:sldId id="298" r:id="rId46"/>
    <p:sldId id="335" r:id="rId47"/>
    <p:sldId id="330" r:id="rId48"/>
    <p:sldId id="331" r:id="rId49"/>
    <p:sldId id="299" r:id="rId50"/>
    <p:sldId id="300" r:id="rId51"/>
    <p:sldId id="301" r:id="rId52"/>
    <p:sldId id="279" r:id="rId53"/>
    <p:sldId id="306" r:id="rId54"/>
    <p:sldId id="307" r:id="rId55"/>
    <p:sldId id="305" r:id="rId56"/>
    <p:sldId id="30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5" autoAdjust="0"/>
    <p:restoredTop sz="94086" autoAdjust="0"/>
  </p:normalViewPr>
  <p:slideViewPr>
    <p:cSldViewPr snapToGrid="0" snapToObjects="1">
      <p:cViewPr varScale="1">
        <p:scale>
          <a:sx n="105" d="100"/>
          <a:sy n="105" d="100"/>
        </p:scale>
        <p:origin x="1840" y="200"/>
      </p:cViewPr>
      <p:guideLst>
        <p:guide orient="horz" pos="2160"/>
        <p:guide pos="2880"/>
      </p:guideLst>
    </p:cSldViewPr>
  </p:slideViewPr>
  <p:outlineViewPr>
    <p:cViewPr>
      <p:scale>
        <a:sx n="33" d="100"/>
        <a:sy n="33" d="100"/>
      </p:scale>
      <p:origin x="0" y="214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6/29/21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7C8F5A-B851-9F47-98F0-CE35397EEF92}" type="datetimeFigureOut">
              <a:rPr lang="en-US" smtClean="0"/>
              <a:t>6/29/21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99FA3-456A-9849-A6AD-60F9CC63EEC3}" type="slidenum">
              <a:rPr lang="en-US" smtClean="0"/>
              <a:t>‹#›</a:t>
            </a:fld>
            <a:endParaRPr lang="en-US"/>
          </a:p>
        </p:txBody>
      </p:sp>
    </p:spTree>
    <p:extLst>
      <p:ext uri="{BB962C8B-B14F-4D97-AF65-F5344CB8AC3E}">
        <p14:creationId xmlns:p14="http://schemas.microsoft.com/office/powerpoint/2010/main" val="30494063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99FA3-456A-9849-A6AD-60F9CC63EEC3}" type="slidenum">
              <a:rPr lang="en-US" smtClean="0"/>
              <a:t>15</a:t>
            </a:fld>
            <a:endParaRPr lang="en-US"/>
          </a:p>
        </p:txBody>
      </p:sp>
    </p:spTree>
    <p:extLst>
      <p:ext uri="{BB962C8B-B14F-4D97-AF65-F5344CB8AC3E}">
        <p14:creationId xmlns:p14="http://schemas.microsoft.com/office/powerpoint/2010/main" val="291345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99FA3-456A-9849-A6AD-60F9CC63EEC3}" type="slidenum">
              <a:rPr lang="en-US" smtClean="0"/>
              <a:t>16</a:t>
            </a:fld>
            <a:endParaRPr lang="en-US"/>
          </a:p>
        </p:txBody>
      </p:sp>
    </p:spTree>
    <p:extLst>
      <p:ext uri="{BB962C8B-B14F-4D97-AF65-F5344CB8AC3E}">
        <p14:creationId xmlns:p14="http://schemas.microsoft.com/office/powerpoint/2010/main" val="1053379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The </a:t>
            </a:r>
            <a:r>
              <a:rPr lang="en-US" sz="1200" i="1" dirty="0"/>
              <a:t>s</a:t>
            </a:r>
            <a:r>
              <a:rPr lang="en-US" sz="1200" dirty="0"/>
              <a:t> subshells are shaped like spheres. Both the 1n and 2n principal shells have an </a:t>
            </a:r>
            <a:r>
              <a:rPr lang="en-US" sz="1200" i="1" dirty="0"/>
              <a:t>s</a:t>
            </a:r>
            <a:r>
              <a:rPr lang="en-US" sz="1200" dirty="0"/>
              <a:t> orbital, but the size of the sphere is larger in the 2n orbital. Each sphere is a single orbital. </a:t>
            </a:r>
            <a:r>
              <a:rPr lang="en-US" sz="1200" i="1" dirty="0"/>
              <a:t>p</a:t>
            </a:r>
            <a:r>
              <a:rPr lang="en-US" sz="1200" dirty="0"/>
              <a:t> subshells are made up of three dumbbell-shaped orbitals. Principal shell 2n has a </a:t>
            </a:r>
            <a:r>
              <a:rPr lang="en-US" sz="1200" i="1" dirty="0"/>
              <a:t>p</a:t>
            </a:r>
            <a:r>
              <a:rPr lang="en-US" sz="1200" dirty="0"/>
              <a:t> subshell, but shell 1 does not.</a:t>
            </a:r>
          </a:p>
          <a:p>
            <a:endParaRPr lang="en-US" dirty="0"/>
          </a:p>
        </p:txBody>
      </p:sp>
      <p:sp>
        <p:nvSpPr>
          <p:cNvPr id="4" name="Slide Number Placeholder 3"/>
          <p:cNvSpPr>
            <a:spLocks noGrp="1"/>
          </p:cNvSpPr>
          <p:nvPr>
            <p:ph type="sldNum" sz="quarter" idx="10"/>
          </p:nvPr>
        </p:nvSpPr>
        <p:spPr/>
        <p:txBody>
          <a:bodyPr/>
          <a:lstStyle/>
          <a:p>
            <a:fld id="{4A199FA3-456A-9849-A6AD-60F9CC63EEC3}" type="slidenum">
              <a:rPr lang="en-US" smtClean="0"/>
              <a:t>18</a:t>
            </a:fld>
            <a:endParaRPr lang="en-US"/>
          </a:p>
        </p:txBody>
      </p:sp>
    </p:spTree>
    <p:extLst>
      <p:ext uri="{BB962C8B-B14F-4D97-AF65-F5344CB8AC3E}">
        <p14:creationId xmlns:p14="http://schemas.microsoft.com/office/powerpoint/2010/main" val="138292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June 29,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June 29,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June 29,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June 29,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June 29, 2021</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het.colorado.edu/sims/html/isotopes-and-atomic-mass/latest/isotopes-and-atomic-mass_en.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sMt5Dcex0k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www.janewhitney.com/ice_movie_resources.html"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BIOLOGY 2e</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2 THE CHEMICAL FOUNDATION OF LIFE</a:t>
            </a:r>
          </a:p>
          <a:p>
            <a:pPr algn="ctr"/>
            <a:r>
              <a:rPr lang="en-US" sz="1600" cap="none" dirty="0">
                <a:solidFill>
                  <a:schemeClr val="tx1"/>
                </a:solidFill>
                <a:latin typeface="+mn-lt"/>
              </a:rPr>
              <a:t>PowerPoint Image Slideshow</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7720" t="27325" r="-702" b="8101"/>
          <a:stretch/>
        </p:blipFill>
        <p:spPr>
          <a:xfrm>
            <a:off x="3064042" y="2502569"/>
            <a:ext cx="3015916" cy="3609474"/>
          </a:xfrm>
          <a:prstGeom prst="rect">
            <a:avLst/>
          </a:prstGeom>
        </p:spPr>
      </p:pic>
      <p:pic>
        <p:nvPicPr>
          <p:cNvPr id="6" name="Picture 5" descr="OSX-Horiz-TM-RGB-20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878757"/>
            <a:ext cx="2034556" cy="466571"/>
          </a:xfrm>
          <a:prstGeom prst="rect">
            <a:avLst/>
          </a:prstGeom>
        </p:spPr>
      </p:pic>
      <p:sp>
        <p:nvSpPr>
          <p:cNvPr id="7" name="TextBox 6"/>
          <p:cNvSpPr txBox="1"/>
          <p:nvPr/>
        </p:nvSpPr>
        <p:spPr>
          <a:xfrm>
            <a:off x="257174" y="5661919"/>
            <a:ext cx="1957388" cy="900246"/>
          </a:xfrm>
          <a:prstGeom prst="rect">
            <a:avLst/>
          </a:prstGeom>
          <a:noFill/>
        </p:spPr>
        <p:txBody>
          <a:bodyPr wrap="square" rtlCol="0">
            <a:spAutoFit/>
          </a:bodyPr>
          <a:lstStyle/>
          <a:p>
            <a:r>
              <a:rPr lang="en-US" sz="1050" dirty="0"/>
              <a:t>This work is licensed under a </a:t>
            </a:r>
            <a:r>
              <a:rPr lang="en-US" sz="1050" dirty="0">
                <a:hlinkClick r:id="rId4"/>
              </a:rPr>
              <a:t>Creative Commons Attribution-NonCommercial-ShareAlike 4.0 International License</a:t>
            </a:r>
            <a:r>
              <a:rPr lang="en-US" sz="1050" dirty="0"/>
              <a: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326" y="5089207"/>
            <a:ext cx="1257300" cy="440055"/>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charset="0"/>
                <a:ea typeface="ＭＳ Ｐゴシック" charset="0"/>
                <a:cs typeface="ＭＳ Ｐゴシック" charset="0"/>
              </a:rPr>
              <a:t>Isotopes</a:t>
            </a:r>
            <a:endParaRPr lang="en-US" sz="3200" dirty="0"/>
          </a:p>
        </p:txBody>
      </p:sp>
      <p:sp>
        <p:nvSpPr>
          <p:cNvPr id="4" name="Text Placeholder 3"/>
          <p:cNvSpPr>
            <a:spLocks noGrp="1"/>
          </p:cNvSpPr>
          <p:nvPr>
            <p:ph type="body" sz="quarter" idx="14"/>
          </p:nvPr>
        </p:nvSpPr>
        <p:spPr>
          <a:xfrm>
            <a:off x="203200" y="929003"/>
            <a:ext cx="8062912" cy="3710738"/>
          </a:xfrm>
        </p:spPr>
        <p:txBody>
          <a:bodyPr/>
          <a:lstStyle/>
          <a:p>
            <a:r>
              <a:rPr lang="en-US" sz="2800" dirty="0">
                <a:latin typeface="Arial" charset="0"/>
                <a:ea typeface="ＭＳ Ｐゴシック" charset="0"/>
                <a:cs typeface="ＭＳ Ｐゴシック" charset="0"/>
              </a:rPr>
              <a:t>Forms of an element with different numbers of neutrons, and thus different mass numbers</a:t>
            </a:r>
            <a:endParaRPr lang="en-US" dirty="0">
              <a:latin typeface="Arial" charset="0"/>
              <a:ea typeface="ＭＳ Ｐゴシック" charset="0"/>
              <a:cs typeface="ＭＳ Ｐゴシック" charset="0"/>
            </a:endParaRPr>
          </a:p>
          <a:p>
            <a:pPr marL="342900" lvl="0" indent="-342900" defTabSz="457200">
              <a:lnSpc>
                <a:spcPct val="90000"/>
              </a:lnSpc>
              <a:spcAft>
                <a:spcPts val="0"/>
              </a:spcAft>
              <a:buClrTx/>
            </a:pPr>
            <a:r>
              <a:rPr lang="en-US" sz="2400" dirty="0">
                <a:solidFill>
                  <a:prstClr val="black"/>
                </a:solidFill>
                <a:latin typeface="Arial" charset="0"/>
                <a:ea typeface="ＭＳ Ｐゴシック" charset="0"/>
                <a:cs typeface="ＭＳ Ｐゴシック" charset="0"/>
              </a:rPr>
              <a:t>Example:</a:t>
            </a:r>
          </a:p>
          <a:p>
            <a:pPr marL="342900" lvl="0" indent="-342900" defTabSz="457200">
              <a:lnSpc>
                <a:spcPct val="90000"/>
              </a:lnSpc>
              <a:spcAft>
                <a:spcPts val="0"/>
              </a:spcAft>
              <a:buClrTx/>
            </a:pPr>
            <a:r>
              <a:rPr lang="en-US" sz="2400" dirty="0">
                <a:solidFill>
                  <a:prstClr val="black"/>
                </a:solidFill>
                <a:latin typeface="Arial" charset="0"/>
                <a:ea typeface="ＭＳ Ｐゴシック" charset="0"/>
                <a:cs typeface="ＭＳ Ｐゴシック" charset="0"/>
              </a:rPr>
              <a:t>		</a:t>
            </a:r>
            <a:r>
              <a:rPr lang="en-US" sz="2400" baseline="30000" dirty="0">
                <a:solidFill>
                  <a:prstClr val="black"/>
                </a:solidFill>
                <a:latin typeface="Arial" charset="0"/>
                <a:ea typeface="ＭＳ Ｐゴシック" charset="0"/>
                <a:cs typeface="ＭＳ Ｐゴシック" charset="0"/>
              </a:rPr>
              <a:t>1</a:t>
            </a:r>
            <a:r>
              <a:rPr lang="en-US" sz="2400" dirty="0">
                <a:solidFill>
                  <a:prstClr val="black"/>
                </a:solidFill>
                <a:latin typeface="Arial" charset="0"/>
                <a:ea typeface="ＭＳ Ｐゴシック" charset="0"/>
                <a:cs typeface="ＭＳ Ｐゴシック" charset="0"/>
              </a:rPr>
              <a:t>H has 0 neutrons</a:t>
            </a:r>
          </a:p>
          <a:p>
            <a:pPr marL="342900" lvl="0" indent="-342900" defTabSz="457200">
              <a:lnSpc>
                <a:spcPct val="90000"/>
              </a:lnSpc>
              <a:spcAft>
                <a:spcPts val="0"/>
              </a:spcAft>
              <a:buClrTx/>
            </a:pPr>
            <a:r>
              <a:rPr lang="en-US" sz="2400" dirty="0">
                <a:solidFill>
                  <a:prstClr val="black"/>
                </a:solidFill>
                <a:latin typeface="Arial" charset="0"/>
                <a:ea typeface="ＭＳ Ｐゴシック" charset="0"/>
                <a:cs typeface="ＭＳ Ｐゴシック" charset="0"/>
              </a:rPr>
              <a:t>		</a:t>
            </a:r>
            <a:r>
              <a:rPr lang="en-US" sz="2400" baseline="30000" dirty="0">
                <a:solidFill>
                  <a:prstClr val="black"/>
                </a:solidFill>
                <a:latin typeface="Arial" charset="0"/>
                <a:ea typeface="ＭＳ Ｐゴシック" charset="0"/>
                <a:cs typeface="ＭＳ Ｐゴシック" charset="0"/>
              </a:rPr>
              <a:t>2</a:t>
            </a:r>
            <a:r>
              <a:rPr lang="en-US" sz="2400" dirty="0">
                <a:solidFill>
                  <a:prstClr val="black"/>
                </a:solidFill>
                <a:latin typeface="Arial" charset="0"/>
                <a:ea typeface="ＭＳ Ｐゴシック" charset="0"/>
                <a:cs typeface="ＭＳ Ｐゴシック" charset="0"/>
              </a:rPr>
              <a:t>H has 1 neutron</a:t>
            </a:r>
          </a:p>
          <a:p>
            <a:pPr marL="342900" lvl="0" indent="-342900" defTabSz="457200">
              <a:lnSpc>
                <a:spcPct val="90000"/>
              </a:lnSpc>
              <a:spcAft>
                <a:spcPts val="0"/>
              </a:spcAft>
              <a:buClrTx/>
            </a:pPr>
            <a:r>
              <a:rPr lang="en-US" sz="2400" dirty="0">
                <a:solidFill>
                  <a:prstClr val="black"/>
                </a:solidFill>
                <a:latin typeface="Arial" charset="0"/>
                <a:ea typeface="ＭＳ Ｐゴシック" charset="0"/>
                <a:cs typeface="ＭＳ Ｐゴシック" charset="0"/>
              </a:rPr>
              <a:t>		</a:t>
            </a:r>
            <a:r>
              <a:rPr lang="en-US" sz="2400" baseline="30000" dirty="0">
                <a:solidFill>
                  <a:prstClr val="black"/>
                </a:solidFill>
                <a:latin typeface="Arial" charset="0"/>
                <a:ea typeface="ＭＳ Ｐゴシック" charset="0"/>
                <a:cs typeface="ＭＳ Ｐゴシック" charset="0"/>
              </a:rPr>
              <a:t>3</a:t>
            </a:r>
            <a:r>
              <a:rPr lang="en-US" sz="2400" dirty="0">
                <a:solidFill>
                  <a:prstClr val="black"/>
                </a:solidFill>
                <a:latin typeface="Arial" charset="0"/>
                <a:ea typeface="ＭＳ Ｐゴシック" charset="0"/>
                <a:cs typeface="ＭＳ Ｐゴシック" charset="0"/>
              </a:rPr>
              <a:t>H has 2 neutrons</a:t>
            </a:r>
          </a:p>
          <a:p>
            <a:endParaRPr lang="en-US" dirty="0"/>
          </a:p>
        </p:txBody>
      </p:sp>
      <p:pic>
        <p:nvPicPr>
          <p:cNvPr id="7" name="Picture 6"/>
          <p:cNvPicPr>
            <a:picLocks noChangeAspect="1"/>
          </p:cNvPicPr>
          <p:nvPr/>
        </p:nvPicPr>
        <p:blipFill>
          <a:blip r:embed="rId2"/>
          <a:stretch>
            <a:fillRect/>
          </a:stretch>
        </p:blipFill>
        <p:spPr>
          <a:xfrm>
            <a:off x="975360" y="3749572"/>
            <a:ext cx="6715760" cy="2333727"/>
          </a:xfrm>
          <a:prstGeom prst="rect">
            <a:avLst/>
          </a:prstGeom>
        </p:spPr>
      </p:pic>
    </p:spTree>
    <p:extLst>
      <p:ext uri="{BB962C8B-B14F-4D97-AF65-F5344CB8AC3E}">
        <p14:creationId xmlns:p14="http://schemas.microsoft.com/office/powerpoint/2010/main" val="541793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Isotope Simulation</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057" b="11057"/>
          <a:stretch>
            <a:fillRect/>
          </a:stretch>
        </p:blipFill>
        <p:spPr/>
      </p:pic>
      <p:sp>
        <p:nvSpPr>
          <p:cNvPr id="4" name="Text Placeholder 3"/>
          <p:cNvSpPr>
            <a:spLocks noGrp="1"/>
          </p:cNvSpPr>
          <p:nvPr>
            <p:ph type="body" sz="quarter" idx="14"/>
          </p:nvPr>
        </p:nvSpPr>
        <p:spPr/>
        <p:txBody>
          <a:bodyPr/>
          <a:lstStyle/>
          <a:p>
            <a:r>
              <a:rPr lang="en-US" dirty="0">
                <a:hlinkClick r:id="rId3"/>
              </a:rPr>
              <a:t>https://phet.colorado.edu/sims/html/isotopes-and-atomic-mass/latest/isotopes-and-atomic-mass_en.html</a:t>
            </a:r>
            <a:endParaRPr lang="en-US" dirty="0"/>
          </a:p>
          <a:p>
            <a:endParaRPr lang="en-US" dirty="0"/>
          </a:p>
        </p:txBody>
      </p:sp>
    </p:spTree>
    <p:extLst>
      <p:ext uri="{BB962C8B-B14F-4D97-AF65-F5344CB8AC3E}">
        <p14:creationId xmlns:p14="http://schemas.microsoft.com/office/powerpoint/2010/main" val="1809144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Isotopes can be used as a research tool</a:t>
            </a:r>
          </a:p>
        </p:txBody>
      </p:sp>
      <p:pic>
        <p:nvPicPr>
          <p:cNvPr id="2" name="Picture Placeholder 1" descr="Figure_02_01_16.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2434" r="-42434"/>
          <a:stretch>
            <a:fillRect/>
          </a:stretch>
        </p:blipFill>
        <p:spPr>
          <a:xfrm>
            <a:off x="-1345804" y="1122386"/>
            <a:ext cx="8062913" cy="3500071"/>
          </a:xfrm>
        </p:spPr>
      </p:pic>
      <p:sp>
        <p:nvSpPr>
          <p:cNvPr id="7" name="Text Placeholder 6"/>
          <p:cNvSpPr>
            <a:spLocks noGrp="1"/>
          </p:cNvSpPr>
          <p:nvPr>
            <p:ph type="body" sz="quarter" idx="14"/>
          </p:nvPr>
        </p:nvSpPr>
        <p:spPr>
          <a:xfrm>
            <a:off x="287105" y="5427173"/>
            <a:ext cx="8062912" cy="1166382"/>
          </a:xfrm>
        </p:spPr>
        <p:txBody>
          <a:bodyPr>
            <a:normAutofit lnSpcReduction="10000"/>
          </a:bodyPr>
          <a:lstStyle/>
          <a:p>
            <a:r>
              <a:rPr lang="en-US" sz="1600" dirty="0"/>
              <a:t>The age of carbon-containing remains less than about 50,000 years old, such as this pygmy mammoth, can be determined using carbon dating.</a:t>
            </a:r>
          </a:p>
          <a:p>
            <a:r>
              <a:rPr lang="en-US" sz="1600" dirty="0"/>
              <a:t>For older objects, scientists analyze the presence of isotopes of uranium (which decays to lead), potassium, or rubidium.</a:t>
            </a:r>
          </a:p>
        </p:txBody>
      </p:sp>
      <p:sp>
        <p:nvSpPr>
          <p:cNvPr id="3" name="TextBox 2"/>
          <p:cNvSpPr txBox="1"/>
          <p:nvPr/>
        </p:nvSpPr>
        <p:spPr>
          <a:xfrm>
            <a:off x="5091497" y="1236084"/>
            <a:ext cx="3628684" cy="4247317"/>
          </a:xfrm>
          <a:prstGeom prst="rect">
            <a:avLst/>
          </a:prstGeom>
          <a:noFill/>
        </p:spPr>
        <p:txBody>
          <a:bodyPr wrap="square" rtlCol="0">
            <a:spAutoFit/>
          </a:bodyPr>
          <a:lstStyle/>
          <a:p>
            <a:r>
              <a:rPr lang="en-US" dirty="0"/>
              <a:t>Radioisotopes – isotopes that emit neutrons, protons, and electrons </a:t>
            </a:r>
          </a:p>
          <a:p>
            <a:endParaRPr lang="en-US" dirty="0"/>
          </a:p>
          <a:p>
            <a:r>
              <a:rPr lang="en-US" dirty="0"/>
              <a:t>Radiometric dating takes advantage of this natural phenomenon</a:t>
            </a:r>
          </a:p>
          <a:p>
            <a:endParaRPr lang="en-US" dirty="0"/>
          </a:p>
          <a:p>
            <a:r>
              <a:rPr lang="en-US" dirty="0"/>
              <a:t>Example: Over time Carbon-14 decays to Nitrogen-14. Researchers can compare Carbon-14 in atmosphere to carbon-14 in fossils remains and estimate fossil age </a:t>
            </a:r>
          </a:p>
          <a:p>
            <a:r>
              <a:rPr lang="en-US" dirty="0"/>
              <a:t> </a:t>
            </a:r>
          </a:p>
        </p:txBody>
      </p:sp>
    </p:spTree>
    <p:extLst>
      <p:ext uri="{BB962C8B-B14F-4D97-AF65-F5344CB8AC3E}">
        <p14:creationId xmlns:p14="http://schemas.microsoft.com/office/powerpoint/2010/main" val="21548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600" y="109246"/>
            <a:ext cx="8062912" cy="659535"/>
          </a:xfrm>
        </p:spPr>
        <p:txBody>
          <a:bodyPr/>
          <a:lstStyle/>
          <a:p>
            <a:r>
              <a:rPr lang="en-US" dirty="0"/>
              <a:t>Periodic Table</a:t>
            </a:r>
          </a:p>
        </p:txBody>
      </p:sp>
      <p:pic>
        <p:nvPicPr>
          <p:cNvPr id="2" name="Picture Placeholder 1" descr="Figure_02_01_04.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9197" r="-39197"/>
          <a:stretch>
            <a:fillRect/>
          </a:stretch>
        </p:blipFill>
        <p:spPr>
          <a:xfrm>
            <a:off x="-357381" y="768782"/>
            <a:ext cx="10731271" cy="4658392"/>
          </a:xfrm>
        </p:spPr>
      </p:pic>
      <p:sp>
        <p:nvSpPr>
          <p:cNvPr id="7" name="Text Placeholder 6"/>
          <p:cNvSpPr>
            <a:spLocks noGrp="1"/>
          </p:cNvSpPr>
          <p:nvPr>
            <p:ph type="body" sz="quarter" idx="14"/>
          </p:nvPr>
        </p:nvSpPr>
        <p:spPr>
          <a:xfrm>
            <a:off x="579120" y="5538933"/>
            <a:ext cx="8062912" cy="1166382"/>
          </a:xfrm>
        </p:spPr>
        <p:txBody>
          <a:bodyPr>
            <a:normAutofit/>
          </a:bodyPr>
          <a:lstStyle/>
          <a:p>
            <a:r>
              <a:rPr lang="en-US" sz="1600" dirty="0"/>
              <a:t>The periodic table shows the atomic mass and atomic number of each element. The atomic number appears above the symbol for the element and the approximate atomic mass appears below it.</a:t>
            </a:r>
          </a:p>
        </p:txBody>
      </p:sp>
    </p:spTree>
    <p:extLst>
      <p:ext uri="{BB962C8B-B14F-4D97-AF65-F5344CB8AC3E}">
        <p14:creationId xmlns:p14="http://schemas.microsoft.com/office/powerpoint/2010/main" val="123432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2866" y="240424"/>
            <a:ext cx="7363974" cy="659535"/>
          </a:xfrm>
        </p:spPr>
        <p:txBody>
          <a:bodyPr>
            <a:normAutofit/>
          </a:bodyPr>
          <a:lstStyle/>
          <a:p>
            <a:r>
              <a:rPr lang="en-US" sz="2000" dirty="0"/>
              <a:t>Electron Shells and the Bohr Model</a:t>
            </a:r>
          </a:p>
        </p:txBody>
      </p:sp>
      <p:pic>
        <p:nvPicPr>
          <p:cNvPr id="2" name="Picture Placeholder 1" descr="Figure_02_01_06.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9042" r="-59042"/>
          <a:stretch>
            <a:fillRect/>
          </a:stretch>
        </p:blipFill>
        <p:spPr>
          <a:xfrm>
            <a:off x="4350466" y="1025806"/>
            <a:ext cx="6844441" cy="2971138"/>
          </a:xfrm>
        </p:spPr>
      </p:pic>
      <p:sp>
        <p:nvSpPr>
          <p:cNvPr id="7" name="Text Placeholder 6"/>
          <p:cNvSpPr>
            <a:spLocks noGrp="1"/>
          </p:cNvSpPr>
          <p:nvPr>
            <p:ph type="body" sz="quarter" idx="14"/>
          </p:nvPr>
        </p:nvSpPr>
        <p:spPr>
          <a:xfrm>
            <a:off x="335369" y="1258765"/>
            <a:ext cx="6694935" cy="5284544"/>
          </a:xfrm>
        </p:spPr>
        <p:txBody>
          <a:bodyPr>
            <a:normAutofit/>
          </a:bodyPr>
          <a:lstStyle/>
          <a:p>
            <a:pPr marL="285750" indent="-285750">
              <a:buFont typeface="Arial"/>
              <a:buChar char="•"/>
            </a:pPr>
            <a:r>
              <a:rPr lang="en-US" sz="2600" dirty="0"/>
              <a:t>Atoms with </a:t>
            </a:r>
            <a:r>
              <a:rPr lang="en-US" sz="2600" b="1" dirty="0"/>
              <a:t>neutral charge</a:t>
            </a:r>
          </a:p>
          <a:p>
            <a:pPr marL="1017270" lvl="1" indent="-285750">
              <a:buFont typeface="Arial"/>
              <a:buChar char="•"/>
            </a:pPr>
            <a:r>
              <a:rPr lang="en-US" sz="2200" dirty="0"/>
              <a:t>Number of protons = number of electrons</a:t>
            </a:r>
          </a:p>
          <a:p>
            <a:pPr marL="1017270" lvl="1" indent="-285750">
              <a:buFont typeface="Arial"/>
              <a:buChar char="•"/>
            </a:pPr>
            <a:r>
              <a:rPr lang="en-US" sz="2200" dirty="0"/>
              <a:t>Number of electrons = atomic number</a:t>
            </a:r>
          </a:p>
          <a:p>
            <a:endParaRPr lang="en-US" sz="1600" dirty="0"/>
          </a:p>
          <a:p>
            <a:pPr>
              <a:spcBef>
                <a:spcPts val="0"/>
              </a:spcBef>
              <a:spcAft>
                <a:spcPts val="0"/>
              </a:spcAft>
            </a:pPr>
            <a:r>
              <a:rPr lang="en-US" dirty="0"/>
              <a:t>Bohr model – early model with protons in nucleus and </a:t>
            </a:r>
          </a:p>
          <a:p>
            <a:pPr>
              <a:spcBef>
                <a:spcPts val="0"/>
              </a:spcBef>
              <a:spcAft>
                <a:spcPts val="0"/>
              </a:spcAft>
            </a:pPr>
            <a:r>
              <a:rPr lang="en-US" dirty="0"/>
              <a:t>electrons in circular orbits at specific distance from nucleus</a:t>
            </a:r>
          </a:p>
          <a:p>
            <a:endParaRPr lang="en-US" sz="1600" dirty="0"/>
          </a:p>
          <a:p>
            <a:r>
              <a:rPr lang="en-US" b="1" dirty="0"/>
              <a:t>Orbits: electron shells or energy levels</a:t>
            </a:r>
          </a:p>
          <a:p>
            <a:pPr marL="342900" indent="-342900">
              <a:buFont typeface="Arial" charset="0"/>
              <a:buChar char="•"/>
            </a:pPr>
            <a:r>
              <a:rPr lang="en-US" dirty="0"/>
              <a:t>An electron normally exists in the lowest available energy shell (closest to the nucleus) </a:t>
            </a:r>
          </a:p>
          <a:p>
            <a:pPr marL="342900" indent="-342900">
              <a:buFont typeface="Arial" charset="0"/>
              <a:buChar char="•"/>
            </a:pPr>
            <a:r>
              <a:rPr lang="en-US" dirty="0"/>
              <a:t>Electrons fill orbitals closest to nucleus first, then those further away in order (i.e. 1n fills first, then 2n, then 3n, </a:t>
            </a:r>
            <a:r>
              <a:rPr lang="en-US" dirty="0" err="1"/>
              <a:t>etc</a:t>
            </a:r>
            <a:endParaRPr lang="en-US" dirty="0"/>
          </a:p>
        </p:txBody>
      </p:sp>
    </p:spTree>
    <p:extLst>
      <p:ext uri="{BB962C8B-B14F-4D97-AF65-F5344CB8AC3E}">
        <p14:creationId xmlns:p14="http://schemas.microsoft.com/office/powerpoint/2010/main" val="344980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2076" y="0"/>
            <a:ext cx="8062912" cy="659535"/>
          </a:xfrm>
        </p:spPr>
        <p:txBody>
          <a:bodyPr>
            <a:normAutofit fontScale="90000"/>
          </a:bodyPr>
          <a:lstStyle/>
          <a:p>
            <a:r>
              <a:rPr lang="en-US" dirty="0"/>
              <a:t>Figure 2.7 – electrons filling their shells</a:t>
            </a:r>
          </a:p>
        </p:txBody>
      </p:sp>
      <p:pic>
        <p:nvPicPr>
          <p:cNvPr id="2" name="Picture Placeholder 1" descr="Figure_02_01_14.pn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303" r="-27303"/>
          <a:stretch>
            <a:fillRect/>
          </a:stretch>
        </p:blipFill>
        <p:spPr>
          <a:xfrm>
            <a:off x="-301133" y="849761"/>
            <a:ext cx="9644536" cy="4556428"/>
          </a:xfrm>
        </p:spPr>
      </p:pic>
      <p:sp>
        <p:nvSpPr>
          <p:cNvPr id="3" name="TextBox 2"/>
          <p:cNvSpPr txBox="1"/>
          <p:nvPr/>
        </p:nvSpPr>
        <p:spPr>
          <a:xfrm>
            <a:off x="788635" y="4678018"/>
            <a:ext cx="7954313" cy="1754326"/>
          </a:xfrm>
          <a:prstGeom prst="rect">
            <a:avLst/>
          </a:prstGeom>
          <a:noFill/>
        </p:spPr>
        <p:txBody>
          <a:bodyPr wrap="square" rtlCol="0">
            <a:spAutoFit/>
          </a:bodyPr>
          <a:lstStyle/>
          <a:p>
            <a:endParaRPr lang="en-US" dirty="0"/>
          </a:p>
          <a:p>
            <a:endParaRPr lang="en-US" dirty="0"/>
          </a:p>
          <a:p>
            <a:endParaRPr lang="en-US" dirty="0"/>
          </a:p>
          <a:p>
            <a:r>
              <a:rPr lang="en-US" dirty="0"/>
              <a:t>Outer shell: </a:t>
            </a:r>
            <a:r>
              <a:rPr lang="en-US" b="1" dirty="0"/>
              <a:t>Valence shell</a:t>
            </a:r>
          </a:p>
          <a:p>
            <a:pPr marL="285750" indent="-285750">
              <a:buFont typeface="Arial" charset="0"/>
              <a:buChar char="•"/>
            </a:pPr>
            <a:r>
              <a:rPr lang="en-US" dirty="0"/>
              <a:t>The most stable configuration occurs when the valence shell is filled</a:t>
            </a:r>
          </a:p>
          <a:p>
            <a:pPr marL="285750" indent="-285750">
              <a:buFont typeface="Arial" charset="0"/>
              <a:buChar char="•"/>
            </a:pPr>
            <a:r>
              <a:rPr lang="en-US" dirty="0"/>
              <a:t>The elements in group 18 of this diagram have full valence shells</a:t>
            </a:r>
          </a:p>
        </p:txBody>
      </p:sp>
    </p:spTree>
    <p:extLst>
      <p:ext uri="{BB962C8B-B14F-4D97-AF65-F5344CB8AC3E}">
        <p14:creationId xmlns:p14="http://schemas.microsoft.com/office/powerpoint/2010/main" val="1610133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4159" y="0"/>
            <a:ext cx="8062912" cy="659535"/>
          </a:xfrm>
        </p:spPr>
        <p:txBody>
          <a:bodyPr>
            <a:normAutofit fontScale="90000"/>
          </a:bodyPr>
          <a:lstStyle/>
          <a:p>
            <a:r>
              <a:rPr lang="en-US" dirty="0"/>
              <a:t>Figure 2.7 – electrons filling their shells</a:t>
            </a:r>
          </a:p>
        </p:txBody>
      </p:sp>
      <p:sp>
        <p:nvSpPr>
          <p:cNvPr id="7" name="Text Placeholder 6"/>
          <p:cNvSpPr>
            <a:spLocks noGrp="1"/>
          </p:cNvSpPr>
          <p:nvPr>
            <p:ph type="body" sz="quarter" idx="14"/>
          </p:nvPr>
        </p:nvSpPr>
        <p:spPr>
          <a:xfrm>
            <a:off x="264159" y="5443308"/>
            <a:ext cx="8560261" cy="1564950"/>
          </a:xfrm>
        </p:spPr>
        <p:txBody>
          <a:bodyPr>
            <a:normAutofit/>
          </a:bodyPr>
          <a:lstStyle/>
          <a:p>
            <a:r>
              <a:rPr lang="en-US" sz="1600" dirty="0"/>
              <a:t>When the first two outer shells are filled each will have eight electrons </a:t>
            </a:r>
            <a:r>
              <a:rPr lang="en-US" sz="1600" b="1" dirty="0"/>
              <a:t>(octet rule)</a:t>
            </a:r>
            <a:endParaRPr lang="en-US" sz="1600" dirty="0"/>
          </a:p>
          <a:p>
            <a:pPr marL="285750" indent="-285750">
              <a:spcBef>
                <a:spcPts val="0"/>
              </a:spcBef>
              <a:spcAft>
                <a:spcPts val="0"/>
              </a:spcAft>
              <a:buFont typeface="Arial" charset="0"/>
              <a:buChar char="•"/>
            </a:pPr>
            <a:r>
              <a:rPr lang="en-US" sz="1600" dirty="0"/>
              <a:t>Group 1 elements (H, Li, NA) could achieve stability by losing an outer electron</a:t>
            </a:r>
          </a:p>
          <a:p>
            <a:pPr marL="285750" indent="-285750">
              <a:spcBef>
                <a:spcPts val="0"/>
              </a:spcBef>
              <a:spcAft>
                <a:spcPts val="0"/>
              </a:spcAft>
              <a:buFont typeface="Arial" charset="0"/>
              <a:buChar char="•"/>
            </a:pPr>
            <a:r>
              <a:rPr lang="en-US" sz="1600" dirty="0"/>
              <a:t>Group 17 elements could achieve stability by gaining one additional electron </a:t>
            </a:r>
          </a:p>
        </p:txBody>
      </p:sp>
      <p:pic>
        <p:nvPicPr>
          <p:cNvPr id="8" name="Picture Placeholder 1" descr="Figure_02_01_14.png"/>
          <p:cNvPicPr>
            <a:picLocks noChangeAspect="1"/>
          </p:cNvPicPr>
          <p:nvPr/>
        </p:nvPicPr>
        <p:blipFill>
          <a:blip r:embed="rId3">
            <a:extLst>
              <a:ext uri="{28A0092B-C50C-407E-A947-70E740481C1C}">
                <a14:useLocalDpi xmlns:a14="http://schemas.microsoft.com/office/drawing/2010/main" val="0"/>
              </a:ext>
            </a:extLst>
          </a:blip>
          <a:srcRect l="-27303" r="-27303"/>
          <a:stretch>
            <a:fillRect/>
          </a:stretch>
        </p:blipFill>
        <p:spPr>
          <a:xfrm>
            <a:off x="-526653" y="773207"/>
            <a:ext cx="9644536" cy="4556428"/>
          </a:xfrm>
          <a:prstGeom prst="rect">
            <a:avLst/>
          </a:prstGeom>
        </p:spPr>
      </p:pic>
    </p:spTree>
    <p:extLst>
      <p:ext uri="{BB962C8B-B14F-4D97-AF65-F5344CB8AC3E}">
        <p14:creationId xmlns:p14="http://schemas.microsoft.com/office/powerpoint/2010/main" val="123882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1157931"/>
            <a:ext cx="8342359" cy="5419397"/>
          </a:xfrm>
        </p:spPr>
        <p:txBody>
          <a:bodyPr>
            <a:normAutofit/>
          </a:bodyPr>
          <a:lstStyle/>
          <a:p>
            <a:pPr marL="457200" indent="-457200">
              <a:buFont typeface="Arial"/>
              <a:buChar char="•"/>
            </a:pPr>
            <a:r>
              <a:rPr lang="en-US" sz="2800" dirty="0"/>
              <a:t>Bohr models are incomplete</a:t>
            </a:r>
          </a:p>
          <a:p>
            <a:pPr marL="457200" indent="-457200">
              <a:buFont typeface="Arial"/>
              <a:buChar char="•"/>
            </a:pPr>
            <a:r>
              <a:rPr lang="en-US" sz="2800" dirty="0"/>
              <a:t>Electrons are </a:t>
            </a:r>
            <a:r>
              <a:rPr lang="en-US" sz="2800" b="1" dirty="0"/>
              <a:t>not</a:t>
            </a:r>
            <a:r>
              <a:rPr lang="en-US" sz="2800" dirty="0"/>
              <a:t> in planet-like orbits</a:t>
            </a:r>
          </a:p>
          <a:p>
            <a:pPr marL="457200" indent="-457200">
              <a:buFont typeface="Arial"/>
              <a:buChar char="•"/>
            </a:pPr>
            <a:r>
              <a:rPr lang="en-US" sz="2800" b="1" dirty="0"/>
              <a:t>Electron orbitals – </a:t>
            </a:r>
            <a:r>
              <a:rPr lang="en-US" sz="2800" dirty="0"/>
              <a:t>complex shapes that describe how electrons are spatially distributed around the nucleus </a:t>
            </a:r>
          </a:p>
          <a:p>
            <a:pPr marL="457200" indent="-457200">
              <a:buFont typeface="Arial"/>
              <a:buChar char="•"/>
            </a:pPr>
            <a:r>
              <a:rPr lang="en-US" sz="2800" dirty="0"/>
              <a:t>Quantum mechanics allows us to </a:t>
            </a:r>
            <a:r>
              <a:rPr lang="en-US" sz="2800" b="1" dirty="0"/>
              <a:t>predict </a:t>
            </a:r>
            <a:r>
              <a:rPr lang="en-US" sz="2800" dirty="0"/>
              <a:t>where an electron might be at any given time</a:t>
            </a:r>
          </a:p>
          <a:p>
            <a:pPr marL="457200" indent="-457200">
              <a:buFont typeface="Arial"/>
              <a:buChar char="•"/>
            </a:pPr>
            <a:r>
              <a:rPr lang="en-US" sz="2800" dirty="0"/>
              <a:t>This predicted area is known as the </a:t>
            </a:r>
            <a:r>
              <a:rPr lang="en-US" sz="2800" b="1" dirty="0"/>
              <a:t>orbital</a:t>
            </a:r>
          </a:p>
          <a:p>
            <a:endParaRPr lang="en-US" sz="2400" dirty="0"/>
          </a:p>
        </p:txBody>
      </p:sp>
      <p:sp>
        <p:nvSpPr>
          <p:cNvPr id="5" name="Title 4"/>
          <p:cNvSpPr>
            <a:spLocks noGrp="1"/>
          </p:cNvSpPr>
          <p:nvPr>
            <p:ph type="title"/>
          </p:nvPr>
        </p:nvSpPr>
        <p:spPr/>
        <p:txBody>
          <a:bodyPr/>
          <a:lstStyle/>
          <a:p>
            <a:r>
              <a:rPr lang="en-US" dirty="0"/>
              <a:t>What about electron orbitals?</a:t>
            </a:r>
          </a:p>
        </p:txBody>
      </p:sp>
    </p:spTree>
    <p:extLst>
      <p:ext uri="{BB962C8B-B14F-4D97-AF65-F5344CB8AC3E}">
        <p14:creationId xmlns:p14="http://schemas.microsoft.com/office/powerpoint/2010/main" val="64747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2080" y="440998"/>
            <a:ext cx="8062912" cy="659535"/>
          </a:xfrm>
        </p:spPr>
        <p:txBody>
          <a:bodyPr/>
          <a:lstStyle/>
          <a:p>
            <a:r>
              <a:rPr lang="en-US" dirty="0"/>
              <a:t>Figure 2.8 Subshells have unique shapes</a:t>
            </a:r>
          </a:p>
        </p:txBody>
      </p:sp>
      <p:pic>
        <p:nvPicPr>
          <p:cNvPr id="2" name="Picture Placeholder 1" descr="Figure_02_01_15.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791" r="-25791"/>
          <a:stretch>
            <a:fillRect/>
          </a:stretch>
        </p:blipFill>
        <p:spPr/>
      </p:pic>
      <p:sp>
        <p:nvSpPr>
          <p:cNvPr id="7" name="Text Placeholder 6"/>
          <p:cNvSpPr>
            <a:spLocks noGrp="1"/>
          </p:cNvSpPr>
          <p:nvPr>
            <p:ph type="body" sz="quarter" idx="14"/>
          </p:nvPr>
        </p:nvSpPr>
        <p:spPr>
          <a:xfrm>
            <a:off x="457198" y="4622457"/>
            <a:ext cx="8062913" cy="2056933"/>
          </a:xfrm>
        </p:spPr>
        <p:txBody>
          <a:bodyPr>
            <a:normAutofit lnSpcReduction="10000"/>
          </a:bodyPr>
          <a:lstStyle/>
          <a:p>
            <a:r>
              <a:rPr lang="en-US" dirty="0"/>
              <a:t>Within each Bohr model shell are subshells</a:t>
            </a:r>
          </a:p>
          <a:p>
            <a:r>
              <a:rPr lang="en-US" dirty="0"/>
              <a:t>Each subshell (</a:t>
            </a:r>
            <a:r>
              <a:rPr lang="en-US" i="1" dirty="0" err="1"/>
              <a:t>s,p,d,f</a:t>
            </a:r>
            <a:r>
              <a:rPr lang="en-US" dirty="0"/>
              <a:t>) has a specified number of orbitals containing electrons</a:t>
            </a:r>
          </a:p>
          <a:p>
            <a:r>
              <a:rPr lang="en-US" dirty="0"/>
              <a:t>The </a:t>
            </a:r>
            <a:r>
              <a:rPr lang="en-US" i="1" dirty="0"/>
              <a:t>s</a:t>
            </a:r>
            <a:r>
              <a:rPr lang="en-US" dirty="0"/>
              <a:t> subshell is spherical and has one orbital</a:t>
            </a:r>
          </a:p>
          <a:p>
            <a:r>
              <a:rPr lang="en-US" dirty="0"/>
              <a:t>The </a:t>
            </a:r>
            <a:r>
              <a:rPr lang="en-US" i="1" dirty="0"/>
              <a:t>p </a:t>
            </a:r>
            <a:r>
              <a:rPr lang="en-US" dirty="0"/>
              <a:t>subshell is dumbbell shaped and has three orbitals</a:t>
            </a:r>
          </a:p>
          <a:p>
            <a:endParaRPr lang="en-US" sz="1600" dirty="0"/>
          </a:p>
        </p:txBody>
      </p:sp>
    </p:spTree>
    <p:extLst>
      <p:ext uri="{BB962C8B-B14F-4D97-AF65-F5344CB8AC3E}">
        <p14:creationId xmlns:p14="http://schemas.microsoft.com/office/powerpoint/2010/main" val="1092422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Orbitals: Electron Configuration of Scandium</a:t>
            </a:r>
          </a:p>
        </p:txBody>
      </p:sp>
      <p:pic>
        <p:nvPicPr>
          <p:cNvPr id="5" name="Picture Placeholder 4">
            <a:hlinkClick r:id="rId2"/>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854" b="11854"/>
          <a:stretch>
            <a:fillRect/>
          </a:stretch>
        </p:blipFill>
        <p:spPr/>
      </p:pic>
      <p:sp>
        <p:nvSpPr>
          <p:cNvPr id="4" name="Text Placeholder 3"/>
          <p:cNvSpPr>
            <a:spLocks noGrp="1"/>
          </p:cNvSpPr>
          <p:nvPr>
            <p:ph type="body" sz="quarter" idx="14"/>
          </p:nvPr>
        </p:nvSpPr>
        <p:spPr/>
        <p:txBody>
          <a:bodyPr/>
          <a:lstStyle/>
          <a:p>
            <a:r>
              <a:rPr lang="en-US" dirty="0">
                <a:hlinkClick r:id="rId2"/>
              </a:rPr>
              <a:t>https://youtu.be/sMt5Dcex0kg</a:t>
            </a:r>
            <a:endParaRPr lang="en-US" dirty="0"/>
          </a:p>
          <a:p>
            <a:endParaRPr lang="en-US" dirty="0"/>
          </a:p>
        </p:txBody>
      </p:sp>
    </p:spTree>
    <p:extLst>
      <p:ext uri="{BB962C8B-B14F-4D97-AF65-F5344CB8AC3E}">
        <p14:creationId xmlns:p14="http://schemas.microsoft.com/office/powerpoint/2010/main" val="1389404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9453" y="416135"/>
            <a:ext cx="8062912" cy="659535"/>
          </a:xfrm>
        </p:spPr>
        <p:txBody>
          <a:bodyPr>
            <a:noAutofit/>
          </a:bodyPr>
          <a:lstStyle/>
          <a:p>
            <a:r>
              <a:rPr lang="en-US" dirty="0"/>
              <a:t>Atoms are the </a:t>
            </a:r>
            <a:r>
              <a:rPr lang="en-US"/>
              <a:t>Building </a:t>
            </a:r>
            <a:br>
              <a:rPr lang="en-US"/>
            </a:br>
            <a:r>
              <a:rPr lang="en-US"/>
              <a:t>blocks </a:t>
            </a:r>
            <a:r>
              <a:rPr lang="en-US" dirty="0"/>
              <a:t>of Molecules</a:t>
            </a:r>
          </a:p>
        </p:txBody>
      </p:sp>
      <p:pic>
        <p:nvPicPr>
          <p:cNvPr id="2" name="Picture Placeholder 1" descr="Figure_02_00_0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124" r="-12124"/>
          <a:stretch>
            <a:fillRect/>
          </a:stretch>
        </p:blipFill>
        <p:spPr>
          <a:xfrm>
            <a:off x="4790060" y="1075670"/>
            <a:ext cx="4794311" cy="2081187"/>
          </a:xfrm>
        </p:spPr>
      </p:pic>
      <p:sp>
        <p:nvSpPr>
          <p:cNvPr id="10" name="TextBox 9"/>
          <p:cNvSpPr txBox="1"/>
          <p:nvPr/>
        </p:nvSpPr>
        <p:spPr>
          <a:xfrm>
            <a:off x="524394" y="1877775"/>
            <a:ext cx="6887411" cy="4401205"/>
          </a:xfrm>
          <a:prstGeom prst="rect">
            <a:avLst/>
          </a:prstGeom>
          <a:noFill/>
        </p:spPr>
        <p:txBody>
          <a:bodyPr wrap="square" rtlCol="0">
            <a:spAutoFit/>
          </a:bodyPr>
          <a:lstStyle/>
          <a:p>
            <a:pPr marL="285750" indent="-285750">
              <a:buFont typeface="Arial"/>
              <a:buChar char="•"/>
            </a:pPr>
            <a:r>
              <a:rPr lang="en-US" sz="2800" dirty="0"/>
              <a:t>Life is composed of matter</a:t>
            </a:r>
          </a:p>
          <a:p>
            <a:endParaRPr lang="en-US" sz="2800" dirty="0"/>
          </a:p>
          <a:p>
            <a:pPr marL="285750" indent="-285750">
              <a:buFont typeface="Arial"/>
              <a:buChar char="•"/>
            </a:pPr>
            <a:r>
              <a:rPr lang="en-US" sz="2800" dirty="0"/>
              <a:t>Matter: </a:t>
            </a:r>
          </a:p>
          <a:p>
            <a:pPr marL="742950" lvl="1" indent="-285750">
              <a:buFont typeface="Arial"/>
              <a:buChar char="•"/>
            </a:pPr>
            <a:r>
              <a:rPr lang="en-US" sz="2800" dirty="0"/>
              <a:t>occupies space </a:t>
            </a:r>
          </a:p>
          <a:p>
            <a:pPr marL="742950" lvl="1" indent="-285750">
              <a:buFont typeface="Arial"/>
              <a:buChar char="•"/>
            </a:pPr>
            <a:r>
              <a:rPr lang="en-US" sz="2800" dirty="0"/>
              <a:t>has mass</a:t>
            </a:r>
          </a:p>
          <a:p>
            <a:pPr marL="285750" indent="-285750">
              <a:buFont typeface="Arial"/>
              <a:buChar char="•"/>
            </a:pPr>
            <a:endParaRPr lang="en-US" sz="2800" dirty="0"/>
          </a:p>
          <a:p>
            <a:endParaRPr lang="en-US" sz="2800" dirty="0"/>
          </a:p>
          <a:p>
            <a:pPr marL="285750" indent="-285750">
              <a:buFont typeface="Arial"/>
              <a:buChar char="•"/>
            </a:pPr>
            <a:r>
              <a:rPr lang="en-US" sz="2800" b="1" dirty="0"/>
              <a:t>Elements</a:t>
            </a:r>
            <a:r>
              <a:rPr lang="en-US" sz="2800" dirty="0"/>
              <a:t> are unique forms of matter</a:t>
            </a:r>
          </a:p>
          <a:p>
            <a:pPr marL="914400" lvl="1" indent="-457200">
              <a:buFont typeface="+mj-lt"/>
              <a:buAutoNum type="arabicPeriod"/>
            </a:pPr>
            <a:r>
              <a:rPr lang="en-US" sz="2800" dirty="0"/>
              <a:t>Specific chemical properties</a:t>
            </a:r>
          </a:p>
          <a:p>
            <a:pPr marL="914400" lvl="1" indent="-457200">
              <a:buFont typeface="+mj-lt"/>
              <a:buAutoNum type="arabicPeriod"/>
            </a:pPr>
            <a:r>
              <a:rPr lang="en-US" sz="2800" dirty="0"/>
              <a:t>Specific physical properties</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300720" cy="1099794"/>
          </a:xfrm>
        </p:spPr>
        <p:txBody>
          <a:bodyPr>
            <a:normAutofit/>
          </a:bodyPr>
          <a:lstStyle/>
          <a:p>
            <a:r>
              <a:rPr lang="en-US" sz="3200" dirty="0">
                <a:cs typeface="Arial Unicode MS" charset="0"/>
              </a:rPr>
              <a:t>Electrons determine </a:t>
            </a:r>
            <a:br>
              <a:rPr lang="en-US" sz="3200" dirty="0">
                <a:cs typeface="Arial Unicode MS" charset="0"/>
              </a:rPr>
            </a:br>
            <a:r>
              <a:rPr lang="en-US" sz="3200" dirty="0">
                <a:cs typeface="Arial Unicode MS" charset="0"/>
              </a:rPr>
              <a:t>how atoms interact</a:t>
            </a:r>
            <a:endParaRPr lang="en-US" sz="3200" dirty="0"/>
          </a:p>
        </p:txBody>
      </p:sp>
      <p:sp>
        <p:nvSpPr>
          <p:cNvPr id="4" name="Text Placeholder 3"/>
          <p:cNvSpPr>
            <a:spLocks noGrp="1"/>
          </p:cNvSpPr>
          <p:nvPr>
            <p:ph type="body" sz="quarter" idx="14"/>
          </p:nvPr>
        </p:nvSpPr>
        <p:spPr>
          <a:xfrm>
            <a:off x="457200" y="2161207"/>
            <a:ext cx="8062912" cy="1536498"/>
          </a:xfrm>
          <a:solidFill>
            <a:schemeClr val="bg1"/>
          </a:solidFill>
          <a:ln>
            <a:solidFill>
              <a:srgbClr val="A4EC1A"/>
            </a:solidFill>
          </a:ln>
        </p:spPr>
        <p:txBody>
          <a:bodyPr/>
          <a:lstStyle/>
          <a:p>
            <a:r>
              <a:rPr lang="en-US" sz="2800" b="1" dirty="0"/>
              <a:t>Chemical reactions are changes in distribution of electrons between atoms</a:t>
            </a:r>
          </a:p>
          <a:p>
            <a:endParaRPr lang="en-US" dirty="0"/>
          </a:p>
        </p:txBody>
      </p:sp>
    </p:spTree>
    <p:extLst>
      <p:ext uri="{BB962C8B-B14F-4D97-AF65-F5344CB8AC3E}">
        <p14:creationId xmlns:p14="http://schemas.microsoft.com/office/powerpoint/2010/main" val="454208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203292"/>
            <a:ext cx="8206283" cy="4480560"/>
          </a:xfrm>
        </p:spPr>
        <p:txBody>
          <a:bodyPr/>
          <a:lstStyle/>
          <a:p>
            <a:pPr marL="457200" indent="-457200">
              <a:buFont typeface="Arial"/>
              <a:buChar char="•"/>
            </a:pPr>
            <a:r>
              <a:rPr lang="en-US" b="1" dirty="0"/>
              <a:t>Reactants</a:t>
            </a:r>
            <a:r>
              <a:rPr lang="en-US" dirty="0"/>
              <a:t> – substances used at beginning of reaction</a:t>
            </a:r>
          </a:p>
          <a:p>
            <a:pPr marL="457200" indent="-457200">
              <a:buFont typeface="Arial"/>
              <a:buChar char="•"/>
            </a:pPr>
            <a:r>
              <a:rPr lang="en-US" b="1" dirty="0"/>
              <a:t>Products</a:t>
            </a:r>
            <a:r>
              <a:rPr lang="en-US" dirty="0"/>
              <a:t> – substances formed at the end of the reaction</a:t>
            </a:r>
          </a:p>
          <a:p>
            <a:endParaRPr lang="en-US" dirty="0"/>
          </a:p>
          <a:p>
            <a:r>
              <a:rPr lang="en-US" dirty="0"/>
              <a:t>		2H</a:t>
            </a:r>
            <a:r>
              <a:rPr lang="en-US" baseline="-25000" dirty="0"/>
              <a:t>2</a:t>
            </a:r>
            <a:r>
              <a:rPr lang="en-US" dirty="0"/>
              <a:t>O</a:t>
            </a:r>
            <a:r>
              <a:rPr lang="en-US" baseline="-25000" dirty="0"/>
              <a:t>2</a:t>
            </a:r>
            <a:r>
              <a:rPr lang="en-US" dirty="0"/>
              <a:t>            2H</a:t>
            </a:r>
            <a:r>
              <a:rPr lang="en-US" baseline="-25000" dirty="0"/>
              <a:t>2</a:t>
            </a:r>
            <a:r>
              <a:rPr lang="en-US" dirty="0"/>
              <a:t>O + O</a:t>
            </a:r>
            <a:r>
              <a:rPr lang="en-US" baseline="-25000" dirty="0"/>
              <a:t>2</a:t>
            </a:r>
          </a:p>
        </p:txBody>
      </p:sp>
      <p:sp>
        <p:nvSpPr>
          <p:cNvPr id="4" name="Title 3"/>
          <p:cNvSpPr>
            <a:spLocks noGrp="1"/>
          </p:cNvSpPr>
          <p:nvPr>
            <p:ph type="title"/>
          </p:nvPr>
        </p:nvSpPr>
        <p:spPr/>
        <p:txBody>
          <a:bodyPr/>
          <a:lstStyle/>
          <a:p>
            <a:r>
              <a:rPr lang="en-US" dirty="0"/>
              <a:t>Chemical Reactions</a:t>
            </a:r>
          </a:p>
        </p:txBody>
      </p:sp>
      <p:sp>
        <p:nvSpPr>
          <p:cNvPr id="5" name="Right Arrow 4"/>
          <p:cNvSpPr/>
          <p:nvPr/>
        </p:nvSpPr>
        <p:spPr>
          <a:xfrm>
            <a:off x="3640023" y="4343305"/>
            <a:ext cx="1133964" cy="26082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177209" y="4819595"/>
            <a:ext cx="4683271" cy="369332"/>
          </a:xfrm>
          <a:prstGeom prst="rect">
            <a:avLst/>
          </a:prstGeom>
          <a:noFill/>
        </p:spPr>
        <p:txBody>
          <a:bodyPr wrap="square" rtlCol="0">
            <a:spAutoFit/>
          </a:bodyPr>
          <a:lstStyle/>
          <a:p>
            <a:r>
              <a:rPr lang="en-US" dirty="0"/>
              <a:t>Reactants                           Products               </a:t>
            </a:r>
          </a:p>
        </p:txBody>
      </p:sp>
    </p:spTree>
    <p:extLst>
      <p:ext uri="{BB962C8B-B14F-4D97-AF65-F5344CB8AC3E}">
        <p14:creationId xmlns:p14="http://schemas.microsoft.com/office/powerpoint/2010/main" val="2566349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785" y="1538238"/>
            <a:ext cx="8403309" cy="4480560"/>
          </a:xfrm>
        </p:spPr>
        <p:txBody>
          <a:bodyPr>
            <a:normAutofit lnSpcReduction="10000"/>
          </a:bodyPr>
          <a:lstStyle/>
          <a:p>
            <a:r>
              <a:rPr lang="en-US" dirty="0"/>
              <a:t>2H</a:t>
            </a:r>
            <a:r>
              <a:rPr lang="en-US" baseline="-25000" dirty="0"/>
              <a:t>2</a:t>
            </a:r>
            <a:r>
              <a:rPr lang="en-US" dirty="0"/>
              <a:t>O</a:t>
            </a:r>
            <a:r>
              <a:rPr lang="en-US" baseline="-25000" dirty="0"/>
              <a:t>2</a:t>
            </a:r>
            <a:r>
              <a:rPr lang="en-US" dirty="0"/>
              <a:t>            2H</a:t>
            </a:r>
            <a:r>
              <a:rPr lang="en-US" baseline="-25000" dirty="0"/>
              <a:t>2</a:t>
            </a:r>
            <a:r>
              <a:rPr lang="en-US" dirty="0"/>
              <a:t>O + O</a:t>
            </a:r>
            <a:r>
              <a:rPr lang="en-US" baseline="-25000" dirty="0"/>
              <a:t>2 </a:t>
            </a:r>
            <a:endParaRPr lang="en-US" dirty="0"/>
          </a:p>
          <a:p>
            <a:r>
              <a:rPr lang="en-US" b="1" dirty="0"/>
              <a:t>Irreversible reaction</a:t>
            </a:r>
            <a:r>
              <a:rPr lang="en-US" dirty="0"/>
              <a:t>: proceeds in one direction until all the reactants are used up</a:t>
            </a:r>
          </a:p>
          <a:p>
            <a:endParaRPr lang="en-US" dirty="0"/>
          </a:p>
          <a:p>
            <a:r>
              <a:rPr lang="en-US" dirty="0"/>
              <a:t>HCO</a:t>
            </a:r>
            <a:r>
              <a:rPr lang="en-US" baseline="-25000" dirty="0"/>
              <a:t>3</a:t>
            </a:r>
            <a:r>
              <a:rPr lang="en-US" baseline="30000" dirty="0"/>
              <a:t>-</a:t>
            </a:r>
            <a:r>
              <a:rPr lang="en-US" dirty="0"/>
              <a:t> + H</a:t>
            </a:r>
            <a:r>
              <a:rPr lang="en-US" baseline="30000" dirty="0"/>
              <a:t>+ 		         </a:t>
            </a:r>
            <a:r>
              <a:rPr lang="en-US" dirty="0"/>
              <a:t>H</a:t>
            </a:r>
            <a:r>
              <a:rPr lang="en-US" baseline="-25000" dirty="0"/>
              <a:t>2</a:t>
            </a:r>
            <a:r>
              <a:rPr lang="en-US" dirty="0"/>
              <a:t>CO</a:t>
            </a:r>
            <a:r>
              <a:rPr lang="en-US" baseline="-25000" dirty="0"/>
              <a:t>3</a:t>
            </a:r>
            <a:endParaRPr lang="en-US" dirty="0"/>
          </a:p>
          <a:p>
            <a:r>
              <a:rPr lang="en-US" b="1" dirty="0"/>
              <a:t>Reversible reaction</a:t>
            </a:r>
            <a:r>
              <a:rPr lang="en-US" dirty="0"/>
              <a:t>: Reactants are converted to products but some product can be converted back to reactant</a:t>
            </a:r>
          </a:p>
        </p:txBody>
      </p:sp>
      <p:sp>
        <p:nvSpPr>
          <p:cNvPr id="4" name="Title 3"/>
          <p:cNvSpPr>
            <a:spLocks noGrp="1"/>
          </p:cNvSpPr>
          <p:nvPr>
            <p:ph type="title"/>
          </p:nvPr>
        </p:nvSpPr>
        <p:spPr>
          <a:xfrm>
            <a:off x="457200" y="422769"/>
            <a:ext cx="8062912" cy="659535"/>
          </a:xfrm>
        </p:spPr>
        <p:txBody>
          <a:bodyPr>
            <a:noAutofit/>
          </a:bodyPr>
          <a:lstStyle/>
          <a:p>
            <a:pPr algn="ctr"/>
            <a:r>
              <a:rPr lang="en-US" sz="3200" dirty="0"/>
              <a:t>Chemical Reaction can be </a:t>
            </a:r>
            <a:br>
              <a:rPr lang="en-US" sz="3200" dirty="0"/>
            </a:br>
            <a:r>
              <a:rPr lang="en-US" sz="3200" dirty="0"/>
              <a:t>reversible or Irreversible </a:t>
            </a:r>
          </a:p>
        </p:txBody>
      </p:sp>
      <p:sp>
        <p:nvSpPr>
          <p:cNvPr id="5" name="Right Arrow 4"/>
          <p:cNvSpPr/>
          <p:nvPr/>
        </p:nvSpPr>
        <p:spPr>
          <a:xfrm>
            <a:off x="1727225" y="1635292"/>
            <a:ext cx="1133964" cy="26082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Right Arrow 5"/>
          <p:cNvSpPr/>
          <p:nvPr/>
        </p:nvSpPr>
        <p:spPr>
          <a:xfrm>
            <a:off x="3020509" y="3973361"/>
            <a:ext cx="1031907" cy="192784"/>
          </a:xfrm>
          <a:prstGeom prst="leftRight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105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67712" y="2320489"/>
            <a:ext cx="6508961" cy="1160647"/>
          </a:xfrm>
        </p:spPr>
        <p:txBody>
          <a:bodyPr/>
          <a:lstStyle/>
          <a:p>
            <a:r>
              <a:rPr lang="en-US" sz="2400" b="1" dirty="0">
                <a:latin typeface="Arial" charset="0"/>
                <a:cs typeface="Arial Unicode MS" charset="0"/>
              </a:rPr>
              <a:t>Chemical bond</a:t>
            </a:r>
            <a:r>
              <a:rPr lang="en-US" sz="2400" dirty="0">
                <a:latin typeface="Arial" charset="0"/>
                <a:cs typeface="Arial Unicode MS" charset="0"/>
              </a:rPr>
              <a:t>: the attractive force that links atoms together to form molecules</a:t>
            </a:r>
          </a:p>
          <a:p>
            <a:endParaRPr lang="en-US" dirty="0"/>
          </a:p>
        </p:txBody>
      </p:sp>
      <p:sp>
        <p:nvSpPr>
          <p:cNvPr id="2" name="Title 1"/>
          <p:cNvSpPr>
            <a:spLocks noGrp="1"/>
          </p:cNvSpPr>
          <p:nvPr>
            <p:ph type="title"/>
          </p:nvPr>
        </p:nvSpPr>
        <p:spPr>
          <a:xfrm>
            <a:off x="325669" y="628635"/>
            <a:ext cx="8818331" cy="659535"/>
          </a:xfrm>
        </p:spPr>
        <p:txBody>
          <a:bodyPr>
            <a:noAutofit/>
          </a:bodyPr>
          <a:lstStyle/>
          <a:p>
            <a:r>
              <a:rPr lang="en-US" sz="2800">
                <a:cs typeface="Arial Unicode MS" charset="0"/>
              </a:rPr>
              <a:t>How </a:t>
            </a:r>
            <a:r>
              <a:rPr lang="en-US" sz="2800" dirty="0">
                <a:cs typeface="Arial Unicode MS" charset="0"/>
              </a:rPr>
              <a:t>Do Atoms Bond to Form Molecules?</a:t>
            </a:r>
            <a:endParaRPr lang="en-US" sz="2800" dirty="0"/>
          </a:p>
        </p:txBody>
      </p:sp>
    </p:spTree>
    <p:extLst>
      <p:ext uri="{BB962C8B-B14F-4D97-AF65-F5344CB8AC3E}">
        <p14:creationId xmlns:p14="http://schemas.microsoft.com/office/powerpoint/2010/main" val="3909575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2080" y="320826"/>
            <a:ext cx="8062912" cy="659535"/>
          </a:xfrm>
        </p:spPr>
        <p:txBody>
          <a:bodyPr>
            <a:normAutofit fontScale="90000"/>
          </a:bodyPr>
          <a:lstStyle/>
          <a:p>
            <a:r>
              <a:rPr lang="en-US" dirty="0"/>
              <a:t>2.9 Covalent Bonds – </a:t>
            </a:r>
            <a:r>
              <a:rPr lang="en-US" u="sng" dirty="0"/>
              <a:t>Electrons are shared</a:t>
            </a:r>
          </a:p>
        </p:txBody>
      </p:sp>
      <p:pic>
        <p:nvPicPr>
          <p:cNvPr id="2" name="Picture Placeholder 1" descr="Figure_02_01_17.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855" r="-4855"/>
          <a:stretch>
            <a:fillRect/>
          </a:stretch>
        </p:blipFill>
        <p:spPr/>
      </p:pic>
      <p:sp>
        <p:nvSpPr>
          <p:cNvPr id="7" name="Text Placeholder 6"/>
          <p:cNvSpPr>
            <a:spLocks noGrp="1"/>
          </p:cNvSpPr>
          <p:nvPr>
            <p:ph type="body" sz="quarter" idx="14"/>
          </p:nvPr>
        </p:nvSpPr>
        <p:spPr/>
        <p:txBody>
          <a:bodyPr>
            <a:noAutofit/>
          </a:bodyPr>
          <a:lstStyle/>
          <a:p>
            <a:r>
              <a:rPr lang="en-US" sz="2400" dirty="0"/>
              <a:t>Two or more atoms may bond with each other to form a molecule.</a:t>
            </a:r>
          </a:p>
          <a:p>
            <a:r>
              <a:rPr lang="en-US" sz="2400" dirty="0"/>
              <a:t>When two </a:t>
            </a:r>
            <a:r>
              <a:rPr lang="en-US" sz="2400" dirty="0" err="1"/>
              <a:t>hydrogens</a:t>
            </a:r>
            <a:r>
              <a:rPr lang="en-US" sz="2400" dirty="0"/>
              <a:t> and an oxygen </a:t>
            </a:r>
            <a:r>
              <a:rPr lang="en-US" sz="2400" b="1" dirty="0"/>
              <a:t>share</a:t>
            </a:r>
            <a:r>
              <a:rPr lang="en-US" sz="2400" dirty="0"/>
              <a:t> electrons via </a:t>
            </a:r>
            <a:r>
              <a:rPr lang="en-US" sz="2400" b="1" dirty="0"/>
              <a:t>covalent bonds</a:t>
            </a:r>
            <a:r>
              <a:rPr lang="en-US" sz="2400" dirty="0"/>
              <a:t>, a water molecule is formed.</a:t>
            </a:r>
          </a:p>
        </p:txBody>
      </p:sp>
    </p:spTree>
    <p:extLst>
      <p:ext uri="{BB962C8B-B14F-4D97-AF65-F5344CB8AC3E}">
        <p14:creationId xmlns:p14="http://schemas.microsoft.com/office/powerpoint/2010/main" val="2231429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4236" y="571093"/>
            <a:ext cx="8548838" cy="659535"/>
          </a:xfrm>
        </p:spPr>
        <p:txBody>
          <a:bodyPr>
            <a:normAutofit fontScale="90000"/>
          </a:bodyPr>
          <a:lstStyle/>
          <a:p>
            <a:r>
              <a:rPr lang="en-US" dirty="0"/>
              <a:t>More than one set of </a:t>
            </a:r>
            <a:br>
              <a:rPr lang="en-US" dirty="0"/>
            </a:br>
            <a:r>
              <a:rPr lang="en-US" dirty="0"/>
              <a:t>electrons can be shared</a:t>
            </a:r>
          </a:p>
        </p:txBody>
      </p:sp>
      <p:pic>
        <p:nvPicPr>
          <p:cNvPr id="2" name="Picture Placeholder 1" descr="Figure_02_01_18.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7696" b="-37696"/>
          <a:stretch>
            <a:fillRect/>
          </a:stretch>
        </p:blipFill>
        <p:spPr/>
      </p:pic>
      <p:sp>
        <p:nvSpPr>
          <p:cNvPr id="7" name="Text Placeholder 6"/>
          <p:cNvSpPr>
            <a:spLocks noGrp="1"/>
          </p:cNvSpPr>
          <p:nvPr>
            <p:ph type="body" sz="quarter" idx="14"/>
          </p:nvPr>
        </p:nvSpPr>
        <p:spPr/>
        <p:txBody>
          <a:bodyPr>
            <a:normAutofit/>
          </a:bodyPr>
          <a:lstStyle/>
          <a:p>
            <a:r>
              <a:rPr lang="en-US" sz="2400" dirty="0"/>
              <a:t>The oxygen atoms in an O</a:t>
            </a:r>
            <a:r>
              <a:rPr lang="en-US" sz="2400" baseline="-25000" dirty="0"/>
              <a:t>2</a:t>
            </a:r>
            <a:r>
              <a:rPr lang="en-US" sz="2400" dirty="0"/>
              <a:t> molecule are joined by a </a:t>
            </a:r>
            <a:r>
              <a:rPr lang="en-US" sz="2400" b="1" dirty="0"/>
              <a:t>double bond</a:t>
            </a:r>
            <a:r>
              <a:rPr lang="en-US" sz="2400" dirty="0"/>
              <a:t>.</a:t>
            </a:r>
          </a:p>
        </p:txBody>
      </p:sp>
    </p:spTree>
    <p:extLst>
      <p:ext uri="{BB962C8B-B14F-4D97-AF65-F5344CB8AC3E}">
        <p14:creationId xmlns:p14="http://schemas.microsoft.com/office/powerpoint/2010/main" val="45265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520" y="792618"/>
            <a:ext cx="8062912" cy="659535"/>
          </a:xfrm>
        </p:spPr>
        <p:txBody>
          <a:bodyPr>
            <a:normAutofit fontScale="90000"/>
          </a:bodyPr>
          <a:lstStyle/>
          <a:p>
            <a:r>
              <a:rPr lang="en-US" dirty="0"/>
              <a:t>Ionic Bonds – Atoms </a:t>
            </a:r>
            <a:r>
              <a:rPr lang="en-US" u="sng" dirty="0"/>
              <a:t>give up </a:t>
            </a:r>
            <a:r>
              <a:rPr lang="en-US" dirty="0"/>
              <a:t>or </a:t>
            </a:r>
            <a:r>
              <a:rPr lang="en-US" u="sng" dirty="0"/>
              <a:t>gain</a:t>
            </a:r>
            <a:r>
              <a:rPr lang="en-US" dirty="0"/>
              <a:t> electrons</a:t>
            </a:r>
          </a:p>
        </p:txBody>
      </p:sp>
      <p:pic>
        <p:nvPicPr>
          <p:cNvPr id="2" name="Picture Placeholder 1" descr="Figure_02_01_19.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8658" b="-48658"/>
          <a:stretch>
            <a:fillRect/>
          </a:stretch>
        </p:blipFill>
        <p:spPr/>
      </p:pic>
      <p:sp>
        <p:nvSpPr>
          <p:cNvPr id="7" name="Text Placeholder 6"/>
          <p:cNvSpPr>
            <a:spLocks noGrp="1"/>
          </p:cNvSpPr>
          <p:nvPr>
            <p:ph type="body" sz="quarter" idx="14"/>
          </p:nvPr>
        </p:nvSpPr>
        <p:spPr>
          <a:xfrm>
            <a:off x="536578" y="4039266"/>
            <a:ext cx="8062912" cy="1166382"/>
          </a:xfrm>
        </p:spPr>
        <p:txBody>
          <a:bodyPr>
            <a:noAutofit/>
          </a:bodyPr>
          <a:lstStyle/>
          <a:p>
            <a:r>
              <a:rPr lang="en-US" sz="2400" dirty="0"/>
              <a:t>In the formation of an </a:t>
            </a:r>
            <a:r>
              <a:rPr lang="en-US" sz="2400" b="1" dirty="0"/>
              <a:t>ionic compound</a:t>
            </a:r>
            <a:r>
              <a:rPr lang="en-US" sz="2400" dirty="0"/>
              <a:t>, metals </a:t>
            </a:r>
            <a:r>
              <a:rPr lang="en-US" sz="2400" b="1" dirty="0"/>
              <a:t>lose electrons</a:t>
            </a:r>
            <a:r>
              <a:rPr lang="en-US" sz="2400" dirty="0"/>
              <a:t> and nonmetals </a:t>
            </a:r>
            <a:r>
              <a:rPr lang="en-US" sz="2400" b="1" dirty="0"/>
              <a:t>gain electrons </a:t>
            </a:r>
            <a:r>
              <a:rPr lang="en-US" sz="2400" dirty="0"/>
              <a:t>to achieve an octet.</a:t>
            </a:r>
          </a:p>
        </p:txBody>
      </p:sp>
    </p:spTree>
    <p:extLst>
      <p:ext uri="{BB962C8B-B14F-4D97-AF65-F5344CB8AC3E}">
        <p14:creationId xmlns:p14="http://schemas.microsoft.com/office/powerpoint/2010/main" val="3938391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5390" y="280335"/>
            <a:ext cx="8062912" cy="659535"/>
          </a:xfrm>
        </p:spPr>
        <p:txBody>
          <a:bodyPr>
            <a:normAutofit fontScale="90000"/>
          </a:bodyPr>
          <a:lstStyle/>
          <a:p>
            <a:r>
              <a:rPr lang="en-US"/>
              <a:t>Polar </a:t>
            </a:r>
            <a:r>
              <a:rPr lang="en-US" dirty="0"/>
              <a:t>Bonds–Covalent bonds in which there is </a:t>
            </a:r>
            <a:r>
              <a:rPr lang="en-US" u="sng" dirty="0"/>
              <a:t>unequal sharing </a:t>
            </a:r>
            <a:r>
              <a:rPr lang="en-US" dirty="0"/>
              <a:t>of the electrons</a:t>
            </a:r>
          </a:p>
        </p:txBody>
      </p:sp>
      <p:pic>
        <p:nvPicPr>
          <p:cNvPr id="2" name="Picture Placeholder 1" descr="Figure_02_01_20.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185" r="-47185"/>
          <a:stretch>
            <a:fillRect/>
          </a:stretch>
        </p:blipFill>
        <p:spPr>
          <a:xfrm>
            <a:off x="-1731351" y="1467826"/>
            <a:ext cx="8062913" cy="3500071"/>
          </a:xfrm>
        </p:spPr>
      </p:pic>
      <p:sp>
        <p:nvSpPr>
          <p:cNvPr id="4" name="Text Placeholder 3"/>
          <p:cNvSpPr>
            <a:spLocks noGrp="1"/>
          </p:cNvSpPr>
          <p:nvPr>
            <p:ph type="body" sz="quarter" idx="14"/>
          </p:nvPr>
        </p:nvSpPr>
        <p:spPr>
          <a:xfrm>
            <a:off x="4581212" y="1322802"/>
            <a:ext cx="4363167" cy="4687562"/>
          </a:xfrm>
        </p:spPr>
        <p:txBody>
          <a:bodyPr>
            <a:normAutofit/>
          </a:bodyPr>
          <a:lstStyle/>
          <a:p>
            <a:r>
              <a:rPr lang="en-US" b="1" u="sng" dirty="0"/>
              <a:t>Polar Covalent Bonds</a:t>
            </a:r>
          </a:p>
          <a:p>
            <a:r>
              <a:rPr lang="en-US" dirty="0"/>
              <a:t>Electrons are unequally shared by the atoms and attracted more to one nucleus than the other</a:t>
            </a:r>
          </a:p>
          <a:p>
            <a:endParaRPr lang="en-US" dirty="0"/>
          </a:p>
          <a:p>
            <a:r>
              <a:rPr lang="en-US" b="1" u="sng" dirty="0"/>
              <a:t>Water is a great example</a:t>
            </a:r>
          </a:p>
          <a:p>
            <a:r>
              <a:rPr lang="en-US" dirty="0"/>
              <a:t>Oxygen has higher </a:t>
            </a:r>
            <a:r>
              <a:rPr lang="en-US" b="1" dirty="0"/>
              <a:t>electronegativity</a:t>
            </a:r>
            <a:r>
              <a:rPr lang="en-US" dirty="0"/>
              <a:t> than hydrogen</a:t>
            </a:r>
            <a:endParaRPr lang="en-US" b="1" dirty="0"/>
          </a:p>
          <a:p>
            <a:r>
              <a:rPr lang="en-US" b="1" dirty="0"/>
              <a:t>This means it wants the electrons more than than hydrogen does</a:t>
            </a:r>
          </a:p>
          <a:p>
            <a:endParaRPr lang="en-US" dirty="0"/>
          </a:p>
          <a:p>
            <a:endParaRPr lang="en-US" dirty="0"/>
          </a:p>
        </p:txBody>
      </p:sp>
    </p:spTree>
    <p:extLst>
      <p:ext uri="{BB962C8B-B14F-4D97-AF65-F5344CB8AC3E}">
        <p14:creationId xmlns:p14="http://schemas.microsoft.com/office/powerpoint/2010/main" val="2145633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132" y="456973"/>
            <a:ext cx="8062912" cy="659535"/>
          </a:xfrm>
        </p:spPr>
        <p:txBody>
          <a:bodyPr>
            <a:normAutofit fontScale="90000"/>
          </a:bodyPr>
          <a:lstStyle/>
          <a:p>
            <a:r>
              <a:rPr lang="en-US" dirty="0"/>
              <a:t>Non-Polar Bonds–Covalent bonds in which there is </a:t>
            </a:r>
            <a:r>
              <a:rPr lang="en-US" u="sng" dirty="0"/>
              <a:t>equal sharing </a:t>
            </a:r>
            <a:r>
              <a:rPr lang="en-US" dirty="0"/>
              <a:t>of the electrons</a:t>
            </a:r>
          </a:p>
        </p:txBody>
      </p:sp>
      <p:pic>
        <p:nvPicPr>
          <p:cNvPr id="2" name="Picture Placeholder 1" descr="Figure_02_01_20.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185" r="-47185"/>
          <a:stretch>
            <a:fillRect/>
          </a:stretch>
        </p:blipFill>
        <p:spPr>
          <a:xfrm>
            <a:off x="-1731351" y="1467826"/>
            <a:ext cx="8062913" cy="3500071"/>
          </a:xfrm>
        </p:spPr>
      </p:pic>
      <p:sp>
        <p:nvSpPr>
          <p:cNvPr id="4" name="Text Placeholder 3"/>
          <p:cNvSpPr>
            <a:spLocks noGrp="1"/>
          </p:cNvSpPr>
          <p:nvPr>
            <p:ph type="body" sz="quarter" idx="14"/>
          </p:nvPr>
        </p:nvSpPr>
        <p:spPr>
          <a:xfrm>
            <a:off x="4581212" y="1322802"/>
            <a:ext cx="4363167" cy="4687562"/>
          </a:xfrm>
        </p:spPr>
        <p:txBody>
          <a:bodyPr>
            <a:noAutofit/>
          </a:bodyPr>
          <a:lstStyle/>
          <a:p>
            <a:r>
              <a:rPr lang="en-US" sz="2400" b="1" u="sng" dirty="0"/>
              <a:t>Non-Polar Covalent Bonds</a:t>
            </a:r>
          </a:p>
          <a:p>
            <a:r>
              <a:rPr lang="en-US" sz="2400" dirty="0"/>
              <a:t>Electrons are equally shared by the atoms</a:t>
            </a:r>
          </a:p>
          <a:p>
            <a:r>
              <a:rPr lang="en-US" sz="2400" b="1" u="sng" dirty="0"/>
              <a:t>Methane (CH</a:t>
            </a:r>
            <a:r>
              <a:rPr lang="en-US" sz="2400" b="1" u="sng" baseline="-25000" dirty="0"/>
              <a:t>4</a:t>
            </a:r>
            <a:r>
              <a:rPr lang="en-US" sz="2400" b="1" u="sng" dirty="0"/>
              <a:t>) is a great example</a:t>
            </a:r>
          </a:p>
          <a:p>
            <a:r>
              <a:rPr lang="en-US" sz="2400" dirty="0"/>
              <a:t>Carbon shares electrons with four </a:t>
            </a:r>
            <a:r>
              <a:rPr lang="en-US" sz="2400" dirty="0" err="1"/>
              <a:t>hydrogens</a:t>
            </a:r>
            <a:r>
              <a:rPr lang="en-US" sz="2400" dirty="0"/>
              <a:t> equally</a:t>
            </a:r>
          </a:p>
          <a:p>
            <a:endParaRPr lang="en-US" sz="2400" dirty="0"/>
          </a:p>
          <a:p>
            <a:r>
              <a:rPr lang="en-US" sz="2400" dirty="0"/>
              <a:t>Both </a:t>
            </a:r>
            <a:r>
              <a:rPr lang="en-US" sz="2400" b="1" dirty="0"/>
              <a:t>bond type and molecular shape </a:t>
            </a:r>
            <a:r>
              <a:rPr lang="en-US" sz="2400" dirty="0"/>
              <a:t>determine whether a molecule is polar or nonpolar</a:t>
            </a:r>
          </a:p>
        </p:txBody>
      </p:sp>
      <p:sp>
        <p:nvSpPr>
          <p:cNvPr id="3" name="Rectangle 2"/>
          <p:cNvSpPr/>
          <p:nvPr/>
        </p:nvSpPr>
        <p:spPr>
          <a:xfrm>
            <a:off x="238132" y="5057740"/>
            <a:ext cx="4161647" cy="14628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200" dirty="0">
                <a:solidFill>
                  <a:srgbClr val="000000"/>
                </a:solidFill>
              </a:rPr>
              <a:t>Why is carbon dioxide a nonpolar molecule even though the oxygen-carbon bond is a polar covalent bond?</a:t>
            </a:r>
          </a:p>
        </p:txBody>
      </p:sp>
    </p:spTree>
    <p:extLst>
      <p:ext uri="{BB962C8B-B14F-4D97-AF65-F5344CB8AC3E}">
        <p14:creationId xmlns:p14="http://schemas.microsoft.com/office/powerpoint/2010/main" val="1526617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4160" y="360601"/>
            <a:ext cx="8062912" cy="659535"/>
          </a:xfrm>
        </p:spPr>
        <p:txBody>
          <a:bodyPr>
            <a:normAutofit fontScale="90000"/>
          </a:bodyPr>
          <a:lstStyle/>
          <a:p>
            <a:r>
              <a:rPr lang="en-US" dirty="0"/>
              <a:t>An example of mixing a polar compound with a nonpolar compound</a:t>
            </a:r>
          </a:p>
        </p:txBody>
      </p:sp>
      <p:sp>
        <p:nvSpPr>
          <p:cNvPr id="7" name="Text Placeholder 6"/>
          <p:cNvSpPr>
            <a:spLocks noGrp="1"/>
          </p:cNvSpPr>
          <p:nvPr>
            <p:ph type="body" sz="quarter" idx="14"/>
          </p:nvPr>
        </p:nvSpPr>
        <p:spPr>
          <a:xfrm>
            <a:off x="457200" y="5068571"/>
            <a:ext cx="8062912" cy="1166382"/>
          </a:xfrm>
        </p:spPr>
        <p:txBody>
          <a:bodyPr>
            <a:normAutofit fontScale="77500" lnSpcReduction="20000"/>
          </a:bodyPr>
          <a:lstStyle/>
          <a:p>
            <a:r>
              <a:rPr lang="en-US" dirty="0"/>
              <a:t>The polarity of water. The polarity of water is due to the differing electronegativities of hydrogen and oxygen. As a consequence, hydrogen bonds are formed when the slightly negative oxygen on one water molecule is attracted to the slightly positive hydrogen of another water molecule. Credit: Rao, A., Fletcher, S., Ryan, K., Tag, A. and Hawkins, A. </a:t>
            </a:r>
            <a:r>
              <a:rPr lang="en-US"/>
              <a:t>Department of Biology, Texas A&amp;M University</a:t>
            </a:r>
            <a:endParaRPr lang="en-US" sz="1800" dirty="0"/>
          </a:p>
        </p:txBody>
      </p:sp>
      <p:pic>
        <p:nvPicPr>
          <p:cNvPr id="6" name="Picture 5">
            <a:extLst>
              <a:ext uri="{FF2B5EF4-FFF2-40B4-BE49-F238E27FC236}">
                <a16:creationId xmlns:a16="http://schemas.microsoft.com/office/drawing/2014/main" id="{471D5E9A-EEBC-5D41-BEEB-40D0D1A4FCFC}"/>
              </a:ext>
            </a:extLst>
          </p:cNvPr>
          <p:cNvPicPr>
            <a:picLocks noChangeAspect="1"/>
          </p:cNvPicPr>
          <p:nvPr/>
        </p:nvPicPr>
        <p:blipFill>
          <a:blip r:embed="rId2"/>
          <a:stretch>
            <a:fillRect/>
          </a:stretch>
        </p:blipFill>
        <p:spPr>
          <a:xfrm>
            <a:off x="2032000" y="1020136"/>
            <a:ext cx="5080000" cy="3810000"/>
          </a:xfrm>
          <a:prstGeom prst="rect">
            <a:avLst/>
          </a:prstGeom>
        </p:spPr>
      </p:pic>
    </p:spTree>
    <p:extLst>
      <p:ext uri="{BB962C8B-B14F-4D97-AF65-F5344CB8AC3E}">
        <p14:creationId xmlns:p14="http://schemas.microsoft.com/office/powerpoint/2010/main" val="210690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9919" y="127924"/>
            <a:ext cx="8062912" cy="659535"/>
          </a:xfrm>
        </p:spPr>
        <p:txBody>
          <a:bodyPr/>
          <a:lstStyle/>
          <a:p>
            <a:r>
              <a:rPr lang="en-US"/>
              <a:t>Elements </a:t>
            </a:r>
            <a:r>
              <a:rPr lang="en-US" dirty="0"/>
              <a:t>and the Living World</a:t>
            </a:r>
          </a:p>
        </p:txBody>
      </p:sp>
      <p:sp>
        <p:nvSpPr>
          <p:cNvPr id="7" name="Text Placeholder 6"/>
          <p:cNvSpPr>
            <a:spLocks noGrp="1"/>
          </p:cNvSpPr>
          <p:nvPr>
            <p:ph type="body" sz="quarter" idx="14"/>
          </p:nvPr>
        </p:nvSpPr>
        <p:spPr>
          <a:xfrm>
            <a:off x="201751" y="996005"/>
            <a:ext cx="8799559" cy="5356309"/>
          </a:xfrm>
        </p:spPr>
        <p:txBody>
          <a:bodyPr>
            <a:normAutofit/>
          </a:bodyPr>
          <a:lstStyle/>
          <a:p>
            <a:pPr marL="285750" indent="-285750">
              <a:buFont typeface="Arial"/>
              <a:buChar char="•"/>
            </a:pPr>
            <a:r>
              <a:rPr lang="en-US" sz="2400" dirty="0">
                <a:solidFill>
                  <a:schemeClr val="tx1"/>
                </a:solidFill>
              </a:rPr>
              <a:t>Elements cannot be broken down into smaller substances</a:t>
            </a:r>
          </a:p>
          <a:p>
            <a:pPr marL="285750" indent="-285750">
              <a:buFont typeface="Arial"/>
              <a:buChar char="•"/>
            </a:pPr>
            <a:r>
              <a:rPr lang="en-US" sz="2400" dirty="0">
                <a:solidFill>
                  <a:schemeClr val="tx1"/>
                </a:solidFill>
              </a:rPr>
              <a:t>Each element is designated by a chemical symbol (one or two letters)</a:t>
            </a:r>
          </a:p>
          <a:p>
            <a:pPr marL="1017270" lvl="1" indent="-285750">
              <a:buFont typeface="Arial"/>
              <a:buChar char="•"/>
            </a:pPr>
            <a:r>
              <a:rPr lang="en-US" sz="2400" dirty="0"/>
              <a:t>Sulfur = S</a:t>
            </a:r>
          </a:p>
          <a:p>
            <a:pPr marL="1017270" lvl="1" indent="-285750">
              <a:buFont typeface="Arial"/>
              <a:buChar char="•"/>
            </a:pPr>
            <a:r>
              <a:rPr lang="en-US" sz="2400" dirty="0"/>
              <a:t>Calcium = Ca</a:t>
            </a:r>
          </a:p>
          <a:p>
            <a:pPr marL="1017270" lvl="1" indent="-285750">
              <a:buFont typeface="Arial"/>
              <a:buChar char="•"/>
            </a:pPr>
            <a:endParaRPr lang="en-US" sz="2400" dirty="0"/>
          </a:p>
          <a:p>
            <a:pPr marL="285750" indent="-285750">
              <a:buFont typeface="Arial"/>
              <a:buChar char="•"/>
            </a:pPr>
            <a:r>
              <a:rPr lang="en-US" sz="2400" b="1" dirty="0">
                <a:solidFill>
                  <a:schemeClr val="tx1"/>
                </a:solidFill>
              </a:rPr>
              <a:t>Four most common elements of living organisms</a:t>
            </a:r>
          </a:p>
          <a:p>
            <a:pPr marL="285750" indent="-285750">
              <a:buFont typeface="Arial"/>
              <a:buChar char="•"/>
            </a:pPr>
            <a:r>
              <a:rPr lang="en-US" sz="2400" dirty="0">
                <a:solidFill>
                  <a:schemeClr val="tx1"/>
                </a:solidFill>
              </a:rPr>
              <a:t>Carbon C</a:t>
            </a:r>
          </a:p>
          <a:p>
            <a:pPr marL="285750" indent="-285750">
              <a:buFont typeface="Arial"/>
              <a:buChar char="•"/>
            </a:pPr>
            <a:r>
              <a:rPr lang="en-US" sz="2400" dirty="0">
                <a:solidFill>
                  <a:schemeClr val="tx1"/>
                </a:solidFill>
              </a:rPr>
              <a:t>Oxygen = O</a:t>
            </a:r>
          </a:p>
          <a:p>
            <a:pPr marL="285750" indent="-285750">
              <a:buFont typeface="Arial"/>
              <a:buChar char="•"/>
            </a:pPr>
            <a:r>
              <a:rPr lang="en-US" sz="2400" dirty="0">
                <a:solidFill>
                  <a:schemeClr val="tx1"/>
                </a:solidFill>
              </a:rPr>
              <a:t>Hydrogen = H</a:t>
            </a:r>
          </a:p>
          <a:p>
            <a:pPr marL="285750" indent="-285750">
              <a:buFont typeface="Arial"/>
              <a:buChar char="•"/>
            </a:pPr>
            <a:r>
              <a:rPr lang="en-US" sz="2400" dirty="0">
                <a:solidFill>
                  <a:schemeClr val="tx1"/>
                </a:solidFill>
              </a:rPr>
              <a:t>Nitrogen = N</a:t>
            </a:r>
          </a:p>
          <a:p>
            <a:pPr marL="1017270" lvl="1" indent="-285750">
              <a:buFont typeface="Arial"/>
              <a:buChar char="•"/>
            </a:pPr>
            <a:endParaRPr lang="en-US" sz="2400" dirty="0"/>
          </a:p>
        </p:txBody>
      </p:sp>
    </p:spTree>
    <p:extLst>
      <p:ext uri="{BB962C8B-B14F-4D97-AF65-F5344CB8AC3E}">
        <p14:creationId xmlns:p14="http://schemas.microsoft.com/office/powerpoint/2010/main" val="2444292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a:t>Hydrogen bonds and </a:t>
            </a:r>
            <a:br>
              <a:rPr lang="en-US" dirty="0"/>
            </a:br>
            <a:r>
              <a:rPr lang="en-US" dirty="0" err="1"/>
              <a:t>vander</a:t>
            </a:r>
            <a:r>
              <a:rPr lang="en-US" dirty="0"/>
              <a:t> </a:t>
            </a:r>
            <a:r>
              <a:rPr lang="en-US" dirty="0" err="1"/>
              <a:t>waals</a:t>
            </a:r>
            <a:r>
              <a:rPr lang="en-US" dirty="0"/>
              <a:t> interactions</a:t>
            </a:r>
          </a:p>
        </p:txBody>
      </p:sp>
      <p:sp>
        <p:nvSpPr>
          <p:cNvPr id="6" name="Content Placeholder 5"/>
          <p:cNvSpPr>
            <a:spLocks noGrp="1"/>
          </p:cNvSpPr>
          <p:nvPr>
            <p:ph idx="1"/>
          </p:nvPr>
        </p:nvSpPr>
        <p:spPr>
          <a:xfrm>
            <a:off x="457200" y="1203292"/>
            <a:ext cx="8229600" cy="4480560"/>
          </a:xfrm>
        </p:spPr>
        <p:txBody>
          <a:bodyPr>
            <a:normAutofit/>
          </a:bodyPr>
          <a:lstStyle/>
          <a:p>
            <a:pPr marL="457200" indent="-457200">
              <a:buFont typeface="Arial"/>
              <a:buChar char="•"/>
            </a:pPr>
            <a:r>
              <a:rPr lang="en-US" sz="2400" dirty="0"/>
              <a:t>Ionic and Covalent bonds – </a:t>
            </a:r>
            <a:r>
              <a:rPr lang="en-US" sz="2400" b="1" dirty="0"/>
              <a:t>require energy to break</a:t>
            </a:r>
          </a:p>
          <a:p>
            <a:r>
              <a:rPr lang="en-US" sz="2400" b="1" u="sng" dirty="0"/>
              <a:t>Weaker bonds</a:t>
            </a:r>
          </a:p>
          <a:p>
            <a:r>
              <a:rPr lang="en-US" sz="2400" b="1" dirty="0"/>
              <a:t>Hydrogen bonds </a:t>
            </a:r>
            <a:r>
              <a:rPr lang="en-US" sz="2400" dirty="0"/>
              <a:t>– interaction between the </a:t>
            </a:r>
            <a:r>
              <a:rPr lang="en-US" sz="2400" dirty="0" err="1"/>
              <a:t>δ</a:t>
            </a:r>
            <a:r>
              <a:rPr lang="en-US" sz="2400" baseline="30000" dirty="0"/>
              <a:t>+</a:t>
            </a:r>
            <a:r>
              <a:rPr lang="en-US" sz="2400" dirty="0"/>
              <a:t> of hydrogen and the </a:t>
            </a:r>
            <a:r>
              <a:rPr lang="en-US" sz="2400" dirty="0" err="1"/>
              <a:t>δ</a:t>
            </a:r>
            <a:r>
              <a:rPr lang="en-US" sz="2400" baseline="30000" dirty="0"/>
              <a:t>-</a:t>
            </a:r>
            <a:r>
              <a:rPr lang="en-US" sz="2400" dirty="0"/>
              <a:t> of a more electronegative atom on another molecule – often occurs between water molecules</a:t>
            </a:r>
          </a:p>
          <a:p>
            <a:endParaRPr lang="en-US" sz="2400" baseline="30000" dirty="0"/>
          </a:p>
          <a:p>
            <a:r>
              <a:rPr lang="en-US" sz="2400" b="1" dirty="0"/>
              <a:t>Van der Waals interactions </a:t>
            </a:r>
            <a:r>
              <a:rPr lang="en-US" sz="2400" dirty="0"/>
              <a:t>– weak attractions or interactions between two or more molecules (in close proximity) due to changes in electron density</a:t>
            </a:r>
          </a:p>
        </p:txBody>
      </p:sp>
    </p:spTree>
    <p:extLst>
      <p:ext uri="{BB962C8B-B14F-4D97-AF65-F5344CB8AC3E}">
        <p14:creationId xmlns:p14="http://schemas.microsoft.com/office/powerpoint/2010/main" val="3936512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Water – essential to life</a:t>
            </a:r>
          </a:p>
        </p:txBody>
      </p:sp>
      <p:pic>
        <p:nvPicPr>
          <p:cNvPr id="6" name="Picture Placeholder 5"/>
          <p:cNvPicPr>
            <a:picLocks noGrp="1" noChangeAspect="1"/>
          </p:cNvPicPr>
          <p:nvPr>
            <p:ph type="pic" sz="quarter" idx="13"/>
          </p:nvPr>
        </p:nvPicPr>
        <p:blipFill>
          <a:blip r:embed="rId2"/>
          <a:srcRect t="-38617" b="-38617"/>
          <a:stretch>
            <a:fillRect/>
          </a:stretch>
        </p:blipFill>
        <p:spPr>
          <a:xfrm>
            <a:off x="4506614" y="1168043"/>
            <a:ext cx="4462568" cy="5272785"/>
          </a:xfrm>
        </p:spPr>
      </p:pic>
      <p:sp>
        <p:nvSpPr>
          <p:cNvPr id="4" name="Text Placeholder 3"/>
          <p:cNvSpPr>
            <a:spLocks noGrp="1"/>
          </p:cNvSpPr>
          <p:nvPr>
            <p:ph type="body" sz="quarter" idx="14"/>
          </p:nvPr>
        </p:nvSpPr>
        <p:spPr>
          <a:xfrm>
            <a:off x="139424" y="1172518"/>
            <a:ext cx="4582160" cy="5121306"/>
          </a:xfrm>
        </p:spPr>
        <p:txBody>
          <a:bodyPr>
            <a:normAutofit/>
          </a:bodyPr>
          <a:lstStyle/>
          <a:p>
            <a:pPr marL="342900" indent="-342900">
              <a:buFont typeface="Arial"/>
              <a:buChar char="•"/>
            </a:pPr>
            <a:r>
              <a:rPr lang="en-US" sz="2400" dirty="0"/>
              <a:t>Water makes up 60-70% of human body</a:t>
            </a:r>
          </a:p>
          <a:p>
            <a:pPr marL="342900" indent="-342900">
              <a:buFont typeface="Arial"/>
              <a:buChar char="•"/>
            </a:pPr>
            <a:endParaRPr lang="en-US" sz="2400" dirty="0"/>
          </a:p>
          <a:p>
            <a:pPr marL="342900" indent="-342900">
              <a:buFont typeface="Arial"/>
              <a:buChar char="•"/>
            </a:pPr>
            <a:r>
              <a:rPr lang="en-US" sz="2400" dirty="0"/>
              <a:t>Most critical molecule for life on earth</a:t>
            </a:r>
          </a:p>
          <a:p>
            <a:pPr marL="342900" indent="-342900">
              <a:buFont typeface="Arial"/>
              <a:buChar char="•"/>
            </a:pPr>
            <a:endParaRPr lang="en-US" sz="2400" dirty="0"/>
          </a:p>
          <a:p>
            <a:pPr marL="342900" indent="-342900">
              <a:buFont typeface="Arial"/>
              <a:buChar char="•"/>
            </a:pPr>
            <a:r>
              <a:rPr lang="en-US" sz="2400" dirty="0"/>
              <a:t>Why?</a:t>
            </a:r>
          </a:p>
          <a:p>
            <a:pPr marL="1188720" lvl="1">
              <a:buFont typeface="+mj-lt"/>
              <a:buAutoNum type="arabicPeriod"/>
            </a:pPr>
            <a:r>
              <a:rPr lang="en-US" sz="2400" dirty="0"/>
              <a:t>It is a polar molecule</a:t>
            </a:r>
          </a:p>
          <a:p>
            <a:pPr marL="1188720" lvl="1">
              <a:buFont typeface="+mj-lt"/>
              <a:buAutoNum type="arabicPeriod"/>
            </a:pPr>
            <a:r>
              <a:rPr lang="en-US" sz="2400" dirty="0"/>
              <a:t>It can form hydrogen bonds</a:t>
            </a:r>
          </a:p>
          <a:p>
            <a:pPr marL="342900" indent="-342900">
              <a:buFont typeface="Arial"/>
              <a:buChar char="•"/>
            </a:pPr>
            <a:endParaRPr lang="en-US" dirty="0"/>
          </a:p>
        </p:txBody>
      </p:sp>
      <p:sp>
        <p:nvSpPr>
          <p:cNvPr id="7" name="Rectangle 6"/>
          <p:cNvSpPr/>
          <p:nvPr/>
        </p:nvSpPr>
        <p:spPr>
          <a:xfrm>
            <a:off x="4846320" y="5442635"/>
            <a:ext cx="4206240" cy="461665"/>
          </a:xfrm>
          <a:prstGeom prst="rect">
            <a:avLst/>
          </a:prstGeom>
        </p:spPr>
        <p:txBody>
          <a:bodyPr wrap="square">
            <a:spAutoFit/>
          </a:bodyPr>
          <a:lstStyle/>
          <a:p>
            <a:r>
              <a:rPr lang="en-US" sz="1200" dirty="0"/>
              <a:t>From: http://</a:t>
            </a:r>
            <a:r>
              <a:rPr lang="en-US" sz="1200" dirty="0" err="1"/>
              <a:t>www.freefoto.com</a:t>
            </a:r>
            <a:r>
              <a:rPr lang="en-US" sz="1200" dirty="0"/>
              <a:t>/preview/15-24-1/Stream-of-running-water</a:t>
            </a:r>
          </a:p>
        </p:txBody>
      </p:sp>
    </p:spTree>
    <p:extLst>
      <p:ext uri="{BB962C8B-B14F-4D97-AF65-F5344CB8AC3E}">
        <p14:creationId xmlns:p14="http://schemas.microsoft.com/office/powerpoint/2010/main" val="1107009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Hydrogen Bonds – the key to water</a:t>
            </a:r>
          </a:p>
        </p:txBody>
      </p:sp>
      <p:sp>
        <p:nvSpPr>
          <p:cNvPr id="4" name="Text Placeholder 3"/>
          <p:cNvSpPr>
            <a:spLocks noGrp="1"/>
          </p:cNvSpPr>
          <p:nvPr>
            <p:ph type="body" sz="quarter" idx="14"/>
          </p:nvPr>
        </p:nvSpPr>
        <p:spPr>
          <a:xfrm>
            <a:off x="158755" y="1246300"/>
            <a:ext cx="4179565" cy="5376390"/>
          </a:xfrm>
        </p:spPr>
        <p:txBody>
          <a:bodyPr>
            <a:normAutofit fontScale="92500"/>
          </a:bodyPr>
          <a:lstStyle/>
          <a:p>
            <a:pPr marL="342900" indent="-342900">
              <a:buFont typeface="Arial"/>
              <a:buChar char="•"/>
            </a:pPr>
            <a:r>
              <a:rPr lang="en-US" dirty="0"/>
              <a:t>The chemical bonds between hydrogen and oxygen in water are </a:t>
            </a:r>
            <a:r>
              <a:rPr lang="en-US" b="1" dirty="0"/>
              <a:t>polar </a:t>
            </a:r>
            <a:r>
              <a:rPr lang="en-US" b="1" dirty="0" err="1"/>
              <a:t>colvalent</a:t>
            </a:r>
            <a:r>
              <a:rPr lang="en-US" b="1" dirty="0"/>
              <a:t> bonds</a:t>
            </a:r>
          </a:p>
          <a:p>
            <a:pPr marL="342900" indent="-342900">
              <a:buFont typeface="Arial"/>
              <a:buChar char="•"/>
            </a:pPr>
            <a:endParaRPr lang="en-US" b="1" dirty="0"/>
          </a:p>
          <a:p>
            <a:pPr marL="342900" indent="-342900">
              <a:buFont typeface="Arial"/>
              <a:buChar char="•"/>
            </a:pPr>
            <a:r>
              <a:rPr lang="en-US" dirty="0"/>
              <a:t>Oxygen pulls the shared electron closer—slightly negative charge</a:t>
            </a:r>
          </a:p>
          <a:p>
            <a:pPr marL="342900" indent="-342900">
              <a:buFont typeface="Arial"/>
              <a:buChar char="•"/>
            </a:pPr>
            <a:endParaRPr lang="en-US" dirty="0"/>
          </a:p>
          <a:p>
            <a:pPr marL="342900" indent="-342900">
              <a:buFont typeface="Arial"/>
              <a:buChar char="•"/>
            </a:pPr>
            <a:r>
              <a:rPr lang="en-US" dirty="0"/>
              <a:t>Hydrogen has slightly positive charge</a:t>
            </a:r>
          </a:p>
          <a:p>
            <a:pPr marL="342900" indent="-342900">
              <a:buFont typeface="Arial"/>
              <a:buChar char="•"/>
            </a:pPr>
            <a:endParaRPr lang="en-US" dirty="0"/>
          </a:p>
          <a:p>
            <a:pPr marL="342900" indent="-342900">
              <a:buFont typeface="Arial"/>
              <a:buChar char="•"/>
            </a:pPr>
            <a:r>
              <a:rPr lang="en-US" dirty="0"/>
              <a:t>Hydrogen of one water molecule forms a weak </a:t>
            </a:r>
            <a:r>
              <a:rPr lang="en-US" b="1" dirty="0"/>
              <a:t>hydrogen bond </a:t>
            </a:r>
            <a:r>
              <a:rPr lang="en-US" dirty="0"/>
              <a:t>with the oxygen of an adjacent water molecule</a:t>
            </a:r>
          </a:p>
          <a:p>
            <a:pPr marL="342900" indent="-342900">
              <a:buFont typeface="Arial"/>
              <a:buChar char="•"/>
            </a:pPr>
            <a:endParaRPr lang="en-US" b="1" dirty="0"/>
          </a:p>
          <a:p>
            <a:pPr marL="342900" indent="-342900">
              <a:buFont typeface="Arial"/>
              <a:buChar char="•"/>
            </a:pPr>
            <a:endParaRPr lang="en-US" b="1" dirty="0"/>
          </a:p>
          <a:p>
            <a:pPr marL="342900" indent="-342900">
              <a:buFont typeface="Arial"/>
              <a:buChar char="•"/>
            </a:pPr>
            <a:endParaRPr lang="en-US" b="1" dirty="0"/>
          </a:p>
        </p:txBody>
      </p:sp>
      <p:sp>
        <p:nvSpPr>
          <p:cNvPr id="6" name="Rectangle 5"/>
          <p:cNvSpPr/>
          <p:nvPr/>
        </p:nvSpPr>
        <p:spPr>
          <a:xfrm>
            <a:off x="4888851" y="4829294"/>
            <a:ext cx="2991887" cy="369332"/>
          </a:xfrm>
          <a:prstGeom prst="rect">
            <a:avLst/>
          </a:prstGeom>
        </p:spPr>
        <p:txBody>
          <a:bodyPr wrap="none">
            <a:spAutoFit/>
          </a:bodyPr>
          <a:lstStyle/>
          <a:p>
            <a:r>
              <a:rPr lang="en-US" dirty="0"/>
              <a:t> </a:t>
            </a:r>
            <a:r>
              <a:rPr lang="en-US" sz="1200" dirty="0"/>
              <a:t>from: http://</a:t>
            </a:r>
            <a:r>
              <a:rPr lang="en-US" sz="1200" dirty="0" err="1"/>
              <a:t>cnx.org</a:t>
            </a:r>
            <a:r>
              <a:rPr lang="en-US" sz="1200" dirty="0"/>
              <a:t>/content/col11496/1.6</a:t>
            </a:r>
          </a:p>
        </p:txBody>
      </p:sp>
      <p:sp>
        <p:nvSpPr>
          <p:cNvPr id="3" name="TextBox 2"/>
          <p:cNvSpPr txBox="1"/>
          <p:nvPr/>
        </p:nvSpPr>
        <p:spPr>
          <a:xfrm>
            <a:off x="4671931" y="1054641"/>
            <a:ext cx="2970985" cy="369332"/>
          </a:xfrm>
          <a:prstGeom prst="rect">
            <a:avLst/>
          </a:prstGeom>
          <a:noFill/>
        </p:spPr>
        <p:txBody>
          <a:bodyPr wrap="square" rtlCol="0">
            <a:spAutoFit/>
          </a:bodyPr>
          <a:lstStyle/>
          <a:p>
            <a:r>
              <a:rPr lang="en-US" dirty="0"/>
              <a:t>H has a </a:t>
            </a:r>
            <a:r>
              <a:rPr lang="en-US" dirty="0" err="1"/>
              <a:t>δ</a:t>
            </a:r>
            <a:r>
              <a:rPr lang="en-US" baseline="30000" dirty="0"/>
              <a:t>+ </a:t>
            </a:r>
            <a:r>
              <a:rPr lang="en-US" dirty="0"/>
              <a:t>and O has </a:t>
            </a:r>
            <a:r>
              <a:rPr lang="en-US" dirty="0" err="1"/>
              <a:t>δ</a:t>
            </a:r>
            <a:r>
              <a:rPr lang="en-US" baseline="30000" dirty="0"/>
              <a:t>-</a:t>
            </a:r>
            <a:r>
              <a:rPr lang="en-US" dirty="0"/>
              <a:t>  </a:t>
            </a:r>
          </a:p>
        </p:txBody>
      </p:sp>
      <p:pic>
        <p:nvPicPr>
          <p:cNvPr id="12" name="Picture 11" descr="Chart, bubble chart&#10;&#10;Description automatically generated">
            <a:extLst>
              <a:ext uri="{FF2B5EF4-FFF2-40B4-BE49-F238E27FC236}">
                <a16:creationId xmlns:a16="http://schemas.microsoft.com/office/drawing/2014/main" id="{8E04877A-0F03-B040-814F-8BA5C1534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1931" y="1862328"/>
            <a:ext cx="3657600" cy="2743200"/>
          </a:xfrm>
          <a:prstGeom prst="rect">
            <a:avLst/>
          </a:prstGeom>
        </p:spPr>
      </p:pic>
    </p:spTree>
    <p:extLst>
      <p:ext uri="{BB962C8B-B14F-4D97-AF65-F5344CB8AC3E}">
        <p14:creationId xmlns:p14="http://schemas.microsoft.com/office/powerpoint/2010/main" val="118683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8849" y="1055869"/>
            <a:ext cx="8357951" cy="5419398"/>
          </a:xfrm>
        </p:spPr>
        <p:txBody>
          <a:bodyPr>
            <a:normAutofit/>
          </a:bodyPr>
          <a:lstStyle/>
          <a:p>
            <a:r>
              <a:rPr lang="en-US" u="sng" dirty="0"/>
              <a:t>Three states of water</a:t>
            </a:r>
          </a:p>
          <a:p>
            <a:pPr marL="457200" indent="-457200">
              <a:buFont typeface="Arial"/>
              <a:buChar char="•"/>
            </a:pPr>
            <a:r>
              <a:rPr lang="en-US" b="1" dirty="0"/>
              <a:t>Liquid water </a:t>
            </a:r>
            <a:r>
              <a:rPr lang="en-US" dirty="0"/>
              <a:t>– hydrogen bonds are constantly made, broken and remade</a:t>
            </a:r>
          </a:p>
          <a:p>
            <a:pPr marL="457200" indent="-457200">
              <a:buFont typeface="Arial"/>
              <a:buChar char="•"/>
            </a:pPr>
            <a:r>
              <a:rPr lang="en-US" b="1" dirty="0"/>
              <a:t>Gas</a:t>
            </a:r>
            <a:r>
              <a:rPr lang="en-US" dirty="0"/>
              <a:t> - water is heated the increased kinetic energy of water causes hydrogen bonds to break and water molecules escape into air as gas</a:t>
            </a:r>
          </a:p>
          <a:p>
            <a:pPr marL="457200" indent="-457200">
              <a:buFont typeface="Arial"/>
              <a:buChar char="•"/>
            </a:pPr>
            <a:r>
              <a:rPr lang="en-US" b="1" dirty="0"/>
              <a:t>Solid water </a:t>
            </a:r>
            <a:r>
              <a:rPr lang="en-US" dirty="0"/>
              <a:t>– temperature is lowered and a crystalline structure is maintained</a:t>
            </a:r>
          </a:p>
        </p:txBody>
      </p:sp>
      <p:sp>
        <p:nvSpPr>
          <p:cNvPr id="5" name="Title 4"/>
          <p:cNvSpPr>
            <a:spLocks noGrp="1"/>
          </p:cNvSpPr>
          <p:nvPr>
            <p:ph type="title"/>
          </p:nvPr>
        </p:nvSpPr>
        <p:spPr/>
        <p:txBody>
          <a:bodyPr>
            <a:normAutofit fontScale="90000"/>
          </a:bodyPr>
          <a:lstStyle/>
          <a:p>
            <a:pPr algn="ctr"/>
            <a:r>
              <a:rPr lang="en-US" dirty="0"/>
              <a:t>Hydrogen bonds are key </a:t>
            </a:r>
            <a:br>
              <a:rPr lang="en-US" dirty="0"/>
            </a:br>
            <a:r>
              <a:rPr lang="en-US" dirty="0"/>
              <a:t>to three states of water</a:t>
            </a:r>
          </a:p>
        </p:txBody>
      </p:sp>
    </p:spTree>
    <p:extLst>
      <p:ext uri="{BB962C8B-B14F-4D97-AF65-F5344CB8AC3E}">
        <p14:creationId xmlns:p14="http://schemas.microsoft.com/office/powerpoint/2010/main" val="4275367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41326"/>
            <a:ext cx="8062912" cy="659535"/>
          </a:xfrm>
        </p:spPr>
        <p:txBody>
          <a:bodyPr>
            <a:normAutofit/>
          </a:bodyPr>
          <a:lstStyle/>
          <a:p>
            <a:r>
              <a:rPr lang="en-US" dirty="0"/>
              <a:t>The power of Hydrogen Bonds</a:t>
            </a:r>
          </a:p>
        </p:txBody>
      </p:sp>
      <p:pic>
        <p:nvPicPr>
          <p:cNvPr id="2" name="Picture Placeholder 1" descr="Figure_02_02_02.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20" b="-1520"/>
          <a:stretch>
            <a:fillRect/>
          </a:stretch>
        </p:blipFill>
        <p:spPr/>
      </p:pic>
      <p:sp>
        <p:nvSpPr>
          <p:cNvPr id="7" name="Text Placeholder 6"/>
          <p:cNvSpPr>
            <a:spLocks noGrp="1"/>
          </p:cNvSpPr>
          <p:nvPr>
            <p:ph type="body" sz="quarter" idx="14"/>
          </p:nvPr>
        </p:nvSpPr>
        <p:spPr>
          <a:xfrm>
            <a:off x="457199" y="4843981"/>
            <a:ext cx="8194943" cy="1824069"/>
          </a:xfrm>
        </p:spPr>
        <p:txBody>
          <a:bodyPr>
            <a:normAutofit/>
          </a:bodyPr>
          <a:lstStyle/>
          <a:p>
            <a:r>
              <a:rPr lang="en-US" sz="1600" dirty="0"/>
              <a:t>Hydrogen bonding makes ice less dense than liquid water. The </a:t>
            </a:r>
            <a:r>
              <a:rPr lang="en-US" sz="1600" dirty="0">
                <a:solidFill>
                  <a:srgbClr val="6CB255"/>
                </a:solidFill>
              </a:rPr>
              <a:t>(a)</a:t>
            </a:r>
            <a:r>
              <a:rPr lang="en-US" sz="1600" dirty="0"/>
              <a:t> lattice structure of ice makes it less dense than the freely flowing molecules of liquid water, enabling it to </a:t>
            </a:r>
            <a:r>
              <a:rPr lang="en-US" sz="1600" dirty="0">
                <a:solidFill>
                  <a:srgbClr val="6CB255"/>
                </a:solidFill>
              </a:rPr>
              <a:t>(b)</a:t>
            </a:r>
            <a:r>
              <a:rPr lang="en-US" sz="1600" dirty="0"/>
              <a:t> float on water. (credit a: modification of work by Jane Whitney, image created using Visual Molecular Dynamics </a:t>
            </a:r>
            <a:r>
              <a:rPr lang="pl-PL" sz="1600" dirty="0"/>
              <a:t>(VMD) software </a:t>
            </a:r>
            <a:r>
              <a:rPr lang="en-US" sz="1600" baseline="30000" dirty="0"/>
              <a:t>[1]</a:t>
            </a:r>
            <a:r>
              <a:rPr lang="en-US" sz="1600" dirty="0"/>
              <a:t>; credit b: modification of work by Carlos Ponte)</a:t>
            </a:r>
          </a:p>
          <a:p>
            <a:r>
              <a:rPr lang="en-US" sz="1600" dirty="0"/>
              <a:t>See video of Ice Lattice: </a:t>
            </a:r>
            <a:r>
              <a:rPr lang="en-US" sz="1600" dirty="0">
                <a:hlinkClick r:id="rId3"/>
              </a:rPr>
              <a:t>http://www.janewhitney.com/ice_movie_resources.html</a:t>
            </a:r>
            <a:r>
              <a:rPr lang="en-US" sz="1600" dirty="0"/>
              <a:t> </a:t>
            </a:r>
          </a:p>
        </p:txBody>
      </p:sp>
    </p:spTree>
    <p:extLst>
      <p:ext uri="{BB962C8B-B14F-4D97-AF65-F5344CB8AC3E}">
        <p14:creationId xmlns:p14="http://schemas.microsoft.com/office/powerpoint/2010/main" val="1176506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74208" y="1100002"/>
            <a:ext cx="8312592" cy="4980758"/>
          </a:xfrm>
        </p:spPr>
        <p:txBody>
          <a:bodyPr/>
          <a:lstStyle/>
          <a:p>
            <a:r>
              <a:rPr lang="en-US" b="1" dirty="0"/>
              <a:t>Heat capacity </a:t>
            </a:r>
            <a:r>
              <a:rPr lang="en-US" dirty="0"/>
              <a:t>– Specific heat capacity refers to the amount of heat one gram of a substance must absorb in order to raise its temperature one degree Celsius</a:t>
            </a:r>
          </a:p>
          <a:p>
            <a:pPr marL="457200" indent="-457200">
              <a:buFont typeface="Arial"/>
              <a:buChar char="•"/>
            </a:pPr>
            <a:endParaRPr lang="en-US" dirty="0"/>
          </a:p>
          <a:p>
            <a:r>
              <a:rPr lang="en-US" dirty="0"/>
              <a:t>So what does this mean?</a:t>
            </a:r>
          </a:p>
          <a:p>
            <a:r>
              <a:rPr lang="en-US" dirty="0"/>
              <a:t>It takes a long time for water to heat up and a long time for it to cool down! </a:t>
            </a:r>
          </a:p>
        </p:txBody>
      </p:sp>
      <p:sp>
        <p:nvSpPr>
          <p:cNvPr id="5" name="Title 4"/>
          <p:cNvSpPr>
            <a:spLocks noGrp="1"/>
          </p:cNvSpPr>
          <p:nvPr>
            <p:ph type="title"/>
          </p:nvPr>
        </p:nvSpPr>
        <p:spPr>
          <a:xfrm>
            <a:off x="457200" y="338405"/>
            <a:ext cx="8062912" cy="659535"/>
          </a:xfrm>
        </p:spPr>
        <p:txBody>
          <a:bodyPr>
            <a:noAutofit/>
          </a:bodyPr>
          <a:lstStyle/>
          <a:p>
            <a:pPr algn="ctr"/>
            <a:r>
              <a:rPr lang="en-US" sz="2800" dirty="0"/>
              <a:t>Additional important </a:t>
            </a:r>
            <a:br>
              <a:rPr lang="en-US" sz="2800" dirty="0"/>
            </a:br>
            <a:r>
              <a:rPr lang="en-US" sz="2800" dirty="0"/>
              <a:t>properties of water</a:t>
            </a:r>
          </a:p>
        </p:txBody>
      </p:sp>
    </p:spTree>
    <p:extLst>
      <p:ext uri="{BB962C8B-B14F-4D97-AF65-F5344CB8AC3E}">
        <p14:creationId xmlns:p14="http://schemas.microsoft.com/office/powerpoint/2010/main" val="2006702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480560"/>
          </a:xfrm>
        </p:spPr>
        <p:txBody>
          <a:bodyPr/>
          <a:lstStyle/>
          <a:p>
            <a:r>
              <a:rPr lang="en-US" b="1" dirty="0"/>
              <a:t>Heat of Vaporization </a:t>
            </a:r>
            <a:r>
              <a:rPr lang="en-US" dirty="0"/>
              <a:t>– The amount of energy required to change one gram of a liquid substance to gas</a:t>
            </a:r>
          </a:p>
          <a:p>
            <a:endParaRPr lang="en-US" dirty="0"/>
          </a:p>
          <a:p>
            <a:r>
              <a:rPr lang="en-US" b="1" dirty="0"/>
              <a:t>Water has a high heat of vaporization</a:t>
            </a:r>
          </a:p>
          <a:p>
            <a:endParaRPr lang="en-US" dirty="0"/>
          </a:p>
        </p:txBody>
      </p:sp>
      <p:sp>
        <p:nvSpPr>
          <p:cNvPr id="4" name="Title 3"/>
          <p:cNvSpPr>
            <a:spLocks noGrp="1"/>
          </p:cNvSpPr>
          <p:nvPr>
            <p:ph type="title"/>
          </p:nvPr>
        </p:nvSpPr>
        <p:spPr>
          <a:xfrm>
            <a:off x="457200" y="427752"/>
            <a:ext cx="8062912" cy="659535"/>
          </a:xfrm>
        </p:spPr>
        <p:txBody>
          <a:bodyPr>
            <a:noAutofit/>
          </a:bodyPr>
          <a:lstStyle/>
          <a:p>
            <a:pPr algn="ctr"/>
            <a:r>
              <a:rPr lang="en-US" sz="3200" dirty="0"/>
              <a:t>Additional important </a:t>
            </a:r>
            <a:br>
              <a:rPr lang="en-US" sz="3200" dirty="0"/>
            </a:br>
            <a:r>
              <a:rPr lang="en-US" sz="3200" dirty="0"/>
              <a:t>properties of water</a:t>
            </a:r>
          </a:p>
        </p:txBody>
      </p:sp>
    </p:spTree>
    <p:extLst>
      <p:ext uri="{BB962C8B-B14F-4D97-AF65-F5344CB8AC3E}">
        <p14:creationId xmlns:p14="http://schemas.microsoft.com/office/powerpoint/2010/main" val="2620343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2868" y="1054641"/>
            <a:ext cx="8323932" cy="5026119"/>
          </a:xfrm>
        </p:spPr>
        <p:txBody>
          <a:bodyPr/>
          <a:lstStyle/>
          <a:p>
            <a:r>
              <a:rPr lang="en-US" dirty="0"/>
              <a:t>Ions and polar molecules can dissolve in water</a:t>
            </a:r>
          </a:p>
          <a:p>
            <a:endParaRPr lang="en-US" dirty="0"/>
          </a:p>
          <a:p>
            <a:r>
              <a:rPr lang="en-US" dirty="0"/>
              <a:t>Water is the </a:t>
            </a:r>
            <a:r>
              <a:rPr lang="en-US" b="1" dirty="0"/>
              <a:t>solvent</a:t>
            </a:r>
          </a:p>
          <a:p>
            <a:endParaRPr lang="en-US" b="1" dirty="0"/>
          </a:p>
          <a:p>
            <a:r>
              <a:rPr lang="en-US" dirty="0"/>
              <a:t>The compounds dissolved or mixed in with the water are the </a:t>
            </a:r>
            <a:r>
              <a:rPr lang="en-US" b="1" dirty="0"/>
              <a:t>solute</a:t>
            </a:r>
          </a:p>
          <a:p>
            <a:endParaRPr lang="en-US" b="1" dirty="0"/>
          </a:p>
          <a:p>
            <a:endParaRPr lang="en-US" b="1" dirty="0"/>
          </a:p>
          <a:p>
            <a:endParaRPr lang="en-US" b="1" dirty="0"/>
          </a:p>
        </p:txBody>
      </p:sp>
      <p:sp>
        <p:nvSpPr>
          <p:cNvPr id="2" name="Title 1"/>
          <p:cNvSpPr>
            <a:spLocks noGrp="1"/>
          </p:cNvSpPr>
          <p:nvPr>
            <p:ph type="title"/>
          </p:nvPr>
        </p:nvSpPr>
        <p:spPr>
          <a:xfrm>
            <a:off x="457200" y="161944"/>
            <a:ext cx="8062912" cy="659535"/>
          </a:xfrm>
        </p:spPr>
        <p:txBody>
          <a:bodyPr/>
          <a:lstStyle/>
          <a:p>
            <a:r>
              <a:rPr lang="en-US" dirty="0"/>
              <a:t>Waters solvent properties</a:t>
            </a:r>
          </a:p>
        </p:txBody>
      </p:sp>
    </p:spTree>
    <p:extLst>
      <p:ext uri="{BB962C8B-B14F-4D97-AF65-F5344CB8AC3E}">
        <p14:creationId xmlns:p14="http://schemas.microsoft.com/office/powerpoint/2010/main" val="4051704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2080" y="195238"/>
            <a:ext cx="8062912" cy="659535"/>
          </a:xfrm>
        </p:spPr>
        <p:txBody>
          <a:bodyPr>
            <a:normAutofit fontScale="90000"/>
          </a:bodyPr>
          <a:lstStyle/>
          <a:p>
            <a:r>
              <a:rPr lang="en-US" dirty="0"/>
              <a:t>Water can form hydrogen bonds with other polar molecules and ions</a:t>
            </a:r>
          </a:p>
        </p:txBody>
      </p:sp>
      <p:pic>
        <p:nvPicPr>
          <p:cNvPr id="2" name="Picture Placeholder 1" descr="Figure_02_02_03.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75" b="-675"/>
          <a:stretch>
            <a:fillRect/>
          </a:stretch>
        </p:blipFill>
        <p:spPr>
          <a:xfrm>
            <a:off x="457199" y="1679191"/>
            <a:ext cx="8062913" cy="3500071"/>
          </a:xfrm>
        </p:spPr>
      </p:pic>
      <p:sp>
        <p:nvSpPr>
          <p:cNvPr id="7" name="Text Placeholder 6"/>
          <p:cNvSpPr>
            <a:spLocks noGrp="1"/>
          </p:cNvSpPr>
          <p:nvPr>
            <p:ph type="body" sz="quarter" idx="14"/>
          </p:nvPr>
        </p:nvSpPr>
        <p:spPr>
          <a:xfrm>
            <a:off x="457200" y="5179262"/>
            <a:ext cx="8062912" cy="1166382"/>
          </a:xfrm>
        </p:spPr>
        <p:txBody>
          <a:bodyPr>
            <a:normAutofit/>
          </a:bodyPr>
          <a:lstStyle/>
          <a:p>
            <a:r>
              <a:rPr lang="en-US" sz="2400" dirty="0"/>
              <a:t>When table salt (</a:t>
            </a:r>
            <a:r>
              <a:rPr lang="en-US" sz="2400" dirty="0" err="1"/>
              <a:t>NaCl</a:t>
            </a:r>
            <a:r>
              <a:rPr lang="en-US" sz="2400" dirty="0"/>
              <a:t>) is mixed in water, spheres of hydration are formed around the ions.</a:t>
            </a:r>
          </a:p>
        </p:txBody>
      </p:sp>
      <p:sp>
        <p:nvSpPr>
          <p:cNvPr id="3" name="TextBox 2"/>
          <p:cNvSpPr txBox="1"/>
          <p:nvPr/>
        </p:nvSpPr>
        <p:spPr>
          <a:xfrm>
            <a:off x="2710173" y="1213404"/>
            <a:ext cx="3277155" cy="1200329"/>
          </a:xfrm>
          <a:prstGeom prst="rect">
            <a:avLst/>
          </a:prstGeom>
          <a:noFill/>
        </p:spPr>
        <p:txBody>
          <a:bodyPr wrap="square" rtlCol="0">
            <a:spAutoFit/>
          </a:bodyPr>
          <a:lstStyle/>
          <a:p>
            <a:r>
              <a:rPr lang="en-US" dirty="0"/>
              <a:t>Dissociation of </a:t>
            </a:r>
            <a:r>
              <a:rPr lang="en-US" dirty="0" err="1"/>
              <a:t>NaCl</a:t>
            </a:r>
            <a:r>
              <a:rPr lang="en-US" dirty="0"/>
              <a:t> in water</a:t>
            </a:r>
          </a:p>
          <a:p>
            <a:endParaRPr lang="en-US" dirty="0"/>
          </a:p>
          <a:p>
            <a:r>
              <a:rPr lang="en-US" dirty="0"/>
              <a:t>Atoms break off from molecules and form ions</a:t>
            </a:r>
          </a:p>
        </p:txBody>
      </p:sp>
    </p:spTree>
    <p:extLst>
      <p:ext uri="{BB962C8B-B14F-4D97-AF65-F5344CB8AC3E}">
        <p14:creationId xmlns:p14="http://schemas.microsoft.com/office/powerpoint/2010/main" val="1728060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3492" y="1600200"/>
            <a:ext cx="3424570" cy="4480560"/>
          </a:xfrm>
        </p:spPr>
        <p:txBody>
          <a:bodyPr>
            <a:normAutofit/>
          </a:bodyPr>
          <a:lstStyle/>
          <a:p>
            <a:r>
              <a:rPr lang="en-US" sz="2800" b="1" u="sng" dirty="0"/>
              <a:t>Cohesion</a:t>
            </a:r>
            <a:r>
              <a:rPr lang="en-US" sz="2800" dirty="0"/>
              <a:t> </a:t>
            </a:r>
          </a:p>
          <a:p>
            <a:r>
              <a:rPr lang="en-US" sz="2400" dirty="0"/>
              <a:t>Water molecules at the liquid-gas interface stick together due to hydrogen bonding</a:t>
            </a:r>
          </a:p>
        </p:txBody>
      </p:sp>
      <p:sp>
        <p:nvSpPr>
          <p:cNvPr id="5" name="Title 4"/>
          <p:cNvSpPr>
            <a:spLocks noGrp="1"/>
          </p:cNvSpPr>
          <p:nvPr>
            <p:ph type="title"/>
          </p:nvPr>
        </p:nvSpPr>
        <p:spPr/>
        <p:txBody>
          <a:bodyPr/>
          <a:lstStyle/>
          <a:p>
            <a:r>
              <a:rPr lang="en-US" dirty="0"/>
              <a:t>Cohesion in water</a:t>
            </a:r>
          </a:p>
        </p:txBody>
      </p:sp>
      <p:pic>
        <p:nvPicPr>
          <p:cNvPr id="9" name="Picture 8"/>
          <p:cNvPicPr>
            <a:picLocks noChangeAspect="1"/>
          </p:cNvPicPr>
          <p:nvPr/>
        </p:nvPicPr>
        <p:blipFill>
          <a:blip r:embed="rId2"/>
          <a:stretch>
            <a:fillRect/>
          </a:stretch>
        </p:blipFill>
        <p:spPr>
          <a:xfrm>
            <a:off x="3708062" y="1191952"/>
            <a:ext cx="5360855" cy="3573903"/>
          </a:xfrm>
          <a:prstGeom prst="rect">
            <a:avLst/>
          </a:prstGeom>
        </p:spPr>
      </p:pic>
      <p:sp>
        <p:nvSpPr>
          <p:cNvPr id="10" name="Rectangle 9"/>
          <p:cNvSpPr/>
          <p:nvPr/>
        </p:nvSpPr>
        <p:spPr>
          <a:xfrm>
            <a:off x="3708062" y="4753129"/>
            <a:ext cx="4572000" cy="276999"/>
          </a:xfrm>
          <a:prstGeom prst="rect">
            <a:avLst/>
          </a:prstGeom>
        </p:spPr>
        <p:txBody>
          <a:bodyPr>
            <a:spAutoFit/>
          </a:bodyPr>
          <a:lstStyle/>
          <a:p>
            <a:r>
              <a:rPr lang="en-US" sz="1200" dirty="0"/>
              <a:t>https://</a:t>
            </a:r>
            <a:r>
              <a:rPr lang="en-US" sz="1200" dirty="0" err="1"/>
              <a:t>bealbio.wikispaces.com</a:t>
            </a:r>
            <a:r>
              <a:rPr lang="en-US" sz="1200" dirty="0"/>
              <a:t>/Period+2+Chem+ch+3</a:t>
            </a:r>
          </a:p>
        </p:txBody>
      </p:sp>
    </p:spTree>
    <p:extLst>
      <p:ext uri="{BB962C8B-B14F-4D97-AF65-F5344CB8AC3E}">
        <p14:creationId xmlns:p14="http://schemas.microsoft.com/office/powerpoint/2010/main" val="669574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7415" y="127924"/>
            <a:ext cx="8062912" cy="659535"/>
          </a:xfrm>
        </p:spPr>
        <p:txBody>
          <a:bodyPr/>
          <a:lstStyle/>
          <a:p>
            <a:r>
              <a:rPr lang="en-US" dirty="0"/>
              <a:t>Elements and the Living World</a:t>
            </a:r>
          </a:p>
        </p:txBody>
      </p:sp>
      <p:sp>
        <p:nvSpPr>
          <p:cNvPr id="7" name="Text Placeholder 6"/>
          <p:cNvSpPr>
            <a:spLocks noGrp="1"/>
          </p:cNvSpPr>
          <p:nvPr>
            <p:ph type="body" sz="quarter" idx="14"/>
          </p:nvPr>
        </p:nvSpPr>
        <p:spPr>
          <a:xfrm>
            <a:off x="201751" y="787459"/>
            <a:ext cx="8799559" cy="5356309"/>
          </a:xfrm>
        </p:spPr>
        <p:txBody>
          <a:bodyPr>
            <a:normAutofit/>
          </a:bodyPr>
          <a:lstStyle/>
          <a:p>
            <a:pPr lvl="1" indent="0">
              <a:buNone/>
            </a:pP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440497576"/>
              </p:ext>
            </p:extLst>
          </p:nvPr>
        </p:nvGraphicFramePr>
        <p:xfrm>
          <a:off x="1130870" y="2711115"/>
          <a:ext cx="6489129" cy="2674826"/>
        </p:xfrm>
        <a:graphic>
          <a:graphicData uri="http://schemas.openxmlformats.org/drawingml/2006/table">
            <a:tbl>
              <a:tblPr firstRow="1" bandRow="1">
                <a:tableStyleId>{69C7853C-536D-4A76-A0AE-DD22124D55A5}</a:tableStyleId>
              </a:tblPr>
              <a:tblGrid>
                <a:gridCol w="1844337">
                  <a:extLst>
                    <a:ext uri="{9D8B030D-6E8A-4147-A177-3AD203B41FA5}">
                      <a16:colId xmlns:a16="http://schemas.microsoft.com/office/drawing/2014/main" val="20000"/>
                    </a:ext>
                  </a:extLst>
                </a:gridCol>
                <a:gridCol w="1400228">
                  <a:extLst>
                    <a:ext uri="{9D8B030D-6E8A-4147-A177-3AD203B41FA5}">
                      <a16:colId xmlns:a16="http://schemas.microsoft.com/office/drawing/2014/main" val="20001"/>
                    </a:ext>
                  </a:extLst>
                </a:gridCol>
                <a:gridCol w="1622282">
                  <a:extLst>
                    <a:ext uri="{9D8B030D-6E8A-4147-A177-3AD203B41FA5}">
                      <a16:colId xmlns:a16="http://schemas.microsoft.com/office/drawing/2014/main" val="20002"/>
                    </a:ext>
                  </a:extLst>
                </a:gridCol>
                <a:gridCol w="1622282">
                  <a:extLst>
                    <a:ext uri="{9D8B030D-6E8A-4147-A177-3AD203B41FA5}">
                      <a16:colId xmlns:a16="http://schemas.microsoft.com/office/drawing/2014/main" val="20003"/>
                    </a:ext>
                  </a:extLst>
                </a:gridCol>
              </a:tblGrid>
              <a:tr h="830398">
                <a:tc>
                  <a:txBody>
                    <a:bodyPr/>
                    <a:lstStyle/>
                    <a:p>
                      <a:pPr algn="ctr"/>
                      <a:r>
                        <a:rPr lang="en-US" dirty="0"/>
                        <a:t>Element</a:t>
                      </a:r>
                    </a:p>
                  </a:txBody>
                  <a:tcPr/>
                </a:tc>
                <a:tc>
                  <a:txBody>
                    <a:bodyPr/>
                    <a:lstStyle/>
                    <a:p>
                      <a:pPr algn="ctr"/>
                      <a:r>
                        <a:rPr lang="en-US"/>
                        <a:t>Life (Humans)</a:t>
                      </a:r>
                      <a:endParaRPr lang="en-US" dirty="0"/>
                    </a:p>
                  </a:txBody>
                  <a:tcPr/>
                </a:tc>
                <a:tc>
                  <a:txBody>
                    <a:bodyPr/>
                    <a:lstStyle/>
                    <a:p>
                      <a:pPr algn="ctr"/>
                      <a:r>
                        <a:rPr lang="en-US" dirty="0"/>
                        <a:t>Atmosphere</a:t>
                      </a:r>
                    </a:p>
                  </a:txBody>
                  <a:tcPr/>
                </a:tc>
                <a:tc>
                  <a:txBody>
                    <a:bodyPr/>
                    <a:lstStyle/>
                    <a:p>
                      <a:pPr algn="ctr"/>
                      <a:r>
                        <a:rPr lang="en-US"/>
                        <a:t>Earth’s Crust</a:t>
                      </a:r>
                      <a:endParaRPr lang="en-US" dirty="0"/>
                    </a:p>
                  </a:txBody>
                  <a:tcPr/>
                </a:tc>
                <a:extLst>
                  <a:ext uri="{0D108BD9-81ED-4DB2-BD59-A6C34878D82A}">
                    <a16:rowId xmlns:a16="http://schemas.microsoft.com/office/drawing/2014/main" val="10000"/>
                  </a:ext>
                </a:extLst>
              </a:tr>
              <a:tr h="461107">
                <a:tc>
                  <a:txBody>
                    <a:bodyPr/>
                    <a:lstStyle/>
                    <a:p>
                      <a:r>
                        <a:rPr lang="en-US" dirty="0"/>
                        <a:t>Oxygen (O)</a:t>
                      </a:r>
                    </a:p>
                  </a:txBody>
                  <a:tcPr/>
                </a:tc>
                <a:tc>
                  <a:txBody>
                    <a:bodyPr/>
                    <a:lstStyle/>
                    <a:p>
                      <a:r>
                        <a:rPr lang="en-US" dirty="0"/>
                        <a:t>65%</a:t>
                      </a:r>
                    </a:p>
                  </a:txBody>
                  <a:tcPr/>
                </a:tc>
                <a:tc>
                  <a:txBody>
                    <a:bodyPr/>
                    <a:lstStyle/>
                    <a:p>
                      <a:r>
                        <a:rPr lang="en-US" dirty="0"/>
                        <a:t>21%</a:t>
                      </a:r>
                    </a:p>
                  </a:txBody>
                  <a:tcPr/>
                </a:tc>
                <a:tc>
                  <a:txBody>
                    <a:bodyPr/>
                    <a:lstStyle/>
                    <a:p>
                      <a:r>
                        <a:rPr lang="en-US" dirty="0"/>
                        <a:t>46%</a:t>
                      </a:r>
                    </a:p>
                  </a:txBody>
                  <a:tcPr/>
                </a:tc>
                <a:extLst>
                  <a:ext uri="{0D108BD9-81ED-4DB2-BD59-A6C34878D82A}">
                    <a16:rowId xmlns:a16="http://schemas.microsoft.com/office/drawing/2014/main" val="10001"/>
                  </a:ext>
                </a:extLst>
              </a:tr>
              <a:tr h="461107">
                <a:tc>
                  <a:txBody>
                    <a:bodyPr/>
                    <a:lstStyle/>
                    <a:p>
                      <a:r>
                        <a:rPr lang="en-US" dirty="0"/>
                        <a:t>Carbon (C)</a:t>
                      </a:r>
                    </a:p>
                  </a:txBody>
                  <a:tcPr/>
                </a:tc>
                <a:tc>
                  <a:txBody>
                    <a:bodyPr/>
                    <a:lstStyle/>
                    <a:p>
                      <a:r>
                        <a:rPr lang="en-US" dirty="0"/>
                        <a:t>18%</a:t>
                      </a:r>
                    </a:p>
                  </a:txBody>
                  <a:tcPr/>
                </a:tc>
                <a:tc>
                  <a:txBody>
                    <a:bodyPr/>
                    <a:lstStyle/>
                    <a:p>
                      <a:r>
                        <a:rPr lang="en-US" dirty="0"/>
                        <a:t>trace</a:t>
                      </a:r>
                    </a:p>
                  </a:txBody>
                  <a:tcPr/>
                </a:tc>
                <a:tc>
                  <a:txBody>
                    <a:bodyPr/>
                    <a:lstStyle/>
                    <a:p>
                      <a:r>
                        <a:rPr lang="en-US" dirty="0"/>
                        <a:t>trace</a:t>
                      </a:r>
                    </a:p>
                  </a:txBody>
                  <a:tcPr/>
                </a:tc>
                <a:extLst>
                  <a:ext uri="{0D108BD9-81ED-4DB2-BD59-A6C34878D82A}">
                    <a16:rowId xmlns:a16="http://schemas.microsoft.com/office/drawing/2014/main" val="10002"/>
                  </a:ext>
                </a:extLst>
              </a:tr>
              <a:tr h="461107">
                <a:tc>
                  <a:txBody>
                    <a:bodyPr/>
                    <a:lstStyle/>
                    <a:p>
                      <a:r>
                        <a:rPr lang="en-US" dirty="0"/>
                        <a:t>Hydrogen (H)</a:t>
                      </a:r>
                    </a:p>
                  </a:txBody>
                  <a:tcPr/>
                </a:tc>
                <a:tc>
                  <a:txBody>
                    <a:bodyPr/>
                    <a:lstStyle/>
                    <a:p>
                      <a:r>
                        <a:rPr lang="en-US" dirty="0"/>
                        <a:t>10%</a:t>
                      </a:r>
                    </a:p>
                  </a:txBody>
                  <a:tcPr/>
                </a:tc>
                <a:tc>
                  <a:txBody>
                    <a:bodyPr/>
                    <a:lstStyle/>
                    <a:p>
                      <a:r>
                        <a:rPr lang="en-US" dirty="0"/>
                        <a:t>trace</a:t>
                      </a:r>
                    </a:p>
                  </a:txBody>
                  <a:tcPr/>
                </a:tc>
                <a:tc>
                  <a:txBody>
                    <a:bodyPr/>
                    <a:lstStyle/>
                    <a:p>
                      <a:r>
                        <a:rPr lang="en-US" dirty="0"/>
                        <a:t>0.1%</a:t>
                      </a:r>
                    </a:p>
                  </a:txBody>
                  <a:tcPr/>
                </a:tc>
                <a:extLst>
                  <a:ext uri="{0D108BD9-81ED-4DB2-BD59-A6C34878D82A}">
                    <a16:rowId xmlns:a16="http://schemas.microsoft.com/office/drawing/2014/main" val="10003"/>
                  </a:ext>
                </a:extLst>
              </a:tr>
              <a:tr h="461107">
                <a:tc>
                  <a:txBody>
                    <a:bodyPr/>
                    <a:lstStyle/>
                    <a:p>
                      <a:r>
                        <a:rPr lang="en-US" dirty="0"/>
                        <a:t>Nitrogen (N)</a:t>
                      </a:r>
                    </a:p>
                  </a:txBody>
                  <a:tcPr/>
                </a:tc>
                <a:tc>
                  <a:txBody>
                    <a:bodyPr/>
                    <a:lstStyle/>
                    <a:p>
                      <a:r>
                        <a:rPr lang="en-US" dirty="0"/>
                        <a:t>3%</a:t>
                      </a:r>
                    </a:p>
                  </a:txBody>
                  <a:tcPr/>
                </a:tc>
                <a:tc>
                  <a:txBody>
                    <a:bodyPr/>
                    <a:lstStyle/>
                    <a:p>
                      <a:r>
                        <a:rPr lang="en-US" dirty="0"/>
                        <a:t>78%</a:t>
                      </a:r>
                    </a:p>
                  </a:txBody>
                  <a:tcPr/>
                </a:tc>
                <a:tc>
                  <a:txBody>
                    <a:bodyPr/>
                    <a:lstStyle/>
                    <a:p>
                      <a:r>
                        <a:rPr lang="en-US" dirty="0"/>
                        <a:t>trace</a:t>
                      </a:r>
                    </a:p>
                  </a:txBody>
                  <a:tcPr/>
                </a:tc>
                <a:extLst>
                  <a:ext uri="{0D108BD9-81ED-4DB2-BD59-A6C34878D82A}">
                    <a16:rowId xmlns:a16="http://schemas.microsoft.com/office/drawing/2014/main" val="10004"/>
                  </a:ext>
                </a:extLst>
              </a:tr>
            </a:tbl>
          </a:graphicData>
        </a:graphic>
      </p:graphicFrame>
      <p:sp>
        <p:nvSpPr>
          <p:cNvPr id="11" name="TextBox 10"/>
          <p:cNvSpPr txBox="1"/>
          <p:nvPr/>
        </p:nvSpPr>
        <p:spPr>
          <a:xfrm>
            <a:off x="1800715" y="1550350"/>
            <a:ext cx="7840590" cy="830997"/>
          </a:xfrm>
          <a:prstGeom prst="rect">
            <a:avLst/>
          </a:prstGeom>
          <a:noFill/>
        </p:spPr>
        <p:txBody>
          <a:bodyPr wrap="square" rtlCol="0">
            <a:spAutoFit/>
          </a:bodyPr>
          <a:lstStyle/>
          <a:p>
            <a:r>
              <a:rPr lang="en-US" sz="2400" b="1" dirty="0"/>
              <a:t>Comparing the elements of living </a:t>
            </a:r>
          </a:p>
          <a:p>
            <a:r>
              <a:rPr lang="en-US" sz="2400" b="1" dirty="0"/>
              <a:t>organisms to the non-living world</a:t>
            </a:r>
          </a:p>
        </p:txBody>
      </p:sp>
    </p:spTree>
    <p:extLst>
      <p:ext uri="{BB962C8B-B14F-4D97-AF65-F5344CB8AC3E}">
        <p14:creationId xmlns:p14="http://schemas.microsoft.com/office/powerpoint/2010/main" val="1818639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Cohesion allows for development of surface tension</a:t>
            </a:r>
          </a:p>
        </p:txBody>
      </p:sp>
      <p:pic>
        <p:nvPicPr>
          <p:cNvPr id="2" name="Picture Placeholder 1" descr="Figure_02_02_04.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435" r="-26435"/>
          <a:stretch>
            <a:fillRect/>
          </a:stretch>
        </p:blipFill>
        <p:spPr>
          <a:xfrm>
            <a:off x="-1198388" y="1122386"/>
            <a:ext cx="8062913" cy="3500071"/>
          </a:xfrm>
        </p:spPr>
      </p:pic>
      <p:sp>
        <p:nvSpPr>
          <p:cNvPr id="7" name="Text Placeholder 6"/>
          <p:cNvSpPr>
            <a:spLocks noGrp="1"/>
          </p:cNvSpPr>
          <p:nvPr>
            <p:ph type="body" sz="quarter" idx="14"/>
          </p:nvPr>
        </p:nvSpPr>
        <p:spPr/>
        <p:txBody>
          <a:bodyPr>
            <a:normAutofit/>
          </a:bodyPr>
          <a:lstStyle/>
          <a:p>
            <a:r>
              <a:rPr lang="en-US" sz="1600" dirty="0"/>
              <a:t>The weight of the needle is pulling the surface downward; at the same time, the surface tension is pulling it up, suspending it on the surface of the water and keeping it from sinking. Notice the indentation in the water around the needle. (credit: Cory </a:t>
            </a:r>
            <a:r>
              <a:rPr lang="en-US" sz="1600" dirty="0" err="1"/>
              <a:t>Zanker</a:t>
            </a:r>
            <a:r>
              <a:rPr lang="en-US" sz="1600" dirty="0"/>
              <a:t>)</a:t>
            </a:r>
          </a:p>
        </p:txBody>
      </p:sp>
      <p:sp>
        <p:nvSpPr>
          <p:cNvPr id="3" name="Rectangle 2"/>
          <p:cNvSpPr/>
          <p:nvPr/>
        </p:nvSpPr>
        <p:spPr>
          <a:xfrm>
            <a:off x="4399779" y="1122386"/>
            <a:ext cx="4547195" cy="35000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400" b="1" dirty="0">
                <a:solidFill>
                  <a:srgbClr val="000000"/>
                </a:solidFill>
              </a:rPr>
              <a:t>Surface Tension: </a:t>
            </a:r>
            <a:r>
              <a:rPr lang="en-US" sz="2400" dirty="0">
                <a:solidFill>
                  <a:srgbClr val="000000"/>
                </a:solidFill>
              </a:rPr>
              <a:t>capacity of a substance to withstand being ruptured when placed under tension or stress</a:t>
            </a:r>
          </a:p>
          <a:p>
            <a:r>
              <a:rPr lang="en-US" dirty="0"/>
              <a:t> </a:t>
            </a:r>
          </a:p>
        </p:txBody>
      </p:sp>
    </p:spTree>
    <p:extLst>
      <p:ext uri="{BB962C8B-B14F-4D97-AF65-F5344CB8AC3E}">
        <p14:creationId xmlns:p14="http://schemas.microsoft.com/office/powerpoint/2010/main" val="1853921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162560" y="241326"/>
            <a:ext cx="7610127" cy="659535"/>
          </a:xfrm>
        </p:spPr>
        <p:txBody>
          <a:bodyPr>
            <a:normAutofit/>
          </a:bodyPr>
          <a:lstStyle/>
          <a:p>
            <a:r>
              <a:rPr lang="en-US" sz="2400" dirty="0">
                <a:solidFill>
                  <a:srgbClr val="6CB255"/>
                </a:solidFill>
              </a:rPr>
              <a:t>Water exhibits unique properties</a:t>
            </a:r>
          </a:p>
        </p:txBody>
      </p:sp>
      <p:pic>
        <p:nvPicPr>
          <p:cNvPr id="2" name="Picture Placeholder 1" descr="Figure_02_02_07.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15" b="-13315"/>
          <a:stretch>
            <a:fillRect/>
          </a:stretch>
        </p:blipFill>
        <p:spPr>
          <a:xfrm>
            <a:off x="457200" y="1108075"/>
            <a:ext cx="4032250" cy="5256213"/>
          </a:xfrm>
        </p:spPr>
      </p:pic>
      <p:sp>
        <p:nvSpPr>
          <p:cNvPr id="14" name="Text Placeholder 13"/>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Capillary action in a glass tube is caused by the adhesive forces exerted by the internal surface of the glass exceeding the cohesive forces between the water molecules themselves. (credit:  modification of work by Pearson-Scott </a:t>
            </a:r>
            <a:r>
              <a:rPr lang="en-US" sz="1600" dirty="0" err="1">
                <a:solidFill>
                  <a:schemeClr val="tx1"/>
                </a:solidFill>
              </a:rPr>
              <a:t>Foresman</a:t>
            </a:r>
            <a:r>
              <a:rPr lang="en-US" sz="1600" dirty="0">
                <a:solidFill>
                  <a:schemeClr val="tx1"/>
                </a:solidFill>
              </a:rPr>
              <a:t>, donated to the Wikimedia Foundation)</a:t>
            </a:r>
          </a:p>
        </p:txBody>
      </p:sp>
      <p:sp>
        <p:nvSpPr>
          <p:cNvPr id="3" name="Rectangle 2"/>
          <p:cNvSpPr/>
          <p:nvPr/>
        </p:nvSpPr>
        <p:spPr>
          <a:xfrm>
            <a:off x="4138968" y="3220623"/>
            <a:ext cx="4685453" cy="267217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b="1" dirty="0">
                <a:solidFill>
                  <a:srgbClr val="000000"/>
                </a:solidFill>
              </a:rPr>
              <a:t>Adhesion </a:t>
            </a:r>
            <a:r>
              <a:rPr lang="en-US" dirty="0">
                <a:solidFill>
                  <a:srgbClr val="000000"/>
                </a:solidFill>
              </a:rPr>
              <a:t>– An attraction between water molecules and other molecules</a:t>
            </a:r>
          </a:p>
          <a:p>
            <a:endParaRPr lang="en-US" dirty="0">
              <a:solidFill>
                <a:srgbClr val="000000"/>
              </a:solidFill>
            </a:endParaRPr>
          </a:p>
          <a:p>
            <a:r>
              <a:rPr lang="en-US" dirty="0">
                <a:solidFill>
                  <a:srgbClr val="000000"/>
                </a:solidFill>
              </a:rPr>
              <a:t>Water moves up tube because the molecules of water are attracted to the charged surface of the glass tube</a:t>
            </a:r>
          </a:p>
        </p:txBody>
      </p:sp>
    </p:spTree>
    <p:extLst>
      <p:ext uri="{BB962C8B-B14F-4D97-AF65-F5344CB8AC3E}">
        <p14:creationId xmlns:p14="http://schemas.microsoft.com/office/powerpoint/2010/main" val="3285096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3040" y="460337"/>
            <a:ext cx="8062912" cy="659535"/>
          </a:xfrm>
        </p:spPr>
        <p:txBody>
          <a:bodyPr>
            <a:normAutofit fontScale="90000"/>
          </a:bodyPr>
          <a:lstStyle/>
          <a:p>
            <a:r>
              <a:rPr lang="en-US" dirty="0"/>
              <a:t>The Cohesive property of water can be observed in the natural world</a:t>
            </a:r>
          </a:p>
        </p:txBody>
      </p:sp>
      <p:pic>
        <p:nvPicPr>
          <p:cNvPr id="2" name="Picture Placeholder 1" descr="Figure_02_02_08.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506" b="10506"/>
          <a:stretch>
            <a:fillRect/>
          </a:stretch>
        </p:blipFill>
        <p:spPr/>
      </p:pic>
      <p:sp>
        <p:nvSpPr>
          <p:cNvPr id="7" name="Text Placeholder 6"/>
          <p:cNvSpPr>
            <a:spLocks noGrp="1"/>
          </p:cNvSpPr>
          <p:nvPr>
            <p:ph type="body" sz="quarter" idx="14"/>
          </p:nvPr>
        </p:nvSpPr>
        <p:spPr/>
        <p:txBody>
          <a:bodyPr>
            <a:normAutofit/>
          </a:bodyPr>
          <a:lstStyle/>
          <a:p>
            <a:r>
              <a:rPr lang="en-US" sz="1600" dirty="0"/>
              <a:t>Water’s cohesive and adhesive properties allow this water strider (</a:t>
            </a:r>
            <a:r>
              <a:rPr lang="en-US" sz="1600" i="1" dirty="0" err="1"/>
              <a:t>Gerris</a:t>
            </a:r>
            <a:r>
              <a:rPr lang="en-US" sz="1600" dirty="0"/>
              <a:t> sp.) to stay </a:t>
            </a:r>
            <a:r>
              <a:rPr lang="ro-RO" sz="1600" dirty="0"/>
              <a:t>afloat. (credit: Tim Vickers)</a:t>
            </a:r>
            <a:endParaRPr lang="en-US" sz="1600" dirty="0"/>
          </a:p>
        </p:txBody>
      </p:sp>
    </p:spTree>
    <p:extLst>
      <p:ext uri="{BB962C8B-B14F-4D97-AF65-F5344CB8AC3E}">
        <p14:creationId xmlns:p14="http://schemas.microsoft.com/office/powerpoint/2010/main" val="36219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 Buffers, Acids and bases</a:t>
            </a:r>
          </a:p>
        </p:txBody>
      </p:sp>
      <p:sp>
        <p:nvSpPr>
          <p:cNvPr id="4" name="Text Placeholder 3"/>
          <p:cNvSpPr>
            <a:spLocks noGrp="1"/>
          </p:cNvSpPr>
          <p:nvPr>
            <p:ph type="body" sz="quarter" idx="14"/>
          </p:nvPr>
        </p:nvSpPr>
        <p:spPr>
          <a:xfrm>
            <a:off x="457200" y="1122385"/>
            <a:ext cx="7968150" cy="5250819"/>
          </a:xfrm>
        </p:spPr>
        <p:txBody>
          <a:bodyPr>
            <a:normAutofit/>
          </a:bodyPr>
          <a:lstStyle/>
          <a:p>
            <a:r>
              <a:rPr lang="en-US" sz="2200" dirty="0"/>
              <a:t>The pH of a solution indicates </a:t>
            </a:r>
            <a:r>
              <a:rPr lang="en-US" sz="2200" b="1" dirty="0"/>
              <a:t>acidity</a:t>
            </a:r>
            <a:r>
              <a:rPr lang="en-US" sz="2200" dirty="0"/>
              <a:t> or </a:t>
            </a:r>
            <a:r>
              <a:rPr lang="en-US" sz="2200" b="1" dirty="0"/>
              <a:t>alkalinity</a:t>
            </a:r>
          </a:p>
          <a:p>
            <a:r>
              <a:rPr lang="en-US" sz="2200" dirty="0"/>
              <a:t>Small percentage of water molecules dissociate (ionize) into equal number of hydrogen ions (H</a:t>
            </a:r>
            <a:r>
              <a:rPr lang="en-US" sz="2200" baseline="30000" dirty="0"/>
              <a:t>+</a:t>
            </a:r>
            <a:r>
              <a:rPr lang="en-US" sz="2200" dirty="0"/>
              <a:t>) and hydroxide ions (OH</a:t>
            </a:r>
            <a:r>
              <a:rPr lang="en-US" sz="2200" baseline="30000" dirty="0"/>
              <a:t>-</a:t>
            </a:r>
            <a:r>
              <a:rPr lang="en-US" sz="2200" dirty="0"/>
              <a:t>)</a:t>
            </a:r>
          </a:p>
          <a:p>
            <a:endParaRPr lang="en-US" sz="2200" dirty="0"/>
          </a:p>
          <a:p>
            <a:r>
              <a:rPr lang="en-US" sz="2200" dirty="0"/>
              <a:t>H2O(I)          H</a:t>
            </a:r>
            <a:r>
              <a:rPr lang="en-US" sz="2200" baseline="30000" dirty="0"/>
              <a:t>+ </a:t>
            </a:r>
            <a:r>
              <a:rPr lang="en-US" sz="2200" dirty="0"/>
              <a:t>(</a:t>
            </a:r>
            <a:r>
              <a:rPr lang="en-US" sz="2200" dirty="0" err="1"/>
              <a:t>aq</a:t>
            </a:r>
            <a:r>
              <a:rPr lang="en-US" sz="2200" dirty="0"/>
              <a:t>) + OH</a:t>
            </a:r>
            <a:r>
              <a:rPr lang="en-US" sz="2200" baseline="30000" dirty="0"/>
              <a:t>-</a:t>
            </a:r>
            <a:r>
              <a:rPr lang="en-US" sz="2200" dirty="0"/>
              <a:t> (</a:t>
            </a:r>
            <a:r>
              <a:rPr lang="en-US" sz="2200" dirty="0" err="1"/>
              <a:t>aq</a:t>
            </a:r>
            <a:r>
              <a:rPr lang="en-US" sz="2200" dirty="0"/>
              <a:t>)</a:t>
            </a:r>
          </a:p>
          <a:p>
            <a:endParaRPr lang="en-US" sz="2200" dirty="0"/>
          </a:p>
          <a:p>
            <a:r>
              <a:rPr lang="en-US" sz="2200" dirty="0"/>
              <a:t>Concentration of H</a:t>
            </a:r>
            <a:r>
              <a:rPr lang="en-US" sz="2200" baseline="30000" dirty="0"/>
              <a:t>+ </a:t>
            </a:r>
            <a:r>
              <a:rPr lang="en-US" sz="2200" dirty="0"/>
              <a:t>ions in pure water = 1 X 10</a:t>
            </a:r>
            <a:r>
              <a:rPr lang="en-US" sz="2200" baseline="30000" dirty="0"/>
              <a:t>-7</a:t>
            </a:r>
            <a:r>
              <a:rPr lang="en-US" sz="2200" dirty="0"/>
              <a:t> moles/liter</a:t>
            </a:r>
          </a:p>
          <a:p>
            <a:r>
              <a:rPr lang="en-US" sz="2200" dirty="0"/>
              <a:t>Concentration of OH</a:t>
            </a:r>
            <a:r>
              <a:rPr lang="en-US" sz="2200" baseline="30000" dirty="0"/>
              <a:t>- </a:t>
            </a:r>
            <a:r>
              <a:rPr lang="en-US" sz="2200" dirty="0"/>
              <a:t>ions in pure water = 1 X 10</a:t>
            </a:r>
            <a:r>
              <a:rPr lang="en-US" sz="2200" baseline="30000" dirty="0"/>
              <a:t>-7</a:t>
            </a:r>
            <a:r>
              <a:rPr lang="en-US" sz="2200" dirty="0"/>
              <a:t> moles/liter</a:t>
            </a:r>
          </a:p>
          <a:p>
            <a:endParaRPr lang="en-US" sz="2200" dirty="0"/>
          </a:p>
          <a:p>
            <a:r>
              <a:rPr lang="en-US" sz="2200" dirty="0"/>
              <a:t>Solutions with high H</a:t>
            </a:r>
            <a:r>
              <a:rPr lang="en-US" sz="2200" baseline="30000" dirty="0"/>
              <a:t>+ </a:t>
            </a:r>
            <a:r>
              <a:rPr lang="en-US" sz="2200" dirty="0"/>
              <a:t>concentration are </a:t>
            </a:r>
            <a:r>
              <a:rPr lang="en-US" sz="2200" b="1" dirty="0"/>
              <a:t>acidic</a:t>
            </a:r>
          </a:p>
          <a:p>
            <a:r>
              <a:rPr lang="en-US" sz="2200" dirty="0"/>
              <a:t>Solutions with high OH</a:t>
            </a:r>
            <a:r>
              <a:rPr lang="en-US" sz="2200" baseline="30000" dirty="0"/>
              <a:t>-  </a:t>
            </a:r>
            <a:r>
              <a:rPr lang="en-US" sz="2200" dirty="0"/>
              <a:t>concentration are </a:t>
            </a:r>
            <a:r>
              <a:rPr lang="en-US" sz="2200" b="1" dirty="0"/>
              <a:t>alkaline (basic)</a:t>
            </a:r>
          </a:p>
        </p:txBody>
      </p:sp>
      <p:sp>
        <p:nvSpPr>
          <p:cNvPr id="5" name="Left-Right Arrow 4"/>
          <p:cNvSpPr/>
          <p:nvPr/>
        </p:nvSpPr>
        <p:spPr>
          <a:xfrm>
            <a:off x="1530851" y="3027839"/>
            <a:ext cx="476264" cy="204124"/>
          </a:xfrm>
          <a:prstGeom prst="lef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077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Placeholder 1" descr="Figure_02_02_05.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236" r="15496" b="-4236"/>
          <a:stretch/>
        </p:blipFill>
        <p:spPr>
          <a:xfrm>
            <a:off x="5161580" y="847808"/>
            <a:ext cx="3406084" cy="5256213"/>
          </a:xfrm>
        </p:spPr>
      </p:pic>
      <p:pic>
        <p:nvPicPr>
          <p:cNvPr id="11" name="Picture 10"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95" y="241326"/>
            <a:ext cx="1051734" cy="751709"/>
          </a:xfrm>
          <a:prstGeom prst="rect">
            <a:avLst/>
          </a:prstGeom>
        </p:spPr>
      </p:pic>
      <p:sp>
        <p:nvSpPr>
          <p:cNvPr id="3" name="Rectangle 2"/>
          <p:cNvSpPr/>
          <p:nvPr/>
        </p:nvSpPr>
        <p:spPr>
          <a:xfrm>
            <a:off x="236316" y="241326"/>
            <a:ext cx="4780885" cy="6207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dirty="0"/>
          </a:p>
          <a:p>
            <a:pPr algn="ctr"/>
            <a:endParaRPr lang="en-US" sz="2000" dirty="0"/>
          </a:p>
          <a:p>
            <a:pPr algn="ctr"/>
            <a:endParaRPr lang="en-US" sz="2000" dirty="0">
              <a:solidFill>
                <a:srgbClr val="000000"/>
              </a:solidFill>
            </a:endParaRPr>
          </a:p>
          <a:p>
            <a:pPr algn="ctr"/>
            <a:endParaRPr lang="en-US" sz="2000" dirty="0">
              <a:solidFill>
                <a:srgbClr val="000000"/>
              </a:solidFill>
            </a:endParaRPr>
          </a:p>
          <a:p>
            <a:pPr algn="ctr"/>
            <a:endParaRPr lang="en-US" sz="2000" dirty="0">
              <a:solidFill>
                <a:srgbClr val="000000"/>
              </a:solidFill>
            </a:endParaRPr>
          </a:p>
          <a:p>
            <a:pPr algn="ctr"/>
            <a:r>
              <a:rPr lang="en-US" sz="2000" dirty="0">
                <a:solidFill>
                  <a:srgbClr val="000000"/>
                </a:solidFill>
              </a:rPr>
              <a:t>The pH of a solution indicates its </a:t>
            </a:r>
            <a:r>
              <a:rPr lang="en-US" sz="2000" b="1" dirty="0">
                <a:solidFill>
                  <a:srgbClr val="000000"/>
                </a:solidFill>
              </a:rPr>
              <a:t>acidity</a:t>
            </a:r>
            <a:r>
              <a:rPr lang="en-US" sz="2000" dirty="0">
                <a:solidFill>
                  <a:srgbClr val="000000"/>
                </a:solidFill>
              </a:rPr>
              <a:t> or </a:t>
            </a:r>
            <a:r>
              <a:rPr lang="en-US" sz="2000" b="1" dirty="0">
                <a:solidFill>
                  <a:srgbClr val="000000"/>
                </a:solidFill>
              </a:rPr>
              <a:t>alkalinity </a:t>
            </a:r>
          </a:p>
          <a:p>
            <a:pPr algn="ctr"/>
            <a:endParaRPr lang="en-US" sz="2000" dirty="0">
              <a:solidFill>
                <a:srgbClr val="000000"/>
              </a:solidFill>
            </a:endParaRPr>
          </a:p>
          <a:p>
            <a:pPr algn="ctr"/>
            <a:r>
              <a:rPr lang="en-US" sz="2000" b="1" dirty="0">
                <a:solidFill>
                  <a:srgbClr val="000000"/>
                </a:solidFill>
              </a:rPr>
              <a:t>H2O(I)↔H+(</a:t>
            </a:r>
            <a:r>
              <a:rPr lang="en-US" sz="2000" b="1" dirty="0" err="1">
                <a:solidFill>
                  <a:srgbClr val="000000"/>
                </a:solidFill>
              </a:rPr>
              <a:t>aq</a:t>
            </a:r>
            <a:r>
              <a:rPr lang="en-US" sz="2000" b="1" dirty="0">
                <a:solidFill>
                  <a:srgbClr val="000000"/>
                </a:solidFill>
              </a:rPr>
              <a:t>)+OH−(</a:t>
            </a:r>
            <a:r>
              <a:rPr lang="en-US" sz="2000" b="1" dirty="0" err="1">
                <a:solidFill>
                  <a:srgbClr val="000000"/>
                </a:solidFill>
              </a:rPr>
              <a:t>aq</a:t>
            </a:r>
            <a:r>
              <a:rPr lang="en-US" sz="2000" b="1" dirty="0">
                <a:solidFill>
                  <a:srgbClr val="000000"/>
                </a:solidFill>
              </a:rPr>
              <a:t>)</a:t>
            </a:r>
          </a:p>
          <a:p>
            <a:pPr algn="ctr"/>
            <a:endParaRPr lang="en-US" sz="2000" dirty="0">
              <a:solidFill>
                <a:srgbClr val="000000"/>
              </a:solidFill>
            </a:endParaRPr>
          </a:p>
          <a:p>
            <a:pPr algn="ctr"/>
            <a:endParaRPr lang="en-US" sz="2000" dirty="0">
              <a:solidFill>
                <a:srgbClr val="000000"/>
              </a:solidFill>
            </a:endParaRPr>
          </a:p>
          <a:p>
            <a:pPr algn="ctr"/>
            <a:r>
              <a:rPr lang="en-US" sz="2000" dirty="0">
                <a:solidFill>
                  <a:srgbClr val="000000"/>
                </a:solidFill>
              </a:rPr>
              <a:t>pH is related to concentration of H</a:t>
            </a:r>
            <a:r>
              <a:rPr lang="en-US" sz="2000" baseline="30000" dirty="0">
                <a:solidFill>
                  <a:srgbClr val="000000"/>
                </a:solidFill>
              </a:rPr>
              <a:t>+</a:t>
            </a:r>
            <a:r>
              <a:rPr lang="en-US" sz="2000" dirty="0">
                <a:solidFill>
                  <a:srgbClr val="000000"/>
                </a:solidFill>
              </a:rPr>
              <a:t> ions in the solution</a:t>
            </a:r>
          </a:p>
          <a:p>
            <a:pPr algn="ctr"/>
            <a:endParaRPr lang="en-US" sz="2000" dirty="0">
              <a:solidFill>
                <a:srgbClr val="000000"/>
              </a:solidFill>
            </a:endParaRPr>
          </a:p>
          <a:p>
            <a:pPr algn="ctr"/>
            <a:r>
              <a:rPr lang="en-US" sz="2000" b="1" dirty="0">
                <a:solidFill>
                  <a:srgbClr val="000000"/>
                </a:solidFill>
              </a:rPr>
              <a:t>pH is the negative of the base 10 logarithm of the [H+] </a:t>
            </a:r>
          </a:p>
          <a:p>
            <a:pPr algn="ctr"/>
            <a:endParaRPr lang="en-US" dirty="0"/>
          </a:p>
          <a:p>
            <a:pPr algn="ctr"/>
            <a:r>
              <a:rPr lang="en-US" dirty="0">
                <a:solidFill>
                  <a:schemeClr val="tx1"/>
                </a:solidFill>
              </a:rPr>
              <a:t>The log10 of 1 X 10-7 is -7, and the negative of that number is 7</a:t>
            </a:r>
          </a:p>
          <a:p>
            <a:pPr algn="ctr"/>
            <a:endParaRPr lang="en-US" dirty="0">
              <a:solidFill>
                <a:schemeClr val="tx1"/>
              </a:solidFill>
            </a:endParaRPr>
          </a:p>
          <a:p>
            <a:pPr algn="ctr"/>
            <a:r>
              <a:rPr lang="en-US" dirty="0">
                <a:solidFill>
                  <a:schemeClr val="tx1"/>
                </a:solidFill>
              </a:rPr>
              <a:t>Neutral solution has a pH of 7</a:t>
            </a:r>
          </a:p>
          <a:p>
            <a:pPr algn="ctr"/>
            <a:r>
              <a:rPr lang="en-US" dirty="0">
                <a:solidFill>
                  <a:schemeClr val="tx1"/>
                </a:solidFill>
              </a:rPr>
              <a:t>Acidic solutions have pH&lt;7</a:t>
            </a:r>
          </a:p>
          <a:p>
            <a:pPr algn="ctr"/>
            <a:endParaRPr lang="en-US" dirty="0">
              <a:solidFill>
                <a:schemeClr val="tx1"/>
              </a:solidFill>
            </a:endParaRPr>
          </a:p>
          <a:p>
            <a:pPr algn="ctr"/>
            <a:r>
              <a:rPr lang="en-US" dirty="0">
                <a:solidFill>
                  <a:schemeClr val="tx1"/>
                </a:solidFill>
              </a:rPr>
              <a:t>Basic solutions have pH &gt; 7</a:t>
            </a:r>
          </a:p>
          <a:p>
            <a:pPr algn="ctr"/>
            <a:endParaRPr lang="en-US" dirty="0"/>
          </a:p>
          <a:p>
            <a:pPr algn="ctr"/>
            <a:r>
              <a:rPr lang="en-US" dirty="0"/>
              <a:t> </a:t>
            </a:r>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949189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3359887"/>
            <a:ext cx="8062912" cy="659535"/>
          </a:xfrm>
        </p:spPr>
        <p:txBody>
          <a:bodyPr/>
          <a:lstStyle/>
          <a:p>
            <a:r>
              <a:rPr lang="en-US" dirty="0"/>
              <a:t>Figure 2.20</a:t>
            </a:r>
          </a:p>
        </p:txBody>
      </p:sp>
      <p:pic>
        <p:nvPicPr>
          <p:cNvPr id="2" name="Picture Placeholder 1" descr="Figure_02_02_06.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9584" b="-149584"/>
          <a:stretch>
            <a:fillRect/>
          </a:stretch>
        </p:blipFill>
        <p:spPr/>
      </p:pic>
      <p:sp>
        <p:nvSpPr>
          <p:cNvPr id="7" name="Text Placeholder 6"/>
          <p:cNvSpPr>
            <a:spLocks noGrp="1"/>
          </p:cNvSpPr>
          <p:nvPr>
            <p:ph type="body" sz="quarter" idx="14"/>
          </p:nvPr>
        </p:nvSpPr>
        <p:spPr>
          <a:xfrm>
            <a:off x="547917" y="4055149"/>
            <a:ext cx="8062912" cy="1166382"/>
          </a:xfrm>
        </p:spPr>
        <p:txBody>
          <a:bodyPr>
            <a:noAutofit/>
          </a:bodyPr>
          <a:lstStyle/>
          <a:p>
            <a:r>
              <a:rPr lang="en-US" sz="2400" dirty="0"/>
              <a:t>This diagram shows the body’s buffering of blood pH levels. The blue arrows show the process of raising pH as more CO</a:t>
            </a:r>
            <a:r>
              <a:rPr lang="en-US" sz="2400" baseline="-25000" dirty="0"/>
              <a:t>2</a:t>
            </a:r>
            <a:r>
              <a:rPr lang="en-US" sz="2400" dirty="0"/>
              <a:t> is made. The purple arrows indicate the reverse process: the lowering of pH as more bicarbonate is created.</a:t>
            </a:r>
          </a:p>
        </p:txBody>
      </p:sp>
      <p:sp>
        <p:nvSpPr>
          <p:cNvPr id="3" name="TextBox 2"/>
          <p:cNvSpPr txBox="1"/>
          <p:nvPr/>
        </p:nvSpPr>
        <p:spPr>
          <a:xfrm>
            <a:off x="340188" y="430928"/>
            <a:ext cx="7280047" cy="1384995"/>
          </a:xfrm>
          <a:prstGeom prst="rect">
            <a:avLst/>
          </a:prstGeom>
          <a:noFill/>
        </p:spPr>
        <p:txBody>
          <a:bodyPr wrap="square" rtlCol="0">
            <a:spAutoFit/>
          </a:bodyPr>
          <a:lstStyle/>
          <a:p>
            <a:r>
              <a:rPr lang="en-US" sz="2800" dirty="0"/>
              <a:t>Buffers play a key role in maintaining the internal solutions of an organism at near neutral pH  </a:t>
            </a:r>
          </a:p>
        </p:txBody>
      </p:sp>
    </p:spTree>
    <p:extLst>
      <p:ext uri="{BB962C8B-B14F-4D97-AF65-F5344CB8AC3E}">
        <p14:creationId xmlns:p14="http://schemas.microsoft.com/office/powerpoint/2010/main" val="1052448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Carbon</a:t>
            </a:r>
          </a:p>
        </p:txBody>
      </p:sp>
      <p:sp>
        <p:nvSpPr>
          <p:cNvPr id="7" name="Text Placeholder 6"/>
          <p:cNvSpPr>
            <a:spLocks noGrp="1"/>
          </p:cNvSpPr>
          <p:nvPr>
            <p:ph type="body" sz="quarter" idx="14"/>
          </p:nvPr>
        </p:nvSpPr>
        <p:spPr>
          <a:xfrm>
            <a:off x="457200" y="1107618"/>
            <a:ext cx="8062913" cy="4607382"/>
          </a:xfrm>
        </p:spPr>
        <p:txBody>
          <a:bodyPr/>
          <a:lstStyle/>
          <a:p>
            <a:r>
              <a:rPr lang="en-US" sz="2800" b="1" dirty="0"/>
              <a:t>By the end of this section, you will be able to:</a:t>
            </a:r>
          </a:p>
          <a:p>
            <a:pPr marL="514350" indent="-514350">
              <a:buClr>
                <a:schemeClr val="tx1"/>
              </a:buClr>
              <a:buFont typeface="+mj-lt"/>
              <a:buAutoNum type="arabicPeriod"/>
            </a:pPr>
            <a:r>
              <a:rPr lang="en-US" sz="2800" dirty="0"/>
              <a:t>Explain why carbon is important for life</a:t>
            </a:r>
          </a:p>
          <a:p>
            <a:pPr marL="514350" indent="-514350">
              <a:buClr>
                <a:schemeClr val="tx1"/>
              </a:buClr>
              <a:buFont typeface="+mj-lt"/>
              <a:buAutoNum type="arabicPeriod"/>
            </a:pPr>
            <a:r>
              <a:rPr lang="en-US" sz="2800" dirty="0"/>
              <a:t>Describe the role of functional groups in biological molecules</a:t>
            </a:r>
          </a:p>
        </p:txBody>
      </p:sp>
    </p:spTree>
    <p:extLst>
      <p:ext uri="{BB962C8B-B14F-4D97-AF65-F5344CB8AC3E}">
        <p14:creationId xmlns:p14="http://schemas.microsoft.com/office/powerpoint/2010/main" val="2756379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69272"/>
            <a:ext cx="7945471" cy="5419398"/>
          </a:xfrm>
        </p:spPr>
        <p:txBody>
          <a:bodyPr>
            <a:normAutofit lnSpcReduction="10000"/>
          </a:bodyPr>
          <a:lstStyle/>
          <a:p>
            <a:pPr marL="457200" indent="-457200">
              <a:buFont typeface="Arial"/>
              <a:buChar char="•"/>
            </a:pPr>
            <a:r>
              <a:rPr lang="en-US" sz="2400" dirty="0"/>
              <a:t>Carbon – key component of macromolecules (proteins, carbohydrate, lipids and nucleic acids)</a:t>
            </a:r>
          </a:p>
          <a:p>
            <a:pPr marL="457200" indent="-457200">
              <a:buFont typeface="Arial"/>
              <a:buChar char="•"/>
            </a:pPr>
            <a:endParaRPr lang="en-US" sz="2400" dirty="0"/>
          </a:p>
          <a:p>
            <a:pPr marL="457200" indent="-457200">
              <a:buFont typeface="Arial"/>
              <a:buChar char="•"/>
            </a:pPr>
            <a:r>
              <a:rPr lang="en-US" sz="2400" dirty="0"/>
              <a:t>Carbon is unique</a:t>
            </a:r>
          </a:p>
          <a:p>
            <a:pPr marL="1245870" lvl="1" indent="-457200">
              <a:buFont typeface="Arial"/>
              <a:buChar char="•"/>
            </a:pPr>
            <a:r>
              <a:rPr lang="en-US" sz="2400" dirty="0"/>
              <a:t>It can form covalent bonds with up to four different atoms</a:t>
            </a:r>
          </a:p>
          <a:p>
            <a:pPr marL="1245870" lvl="1" indent="-457200">
              <a:buFont typeface="Arial"/>
              <a:buChar char="•"/>
            </a:pPr>
            <a:r>
              <a:rPr lang="en-US" sz="2400" dirty="0"/>
              <a:t>This allows it to serve as the “backbone” for 	the macromolecules</a:t>
            </a:r>
          </a:p>
          <a:p>
            <a:pPr marL="1245870" lvl="1" indent="-457200">
              <a:buFont typeface="Arial"/>
              <a:buChar char="•"/>
            </a:pPr>
            <a:r>
              <a:rPr lang="en-US" sz="2400" dirty="0"/>
              <a:t>Each carbon has four electrons in the outer shell</a:t>
            </a:r>
          </a:p>
          <a:p>
            <a:pPr marL="1245870" lvl="1" indent="-457200">
              <a:buFont typeface="Arial"/>
              <a:buChar char="•"/>
            </a:pPr>
            <a:r>
              <a:rPr lang="en-US" sz="2400" dirty="0"/>
              <a:t>It forms four covalent bonds to “fill” the outer shell </a:t>
            </a:r>
          </a:p>
          <a:p>
            <a:pPr marL="1245870" lvl="1" indent="-457200">
              <a:buFont typeface="Arial"/>
              <a:buChar char="•"/>
            </a:pPr>
            <a:r>
              <a:rPr lang="en-US" sz="2400" dirty="0"/>
              <a:t>This allows it to achieve the </a:t>
            </a:r>
            <a:r>
              <a:rPr lang="en-US" sz="2400" b="1" dirty="0"/>
              <a:t>“octet rule”</a:t>
            </a:r>
          </a:p>
        </p:txBody>
      </p:sp>
      <p:sp>
        <p:nvSpPr>
          <p:cNvPr id="5" name="Title 4"/>
          <p:cNvSpPr>
            <a:spLocks noGrp="1"/>
          </p:cNvSpPr>
          <p:nvPr>
            <p:ph type="title"/>
          </p:nvPr>
        </p:nvSpPr>
        <p:spPr/>
        <p:txBody>
          <a:bodyPr/>
          <a:lstStyle/>
          <a:p>
            <a:r>
              <a:rPr lang="en-US" dirty="0"/>
              <a:t>Carbon is an essential atom of life</a:t>
            </a:r>
          </a:p>
        </p:txBody>
      </p:sp>
    </p:spTree>
    <p:extLst>
      <p:ext uri="{BB962C8B-B14F-4D97-AF65-F5344CB8AC3E}">
        <p14:creationId xmlns:p14="http://schemas.microsoft.com/office/powerpoint/2010/main" val="1554870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0091" y="1135251"/>
            <a:ext cx="8380630" cy="4480560"/>
          </a:xfrm>
        </p:spPr>
        <p:txBody>
          <a:bodyPr>
            <a:normAutofit lnSpcReduction="10000"/>
          </a:bodyPr>
          <a:lstStyle/>
          <a:p>
            <a:r>
              <a:rPr lang="en-US" sz="2400" dirty="0"/>
              <a:t>Hydrocarbons = carbon + hydrogen (e.g. methane)</a:t>
            </a:r>
          </a:p>
          <a:p>
            <a:endParaRPr lang="en-US" sz="2400" dirty="0"/>
          </a:p>
          <a:p>
            <a:r>
              <a:rPr lang="en-US" sz="2400" dirty="0"/>
              <a:t>Covent bonds between atoms in hydrocarbons store energy</a:t>
            </a:r>
          </a:p>
          <a:p>
            <a:endParaRPr lang="en-US" sz="2400" dirty="0"/>
          </a:p>
          <a:p>
            <a:r>
              <a:rPr lang="en-US" sz="2400" dirty="0"/>
              <a:t>This energy is released when these molecules are burned</a:t>
            </a:r>
          </a:p>
          <a:p>
            <a:endParaRPr lang="en-US" sz="2400" dirty="0"/>
          </a:p>
          <a:p>
            <a:r>
              <a:rPr lang="en-US" sz="2400" dirty="0"/>
              <a:t>The energy released from these </a:t>
            </a:r>
          </a:p>
          <a:p>
            <a:r>
              <a:rPr lang="en-US" sz="2400" dirty="0"/>
              <a:t>hydrocarbons heats our homes </a:t>
            </a:r>
          </a:p>
          <a:p>
            <a:r>
              <a:rPr lang="en-US" sz="2400" dirty="0"/>
              <a:t>and powers our cars</a:t>
            </a:r>
            <a:endParaRPr lang="en-US" dirty="0"/>
          </a:p>
        </p:txBody>
      </p:sp>
      <p:sp>
        <p:nvSpPr>
          <p:cNvPr id="2" name="Title 1"/>
          <p:cNvSpPr>
            <a:spLocks noGrp="1"/>
          </p:cNvSpPr>
          <p:nvPr>
            <p:ph type="title"/>
          </p:nvPr>
        </p:nvSpPr>
        <p:spPr/>
        <p:txBody>
          <a:bodyPr/>
          <a:lstStyle/>
          <a:p>
            <a:r>
              <a:rPr lang="en-US" dirty="0"/>
              <a:t>Hydrocarbons</a:t>
            </a:r>
          </a:p>
        </p:txBody>
      </p:sp>
      <p:pic>
        <p:nvPicPr>
          <p:cNvPr id="7" name="Picture 6"/>
          <p:cNvPicPr>
            <a:picLocks noChangeAspect="1"/>
          </p:cNvPicPr>
          <p:nvPr/>
        </p:nvPicPr>
        <p:blipFill>
          <a:blip r:embed="rId2"/>
          <a:stretch>
            <a:fillRect/>
          </a:stretch>
        </p:blipFill>
        <p:spPr>
          <a:xfrm>
            <a:off x="4962144" y="3821036"/>
            <a:ext cx="3937000" cy="2844800"/>
          </a:xfrm>
          <a:prstGeom prst="rect">
            <a:avLst/>
          </a:prstGeom>
        </p:spPr>
      </p:pic>
    </p:spTree>
    <p:extLst>
      <p:ext uri="{BB962C8B-B14F-4D97-AF65-F5344CB8AC3E}">
        <p14:creationId xmlns:p14="http://schemas.microsoft.com/office/powerpoint/2010/main" val="3571524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Figure_02_03_10ab.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458" r="-11458"/>
          <a:stretch>
            <a:fillRect/>
          </a:stretch>
        </p:blipFill>
        <p:spPr/>
      </p:pic>
      <p:sp>
        <p:nvSpPr>
          <p:cNvPr id="7" name="Text Placeholder 6"/>
          <p:cNvSpPr>
            <a:spLocks noGrp="1"/>
          </p:cNvSpPr>
          <p:nvPr>
            <p:ph type="body" sz="quarter" idx="14"/>
          </p:nvPr>
        </p:nvSpPr>
        <p:spPr/>
        <p:txBody>
          <a:bodyPr>
            <a:normAutofit/>
          </a:bodyPr>
          <a:lstStyle/>
          <a:p>
            <a:r>
              <a:rPr lang="en-US" sz="2400" dirty="0"/>
              <a:t>Methane has a tetrahedral geometry, with each of the four hydrogen atoms spaced </a:t>
            </a:r>
            <a:r>
              <a:rPr lang="pt-BR" sz="2400" dirty="0"/>
              <a:t>109.5° apart.</a:t>
            </a:r>
            <a:endParaRPr lang="en-US" sz="2400" dirty="0"/>
          </a:p>
        </p:txBody>
      </p:sp>
      <p:sp>
        <p:nvSpPr>
          <p:cNvPr id="3" name="TextBox 2"/>
          <p:cNvSpPr txBox="1"/>
          <p:nvPr/>
        </p:nvSpPr>
        <p:spPr>
          <a:xfrm>
            <a:off x="2936965" y="265870"/>
            <a:ext cx="3537968" cy="1200328"/>
          </a:xfrm>
          <a:prstGeom prst="rect">
            <a:avLst/>
          </a:prstGeom>
          <a:noFill/>
        </p:spPr>
        <p:txBody>
          <a:bodyPr wrap="square" rtlCol="0">
            <a:spAutoFit/>
          </a:bodyPr>
          <a:lstStyle/>
          <a:p>
            <a:r>
              <a:rPr lang="en-US" sz="2400" dirty="0"/>
              <a:t>Methane – binds to four </a:t>
            </a:r>
            <a:r>
              <a:rPr lang="en-US" sz="2400" dirty="0" err="1"/>
              <a:t>hydrogens</a:t>
            </a:r>
            <a:r>
              <a:rPr lang="en-US" sz="2400" dirty="0"/>
              <a:t> to satisfy the </a:t>
            </a:r>
            <a:r>
              <a:rPr lang="en-US" sz="2400" b="1" dirty="0"/>
              <a:t>octet rule</a:t>
            </a:r>
          </a:p>
        </p:txBody>
      </p:sp>
    </p:spTree>
    <p:extLst>
      <p:ext uri="{BB962C8B-B14F-4D97-AF65-F5344CB8AC3E}">
        <p14:creationId xmlns:p14="http://schemas.microsoft.com/office/powerpoint/2010/main" val="3332142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5549" y="1055869"/>
            <a:ext cx="8300614" cy="5487440"/>
          </a:xfrm>
        </p:spPr>
        <p:txBody>
          <a:bodyPr>
            <a:normAutofit lnSpcReduction="10000"/>
          </a:bodyPr>
          <a:lstStyle/>
          <a:p>
            <a:r>
              <a:rPr lang="en-US" sz="2800" b="1" dirty="0"/>
              <a:t>Atom</a:t>
            </a:r>
            <a:r>
              <a:rPr lang="en-US" sz="2800" dirty="0"/>
              <a:t> – smallest unit of matter that retains all chemical properties of an element</a:t>
            </a:r>
          </a:p>
          <a:p>
            <a:endParaRPr lang="en-US" sz="2800" dirty="0"/>
          </a:p>
          <a:p>
            <a:r>
              <a:rPr lang="en-US" sz="2800" dirty="0"/>
              <a:t>Atoms contains two regions</a:t>
            </a:r>
          </a:p>
          <a:p>
            <a:pPr marL="457200" indent="-457200">
              <a:buFont typeface="+mj-lt"/>
              <a:buAutoNum type="arabicPeriod"/>
            </a:pPr>
            <a:r>
              <a:rPr lang="en-US" sz="2800" b="1" dirty="0"/>
              <a:t>Nucleus</a:t>
            </a:r>
            <a:r>
              <a:rPr lang="en-US" sz="2800" dirty="0"/>
              <a:t> – center of the atom and contains </a:t>
            </a:r>
            <a:r>
              <a:rPr lang="en-US" sz="2800" b="1" dirty="0"/>
              <a:t>protons</a:t>
            </a:r>
            <a:r>
              <a:rPr lang="en-US" sz="2800" dirty="0"/>
              <a:t> and </a:t>
            </a:r>
            <a:r>
              <a:rPr lang="en-US" sz="2800" b="1" dirty="0"/>
              <a:t>neutrons</a:t>
            </a:r>
          </a:p>
          <a:p>
            <a:pPr marL="457200" indent="-457200">
              <a:buFont typeface="+mj-lt"/>
              <a:buAutoNum type="arabicPeriod"/>
            </a:pPr>
            <a:r>
              <a:rPr lang="en-US" sz="2800" dirty="0"/>
              <a:t>Outermost region – holds </a:t>
            </a:r>
            <a:r>
              <a:rPr lang="en-US" sz="2800" b="1" dirty="0"/>
              <a:t>electrons</a:t>
            </a:r>
            <a:r>
              <a:rPr lang="en-US" sz="2800" dirty="0"/>
              <a:t> in orbit around the nucleus</a:t>
            </a:r>
          </a:p>
          <a:p>
            <a:endParaRPr lang="en-US" sz="2800" dirty="0"/>
          </a:p>
          <a:p>
            <a:r>
              <a:rPr lang="en-US" sz="2800" b="1" dirty="0"/>
              <a:t>Protons, neutrons, and electrons are referred to as sub-atomic particles</a:t>
            </a:r>
          </a:p>
        </p:txBody>
      </p:sp>
      <p:sp>
        <p:nvSpPr>
          <p:cNvPr id="5" name="Title 4"/>
          <p:cNvSpPr>
            <a:spLocks noGrp="1"/>
          </p:cNvSpPr>
          <p:nvPr>
            <p:ph type="title"/>
          </p:nvPr>
        </p:nvSpPr>
        <p:spPr>
          <a:xfrm>
            <a:off x="147415" y="309368"/>
            <a:ext cx="8833577" cy="659535"/>
          </a:xfrm>
        </p:spPr>
        <p:txBody>
          <a:bodyPr>
            <a:noAutofit/>
          </a:bodyPr>
          <a:lstStyle/>
          <a:p>
            <a:pPr algn="ctr"/>
            <a:r>
              <a:rPr lang="en-US" sz="2800" dirty="0"/>
              <a:t>Atoms are the Building </a:t>
            </a:r>
            <a:br>
              <a:rPr lang="en-US" sz="2800" dirty="0"/>
            </a:br>
            <a:r>
              <a:rPr lang="en-US" sz="2800" dirty="0"/>
              <a:t>blocks of Elements</a:t>
            </a:r>
          </a:p>
        </p:txBody>
      </p:sp>
    </p:spTree>
    <p:extLst>
      <p:ext uri="{BB962C8B-B14F-4D97-AF65-F5344CB8AC3E}">
        <p14:creationId xmlns:p14="http://schemas.microsoft.com/office/powerpoint/2010/main" val="1981152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3086" y="462851"/>
            <a:ext cx="8062912" cy="659535"/>
          </a:xfrm>
        </p:spPr>
        <p:txBody>
          <a:bodyPr>
            <a:normAutofit fontScale="90000"/>
          </a:bodyPr>
          <a:lstStyle/>
          <a:p>
            <a:r>
              <a:rPr lang="en-US" dirty="0"/>
              <a:t>hydrocarbon chains</a:t>
            </a:r>
            <a:br>
              <a:rPr lang="en-US" dirty="0"/>
            </a:br>
            <a:r>
              <a:rPr lang="en-US" dirty="0"/>
              <a:t>AKA </a:t>
            </a:r>
            <a:r>
              <a:rPr lang="en-US" u="sng" dirty="0"/>
              <a:t>Aliphatic hydrocarbons</a:t>
            </a:r>
          </a:p>
        </p:txBody>
      </p:sp>
      <p:pic>
        <p:nvPicPr>
          <p:cNvPr id="2" name="Picture Placeholder 1" descr="Figure_02_03_04.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329" b="-3329"/>
          <a:stretch>
            <a:fillRect/>
          </a:stretch>
        </p:blipFill>
        <p:spPr>
          <a:xfrm>
            <a:off x="457200" y="1122386"/>
            <a:ext cx="7315488" cy="3175617"/>
          </a:xfrm>
        </p:spPr>
      </p:pic>
      <p:sp>
        <p:nvSpPr>
          <p:cNvPr id="7" name="Text Placeholder 6"/>
          <p:cNvSpPr>
            <a:spLocks noGrp="1"/>
          </p:cNvSpPr>
          <p:nvPr>
            <p:ph type="body" sz="quarter" idx="14"/>
          </p:nvPr>
        </p:nvSpPr>
        <p:spPr>
          <a:xfrm>
            <a:off x="457199" y="4207223"/>
            <a:ext cx="8149585" cy="2540209"/>
          </a:xfrm>
        </p:spPr>
        <p:txBody>
          <a:bodyPr>
            <a:noAutofit/>
          </a:bodyPr>
          <a:lstStyle/>
          <a:p>
            <a:r>
              <a:rPr lang="en-US" dirty="0"/>
              <a:t>carbon forms single bonds with other atoms - shape is tetrahedral.  </a:t>
            </a:r>
          </a:p>
          <a:p>
            <a:r>
              <a:rPr lang="en-US" dirty="0"/>
              <a:t>two carbon atoms form a double bond - shape is planar, or flat. </a:t>
            </a:r>
          </a:p>
          <a:p>
            <a:r>
              <a:rPr lang="en-US" dirty="0"/>
              <a:t>Single bonds, like those found in ethane, are able to rotate. </a:t>
            </a:r>
          </a:p>
          <a:p>
            <a:r>
              <a:rPr lang="en-US" dirty="0"/>
              <a:t>Double bonds, like those found in </a:t>
            </a:r>
            <a:r>
              <a:rPr lang="en-US" dirty="0" err="1"/>
              <a:t>ethene</a:t>
            </a:r>
            <a:r>
              <a:rPr lang="en-US" dirty="0"/>
              <a:t> cannot rotate, so the atoms on either side are locked in place.</a:t>
            </a:r>
          </a:p>
        </p:txBody>
      </p:sp>
    </p:spTree>
    <p:extLst>
      <p:ext uri="{BB962C8B-B14F-4D97-AF65-F5344CB8AC3E}">
        <p14:creationId xmlns:p14="http://schemas.microsoft.com/office/powerpoint/2010/main" val="3968896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3402"/>
            <a:ext cx="8062912" cy="1338751"/>
          </a:xfrm>
        </p:spPr>
        <p:txBody>
          <a:bodyPr>
            <a:normAutofit/>
          </a:bodyPr>
          <a:lstStyle/>
          <a:p>
            <a:r>
              <a:rPr lang="en-US" dirty="0"/>
              <a:t>Hydrocarbon Rings </a:t>
            </a:r>
            <a:br>
              <a:rPr lang="en-US" dirty="0"/>
            </a:br>
            <a:r>
              <a:rPr lang="en-US" dirty="0"/>
              <a:t>AKA </a:t>
            </a:r>
            <a:r>
              <a:rPr lang="en-US" u="sng" dirty="0"/>
              <a:t>aromatic hydrocarbons </a:t>
            </a:r>
            <a:br>
              <a:rPr lang="en-US" dirty="0"/>
            </a:br>
            <a:r>
              <a:rPr lang="en-US" dirty="0"/>
              <a:t>Figure 2.23</a:t>
            </a:r>
          </a:p>
        </p:txBody>
      </p:sp>
      <p:pic>
        <p:nvPicPr>
          <p:cNvPr id="2" name="Picture Placeholder 1" descr="Figure_02_03_05.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495" b="-25495"/>
          <a:stretch>
            <a:fillRect/>
          </a:stretch>
        </p:blipFill>
        <p:spPr/>
      </p:pic>
      <p:sp>
        <p:nvSpPr>
          <p:cNvPr id="7" name="Text Placeholder 6"/>
          <p:cNvSpPr>
            <a:spLocks noGrp="1"/>
          </p:cNvSpPr>
          <p:nvPr>
            <p:ph type="body" sz="quarter" idx="14"/>
          </p:nvPr>
        </p:nvSpPr>
        <p:spPr>
          <a:xfrm>
            <a:off x="457200" y="4127841"/>
            <a:ext cx="8062912" cy="1882523"/>
          </a:xfrm>
        </p:spPr>
        <p:txBody>
          <a:bodyPr>
            <a:noAutofit/>
          </a:bodyPr>
          <a:lstStyle/>
          <a:p>
            <a:r>
              <a:rPr lang="en-US" dirty="0"/>
              <a:t>Carbon can form five-and six membered rings (closed chain)</a:t>
            </a:r>
          </a:p>
          <a:p>
            <a:r>
              <a:rPr lang="en-US" dirty="0"/>
              <a:t>Single or double bonds may connect the carbons in the ring</a:t>
            </a:r>
          </a:p>
          <a:p>
            <a:r>
              <a:rPr lang="en-US" dirty="0"/>
              <a:t>Nitrogen may be substituted for carbon</a:t>
            </a:r>
          </a:p>
          <a:p>
            <a:endParaRPr lang="en-US" dirty="0"/>
          </a:p>
          <a:p>
            <a:r>
              <a:rPr lang="en-US" b="1" dirty="0"/>
              <a:t>Benzene</a:t>
            </a:r>
            <a:r>
              <a:rPr lang="en-US" dirty="0"/>
              <a:t> is a particularly important hydrocarbon ring – used in some amino acids, cholesterol and its derivatives.</a:t>
            </a:r>
          </a:p>
        </p:txBody>
      </p:sp>
    </p:spTree>
    <p:extLst>
      <p:ext uri="{BB962C8B-B14F-4D97-AF65-F5344CB8AC3E}">
        <p14:creationId xmlns:p14="http://schemas.microsoft.com/office/powerpoint/2010/main" val="2274346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457201" y="0"/>
            <a:ext cx="8062912" cy="659535"/>
          </a:xfrm>
        </p:spPr>
        <p:txBody>
          <a:bodyPr>
            <a:normAutofit/>
          </a:bodyPr>
          <a:lstStyle/>
          <a:p>
            <a:r>
              <a:rPr lang="en-US" sz="2400">
                <a:solidFill>
                  <a:srgbClr val="6CB255"/>
                </a:solidFill>
              </a:rPr>
              <a:t>Isomers</a:t>
            </a:r>
            <a:endParaRPr lang="en-US" sz="2400" dirty="0">
              <a:solidFill>
                <a:srgbClr val="6CB255"/>
              </a:solidFill>
            </a:endParaRPr>
          </a:p>
        </p:txBody>
      </p:sp>
      <p:pic>
        <p:nvPicPr>
          <p:cNvPr id="3" name="Picture Placeholder 2" descr="Figure_02_03_06.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89" r="-1689"/>
          <a:stretch>
            <a:fillRect/>
          </a:stretch>
        </p:blipFill>
        <p:spPr>
          <a:xfrm>
            <a:off x="93182" y="993035"/>
            <a:ext cx="4396268" cy="5730726"/>
          </a:xfrm>
        </p:spPr>
      </p:pic>
      <p:sp>
        <p:nvSpPr>
          <p:cNvPr id="14" name="Text Placeholder 13"/>
          <p:cNvSpPr>
            <a:spLocks noGrp="1"/>
          </p:cNvSpPr>
          <p:nvPr>
            <p:ph type="body" sz="quarter" idx="14"/>
          </p:nvPr>
        </p:nvSpPr>
        <p:spPr>
          <a:xfrm>
            <a:off x="4606925" y="908476"/>
            <a:ext cx="3913188" cy="5256973"/>
          </a:xfrm>
        </p:spPr>
        <p:txBody>
          <a:bodyPr>
            <a:noAutofit/>
          </a:bodyPr>
          <a:lstStyle/>
          <a:p>
            <a:r>
              <a:rPr lang="en-US" b="1" dirty="0">
                <a:solidFill>
                  <a:srgbClr val="000000"/>
                </a:solidFill>
              </a:rPr>
              <a:t>Isomers</a:t>
            </a:r>
            <a:r>
              <a:rPr lang="en-US" dirty="0">
                <a:solidFill>
                  <a:srgbClr val="000000"/>
                </a:solidFill>
              </a:rPr>
              <a:t> - molecules that have the same chemical formula but differ in placement/arrangement of atoms or types of bonds between atoms</a:t>
            </a:r>
          </a:p>
          <a:p>
            <a:endParaRPr lang="en-US" dirty="0">
              <a:solidFill>
                <a:srgbClr val="000000"/>
              </a:solidFill>
            </a:endParaRPr>
          </a:p>
          <a:p>
            <a:pPr marL="342900" indent="-342900">
              <a:buFont typeface="+mj-lt"/>
              <a:buAutoNum type="arabicPeriod"/>
            </a:pPr>
            <a:r>
              <a:rPr lang="en-US" b="1" dirty="0">
                <a:solidFill>
                  <a:srgbClr val="000000"/>
                </a:solidFill>
              </a:rPr>
              <a:t>Structural isomers</a:t>
            </a:r>
            <a:r>
              <a:rPr lang="en-US" dirty="0">
                <a:solidFill>
                  <a:srgbClr val="000000"/>
                </a:solidFill>
              </a:rPr>
              <a:t> - have a different covalent arrangement of atoms.</a:t>
            </a:r>
          </a:p>
          <a:p>
            <a:pPr marL="342900" indent="-342900">
              <a:buFont typeface="+mj-lt"/>
              <a:buAutoNum type="arabicPeriod"/>
            </a:pPr>
            <a:r>
              <a:rPr lang="en-US" b="1" dirty="0">
                <a:solidFill>
                  <a:srgbClr val="000000"/>
                </a:solidFill>
              </a:rPr>
              <a:t>Geometric isomers -  </a:t>
            </a:r>
            <a:r>
              <a:rPr lang="en-US" dirty="0">
                <a:solidFill>
                  <a:srgbClr val="000000"/>
                </a:solidFill>
              </a:rPr>
              <a:t>have a different arrangement of atoms around a double bond</a:t>
            </a:r>
          </a:p>
          <a:p>
            <a:pPr marL="342900" indent="-342900">
              <a:buFont typeface="+mj-lt"/>
              <a:buAutoNum type="arabicPeriod"/>
            </a:pPr>
            <a:r>
              <a:rPr lang="en-US" b="1" dirty="0">
                <a:solidFill>
                  <a:srgbClr val="000000"/>
                </a:solidFill>
              </a:rPr>
              <a:t>Enantiomers</a:t>
            </a:r>
            <a:r>
              <a:rPr lang="en-US" dirty="0">
                <a:solidFill>
                  <a:srgbClr val="000000"/>
                </a:solidFill>
              </a:rPr>
              <a:t>  - molecules that share chemical formula and bonds but differ in 3D placement of atoms; </a:t>
            </a:r>
            <a:r>
              <a:rPr lang="en-US" b="1" dirty="0">
                <a:solidFill>
                  <a:srgbClr val="000000"/>
                </a:solidFill>
              </a:rPr>
              <a:t>mirror images</a:t>
            </a:r>
          </a:p>
        </p:txBody>
      </p:sp>
    </p:spTree>
    <p:extLst>
      <p:ext uri="{BB962C8B-B14F-4D97-AF65-F5344CB8AC3E}">
        <p14:creationId xmlns:p14="http://schemas.microsoft.com/office/powerpoint/2010/main" val="1647558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659535"/>
          </a:xfrm>
        </p:spPr>
        <p:txBody>
          <a:bodyPr>
            <a:normAutofit/>
          </a:bodyPr>
          <a:lstStyle/>
          <a:p>
            <a:r>
              <a:rPr lang="en-US" dirty="0"/>
              <a:t>Trans vs. </a:t>
            </a:r>
            <a:r>
              <a:rPr lang="en-US" dirty="0" err="1"/>
              <a:t>Cis</a:t>
            </a:r>
            <a:r>
              <a:rPr lang="en-US" dirty="0"/>
              <a:t> molecules</a:t>
            </a:r>
          </a:p>
        </p:txBody>
      </p:sp>
      <p:pic>
        <p:nvPicPr>
          <p:cNvPr id="2" name="Picture Placeholder 1" descr="Figure_02_03_07.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250" r="-37250"/>
          <a:stretch>
            <a:fillRect/>
          </a:stretch>
        </p:blipFill>
        <p:spPr/>
      </p:pic>
      <p:sp>
        <p:nvSpPr>
          <p:cNvPr id="7" name="Text Placeholder 6"/>
          <p:cNvSpPr>
            <a:spLocks noGrp="1"/>
          </p:cNvSpPr>
          <p:nvPr>
            <p:ph type="body" sz="quarter" idx="14"/>
          </p:nvPr>
        </p:nvSpPr>
        <p:spPr>
          <a:xfrm>
            <a:off x="457200" y="5427173"/>
            <a:ext cx="8062912" cy="1166382"/>
          </a:xfrm>
        </p:spPr>
        <p:txBody>
          <a:bodyPr>
            <a:normAutofit/>
          </a:bodyPr>
          <a:lstStyle/>
          <a:p>
            <a:r>
              <a:rPr lang="en-US" dirty="0"/>
              <a:t>These space-filling models show a </a:t>
            </a:r>
            <a:r>
              <a:rPr lang="en-US" i="1" dirty="0" err="1"/>
              <a:t>cis</a:t>
            </a:r>
            <a:r>
              <a:rPr lang="en-US" dirty="0"/>
              <a:t> (oleic acid) and a </a:t>
            </a:r>
            <a:r>
              <a:rPr lang="en-US" i="1" dirty="0"/>
              <a:t>trans</a:t>
            </a:r>
            <a:r>
              <a:rPr lang="en-US" dirty="0"/>
              <a:t> (</a:t>
            </a:r>
            <a:r>
              <a:rPr lang="en-US" dirty="0" err="1"/>
              <a:t>eliadic</a:t>
            </a:r>
            <a:r>
              <a:rPr lang="en-US" dirty="0"/>
              <a:t> acid) fatty acid. Notice the bend in the molecule cause by the </a:t>
            </a:r>
            <a:r>
              <a:rPr lang="en-US" i="1" dirty="0" err="1"/>
              <a:t>cis</a:t>
            </a:r>
            <a:r>
              <a:rPr lang="en-US" dirty="0"/>
              <a:t> configuration.</a:t>
            </a:r>
          </a:p>
        </p:txBody>
      </p:sp>
      <p:sp>
        <p:nvSpPr>
          <p:cNvPr id="4" name="TextBox 3"/>
          <p:cNvSpPr txBox="1"/>
          <p:nvPr/>
        </p:nvSpPr>
        <p:spPr>
          <a:xfrm>
            <a:off x="6796386" y="1270105"/>
            <a:ext cx="2347614" cy="1200329"/>
          </a:xfrm>
          <a:prstGeom prst="rect">
            <a:avLst/>
          </a:prstGeom>
          <a:noFill/>
        </p:spPr>
        <p:txBody>
          <a:bodyPr wrap="square" rtlCol="0">
            <a:spAutoFit/>
          </a:bodyPr>
          <a:lstStyle/>
          <a:p>
            <a:r>
              <a:rPr lang="en-US" b="1" dirty="0"/>
              <a:t>Trans</a:t>
            </a:r>
            <a:r>
              <a:rPr lang="en-US" dirty="0"/>
              <a:t> configuration</a:t>
            </a:r>
          </a:p>
          <a:p>
            <a:r>
              <a:rPr lang="en-US" dirty="0"/>
              <a:t>Carbons are on opposite sides of double bond</a:t>
            </a:r>
          </a:p>
        </p:txBody>
      </p:sp>
      <p:sp>
        <p:nvSpPr>
          <p:cNvPr id="6" name="TextBox 5"/>
          <p:cNvSpPr txBox="1"/>
          <p:nvPr/>
        </p:nvSpPr>
        <p:spPr>
          <a:xfrm>
            <a:off x="6701726" y="3436088"/>
            <a:ext cx="2290606" cy="923330"/>
          </a:xfrm>
          <a:prstGeom prst="rect">
            <a:avLst/>
          </a:prstGeom>
          <a:noFill/>
        </p:spPr>
        <p:txBody>
          <a:bodyPr wrap="square" rtlCol="0">
            <a:spAutoFit/>
          </a:bodyPr>
          <a:lstStyle/>
          <a:p>
            <a:r>
              <a:rPr lang="en-US" b="1" dirty="0" err="1"/>
              <a:t>Cis</a:t>
            </a:r>
            <a:r>
              <a:rPr lang="en-US" dirty="0"/>
              <a:t> configuration</a:t>
            </a:r>
          </a:p>
          <a:p>
            <a:r>
              <a:rPr lang="en-US" dirty="0"/>
              <a:t>Carbons on same side of double bond</a:t>
            </a:r>
          </a:p>
        </p:txBody>
      </p:sp>
      <p:sp>
        <p:nvSpPr>
          <p:cNvPr id="9" name="TextBox 8"/>
          <p:cNvSpPr txBox="1"/>
          <p:nvPr/>
        </p:nvSpPr>
        <p:spPr>
          <a:xfrm>
            <a:off x="204113" y="2143302"/>
            <a:ext cx="3900836" cy="3693319"/>
          </a:xfrm>
          <a:prstGeom prst="rect">
            <a:avLst/>
          </a:prstGeom>
          <a:noFill/>
        </p:spPr>
        <p:txBody>
          <a:bodyPr wrap="square" rtlCol="0">
            <a:spAutoFit/>
          </a:bodyPr>
          <a:lstStyle/>
          <a:p>
            <a:r>
              <a:rPr lang="en-US" dirty="0"/>
              <a:t>Some long chain hydrocarbons can have one or more double bonds</a:t>
            </a:r>
          </a:p>
          <a:p>
            <a:endParaRPr lang="en-US" dirty="0"/>
          </a:p>
          <a:p>
            <a:r>
              <a:rPr lang="en-US" dirty="0"/>
              <a:t>Fatty acids with double bond are </a:t>
            </a:r>
          </a:p>
          <a:p>
            <a:r>
              <a:rPr lang="en-US" b="1" dirty="0">
                <a:solidFill>
                  <a:srgbClr val="000000"/>
                </a:solidFill>
              </a:rPr>
              <a:t>unsaturated</a:t>
            </a:r>
          </a:p>
          <a:p>
            <a:endParaRPr lang="en-US" b="1" dirty="0">
              <a:solidFill>
                <a:srgbClr val="000000"/>
              </a:solidFill>
            </a:endParaRPr>
          </a:p>
          <a:p>
            <a:endParaRPr lang="en-US" b="1" dirty="0">
              <a:solidFill>
                <a:srgbClr val="000000"/>
              </a:solidFill>
            </a:endParaRPr>
          </a:p>
          <a:p>
            <a:r>
              <a:rPr lang="en-US" dirty="0">
                <a:solidFill>
                  <a:srgbClr val="000000"/>
                </a:solidFill>
              </a:rPr>
              <a:t>Fatty acids with no</a:t>
            </a:r>
          </a:p>
          <a:p>
            <a:r>
              <a:rPr lang="en-US" dirty="0">
                <a:solidFill>
                  <a:srgbClr val="000000"/>
                </a:solidFill>
              </a:rPr>
              <a:t>double bonds are</a:t>
            </a:r>
            <a:r>
              <a:rPr lang="en-US" b="1" dirty="0">
                <a:solidFill>
                  <a:srgbClr val="000000"/>
                </a:solidFill>
              </a:rPr>
              <a:t> saturated</a:t>
            </a:r>
          </a:p>
          <a:p>
            <a:endParaRPr lang="en-US" b="1" dirty="0">
              <a:solidFill>
                <a:srgbClr val="000000"/>
              </a:solidFill>
            </a:endParaRPr>
          </a:p>
          <a:p>
            <a:endParaRPr lang="en-US" b="1" dirty="0">
              <a:solidFill>
                <a:srgbClr val="000000"/>
              </a:solidFill>
            </a:endParaRPr>
          </a:p>
          <a:p>
            <a:endParaRPr lang="en-US" dirty="0"/>
          </a:p>
          <a:p>
            <a:endParaRPr lang="en-US" dirty="0"/>
          </a:p>
        </p:txBody>
      </p:sp>
    </p:spTree>
    <p:extLst>
      <p:ext uri="{BB962C8B-B14F-4D97-AF65-F5344CB8AC3E}">
        <p14:creationId xmlns:p14="http://schemas.microsoft.com/office/powerpoint/2010/main" val="744257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closer look at enantiomers</a:t>
            </a:r>
          </a:p>
        </p:txBody>
      </p:sp>
      <p:pic>
        <p:nvPicPr>
          <p:cNvPr id="2" name="Picture Placeholder 1" descr="Figure_02_03_08.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334" r="-11334"/>
          <a:stretch>
            <a:fillRect/>
          </a:stretch>
        </p:blipFill>
        <p:spPr>
          <a:xfrm>
            <a:off x="457199" y="1122387"/>
            <a:ext cx="6800169" cy="2951920"/>
          </a:xfrm>
        </p:spPr>
      </p:pic>
      <p:sp>
        <p:nvSpPr>
          <p:cNvPr id="7" name="Text Placeholder 6"/>
          <p:cNvSpPr>
            <a:spLocks noGrp="1"/>
          </p:cNvSpPr>
          <p:nvPr>
            <p:ph type="body" sz="quarter" idx="14"/>
          </p:nvPr>
        </p:nvSpPr>
        <p:spPr>
          <a:xfrm>
            <a:off x="581936" y="4074307"/>
            <a:ext cx="8062912" cy="2186956"/>
          </a:xfrm>
        </p:spPr>
        <p:txBody>
          <a:bodyPr>
            <a:noAutofit/>
          </a:bodyPr>
          <a:lstStyle/>
          <a:p>
            <a:r>
              <a:rPr lang="en-US" dirty="0"/>
              <a:t>D-alanine and L-alanine are examples of enantiomers or mirror images</a:t>
            </a:r>
          </a:p>
          <a:p>
            <a:endParaRPr lang="en-US" dirty="0"/>
          </a:p>
          <a:p>
            <a:r>
              <a:rPr lang="en-US" dirty="0"/>
              <a:t>You </a:t>
            </a:r>
            <a:r>
              <a:rPr lang="en-US" b="1" dirty="0"/>
              <a:t>cannot superimpose </a:t>
            </a:r>
            <a:r>
              <a:rPr lang="en-US" dirty="0"/>
              <a:t>these two structures on each other</a:t>
            </a:r>
          </a:p>
          <a:p>
            <a:endParaRPr lang="en-US" dirty="0"/>
          </a:p>
          <a:p>
            <a:r>
              <a:rPr lang="en-US" dirty="0"/>
              <a:t>Only the L-forms of amino acids are used to make proteins</a:t>
            </a:r>
            <a:endParaRPr lang="en-US" b="0" dirty="0">
              <a:solidFill>
                <a:schemeClr val="tx1"/>
              </a:solidFill>
            </a:endParaRPr>
          </a:p>
        </p:txBody>
      </p:sp>
    </p:spTree>
    <p:extLst>
      <p:ext uri="{BB962C8B-B14F-4D97-AF65-F5344CB8AC3E}">
        <p14:creationId xmlns:p14="http://schemas.microsoft.com/office/powerpoint/2010/main" val="1827441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0095" y="14522"/>
            <a:ext cx="8062912" cy="659535"/>
          </a:xfrm>
        </p:spPr>
        <p:txBody>
          <a:bodyPr>
            <a:normAutofit/>
          </a:bodyPr>
          <a:lstStyle/>
          <a:p>
            <a:r>
              <a:rPr lang="en-US" sz="2400" dirty="0">
                <a:solidFill>
                  <a:srgbClr val="6CB255"/>
                </a:solidFill>
              </a:rPr>
              <a:t>Functional Groups</a:t>
            </a:r>
          </a:p>
        </p:txBody>
      </p:sp>
      <p:pic>
        <p:nvPicPr>
          <p:cNvPr id="2" name="Picture Placeholder 1" descr="Figure_02_03_09.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240" b="-3240"/>
          <a:stretch>
            <a:fillRect/>
          </a:stretch>
        </p:blipFill>
        <p:spPr>
          <a:xfrm>
            <a:off x="4489450" y="527300"/>
            <a:ext cx="4030663" cy="5256213"/>
          </a:xfrm>
        </p:spPr>
      </p:pic>
      <p:sp>
        <p:nvSpPr>
          <p:cNvPr id="14" name="Text Placeholder 13"/>
          <p:cNvSpPr>
            <a:spLocks noGrp="1"/>
          </p:cNvSpPr>
          <p:nvPr>
            <p:ph type="body" sz="quarter" idx="14"/>
          </p:nvPr>
        </p:nvSpPr>
        <p:spPr>
          <a:xfrm>
            <a:off x="457200" y="1107617"/>
            <a:ext cx="3913188" cy="5256973"/>
          </a:xfrm>
        </p:spPr>
        <p:txBody>
          <a:bodyPr>
            <a:noAutofit/>
          </a:bodyPr>
          <a:lstStyle/>
          <a:p>
            <a:r>
              <a:rPr lang="en-US" b="1" dirty="0">
                <a:solidFill>
                  <a:srgbClr val="000000"/>
                </a:solidFill>
              </a:rPr>
              <a:t>Functional Groups </a:t>
            </a:r>
            <a:r>
              <a:rPr lang="en-US" dirty="0">
                <a:solidFill>
                  <a:srgbClr val="000000"/>
                </a:solidFill>
              </a:rPr>
              <a:t>– groups of atoms within a molecule that confer consistent specific properties to these molecules</a:t>
            </a:r>
          </a:p>
          <a:p>
            <a:endParaRPr lang="en-US" dirty="0">
              <a:solidFill>
                <a:srgbClr val="000000"/>
              </a:solidFill>
            </a:endParaRPr>
          </a:p>
          <a:p>
            <a:r>
              <a:rPr lang="en-US" dirty="0">
                <a:solidFill>
                  <a:srgbClr val="000000"/>
                </a:solidFill>
              </a:rPr>
              <a:t>Each of the four types of macromolecules has its own set of characteristic functional groups</a:t>
            </a:r>
          </a:p>
          <a:p>
            <a:endParaRPr lang="en-US" dirty="0">
              <a:solidFill>
                <a:srgbClr val="000000"/>
              </a:solidFill>
            </a:endParaRPr>
          </a:p>
          <a:p>
            <a:r>
              <a:rPr lang="en-US" dirty="0">
                <a:solidFill>
                  <a:srgbClr val="000000"/>
                </a:solidFill>
              </a:rPr>
              <a:t>Functional groups often interact with other functional groups via </a:t>
            </a:r>
            <a:r>
              <a:rPr lang="en-US" b="1" dirty="0">
                <a:solidFill>
                  <a:srgbClr val="000000"/>
                </a:solidFill>
              </a:rPr>
              <a:t>hydrogen bonds</a:t>
            </a:r>
          </a:p>
        </p:txBody>
      </p:sp>
      <p:sp>
        <p:nvSpPr>
          <p:cNvPr id="3" name="Rectangle 2"/>
          <p:cNvSpPr/>
          <p:nvPr/>
        </p:nvSpPr>
        <p:spPr>
          <a:xfrm>
            <a:off x="4370388" y="5692792"/>
            <a:ext cx="4327114" cy="10319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rgbClr val="000000"/>
                </a:solidFill>
              </a:rPr>
              <a:t>Study this table to become familiar with some of the more important functional groups</a:t>
            </a:r>
          </a:p>
        </p:txBody>
      </p:sp>
    </p:spTree>
    <p:extLst>
      <p:ext uri="{BB962C8B-B14F-4D97-AF65-F5344CB8AC3E}">
        <p14:creationId xmlns:p14="http://schemas.microsoft.com/office/powerpoint/2010/main" val="3972558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9690" y="1205245"/>
            <a:ext cx="8062912" cy="659535"/>
          </a:xfrm>
        </p:spPr>
        <p:txBody>
          <a:bodyPr>
            <a:normAutofit fontScale="90000"/>
          </a:bodyPr>
          <a:lstStyle/>
          <a:p>
            <a:r>
              <a:rPr lang="en-US" dirty="0"/>
              <a:t>Hydrogen bonds between functional </a:t>
            </a:r>
            <a:br>
              <a:rPr lang="en-US" dirty="0"/>
            </a:br>
            <a:r>
              <a:rPr lang="en-US" dirty="0"/>
              <a:t>groups helps stabilize biological molecules and allows them to perform their biological function</a:t>
            </a:r>
          </a:p>
        </p:txBody>
      </p:sp>
      <p:sp>
        <p:nvSpPr>
          <p:cNvPr id="7" name="Text Placeholder 6"/>
          <p:cNvSpPr>
            <a:spLocks noGrp="1"/>
          </p:cNvSpPr>
          <p:nvPr>
            <p:ph type="body" sz="quarter" idx="14"/>
          </p:nvPr>
        </p:nvSpPr>
        <p:spPr>
          <a:xfrm>
            <a:off x="593276" y="5427173"/>
            <a:ext cx="8062912" cy="1166382"/>
          </a:xfrm>
        </p:spPr>
        <p:txBody>
          <a:bodyPr>
            <a:normAutofit fontScale="92500" lnSpcReduction="10000"/>
          </a:bodyPr>
          <a:lstStyle/>
          <a:p>
            <a:r>
              <a:rPr lang="en-US" sz="2400" b="1" dirty="0"/>
              <a:t>Hydrogen bonds - connect two strands of DNA together to create the double-helix structure</a:t>
            </a:r>
          </a:p>
          <a:p>
            <a:r>
              <a:rPr lang="en-US" sz="2400" b="1" dirty="0"/>
              <a:t>DNA structure is vital for DNA function!</a:t>
            </a:r>
          </a:p>
        </p:txBody>
      </p:sp>
      <p:pic>
        <p:nvPicPr>
          <p:cNvPr id="8" name="Picture 7" descr="A picture containing diagram&#10;&#10;Description automatically generated">
            <a:extLst>
              <a:ext uri="{FF2B5EF4-FFF2-40B4-BE49-F238E27FC236}">
                <a16:creationId xmlns:a16="http://schemas.microsoft.com/office/drawing/2014/main" id="{921DD89D-A29F-5B41-9477-E0F1860BD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328" y="2031517"/>
            <a:ext cx="5065776" cy="3228918"/>
          </a:xfrm>
          <a:prstGeom prst="rect">
            <a:avLst/>
          </a:prstGeom>
        </p:spPr>
      </p:pic>
    </p:spTree>
    <p:extLst>
      <p:ext uri="{BB962C8B-B14F-4D97-AF65-F5344CB8AC3E}">
        <p14:creationId xmlns:p14="http://schemas.microsoft.com/office/powerpoint/2010/main" val="154273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properties of sub-atomic particles</a:t>
            </a:r>
          </a:p>
        </p:txBody>
      </p:sp>
      <p:graphicFrame>
        <p:nvGraphicFramePr>
          <p:cNvPr id="3" name="Table 2"/>
          <p:cNvGraphicFramePr>
            <a:graphicFrameLocks noGrp="1"/>
          </p:cNvGraphicFramePr>
          <p:nvPr>
            <p:extLst>
              <p:ext uri="{D42A27DB-BD31-4B8C-83A1-F6EECF244321}">
                <p14:modId xmlns:p14="http://schemas.microsoft.com/office/powerpoint/2010/main" val="2581783916"/>
              </p:ext>
            </p:extLst>
          </p:nvPr>
        </p:nvGraphicFramePr>
        <p:xfrm>
          <a:off x="457200" y="941501"/>
          <a:ext cx="8280400" cy="4450080"/>
        </p:xfrm>
        <a:graphic>
          <a:graphicData uri="http://schemas.openxmlformats.org/drawingml/2006/table">
            <a:tbl>
              <a:tblPr firstRow="1" bandRow="1">
                <a:tableStyleId>{69C7853C-536D-4A76-A0AE-DD22124D55A5}</a:tableStyleId>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1112520">
                <a:tc>
                  <a:txBody>
                    <a:bodyPr/>
                    <a:lstStyle/>
                    <a:p>
                      <a:endParaRPr lang="en-US" dirty="0"/>
                    </a:p>
                  </a:txBody>
                  <a:tcPr/>
                </a:tc>
                <a:tc>
                  <a:txBody>
                    <a:bodyPr/>
                    <a:lstStyle/>
                    <a:p>
                      <a:r>
                        <a:rPr lang="en-US" sz="2400" dirty="0"/>
                        <a:t>Charge</a:t>
                      </a:r>
                    </a:p>
                  </a:txBody>
                  <a:tcPr/>
                </a:tc>
                <a:tc>
                  <a:txBody>
                    <a:bodyPr/>
                    <a:lstStyle/>
                    <a:p>
                      <a:r>
                        <a:rPr lang="en-US" sz="2400" dirty="0"/>
                        <a:t>Mass (</a:t>
                      </a:r>
                      <a:r>
                        <a:rPr lang="en-US" sz="2400" dirty="0" err="1"/>
                        <a:t>amu</a:t>
                      </a:r>
                      <a:r>
                        <a:rPr lang="en-US" sz="2400" dirty="0"/>
                        <a:t>)</a:t>
                      </a:r>
                    </a:p>
                  </a:txBody>
                  <a:tcPr/>
                </a:tc>
                <a:tc>
                  <a:txBody>
                    <a:bodyPr/>
                    <a:lstStyle/>
                    <a:p>
                      <a:r>
                        <a:rPr lang="en-US" sz="2400" dirty="0"/>
                        <a:t>Location</a:t>
                      </a:r>
                    </a:p>
                  </a:txBody>
                  <a:tcPr/>
                </a:tc>
                <a:extLst>
                  <a:ext uri="{0D108BD9-81ED-4DB2-BD59-A6C34878D82A}">
                    <a16:rowId xmlns:a16="http://schemas.microsoft.com/office/drawing/2014/main" val="10000"/>
                  </a:ext>
                </a:extLst>
              </a:tr>
              <a:tr h="1112520">
                <a:tc>
                  <a:txBody>
                    <a:bodyPr/>
                    <a:lstStyle/>
                    <a:p>
                      <a:r>
                        <a:rPr lang="en-US" sz="2400" b="1" dirty="0">
                          <a:solidFill>
                            <a:schemeClr val="tx1"/>
                          </a:solidFill>
                        </a:rPr>
                        <a:t>Proton</a:t>
                      </a:r>
                    </a:p>
                  </a:txBody>
                  <a:tcPr/>
                </a:tc>
                <a:tc>
                  <a:txBody>
                    <a:bodyPr/>
                    <a:lstStyle/>
                    <a:p>
                      <a:r>
                        <a:rPr lang="en-US" sz="2400" dirty="0"/>
                        <a:t>+1</a:t>
                      </a:r>
                    </a:p>
                    <a:p>
                      <a:endParaRPr lang="en-US" sz="2400" dirty="0"/>
                    </a:p>
                  </a:txBody>
                  <a:tcPr/>
                </a:tc>
                <a:tc>
                  <a:txBody>
                    <a:bodyPr/>
                    <a:lstStyle/>
                    <a:p>
                      <a:r>
                        <a:rPr lang="en-US" sz="2400" dirty="0"/>
                        <a:t>1</a:t>
                      </a:r>
                    </a:p>
                  </a:txBody>
                  <a:tcPr/>
                </a:tc>
                <a:tc>
                  <a:txBody>
                    <a:bodyPr/>
                    <a:lstStyle/>
                    <a:p>
                      <a:r>
                        <a:rPr lang="en-US" sz="2400" dirty="0"/>
                        <a:t>nucleus</a:t>
                      </a:r>
                    </a:p>
                  </a:txBody>
                  <a:tcPr/>
                </a:tc>
                <a:extLst>
                  <a:ext uri="{0D108BD9-81ED-4DB2-BD59-A6C34878D82A}">
                    <a16:rowId xmlns:a16="http://schemas.microsoft.com/office/drawing/2014/main" val="10001"/>
                  </a:ext>
                </a:extLst>
              </a:tr>
              <a:tr h="1112520">
                <a:tc>
                  <a:txBody>
                    <a:bodyPr/>
                    <a:lstStyle/>
                    <a:p>
                      <a:r>
                        <a:rPr lang="en-US" sz="2400" b="1" dirty="0">
                          <a:solidFill>
                            <a:schemeClr val="tx1"/>
                          </a:solidFill>
                        </a:rPr>
                        <a:t>Neutron</a:t>
                      </a:r>
                    </a:p>
                  </a:txBody>
                  <a:tcPr/>
                </a:tc>
                <a:tc>
                  <a:txBody>
                    <a:bodyPr/>
                    <a:lstStyle/>
                    <a:p>
                      <a:r>
                        <a:rPr lang="en-US" sz="2400" dirty="0"/>
                        <a:t>0</a:t>
                      </a:r>
                    </a:p>
                  </a:txBody>
                  <a:tcPr/>
                </a:tc>
                <a:tc>
                  <a:txBody>
                    <a:bodyPr/>
                    <a:lstStyle/>
                    <a:p>
                      <a:r>
                        <a:rPr lang="en-US" sz="2400" dirty="0"/>
                        <a:t>1</a:t>
                      </a:r>
                    </a:p>
                  </a:txBody>
                  <a:tcPr/>
                </a:tc>
                <a:tc>
                  <a:txBody>
                    <a:bodyPr/>
                    <a:lstStyle/>
                    <a:p>
                      <a:r>
                        <a:rPr lang="en-US" sz="2400" dirty="0"/>
                        <a:t>nucleus</a:t>
                      </a:r>
                    </a:p>
                  </a:txBody>
                  <a:tcPr/>
                </a:tc>
                <a:extLst>
                  <a:ext uri="{0D108BD9-81ED-4DB2-BD59-A6C34878D82A}">
                    <a16:rowId xmlns:a16="http://schemas.microsoft.com/office/drawing/2014/main" val="10002"/>
                  </a:ext>
                </a:extLst>
              </a:tr>
              <a:tr h="1112520">
                <a:tc>
                  <a:txBody>
                    <a:bodyPr/>
                    <a:lstStyle/>
                    <a:p>
                      <a:r>
                        <a:rPr lang="en-US" sz="2400" b="1" dirty="0">
                          <a:solidFill>
                            <a:schemeClr val="tx1"/>
                          </a:solidFill>
                        </a:rPr>
                        <a:t>Electron</a:t>
                      </a:r>
                    </a:p>
                  </a:txBody>
                  <a:tcPr/>
                </a:tc>
                <a:tc>
                  <a:txBody>
                    <a:bodyPr/>
                    <a:lstStyle/>
                    <a:p>
                      <a:r>
                        <a:rPr lang="en-US" sz="2400" dirty="0"/>
                        <a:t>-1</a:t>
                      </a:r>
                    </a:p>
                  </a:txBody>
                  <a:tcPr/>
                </a:tc>
                <a:tc>
                  <a:txBody>
                    <a:bodyPr/>
                    <a:lstStyle/>
                    <a:p>
                      <a:r>
                        <a:rPr lang="en-US" sz="2400" dirty="0"/>
                        <a:t>0</a:t>
                      </a:r>
                    </a:p>
                  </a:txBody>
                  <a:tcPr/>
                </a:tc>
                <a:tc>
                  <a:txBody>
                    <a:bodyPr/>
                    <a:lstStyle/>
                    <a:p>
                      <a:r>
                        <a:rPr lang="en-US" sz="2400" dirty="0"/>
                        <a:t>orbitals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85957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383566"/>
            <a:ext cx="8062912" cy="659535"/>
          </a:xfrm>
        </p:spPr>
        <p:txBody>
          <a:bodyPr>
            <a:noAutofit/>
          </a:bodyPr>
          <a:lstStyle/>
          <a:p>
            <a:pPr algn="r"/>
            <a:r>
              <a:rPr lang="en-US" dirty="0"/>
              <a:t>The arrangement of sub-atomic particles in an atom</a:t>
            </a:r>
          </a:p>
        </p:txBody>
      </p:sp>
      <p:pic>
        <p:nvPicPr>
          <p:cNvPr id="2" name="Picture Placeholder 1" descr="Figure_02_01_02.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354" r="-21354"/>
          <a:stretch>
            <a:fillRect/>
          </a:stretch>
        </p:blipFill>
        <p:spPr>
          <a:xfrm>
            <a:off x="457199" y="1475310"/>
            <a:ext cx="8062913" cy="3500071"/>
          </a:xfrm>
        </p:spPr>
      </p:pic>
      <p:sp>
        <p:nvSpPr>
          <p:cNvPr id="7" name="Text Placeholder 6"/>
          <p:cNvSpPr>
            <a:spLocks noGrp="1"/>
          </p:cNvSpPr>
          <p:nvPr>
            <p:ph type="body" sz="quarter" idx="14"/>
          </p:nvPr>
        </p:nvSpPr>
        <p:spPr>
          <a:xfrm>
            <a:off x="457199" y="5215650"/>
            <a:ext cx="8062912" cy="1166382"/>
          </a:xfrm>
        </p:spPr>
        <p:txBody>
          <a:bodyPr>
            <a:noAutofit/>
          </a:bodyPr>
          <a:lstStyle/>
          <a:p>
            <a:r>
              <a:rPr lang="en-US" sz="2400" dirty="0"/>
              <a:t>Simplified depiction of how sub-atomic particles are arranged within an atom.</a:t>
            </a:r>
          </a:p>
        </p:txBody>
      </p:sp>
      <p:sp>
        <p:nvSpPr>
          <p:cNvPr id="3" name="TextBox 2"/>
          <p:cNvSpPr txBox="1"/>
          <p:nvPr/>
        </p:nvSpPr>
        <p:spPr>
          <a:xfrm>
            <a:off x="6328076" y="1266764"/>
            <a:ext cx="2464261" cy="923330"/>
          </a:xfrm>
          <a:prstGeom prst="rect">
            <a:avLst/>
          </a:prstGeom>
          <a:noFill/>
        </p:spPr>
        <p:txBody>
          <a:bodyPr wrap="square" rtlCol="0">
            <a:spAutoFit/>
          </a:bodyPr>
          <a:lstStyle/>
          <a:p>
            <a:r>
              <a:rPr lang="en-US" b="1" dirty="0"/>
              <a:t>Example of an atom from the element Helium (He)</a:t>
            </a:r>
          </a:p>
        </p:txBody>
      </p:sp>
    </p:spTree>
    <p:extLst>
      <p:ext uri="{BB962C8B-B14F-4D97-AF65-F5344CB8AC3E}">
        <p14:creationId xmlns:p14="http://schemas.microsoft.com/office/powerpoint/2010/main" val="261108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28988" y="1291179"/>
            <a:ext cx="9015012" cy="5566821"/>
          </a:xfrm>
        </p:spPr>
        <p:txBody>
          <a:bodyPr>
            <a:normAutofit lnSpcReduction="10000"/>
          </a:bodyPr>
          <a:lstStyle/>
          <a:p>
            <a:r>
              <a:rPr lang="en-US" sz="2400" b="1" dirty="0"/>
              <a:t>Atoms of each element have a standard number of protons </a:t>
            </a:r>
            <a:r>
              <a:rPr lang="en-US" sz="2400" b="1"/>
              <a:t>and electrons</a:t>
            </a:r>
            <a:endParaRPr lang="en-US" sz="2400" b="1" dirty="0"/>
          </a:p>
          <a:p>
            <a:pPr marL="342900" indent="-342900">
              <a:buFont typeface="Arial"/>
              <a:buChar char="•"/>
            </a:pPr>
            <a:r>
              <a:rPr lang="en-US" sz="2400" b="1" dirty="0"/>
              <a:t>Atomic Number is the number of protons </a:t>
            </a:r>
          </a:p>
          <a:p>
            <a:pPr marL="1131570" lvl="1" indent="-342900">
              <a:buFont typeface="Arial"/>
              <a:buChar char="•"/>
            </a:pPr>
            <a:r>
              <a:rPr lang="en-US" sz="2000" dirty="0"/>
              <a:t>Each element has a distinct atomic number </a:t>
            </a:r>
          </a:p>
          <a:p>
            <a:pPr lvl="1" indent="0">
              <a:buNone/>
            </a:pPr>
            <a:endParaRPr lang="en-US" sz="2000" dirty="0"/>
          </a:p>
          <a:p>
            <a:pPr marL="342900" indent="-342900">
              <a:buFont typeface="Arial"/>
              <a:buChar char="•"/>
            </a:pPr>
            <a:r>
              <a:rPr lang="en-US" sz="2400" b="1" dirty="0"/>
              <a:t>Atomic Mass is the mass of the atom, roughly equal to number of protons and neutrons</a:t>
            </a:r>
          </a:p>
          <a:p>
            <a:pPr marL="1131570" lvl="1" indent="-342900">
              <a:buFont typeface="Arial"/>
              <a:buChar char="•"/>
            </a:pPr>
            <a:r>
              <a:rPr lang="en-US" sz="2000" dirty="0"/>
              <a:t>The number of neutrons can vary in an element</a:t>
            </a:r>
          </a:p>
          <a:p>
            <a:pPr marL="1131570" lvl="1" indent="-342900">
              <a:buFont typeface="Arial"/>
              <a:buChar char="•"/>
            </a:pPr>
            <a:r>
              <a:rPr lang="en-US" sz="2000" dirty="0"/>
              <a:t>Elements with different number of neutrons are </a:t>
            </a:r>
            <a:r>
              <a:rPr lang="en-US" sz="2000" b="1" dirty="0"/>
              <a:t>isotopes</a:t>
            </a:r>
          </a:p>
          <a:p>
            <a:pPr marL="1131570" lvl="1" indent="-342900">
              <a:buFont typeface="Arial"/>
              <a:buChar char="•"/>
            </a:pPr>
            <a:r>
              <a:rPr lang="en-US" sz="2000" dirty="0"/>
              <a:t>Electrons don’t need to be included in calculation of atomic mass</a:t>
            </a:r>
          </a:p>
          <a:p>
            <a:pPr marL="1131570" lvl="1" indent="-342900">
              <a:buFont typeface="Arial"/>
              <a:buChar char="•"/>
            </a:pPr>
            <a:r>
              <a:rPr lang="en-US" sz="2000" dirty="0"/>
              <a:t>Atomic mass is expressed in atomic mass units (</a:t>
            </a:r>
            <a:r>
              <a:rPr lang="en-US" sz="2000" dirty="0" err="1"/>
              <a:t>amu</a:t>
            </a:r>
            <a:r>
              <a:rPr lang="en-US" sz="2000" dirty="0"/>
              <a:t>)</a:t>
            </a:r>
          </a:p>
          <a:p>
            <a:pPr marL="1131570" lvl="1" indent="-342900">
              <a:buFont typeface="Arial"/>
              <a:buChar char="•"/>
            </a:pPr>
            <a:endParaRPr lang="en-US" sz="2000" dirty="0"/>
          </a:p>
          <a:p>
            <a:pPr marL="342900" indent="-342900">
              <a:buFont typeface="Arial"/>
              <a:buChar char="•"/>
            </a:pPr>
            <a:r>
              <a:rPr lang="en-US" sz="2400" dirty="0"/>
              <a:t>We can calculate the number of neutrons in an element by subtracting the atomic number from the atomic mass</a:t>
            </a:r>
          </a:p>
        </p:txBody>
      </p:sp>
      <p:sp>
        <p:nvSpPr>
          <p:cNvPr id="5" name="Title 4"/>
          <p:cNvSpPr>
            <a:spLocks noGrp="1"/>
          </p:cNvSpPr>
          <p:nvPr>
            <p:ph type="title"/>
          </p:nvPr>
        </p:nvSpPr>
        <p:spPr/>
        <p:txBody>
          <a:bodyPr>
            <a:normAutofit fontScale="90000"/>
          </a:bodyPr>
          <a:lstStyle/>
          <a:p>
            <a:pPr algn="ctr"/>
            <a:r>
              <a:rPr lang="en-US" dirty="0"/>
              <a:t>What’s the difference between </a:t>
            </a:r>
            <a:br>
              <a:rPr lang="en-US" dirty="0"/>
            </a:br>
            <a:r>
              <a:rPr lang="en-US" dirty="0"/>
              <a:t>Atomic number and Atomic mass?</a:t>
            </a:r>
          </a:p>
        </p:txBody>
      </p:sp>
    </p:spTree>
    <p:extLst>
      <p:ext uri="{BB962C8B-B14F-4D97-AF65-F5344CB8AC3E}">
        <p14:creationId xmlns:p14="http://schemas.microsoft.com/office/powerpoint/2010/main" val="301531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8062912" cy="659535"/>
          </a:xfrm>
        </p:spPr>
        <p:txBody>
          <a:bodyPr/>
          <a:lstStyle/>
          <a:p>
            <a:r>
              <a:rPr lang="en-US" dirty="0"/>
              <a:t>Figure 2.3 Atomic mass vs. atomic number</a:t>
            </a:r>
          </a:p>
        </p:txBody>
      </p:sp>
      <p:pic>
        <p:nvPicPr>
          <p:cNvPr id="2" name="Picture Placeholder 1" descr="Figure_02_01_03.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398" r="-11398"/>
          <a:stretch>
            <a:fillRect/>
          </a:stretch>
        </p:blipFill>
        <p:spPr>
          <a:xfrm>
            <a:off x="284480" y="858825"/>
            <a:ext cx="8062913" cy="3500071"/>
          </a:xfrm>
        </p:spPr>
      </p:pic>
      <p:sp>
        <p:nvSpPr>
          <p:cNvPr id="7" name="Text Placeholder 6"/>
          <p:cNvSpPr>
            <a:spLocks noGrp="1"/>
          </p:cNvSpPr>
          <p:nvPr>
            <p:ph type="body" sz="quarter" idx="14"/>
          </p:nvPr>
        </p:nvSpPr>
        <p:spPr/>
        <p:txBody>
          <a:bodyPr>
            <a:noAutofit/>
          </a:bodyPr>
          <a:lstStyle/>
          <a:p>
            <a:r>
              <a:rPr lang="en-US" sz="2400" dirty="0"/>
              <a:t>Carbon has an atomic number of six, and two stable isotopes with mass numbers of twelve and thirteen, respectively. Carbon-12’s atomic mass is approx. 12.11.</a:t>
            </a:r>
          </a:p>
        </p:txBody>
      </p:sp>
    </p:spTree>
    <p:extLst>
      <p:ext uri="{BB962C8B-B14F-4D97-AF65-F5344CB8AC3E}">
        <p14:creationId xmlns:p14="http://schemas.microsoft.com/office/powerpoint/2010/main" val="33777033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2165</TotalTime>
  <Words>3005</Words>
  <Application>Microsoft Macintosh PowerPoint</Application>
  <PresentationFormat>On-screen Show (4:3)</PresentationFormat>
  <Paragraphs>371</Paragraphs>
  <Slides>56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Arial Black</vt:lpstr>
      <vt:lpstr>Calibri</vt:lpstr>
      <vt:lpstr>Essential</vt:lpstr>
      <vt:lpstr>PowerPoint Presentation</vt:lpstr>
      <vt:lpstr>Atoms are the Building  blocks of Molecules</vt:lpstr>
      <vt:lpstr>Elements and the Living World</vt:lpstr>
      <vt:lpstr>Elements and the Living World</vt:lpstr>
      <vt:lpstr>Atoms are the Building  blocks of Elements</vt:lpstr>
      <vt:lpstr>Key properties of sub-atomic particles</vt:lpstr>
      <vt:lpstr>The arrangement of sub-atomic particles in an atom</vt:lpstr>
      <vt:lpstr>What’s the difference between  Atomic number and Atomic mass?</vt:lpstr>
      <vt:lpstr>Figure 2.3 Atomic mass vs. atomic number</vt:lpstr>
      <vt:lpstr>Isotopes</vt:lpstr>
      <vt:lpstr>Isotope Simulation</vt:lpstr>
      <vt:lpstr>Isotopes can be used as a research tool</vt:lpstr>
      <vt:lpstr>Periodic Table</vt:lpstr>
      <vt:lpstr>Electron Shells and the Bohr Model</vt:lpstr>
      <vt:lpstr>Figure 2.7 – electrons filling their shells</vt:lpstr>
      <vt:lpstr>Figure 2.7 – electrons filling their shells</vt:lpstr>
      <vt:lpstr>What about electron orbitals?</vt:lpstr>
      <vt:lpstr>Figure 2.8 Subshells have unique shapes</vt:lpstr>
      <vt:lpstr>Orbitals: Electron Configuration of Scandium</vt:lpstr>
      <vt:lpstr>Electrons determine  how atoms interact</vt:lpstr>
      <vt:lpstr>Chemical Reactions</vt:lpstr>
      <vt:lpstr>Chemical Reaction can be  reversible or Irreversible </vt:lpstr>
      <vt:lpstr>How Do Atoms Bond to Form Molecules?</vt:lpstr>
      <vt:lpstr>2.9 Covalent Bonds – Electrons are shared</vt:lpstr>
      <vt:lpstr>More than one set of  electrons can be shared</vt:lpstr>
      <vt:lpstr>Ionic Bonds – Atoms give up or gain electrons</vt:lpstr>
      <vt:lpstr>Polar Bonds–Covalent bonds in which there is unequal sharing of the electrons</vt:lpstr>
      <vt:lpstr>Non-Polar Bonds–Covalent bonds in which there is equal sharing of the electrons</vt:lpstr>
      <vt:lpstr>An example of mixing a polar compound with a nonpolar compound</vt:lpstr>
      <vt:lpstr>Hydrogen bonds and  vander waals interactions</vt:lpstr>
      <vt:lpstr>Water – essential to life</vt:lpstr>
      <vt:lpstr>Hydrogen Bonds – the key to water</vt:lpstr>
      <vt:lpstr>Hydrogen bonds are key  to three states of water</vt:lpstr>
      <vt:lpstr>The power of Hydrogen Bonds</vt:lpstr>
      <vt:lpstr>Additional important  properties of water</vt:lpstr>
      <vt:lpstr>Additional important  properties of water</vt:lpstr>
      <vt:lpstr>Waters solvent properties</vt:lpstr>
      <vt:lpstr>Water can form hydrogen bonds with other polar molecules and ions</vt:lpstr>
      <vt:lpstr>Cohesion in water</vt:lpstr>
      <vt:lpstr>Cohesion allows for development of surface tension</vt:lpstr>
      <vt:lpstr>Water exhibits unique properties</vt:lpstr>
      <vt:lpstr>The Cohesive property of water can be observed in the natural world</vt:lpstr>
      <vt:lpstr>pH, Buffers, Acids and bases</vt:lpstr>
      <vt:lpstr>PowerPoint Presentation</vt:lpstr>
      <vt:lpstr>Figure 2.20</vt:lpstr>
      <vt:lpstr>Carbon</vt:lpstr>
      <vt:lpstr>Carbon is an essential atom of life</vt:lpstr>
      <vt:lpstr>Hydrocarbons</vt:lpstr>
      <vt:lpstr>PowerPoint Presentation</vt:lpstr>
      <vt:lpstr>hydrocarbon chains AKA Aliphatic hydrocarbons</vt:lpstr>
      <vt:lpstr>Hydrocarbon Rings  AKA aromatic hydrocarbons  Figure 2.23</vt:lpstr>
      <vt:lpstr>Isomers</vt:lpstr>
      <vt:lpstr>Trans vs. Cis molecules</vt:lpstr>
      <vt:lpstr>A closer look at enantiomers</vt:lpstr>
      <vt:lpstr>Functional Groups</vt:lpstr>
      <vt:lpstr>Hydrogen bonds between functional  groups helps stabilize biological molecules and allows them to perform their biological function</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Chunxue Yang</cp:lastModifiedBy>
  <cp:revision>156</cp:revision>
  <dcterms:created xsi:type="dcterms:W3CDTF">2012-06-04T02:13:36Z</dcterms:created>
  <dcterms:modified xsi:type="dcterms:W3CDTF">2021-06-29T12:51:48Z</dcterms:modified>
</cp:coreProperties>
</file>