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387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handwashing" TargetMode="External"/><Relationship Id="rId2" Type="http://schemas.openxmlformats.org/officeDocument/2006/relationships/hyperlink" Target="https://www.cdc.gov/noroviru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stax.org/details/books/microbiology" TargetMode="External"/><Relationship Id="rId4" Type="http://schemas.openxmlformats.org/officeDocument/2006/relationships/hyperlink" Target="https://open.oregonstate.education/microbiology/part/chapter-19-digestive-system-infections/?utm_source=chatgpt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Digestive System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Bacterial GI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Foodborne and waterborne</a:t>
            </a:r>
            <a:endParaRPr lang="en-US" dirty="0"/>
          </a:p>
          <a:p>
            <a:r>
              <a:rPr lang="en-US" dirty="0"/>
              <a:t>Bacterial pathogens commonly cause gastrointestinal infections via contaminated food or water.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Escherichia coli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Different pathogenic strains</a:t>
            </a:r>
          </a:p>
          <a:p>
            <a:r>
              <a:rPr dirty="0"/>
              <a:t>Diarrheal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545C7-C52C-4771-B42F-1BB7277C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364" y="2289407"/>
            <a:ext cx="4926143" cy="4293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5EA5C5-7AEF-4464-B632-D0C05951A4CC}"/>
              </a:ext>
            </a:extLst>
          </p:cNvPr>
          <p:cNvSpPr txBox="1"/>
          <p:nvPr/>
        </p:nvSpPr>
        <p:spPr>
          <a:xfrm>
            <a:off x="839449" y="6308725"/>
            <a:ext cx="697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Certain strains of </a:t>
            </a:r>
            <a:r>
              <a:rPr lang="en-US" i="1" dirty="0"/>
              <a:t>E. coli</a:t>
            </a:r>
            <a:r>
              <a:rPr lang="en-US" dirty="0"/>
              <a:t> damage the intestinal lining, leading to diarrhea.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Salmonella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Contaminated food</a:t>
            </a:r>
          </a:p>
          <a:p>
            <a:r>
              <a:rPr dirty="0"/>
              <a:t>Diarrhea and fever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F37CD-6E1D-4C2F-AB84-9361D9B6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0" y="3117954"/>
            <a:ext cx="8847355" cy="3663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5EF3A-930E-4473-B8A8-9ADDFD9BC96C}"/>
              </a:ext>
            </a:extLst>
          </p:cNvPr>
          <p:cNvSpPr txBox="1"/>
          <p:nvPr/>
        </p:nvSpPr>
        <p:spPr>
          <a:xfrm>
            <a:off x="3844976" y="2612226"/>
            <a:ext cx="511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Salmonella species invade intestinal cells, causing inflammation and diarrhea.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Shigella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Fecal–oral transmission</a:t>
            </a:r>
          </a:p>
          <a:p>
            <a:r>
              <a:rPr dirty="0"/>
              <a:t>Dysentery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0D67B-575D-4348-B42A-033D73165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" y="2857500"/>
            <a:ext cx="9114020" cy="400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5549B-FE3D-430F-8E9A-07586BBE89BD}"/>
              </a:ext>
            </a:extLst>
          </p:cNvPr>
          <p:cNvSpPr txBox="1"/>
          <p:nvPr/>
        </p:nvSpPr>
        <p:spPr>
          <a:xfrm>
            <a:off x="472190" y="2662691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Shigella infections result in severe intestinal inflammation and dysentery.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Campylobacter jejuni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Common bacterial cause</a:t>
            </a:r>
          </a:p>
          <a:p>
            <a:r>
              <a:t>Undercooked poultry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BBBA4-C15C-4417-A4DC-6B97B28A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75" y="2530118"/>
            <a:ext cx="4031325" cy="4192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81D40-8357-4FFD-9D9C-0C20FDECA790}"/>
              </a:ext>
            </a:extLst>
          </p:cNvPr>
          <p:cNvSpPr txBox="1"/>
          <p:nvPr/>
        </p:nvSpPr>
        <p:spPr>
          <a:xfrm>
            <a:off x="457200" y="5067233"/>
            <a:ext cx="3387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Campylobacter </a:t>
            </a:r>
            <a:r>
              <a:rPr lang="en-US" i="1" dirty="0" err="1"/>
              <a:t>jejuni</a:t>
            </a:r>
            <a:r>
              <a:rPr lang="en-US" i="1" dirty="0"/>
              <a:t> is a leading cause of bacterial gastroenteritis worldwide.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Clostridioides difficile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Antibiotic-associated colitis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44478-1EBB-4E70-8C74-F1853D096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381" y="1600200"/>
            <a:ext cx="3298427" cy="5044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AC036-3451-47CD-AB9E-2E61840F7A1A}"/>
              </a:ext>
            </a:extLst>
          </p:cNvPr>
          <p:cNvSpPr txBox="1"/>
          <p:nvPr/>
        </p:nvSpPr>
        <p:spPr>
          <a:xfrm>
            <a:off x="663315" y="5081666"/>
            <a:ext cx="492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Disruption of normal microbiota allows </a:t>
            </a:r>
            <a:r>
              <a:rPr lang="en-US" i="1" dirty="0"/>
              <a:t>C. difficile</a:t>
            </a:r>
            <a:r>
              <a:rPr lang="en-US" dirty="0"/>
              <a:t> overgrowth and toxin production.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Staphylococcus aureus Enteritis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Preformed enterotoxin</a:t>
            </a:r>
          </a:p>
          <a:p>
            <a:r>
              <a:t>Rapid onset symptoms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502DF-9B25-473B-B569-C4698561D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2" y="4171950"/>
            <a:ext cx="4048125" cy="217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A06DF-6A41-4ACC-8BAA-8D278745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155" y="2455010"/>
            <a:ext cx="4472370" cy="3984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76FBD-00BB-490E-8D46-99997C9AFAE8}"/>
              </a:ext>
            </a:extLst>
          </p:cNvPr>
          <p:cNvSpPr txBox="1"/>
          <p:nvPr/>
        </p:nvSpPr>
        <p:spPr>
          <a:xfrm>
            <a:off x="370721" y="6439601"/>
            <a:ext cx="8402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Preformed toxins produced by </a:t>
            </a:r>
            <a:r>
              <a:rPr lang="en-US" i="1" dirty="0"/>
              <a:t>Staphylococcus aureus</a:t>
            </a:r>
            <a:r>
              <a:rPr lang="en-US" dirty="0"/>
              <a:t> cause rapid-onset food poisoning.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Viral GI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Norovirus</a:t>
            </a:r>
          </a:p>
          <a:p>
            <a:r>
              <a:t>Rotavirus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062E8-77D1-4574-B7FA-E6DF8BBE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10" y="2329902"/>
            <a:ext cx="5516290" cy="41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DCB0D-3C88-4C85-B586-54C3E05E14C4}"/>
              </a:ext>
            </a:extLst>
          </p:cNvPr>
          <p:cNvSpPr txBox="1"/>
          <p:nvPr/>
        </p:nvSpPr>
        <p:spPr>
          <a:xfrm>
            <a:off x="266590" y="6308725"/>
            <a:ext cx="861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Viruses are a common cause of acute gastroenteritis, especially in crowded environments.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Norovirus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Highly contagious</a:t>
            </a:r>
          </a:p>
          <a:p>
            <a:r>
              <a:rPr dirty="0"/>
              <a:t>Outbreaks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CBA5E-A118-4DA1-8765-BBB87E16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30" y="2838762"/>
            <a:ext cx="5844269" cy="3287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53C3-B0DC-44BA-A955-E0507A5F031D}"/>
              </a:ext>
            </a:extLst>
          </p:cNvPr>
          <p:cNvSpPr txBox="1"/>
          <p:nvPr/>
        </p:nvSpPr>
        <p:spPr>
          <a:xfrm>
            <a:off x="734518" y="6265889"/>
            <a:ext cx="681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Norovirus spreads easily via the fecal–oral route and causes outbreaks.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Protozoan GI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Giardia duodenalis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181CB-CEB7-4231-B9B9-7ED847D1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200" y="1533525"/>
            <a:ext cx="4143375" cy="5324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Describe digestive system infections</a:t>
            </a:r>
          </a:p>
          <a:p>
            <a:r>
              <a:t>Identify major pathogens</a:t>
            </a:r>
          </a:p>
          <a:p>
            <a:r>
              <a:t>Explain transmission and prevention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Giardiasis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Malabsorption</a:t>
            </a:r>
          </a:p>
          <a:p>
            <a:r>
              <a:t>Watery diarrhea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6ACCC-B45D-4046-8B4D-663B6DE0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154" y="2456767"/>
            <a:ext cx="5111646" cy="3634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2EF02-4B25-4BE2-8031-BFB08FCFE30D}"/>
              </a:ext>
            </a:extLst>
          </p:cNvPr>
          <p:cNvSpPr txBox="1"/>
          <p:nvPr/>
        </p:nvSpPr>
        <p:spPr>
          <a:xfrm>
            <a:off x="457200" y="5351133"/>
            <a:ext cx="3425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Giardia </a:t>
            </a:r>
            <a:r>
              <a:rPr lang="en-US" dirty="0" err="1"/>
              <a:t>duodenalis</a:t>
            </a:r>
            <a:r>
              <a:rPr lang="en-US" dirty="0"/>
              <a:t> causes malabsorption and watery diarrhea.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Helminth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Tapeworms</a:t>
            </a:r>
          </a:p>
          <a:p>
            <a:r>
              <a:t>Roundworms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24346-655E-4805-91C1-0FA26B16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165350"/>
            <a:ext cx="5257800" cy="4143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4B5CE-55A6-4AB0-99C6-37F0FDAD1815}"/>
              </a:ext>
            </a:extLst>
          </p:cNvPr>
          <p:cNvSpPr txBox="1"/>
          <p:nvPr/>
        </p:nvSpPr>
        <p:spPr>
          <a:xfrm>
            <a:off x="457200" y="6308725"/>
            <a:ext cx="671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Helminths infect the digestive system and compete for host nutrients.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Diarrhea</a:t>
            </a:r>
          </a:p>
          <a:p>
            <a:r>
              <a:t>Vomiting</a:t>
            </a:r>
          </a:p>
          <a:p>
            <a:r>
              <a:t>Abdominal cramps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280DB-38CE-4A63-9B40-522A61AA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12" y="3436962"/>
            <a:ext cx="5936105" cy="3339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77A25-5BE9-4160-9642-96C0A0D28DD4}"/>
              </a:ext>
            </a:extLst>
          </p:cNvPr>
          <p:cNvSpPr txBox="1"/>
          <p:nvPr/>
        </p:nvSpPr>
        <p:spPr>
          <a:xfrm>
            <a:off x="0" y="6488668"/>
            <a:ext cx="941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symptoms of digestive system infections include diarrhea, vomiting, and abdominal pain.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Fecal–oral route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Stool tests</a:t>
            </a:r>
          </a:p>
          <a:p>
            <a:r>
              <a:rPr dirty="0"/>
              <a:t>PCR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52132-B2B0-47B4-BE8E-1431E04D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54" y="2332037"/>
            <a:ext cx="6788945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C5C15-FB2C-40C8-B58F-9B436EDD5EDA}"/>
              </a:ext>
            </a:extLst>
          </p:cNvPr>
          <p:cNvSpPr txBox="1"/>
          <p:nvPr/>
        </p:nvSpPr>
        <p:spPr>
          <a:xfrm>
            <a:off x="2785220" y="1642953"/>
            <a:ext cx="635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Laboratory analysis of stool samples is used to identify digestive pathogens.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Rehydration</a:t>
            </a:r>
          </a:p>
          <a:p>
            <a:r>
              <a:t>Targeted antimicrobials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Handwashing</a:t>
            </a:r>
          </a:p>
          <a:p>
            <a:r>
              <a:t>Food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1E75B-6F96-4786-8DDA-6A579E19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218" y="1600200"/>
            <a:ext cx="5299782" cy="4699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0A45B6-6F64-49AC-B138-33EB0762AB07}"/>
              </a:ext>
            </a:extLst>
          </p:cNvPr>
          <p:cNvSpPr txBox="1"/>
          <p:nvPr/>
        </p:nvSpPr>
        <p:spPr>
          <a:xfrm>
            <a:off x="1409076" y="6244010"/>
            <a:ext cx="696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Proper hygiene and food handling reduce the risk of digestive infections.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Public Health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Outbreaks</a:t>
            </a:r>
          </a:p>
          <a:p>
            <a:r>
              <a:t>Global burden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30930-72B2-44F4-9463-56B27DC4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915" y="2856886"/>
            <a:ext cx="5508885" cy="3486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D9ECB-F196-410C-83EA-1230390195AA}"/>
              </a:ext>
            </a:extLst>
          </p:cNvPr>
          <p:cNvSpPr txBox="1"/>
          <p:nvPr/>
        </p:nvSpPr>
        <p:spPr>
          <a:xfrm>
            <a:off x="457200" y="6207682"/>
            <a:ext cx="701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Digestive system infections can result in large-scale foodborne outbreaks.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Dehydration</a:t>
            </a:r>
          </a:p>
          <a:p>
            <a:r>
              <a:t>Electrolyte imbalance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FB99D-32E2-4F5D-B000-4C91871A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852" y="1977635"/>
            <a:ext cx="4148528" cy="4148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F1DC5-7CDE-4ADC-91ED-B0DB0A0471DC}"/>
              </a:ext>
            </a:extLst>
          </p:cNvPr>
          <p:cNvSpPr txBox="1"/>
          <p:nvPr/>
        </p:nvSpPr>
        <p:spPr>
          <a:xfrm>
            <a:off x="1382844" y="5985559"/>
            <a:ext cx="73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Severe dehydration is a major complication of gastrointestinal infections.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Multiple pathogens</a:t>
            </a:r>
          </a:p>
          <a:p>
            <a:r>
              <a:t>Prevention is key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Digestive infections are common worldwide</a:t>
            </a:r>
          </a:p>
          <a:p>
            <a:r>
              <a:t>Often food- or waterborne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Review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Difference between infection and intoxication?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49AC-9266-4453-8AAC-319E8A3A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2A1A-C19F-4FC7-A826-3446EF106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Centers for Disease Control and Prevention. (n.d.). </a:t>
            </a:r>
            <a:r>
              <a:rPr lang="en-US" i="1" dirty="0"/>
              <a:t>Norovirus: Transmission and prevention</a:t>
            </a:r>
            <a:r>
              <a:rPr lang="en-US" dirty="0"/>
              <a:t> [Diagram]. </a:t>
            </a:r>
            <a:r>
              <a:rPr lang="en-US" dirty="0">
                <a:hlinkClick r:id="rId2"/>
              </a:rPr>
              <a:t>https://www.cdc.gov/norovirus</a:t>
            </a:r>
            <a:endParaRPr lang="en-US" dirty="0"/>
          </a:p>
          <a:p>
            <a:r>
              <a:rPr lang="en-US" dirty="0"/>
              <a:t>Centers for Disease Control and Prevention. (n.d.). </a:t>
            </a:r>
            <a:r>
              <a:rPr lang="en-US" i="1" dirty="0"/>
              <a:t>Handwashing: Clean hands save lives</a:t>
            </a:r>
            <a:r>
              <a:rPr lang="en-US" dirty="0"/>
              <a:t> [Infographic]. </a:t>
            </a:r>
            <a:r>
              <a:rPr lang="en-US" dirty="0">
                <a:hlinkClick r:id="rId3"/>
              </a:rPr>
              <a:t>https://www.cdc.gov/handwashing</a:t>
            </a:r>
            <a:endParaRPr lang="en-US" dirty="0"/>
          </a:p>
          <a:p>
            <a:r>
              <a:rPr lang="en-US" dirty="0"/>
              <a:t>Open Oregon State University. (n.d.). </a:t>
            </a:r>
            <a:r>
              <a:rPr lang="en-US" i="1" dirty="0"/>
              <a:t>Chapter 19: Digestive system infections</a:t>
            </a:r>
            <a:r>
              <a:rPr lang="en-US" dirty="0"/>
              <a:t>. In </a:t>
            </a:r>
            <a:r>
              <a:rPr lang="en-US" i="1" dirty="0"/>
              <a:t>Allied health microbiology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>
                <a:hlinkClick r:id="rId4"/>
              </a:rPr>
              <a:t>https://open.oregonstate.education/microbiology/part/chapter-19-digestive-system-infections/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Anatomy and normal microbiota of the digestive system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Foodborne infection versus intoxication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Dental caries and biofilm formation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Helicobacter pylori and peptic ulcer disease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Bacterial digestive system infections</a:t>
            </a:r>
            <a:r>
              <a:rPr lang="en-US" dirty="0"/>
              <a:t> [Diagrams].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 err="1"/>
              <a:t>Clostridioides</a:t>
            </a:r>
            <a:r>
              <a:rPr lang="en-US" i="1" dirty="0"/>
              <a:t> difficile infection and toxin production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Staphylococcal food intoxication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Giardia </a:t>
            </a:r>
            <a:r>
              <a:rPr lang="en-US" i="1" dirty="0" err="1"/>
              <a:t>duodenalis</a:t>
            </a:r>
            <a:r>
              <a:rPr lang="en-US" i="1" dirty="0"/>
              <a:t> life cycle and pathogenesis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OpenStax. (2018). </a:t>
            </a:r>
            <a:r>
              <a:rPr lang="en-US" i="1" dirty="0"/>
              <a:t>Helminth infections of the digestive system</a:t>
            </a:r>
            <a:r>
              <a:rPr lang="en-US" dirty="0"/>
              <a:t> [Diagram]. In </a:t>
            </a:r>
            <a:r>
              <a:rPr lang="en-US" i="1" dirty="0"/>
              <a:t>Microbiology</a:t>
            </a:r>
            <a:r>
              <a:rPr lang="en-US" dirty="0"/>
              <a:t>. Rice University.</a:t>
            </a:r>
            <a:br>
              <a:rPr lang="en-US" dirty="0"/>
            </a:br>
            <a:r>
              <a:rPr lang="en-US" dirty="0">
                <a:hlinkClick r:id="rId5"/>
              </a:rPr>
              <a:t>https://openstax.org/details/books/microbiology</a:t>
            </a:r>
            <a:endParaRPr lang="en-US" dirty="0"/>
          </a:p>
          <a:p>
            <a:r>
              <a:rPr lang="en-US" dirty="0"/>
              <a:t>World Health Organization. (n.d.). </a:t>
            </a:r>
            <a:r>
              <a:rPr lang="en-US" i="1" dirty="0"/>
              <a:t>Foodborne diseases</a:t>
            </a:r>
            <a:r>
              <a:rPr lang="en-US" dirty="0"/>
              <a:t> [Infographic]. </a:t>
            </a:r>
            <a:r>
              <a:rPr lang="en-US"/>
              <a:t>https://www.who.int/news-room/fact-sheets/detail/foodborne-diseases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3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80479" cy="1143000"/>
          </a:xfrm>
        </p:spPr>
        <p:txBody>
          <a:bodyPr>
            <a:normAutofit fontScale="90000"/>
          </a:bodyPr>
          <a:lstStyle/>
          <a:p>
            <a:r>
              <a:rPr dirty="0"/>
              <a:t>Digestive System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Mouth to anus</a:t>
            </a:r>
          </a:p>
          <a:p>
            <a:r>
              <a:rPr dirty="0"/>
              <a:t>Accessory organs</a:t>
            </a:r>
          </a:p>
          <a:p>
            <a:r>
              <a:rPr dirty="0"/>
              <a:t>Defense mechanisms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2BE7A-862D-4019-82F5-C866D778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47E792-0748-4D49-8E18-24DD8EE9EB39}"/>
              </a:ext>
            </a:extLst>
          </p:cNvPr>
          <p:cNvSpPr/>
          <p:nvPr/>
        </p:nvSpPr>
        <p:spPr>
          <a:xfrm>
            <a:off x="0" y="51003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Major structures of the human digestive system, extending from the oral cavity to the anus.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Normal Microbiota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Resident microbes</a:t>
            </a:r>
          </a:p>
          <a:p>
            <a:r>
              <a:t>Protect against pathogens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D9037-2CA5-4C50-BA1D-F2DB63BB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05" y="3015843"/>
            <a:ext cx="5606321" cy="3701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3124C-FE3C-414A-9FE4-FD6B8BEAD7F8}"/>
              </a:ext>
            </a:extLst>
          </p:cNvPr>
          <p:cNvSpPr txBox="1"/>
          <p:nvPr/>
        </p:nvSpPr>
        <p:spPr>
          <a:xfrm>
            <a:off x="232349" y="5095345"/>
            <a:ext cx="329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Normal microbiota of the digestive tract play a key role in digestion and protection against pathogens.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5351" cy="1143000"/>
          </a:xfrm>
        </p:spPr>
        <p:txBody>
          <a:bodyPr>
            <a:normAutofit fontScale="90000"/>
          </a:bodyPr>
          <a:lstStyle/>
          <a:p>
            <a:r>
              <a:rPr dirty="0"/>
              <a:t>Infection vs Intoxication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8531" cy="4525963"/>
          </a:xfrm>
        </p:spPr>
        <p:txBody>
          <a:bodyPr/>
          <a:lstStyle/>
          <a:p>
            <a:r>
              <a:rPr dirty="0"/>
              <a:t>Infection: growth in host</a:t>
            </a:r>
          </a:p>
          <a:p>
            <a:r>
              <a:rPr dirty="0"/>
              <a:t>Intoxication: preformed toxins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196CA-3FA5-494C-BDDB-72133AC6C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02" y="4160942"/>
            <a:ext cx="3709546" cy="2697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6060F-A666-4911-A193-EB44D406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95" y="79768"/>
            <a:ext cx="4826905" cy="6583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4975C-54B5-4A96-A483-CE6ADE966EFE}"/>
              </a:ext>
            </a:extLst>
          </p:cNvPr>
          <p:cNvSpPr txBox="1"/>
          <p:nvPr/>
        </p:nvSpPr>
        <p:spPr>
          <a:xfrm>
            <a:off x="45007" y="3581309"/>
            <a:ext cx="440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Digestive illnesses may result from microbial infection or ingestion of preformed toxins.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Diseases of the 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Dental caries</a:t>
            </a:r>
          </a:p>
          <a:p>
            <a:r>
              <a:t>Periodontal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871D6-554E-4512-8857-6F9B765E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953" y="2878111"/>
            <a:ext cx="6256047" cy="3979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6165-94C6-4C6B-AB41-4D576936347E}"/>
              </a:ext>
            </a:extLst>
          </p:cNvPr>
          <p:cNvSpPr txBox="1"/>
          <p:nvPr/>
        </p:nvSpPr>
        <p:spPr>
          <a:xfrm rot="10800000" flipV="1">
            <a:off x="457201" y="2908092"/>
            <a:ext cx="317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Biofilm formation on teeth contributes to dental caries and periodontal disease.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Dental Caries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Streptococcus </a:t>
            </a:r>
            <a:r>
              <a:rPr dirty="0" err="1"/>
              <a:t>mutans</a:t>
            </a:r>
            <a:endParaRPr dirty="0"/>
          </a:p>
          <a:p>
            <a:r>
              <a:rPr dirty="0"/>
              <a:t>Biofilm 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D5DA2-6FC4-43B7-9B2F-96E6A4AA2576}"/>
              </a:ext>
            </a:extLst>
          </p:cNvPr>
          <p:cNvSpPr txBox="1"/>
          <p:nvPr/>
        </p:nvSpPr>
        <p:spPr>
          <a:xfrm>
            <a:off x="187377" y="5257800"/>
            <a:ext cx="2810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Acid production by </a:t>
            </a:r>
            <a:r>
              <a:rPr lang="en-US" i="1" dirty="0"/>
              <a:t>Streptococcus </a:t>
            </a:r>
            <a:r>
              <a:rPr lang="en-US" i="1" dirty="0" err="1"/>
              <a:t>mutans</a:t>
            </a:r>
            <a:r>
              <a:rPr lang="en-US" dirty="0"/>
              <a:t> leads to enamel demineralization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A438-9144-4326-BC4F-B6E3B2308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369" y="2524960"/>
            <a:ext cx="5059181" cy="4333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Peptic Ulcer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Helicobacter pylori</a:t>
            </a:r>
          </a:p>
          <a:p>
            <a:r>
              <a:t>Urease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3D16F-7355-4050-971C-CDF30650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68562"/>
            <a:ext cx="4114800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B03800-2453-4748-945D-F14BBE1695B5}"/>
              </a:ext>
            </a:extLst>
          </p:cNvPr>
          <p:cNvSpPr txBox="1"/>
          <p:nvPr/>
        </p:nvSpPr>
        <p:spPr>
          <a:xfrm>
            <a:off x="457200" y="5662394"/>
            <a:ext cx="378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Colonization of the stomach lining by </a:t>
            </a:r>
            <a:r>
              <a:rPr lang="en-US" i="1" dirty="0"/>
              <a:t>Helicobacter pylori</a:t>
            </a:r>
            <a:r>
              <a:rPr lang="en-US" dirty="0"/>
              <a:t> can result in ulcers.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865</Words>
  <Application>Microsoft Office PowerPoint</Application>
  <PresentationFormat>On-screen Show (4:3)</PresentationFormat>
  <Paragraphs>122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Digestive System Infections</vt:lpstr>
      <vt:lpstr>Learning Objectives</vt:lpstr>
      <vt:lpstr>Introduction</vt:lpstr>
      <vt:lpstr>Digestive System Overview</vt:lpstr>
      <vt:lpstr>Normal Microbiota</vt:lpstr>
      <vt:lpstr>Infection vs Intoxication</vt:lpstr>
      <vt:lpstr>Diseases of the Mouth</vt:lpstr>
      <vt:lpstr>Dental Caries</vt:lpstr>
      <vt:lpstr>Peptic Ulcer Disease</vt:lpstr>
      <vt:lpstr>Bacterial GI Infections</vt:lpstr>
      <vt:lpstr>Escherichia coli</vt:lpstr>
      <vt:lpstr>Salmonella</vt:lpstr>
      <vt:lpstr>Shigella</vt:lpstr>
      <vt:lpstr>Campylobacter jejuni</vt:lpstr>
      <vt:lpstr>Clostridioides difficile</vt:lpstr>
      <vt:lpstr>Staphylococcus aureus Enteritis</vt:lpstr>
      <vt:lpstr>Viral GI Infections</vt:lpstr>
      <vt:lpstr>Norovirus</vt:lpstr>
      <vt:lpstr>Protozoan GI Infections</vt:lpstr>
      <vt:lpstr>Giardiasis</vt:lpstr>
      <vt:lpstr>Helminth Infections</vt:lpstr>
      <vt:lpstr>Symptoms</vt:lpstr>
      <vt:lpstr>Transmission</vt:lpstr>
      <vt:lpstr>Diagnosis</vt:lpstr>
      <vt:lpstr>Treatment</vt:lpstr>
      <vt:lpstr>Prevention</vt:lpstr>
      <vt:lpstr>Public Health Impact</vt:lpstr>
      <vt:lpstr>Complications</vt:lpstr>
      <vt:lpstr>Summary</vt:lpstr>
      <vt:lpstr>Review Questions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 Infections</dc:title>
  <dc:subject/>
  <dc:creator>Meiko Thompson</dc:creator>
  <cp:keywords/>
  <dc:description>generated using python-pptx</dc:description>
  <cp:lastModifiedBy>Meiko Thompson</cp:lastModifiedBy>
  <cp:revision>8</cp:revision>
  <dcterms:created xsi:type="dcterms:W3CDTF">2013-01-27T09:14:16Z</dcterms:created>
  <dcterms:modified xsi:type="dcterms:W3CDTF">2025-12-31T19:15:14Z</dcterms:modified>
  <cp:category/>
</cp:coreProperties>
</file>