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79" autoAdjust="0"/>
  </p:normalViewPr>
  <p:slideViewPr>
    <p:cSldViewPr snapToGrid="0">
      <p:cViewPr varScale="1">
        <p:scale>
          <a:sx n="92" d="100"/>
          <a:sy n="92" d="100"/>
        </p:scale>
        <p:origin x="1104" y="72"/>
      </p:cViewPr>
      <p:guideLst/>
    </p:cSldViewPr>
  </p:slideViewPr>
  <p:outlineViewPr>
    <p:cViewPr>
      <p:scale>
        <a:sx n="33" d="100"/>
        <a:sy n="33" d="100"/>
      </p:scale>
      <p:origin x="0" y="-3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 Yigiter" userId="6e02db0e-2300-4e4e-8d8b-098fd75a8fce" providerId="ADAL" clId="{58AFCE69-AE7B-49F5-ABA4-7348982E9D5B}"/>
    <pc:docChg chg="delSld">
      <pc:chgData name="Alin Yigiter" userId="6e02db0e-2300-4e4e-8d8b-098fd75a8fce" providerId="ADAL" clId="{58AFCE69-AE7B-49F5-ABA4-7348982E9D5B}" dt="2025-12-18T23:41:20.757" v="1" actId="47"/>
      <pc:docMkLst>
        <pc:docMk/>
      </pc:docMkLst>
      <pc:sldChg chg="del">
        <pc:chgData name="Alin Yigiter" userId="6e02db0e-2300-4e4e-8d8b-098fd75a8fce" providerId="ADAL" clId="{58AFCE69-AE7B-49F5-ABA4-7348982E9D5B}" dt="2025-12-18T23:41:14.583" v="0" actId="47"/>
        <pc:sldMkLst>
          <pc:docMk/>
          <pc:sldMk cId="0" sldId="272"/>
        </pc:sldMkLst>
      </pc:sldChg>
      <pc:sldChg chg="del">
        <pc:chgData name="Alin Yigiter" userId="6e02db0e-2300-4e4e-8d8b-098fd75a8fce" providerId="ADAL" clId="{58AFCE69-AE7B-49F5-ABA4-7348982E9D5B}" dt="2025-12-18T23:41:20.757" v="1" actId="47"/>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219200" y="2362200"/>
            <a:ext cx="7086600" cy="14700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4400" b="1" i="0" u="none" strike="noStrike" cap="none">
                <a:solidFill>
                  <a:schemeClr val="lt1"/>
                </a:solidFill>
                <a:latin typeface="Lucida Sans"/>
                <a:ea typeface="Lucida Sans"/>
                <a:cs typeface="Lucida Sans"/>
                <a:sym typeface="Lucida Sans"/>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219200" y="4060825"/>
            <a:ext cx="7086600" cy="17526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rgbClr val="0F4D2F"/>
              </a:buClr>
              <a:buSzPts val="3200"/>
              <a:buFont typeface="Lucida Sans"/>
              <a:buNone/>
              <a:defRPr sz="3200" b="0" i="0" u="none" strike="noStrike" cap="none">
                <a:solidFill>
                  <a:srgbClr val="0F4D2F"/>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Google Shape;50;p13"/>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1" name="Google Shape;51;p1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6" name="Google Shape;56;p1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2000"/>
              <a:buFont typeface="Arial"/>
              <a:buNone/>
              <a:defRPr sz="2000">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2" name="Google Shape;22;p4"/>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457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5"/>
          <p:cNvSpPr txBox="1">
            <a:spLocks noGrp="1"/>
          </p:cNvSpPr>
          <p:nvPr>
            <p:ph type="body" idx="2"/>
          </p:nvPr>
        </p:nvSpPr>
        <p:spPr>
          <a:xfrm>
            <a:off x="4648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457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7"/>
          <p:cNvSpPr txBox="1">
            <a:spLocks noGrp="1"/>
          </p:cNvSpPr>
          <p:nvPr>
            <p:ph type="body" idx="2"/>
          </p:nvPr>
        </p:nvSpPr>
        <p:spPr>
          <a:xfrm>
            <a:off x="4648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rot="5400000">
            <a:off x="4518819" y="2385219"/>
            <a:ext cx="6278562"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8"/>
          <p:cNvSpPr txBox="1">
            <a:spLocks noGrp="1"/>
          </p:cNvSpPr>
          <p:nvPr>
            <p:ph type="body" idx="1"/>
          </p:nvPr>
        </p:nvSpPr>
        <p:spPr>
          <a:xfrm rot="5400000">
            <a:off x="327819" y="404019"/>
            <a:ext cx="6278562"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 name="Google Shape;37;p9"/>
          <p:cNvSpPr txBox="1">
            <a:spLocks noGrp="1"/>
          </p:cNvSpPr>
          <p:nvPr>
            <p:ph type="body" idx="1"/>
          </p:nvPr>
        </p:nvSpPr>
        <p:spPr>
          <a:xfrm rot="5400000">
            <a:off x="2095500" y="-38100"/>
            <a:ext cx="4953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Google Shape;44;p11"/>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1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0"/>
            <a:ext cx="9144000" cy="6858000"/>
          </a:xfrm>
          <a:prstGeom prst="rect">
            <a:avLst/>
          </a:prstGeom>
          <a:gradFill>
            <a:gsLst>
              <a:gs pos="0">
                <a:srgbClr val="0B3B24"/>
              </a:gs>
              <a:gs pos="100000">
                <a:srgbClr val="479B5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 name="Google Shape;7;p1" descr="bg"/>
          <p:cNvPicPr preferRelativeResize="0"/>
          <p:nvPr/>
        </p:nvPicPr>
        <p:blipFill rotWithShape="1">
          <a:blip r:embed="rId3">
            <a:alphaModFix/>
          </a:blip>
          <a:srcRect/>
          <a:stretch/>
        </p:blipFill>
        <p:spPr>
          <a:xfrm>
            <a:off x="-685800" y="381000"/>
            <a:ext cx="8839200" cy="8839200"/>
          </a:xfrm>
          <a:prstGeom prst="rect">
            <a:avLst/>
          </a:prstGeom>
          <a:noFill/>
          <a:ln>
            <a:noFill/>
          </a:ln>
        </p:spPr>
      </p:pic>
      <p:pic>
        <p:nvPicPr>
          <p:cNvPr id="8" name="Google Shape;8;p1" descr="bg"/>
          <p:cNvPicPr preferRelativeResize="0"/>
          <p:nvPr/>
        </p:nvPicPr>
        <p:blipFill rotWithShape="1">
          <a:blip r:embed="rId3">
            <a:alphaModFix/>
          </a:blip>
          <a:srcRect/>
          <a:stretch/>
        </p:blipFill>
        <p:spPr>
          <a:xfrm>
            <a:off x="-685800" y="381000"/>
            <a:ext cx="8839200" cy="8839200"/>
          </a:xfrm>
          <a:prstGeom prst="rect">
            <a:avLst/>
          </a:prstGeom>
          <a:noFill/>
          <a:ln>
            <a:noFill/>
          </a:ln>
        </p:spPr>
      </p:pic>
      <p:sp>
        <p:nvSpPr>
          <p:cNvPr id="9" name="Google Shape;9;p1"/>
          <p:cNvSpPr txBox="1"/>
          <p:nvPr/>
        </p:nvSpPr>
        <p:spPr>
          <a:xfrm>
            <a:off x="0" y="3984625"/>
            <a:ext cx="9144000" cy="1295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
          <p:cNvSpPr txBox="1"/>
          <p:nvPr/>
        </p:nvSpPr>
        <p:spPr>
          <a:xfrm>
            <a:off x="0" y="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3"/>
          <p:cNvSpPr txBox="1"/>
          <p:nvPr/>
        </p:nvSpPr>
        <p:spPr>
          <a:xfrm>
            <a:off x="0" y="662940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pexels.com/photo/pregnancy-pregnant-motherboard-parenthoof-57529/"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ommons.wikimedia.org/wiki/File:Human_Embryo_-_Approximately_8_weeks_estimated_gestational_ag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lunarcaustic/21286183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Neonatal_nurs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219200" y="2362200"/>
            <a:ext cx="7086600" cy="14700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400"/>
              <a:buFont typeface="Lucida Sans"/>
              <a:buNone/>
            </a:pPr>
            <a:r>
              <a:rPr lang="en-US" sz="4400" b="1" i="0" u="none" strike="noStrike" cap="none">
                <a:solidFill>
                  <a:schemeClr val="lt1"/>
                </a:solidFill>
                <a:latin typeface="Lucida Sans"/>
                <a:ea typeface="Lucida Sans"/>
                <a:cs typeface="Lucida Sans"/>
                <a:sym typeface="Lucida Sans"/>
              </a:rPr>
              <a:t>LESSON 13.1</a:t>
            </a:r>
            <a:endParaRPr dirty="0"/>
          </a:p>
        </p:txBody>
      </p:sp>
      <p:sp>
        <p:nvSpPr>
          <p:cNvPr id="62" name="Google Shape;62;p15"/>
          <p:cNvSpPr txBox="1">
            <a:spLocks noGrp="1"/>
          </p:cNvSpPr>
          <p:nvPr>
            <p:ph type="subTitle" idx="1"/>
          </p:nvPr>
        </p:nvSpPr>
        <p:spPr>
          <a:xfrm>
            <a:off x="1219200" y="4060825"/>
            <a:ext cx="7086600" cy="17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F4D2F"/>
              </a:buClr>
              <a:buSzPts val="3200"/>
              <a:buFont typeface="Lucida Sans"/>
              <a:buNone/>
            </a:pPr>
            <a:r>
              <a:rPr lang="en-US" sz="3200" b="0" i="0" u="none" strike="noStrike" cap="none">
                <a:solidFill>
                  <a:srgbClr val="0F4D2F"/>
                </a:solidFill>
                <a:latin typeface="Lucida Sans"/>
                <a:ea typeface="Lucida Sans"/>
                <a:cs typeface="Lucida Sans"/>
                <a:sym typeface="Lucida Sans"/>
              </a:rPr>
              <a:t>Pregnancy: Physiology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hidden="1"/>
          <p:cNvSpPr>
            <a:spLocks noGrp="1"/>
          </p:cNvSpPr>
          <p:nvPr>
            <p:ph type="title"/>
          </p:nvPr>
        </p:nvSpPr>
        <p:spPr>
          <a:xfrm>
            <a:off x="1684420" y="274637"/>
            <a:ext cx="5741905" cy="1143000"/>
          </a:xfrm>
        </p:spPr>
        <p:txBody>
          <a:bodyPr/>
          <a:lstStyle/>
          <a:p>
            <a:r>
              <a:rPr lang="en-US" dirty="0"/>
              <a:t>The Effects of Pregnancy </a:t>
            </a:r>
          </a:p>
        </p:txBody>
      </p:sp>
      <p:pic>
        <p:nvPicPr>
          <p:cNvPr id="127" name="Google Shape;127;p24" descr="Image showcasing the effects pregnancy has on the mother: blood volume and red blood cell mass increase, hormones promote growth and changes in breast tissue, uterus expands, heart rate increases by 20%, curvature of spine increases, fat stores increases, and gastrointestinal motility slows. " title="What Happens to Mom?"/>
          <p:cNvPicPr preferRelativeResize="0"/>
          <p:nvPr/>
        </p:nvPicPr>
        <p:blipFill rotWithShape="1">
          <a:blip r:embed="rId3">
            <a:alphaModFix/>
          </a:blip>
          <a:srcRect r="15382"/>
          <a:stretch/>
        </p:blipFill>
        <p:spPr>
          <a:xfrm>
            <a:off x="1524000" y="304800"/>
            <a:ext cx="5902325" cy="6172200"/>
          </a:xfrm>
          <a:prstGeom prst="rect">
            <a:avLst/>
          </a:prstGeom>
          <a:noFill/>
          <a:ln>
            <a:noFill/>
          </a:ln>
        </p:spPr>
      </p:pic>
      <p:sp>
        <p:nvSpPr>
          <p:cNvPr id="126" name="Google Shape;126;p24"/>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GI tract crowding</a:t>
            </a:r>
            <a:endParaRPr dirty="0"/>
          </a:p>
        </p:txBody>
      </p:sp>
      <p:sp>
        <p:nvSpPr>
          <p:cNvPr id="134" name="Google Shape;134;p25"/>
          <p:cNvSpPr txBox="1">
            <a:spLocks noGrp="1"/>
          </p:cNvSpPr>
          <p:nvPr>
            <p:ph type="body" idx="1"/>
          </p:nvPr>
        </p:nvSpPr>
        <p:spPr>
          <a:xfrm>
            <a:off x="237400" y="1935775"/>
            <a:ext cx="8525700" cy="464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Pressure from the growing baby on the stomach may cause heartburn </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stomach acid leaks through the esophageal sphincter into the esophagus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Constipation often occurs for 2 reasons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Slower GI transit due to relaxed muscles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Pressure on large intestine from the growing baby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The First Trimester</a:t>
            </a:r>
            <a:endParaRPr/>
          </a:p>
        </p:txBody>
      </p:sp>
      <p:sp>
        <p:nvSpPr>
          <p:cNvPr id="140" name="Google Shape;140;p26"/>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CC0000"/>
              </a:buClr>
              <a:buSzPts val="3200"/>
              <a:buFont typeface="Arial"/>
              <a:buChar char="•"/>
            </a:pPr>
            <a:r>
              <a:rPr lang="en-US" sz="3200" b="0" i="0" u="none">
                <a:solidFill>
                  <a:srgbClr val="CC0000"/>
                </a:solidFill>
                <a:latin typeface="Arial"/>
                <a:ea typeface="Arial"/>
                <a:cs typeface="Arial"/>
                <a:sym typeface="Arial"/>
              </a:rPr>
              <a:t>First 13-14 weeks of pregnancy</a:t>
            </a:r>
            <a:endParaRPr/>
          </a:p>
          <a:p>
            <a:pPr marL="742950" marR="0" lvl="1" indent="-285750" algn="l" rtl="0">
              <a:lnSpc>
                <a:spcPct val="90000"/>
              </a:lnSpc>
              <a:spcBef>
                <a:spcPts val="560"/>
              </a:spcBef>
              <a:spcAft>
                <a:spcPts val="0"/>
              </a:spcAft>
              <a:buClr>
                <a:srgbClr val="CC0000"/>
              </a:buClr>
              <a:buSzPts val="2800"/>
              <a:buFont typeface="Arial"/>
              <a:buChar char="–"/>
            </a:pPr>
            <a:r>
              <a:rPr lang="en-US" sz="2800" b="1" i="0" u="none" strike="noStrike" cap="none">
                <a:solidFill>
                  <a:srgbClr val="CC0000"/>
                </a:solidFill>
                <a:latin typeface="Arial"/>
                <a:ea typeface="Arial"/>
                <a:cs typeface="Arial"/>
                <a:sym typeface="Arial"/>
              </a:rPr>
              <a:t>Nutritional deficiency or toxicity can be harmful</a:t>
            </a:r>
            <a:r>
              <a:rPr lang="en-US" sz="2800" b="0" i="0" u="none" strike="noStrike" cap="none">
                <a:solidFill>
                  <a:schemeClr val="dk1"/>
                </a:solidFill>
                <a:latin typeface="Arial"/>
                <a:ea typeface="Arial"/>
                <a:cs typeface="Arial"/>
                <a:sym typeface="Arial"/>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Medication, drugs, radiation, trauma can also be harmful</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Hyperplasia </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More cells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Hypertrophy</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Bigger cells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Risk of birth defects</a:t>
            </a:r>
            <a:endParaRPr/>
          </a:p>
        </p:txBody>
      </p:sp>
      <p:pic>
        <p:nvPicPr>
          <p:cNvPr id="146" name="Google Shape;146;p27" descr="Visual showcasing birth defects that could arise  during certain stages of development. Neural tube defects affect about 1 in 1000 pregnancies. Heart defects are the most common birth defect, affecting about 1 in every 100 to 200 babies. The orange color indicates when damage from teratogens is likely to be greatest while the purple color indicates when damage from teratogens may be less severe. " title="Risk of Birth Defects"/>
          <p:cNvPicPr preferRelativeResize="0"/>
          <p:nvPr/>
        </p:nvPicPr>
        <p:blipFill rotWithShape="1">
          <a:blip r:embed="rId3">
            <a:alphaModFix/>
          </a:blip>
          <a:srcRect/>
          <a:stretch/>
        </p:blipFill>
        <p:spPr>
          <a:xfrm>
            <a:off x="609600" y="1295400"/>
            <a:ext cx="7924802" cy="4867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The Second Trimester</a:t>
            </a:r>
            <a:endParaRPr/>
          </a:p>
        </p:txBody>
      </p:sp>
      <p:sp>
        <p:nvSpPr>
          <p:cNvPr id="152" name="Google Shape;152;p2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Fetus looks like an infant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Still can be affected by toxin exposure</a:t>
            </a:r>
            <a:endParaRPr/>
          </a:p>
          <a:p>
            <a:pPr marL="342900" marR="0" lvl="0" indent="-342900" algn="l" rtl="0">
              <a:lnSpc>
                <a:spcPct val="100000"/>
              </a:lnSpc>
              <a:spcBef>
                <a:spcPts val="640"/>
              </a:spcBef>
              <a:spcAft>
                <a:spcPts val="0"/>
              </a:spcAft>
              <a:buClr>
                <a:srgbClr val="C00000"/>
              </a:buClr>
              <a:buSzPts val="3200"/>
              <a:buFont typeface="Arial"/>
              <a:buChar char="•"/>
            </a:pPr>
            <a:r>
              <a:rPr lang="en-US" sz="3200" b="0" i="0" u="none">
                <a:solidFill>
                  <a:srgbClr val="C00000"/>
                </a:solidFill>
                <a:latin typeface="Arial"/>
                <a:ea typeface="Arial"/>
                <a:cs typeface="Arial"/>
                <a:sym typeface="Arial"/>
              </a:rPr>
              <a:t>Nutritional deficiency affects mother’s ability to breastfeed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Maternal deposits of breast tissue and fat tissue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1143000" y="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The Third Trimester</a:t>
            </a:r>
            <a:endParaRPr/>
          </a:p>
        </p:txBody>
      </p:sp>
      <p:pic>
        <p:nvPicPr>
          <p:cNvPr id="159" name="Google Shape;159;p29" descr="Image of a pregnant woman in her third trimester which can be most notable by deposition of calcium and iron to the fetus during the last month and the likelihood of the baby depleting the mother's store of iron if there is low intake. " title="The Third Trimester"/>
          <p:cNvPicPr preferRelativeResize="0"/>
          <p:nvPr/>
        </p:nvPicPr>
        <p:blipFill>
          <a:blip r:embed="rId3">
            <a:alphaModFix/>
          </a:blip>
          <a:stretch>
            <a:fillRect/>
          </a:stretch>
        </p:blipFill>
        <p:spPr>
          <a:xfrm>
            <a:off x="548050" y="1661750"/>
            <a:ext cx="4212925" cy="3231176"/>
          </a:xfrm>
          <a:prstGeom prst="rect">
            <a:avLst/>
          </a:prstGeom>
          <a:noFill/>
          <a:ln>
            <a:noFill/>
          </a:ln>
        </p:spPr>
      </p:pic>
      <p:sp>
        <p:nvSpPr>
          <p:cNvPr id="158" name="Google Shape;158;p29"/>
          <p:cNvSpPr txBox="1">
            <a:spLocks noGrp="1"/>
          </p:cNvSpPr>
          <p:nvPr>
            <p:ph type="body" idx="1"/>
          </p:nvPr>
        </p:nvSpPr>
        <p:spPr>
          <a:xfrm>
            <a:off x="5029200" y="1600200"/>
            <a:ext cx="3810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Rapid growth</a:t>
            </a:r>
            <a:endParaRPr/>
          </a:p>
          <a:p>
            <a:pPr marL="342900" marR="0" lvl="0" indent="-342900" algn="l" rtl="0">
              <a:lnSpc>
                <a:spcPct val="100000"/>
              </a:lnSpc>
              <a:spcBef>
                <a:spcPts val="560"/>
              </a:spcBef>
              <a:spcAft>
                <a:spcPts val="0"/>
              </a:spcAft>
              <a:buClr>
                <a:srgbClr val="C00000"/>
              </a:buClr>
              <a:buSzPts val="2800"/>
              <a:buFont typeface="Arial"/>
              <a:buChar char="•"/>
            </a:pPr>
            <a:r>
              <a:rPr lang="en-US" sz="2800" b="0" i="0" u="none">
                <a:solidFill>
                  <a:srgbClr val="C00000"/>
                </a:solidFill>
                <a:latin typeface="Arial"/>
                <a:ea typeface="Arial"/>
                <a:cs typeface="Arial"/>
                <a:sym typeface="Arial"/>
              </a:rPr>
              <a:t>Deposition of calcium and iron to the fetus during the last month</a:t>
            </a:r>
            <a:endParaRPr/>
          </a:p>
          <a:p>
            <a:pPr marL="342900" marR="0" lvl="0" indent="-342900" algn="l" rtl="0">
              <a:lnSpc>
                <a:spcPct val="100000"/>
              </a:lnSpc>
              <a:spcBef>
                <a:spcPts val="560"/>
              </a:spcBef>
              <a:spcAft>
                <a:spcPts val="0"/>
              </a:spcAft>
              <a:buClr>
                <a:srgbClr val="CC0000"/>
              </a:buClr>
              <a:buSzPts val="2800"/>
              <a:buFont typeface="Arial"/>
              <a:buChar char="•"/>
            </a:pPr>
            <a:r>
              <a:rPr lang="en-US" sz="2800" b="0" i="0" u="none">
                <a:solidFill>
                  <a:srgbClr val="CC0000"/>
                </a:solidFill>
                <a:latin typeface="Arial"/>
                <a:ea typeface="Arial"/>
                <a:cs typeface="Arial"/>
                <a:sym typeface="Arial"/>
              </a:rPr>
              <a:t>Baby may deplete mom’s store of iron if there is low intake</a:t>
            </a:r>
            <a:endParaRPr/>
          </a:p>
        </p:txBody>
      </p:sp>
      <p:sp>
        <p:nvSpPr>
          <p:cNvPr id="160" name="Google Shape;160;p29"/>
          <p:cNvSpPr txBox="1"/>
          <p:nvPr/>
        </p:nvSpPr>
        <p:spPr>
          <a:xfrm>
            <a:off x="3811475" y="6172200"/>
            <a:ext cx="4945800" cy="3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t>Source: </a:t>
            </a:r>
            <a:r>
              <a:rPr lang="en-US" sz="1000" u="sng" dirty="0">
                <a:solidFill>
                  <a:schemeClr val="hlink"/>
                </a:solidFill>
                <a:hlinkClick r:id="rId4" tooltip="Pregnant motherboard parenthoof"/>
              </a:rPr>
              <a:t>https://www.pexels.com/photo/pregnancy-pregnant-motherboard-parenthoof-57529/</a:t>
            </a:r>
            <a:r>
              <a:rPr lang="en-US" sz="1000" dirty="0"/>
              <a:t> </a:t>
            </a:r>
            <a:endParaRPr sz="10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Healthy mom = Healthy baby</a:t>
            </a:r>
            <a:endParaRPr/>
          </a:p>
        </p:txBody>
      </p:sp>
      <p:sp>
        <p:nvSpPr>
          <p:cNvPr id="166" name="Google Shape;166;p30"/>
          <p:cNvSpPr txBox="1">
            <a:spLocks noGrp="1"/>
          </p:cNvSpPr>
          <p:nvPr>
            <p:ph type="body" idx="1"/>
          </p:nvPr>
        </p:nvSpPr>
        <p:spPr>
          <a:xfrm>
            <a:off x="457200" y="14478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High risk mom</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&lt;18 yrs old, &gt; 35 yrs old</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Previous pregnancy problems</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Abnormal weight (&lt;85%, &gt;135% of ideal wt)</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Low iron</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Low kcal</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Lifestyle factors- smoking, drug use, alcohol use</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High risk moms have a greater chance of an adverse outcome during pregnancy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New vocabulary</a:t>
            </a:r>
            <a:endParaRPr/>
          </a:p>
        </p:txBody>
      </p:sp>
      <p:sp>
        <p:nvSpPr>
          <p:cNvPr id="68" name="Google Shape;68;p16"/>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Placenta- organ that exchanges nutrients and wastes between mom and baby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Gestation- another word for pregnancy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Lactation- production and secretion of milk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Teratogen- a substance that causes birth defects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74637"/>
            <a:ext cx="8229600" cy="868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Nutrients for baby</a:t>
            </a:r>
            <a:endParaRPr/>
          </a:p>
        </p:txBody>
      </p:sp>
      <p:sp>
        <p:nvSpPr>
          <p:cNvPr id="74" name="Google Shape;74;p17"/>
          <p:cNvSpPr txBox="1">
            <a:spLocks noGrp="1"/>
          </p:cNvSpPr>
          <p:nvPr>
            <p:ph type="body" idx="1"/>
          </p:nvPr>
        </p:nvSpPr>
        <p:spPr>
          <a:xfrm>
            <a:off x="457200" y="1066800"/>
            <a:ext cx="8229600" cy="152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Nutrients from mom cross through the placenta and enter the baby’s </a:t>
            </a:r>
            <a:r>
              <a:rPr lang="en-US" sz="2400"/>
              <a:t>bloodstream</a:t>
            </a:r>
            <a:r>
              <a:rPr lang="en-US" sz="2400" b="0" i="0" u="none" strike="noStrike" cap="none">
                <a:solidFill>
                  <a:schemeClr val="dk1"/>
                </a:solidFill>
                <a:latin typeface="Arial"/>
                <a:ea typeface="Arial"/>
                <a:cs typeface="Arial"/>
                <a:sym typeface="Arial"/>
              </a:rPr>
              <a:t>.</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umbilical cord contains arteries and veins that interface with the placenta.</a:t>
            </a:r>
            <a:endParaRPr/>
          </a:p>
        </p:txBody>
      </p:sp>
      <p:pic>
        <p:nvPicPr>
          <p:cNvPr id="75" name="Google Shape;75;p17" descr="Visual that showcases how nutrients from the mother crosses through the placenta and enters the baby's bloodstream. The visual takes a closer look at the umbilical cord that contains a closer look at the arteries and veins that interface with the placenta. &#10;&#10;The images also label the placenta, yolk sac, amniotic fluid, uterus, chorion, umbilical cord, amnion, chorionic villi, uterine artery and vein, maternal blood supply in intervillus space, uterus, placenta, umbilical artery, and umbilical vein. " title="Nutrients for Baby"/>
          <p:cNvPicPr preferRelativeResize="0"/>
          <p:nvPr/>
        </p:nvPicPr>
        <p:blipFill>
          <a:blip r:embed="rId3">
            <a:alphaModFix/>
          </a:blip>
          <a:stretch>
            <a:fillRect/>
          </a:stretch>
        </p:blipFill>
        <p:spPr>
          <a:xfrm>
            <a:off x="838200" y="2743200"/>
            <a:ext cx="7639127" cy="3809999"/>
          </a:xfrm>
          <a:prstGeom prst="rect">
            <a:avLst/>
          </a:prstGeom>
          <a:noFill/>
          <a:ln>
            <a:noFill/>
          </a:ln>
        </p:spPr>
      </p:pic>
      <p:sp>
        <p:nvSpPr>
          <p:cNvPr id="76" name="Google Shape;76;p17"/>
          <p:cNvSpPr txBox="1"/>
          <p:nvPr/>
        </p:nvSpPr>
        <p:spPr>
          <a:xfrm>
            <a:off x="4866525" y="6553200"/>
            <a:ext cx="40884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Source: https://en.wikipedia.org/wiki/File:2910_The_Placenta-02.jpg</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Stages of Development</a:t>
            </a:r>
            <a:endParaRPr/>
          </a:p>
        </p:txBody>
      </p:sp>
      <p:sp>
        <p:nvSpPr>
          <p:cNvPr id="82" name="Google Shape;82;p1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Zygote</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Fertilized egg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Weeks 0-2</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Until implantation in </a:t>
            </a:r>
            <a:endParaRPr/>
          </a:p>
          <a:p>
            <a:pPr marL="342900" marR="0" lvl="0" indent="-342900" algn="l" rtl="0">
              <a:lnSpc>
                <a:spcPct val="100000"/>
              </a:lnSpc>
              <a:spcBef>
                <a:spcPts val="64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uterine wall</a:t>
            </a:r>
            <a:endParaRPr/>
          </a:p>
        </p:txBody>
      </p:sp>
      <p:pic>
        <p:nvPicPr>
          <p:cNvPr id="83" name="Google Shape;83;p18" descr="Visual of a woman's reproductive system that includes the Fallopian tubes, ovaries, uterus, cervix, and vagina. " title="Stages of Development"/>
          <p:cNvPicPr preferRelativeResize="0"/>
          <p:nvPr/>
        </p:nvPicPr>
        <p:blipFill rotWithShape="1">
          <a:blip r:embed="rId3">
            <a:alphaModFix/>
          </a:blip>
          <a:srcRect/>
          <a:stretch/>
        </p:blipFill>
        <p:spPr>
          <a:xfrm>
            <a:off x="5638800" y="1905000"/>
            <a:ext cx="2971800" cy="2760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Stages of Development </a:t>
            </a:r>
            <a:endParaRPr dirty="0"/>
          </a:p>
        </p:txBody>
      </p:sp>
      <p:sp>
        <p:nvSpPr>
          <p:cNvPr id="89" name="Google Shape;89;p19"/>
          <p:cNvSpPr txBox="1">
            <a:spLocks noGrp="1"/>
          </p:cNvSpPr>
          <p:nvPr>
            <p:ph type="body" idx="1"/>
          </p:nvPr>
        </p:nvSpPr>
        <p:spPr>
          <a:xfrm>
            <a:off x="457200" y="1600200"/>
            <a:ext cx="4033837"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Embryo</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Weeks 2-8</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Cell differentiation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External and internal body structures formed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High risk of damage</a:t>
            </a:r>
            <a:endParaRPr/>
          </a:p>
        </p:txBody>
      </p:sp>
      <p:pic>
        <p:nvPicPr>
          <p:cNvPr id="91" name="Google Shape;91;p19" descr="Closer visual of a human embryo (weeks 2-8) that showcases external and internal body structures start to form. " title="Stages of Development"/>
          <p:cNvPicPr preferRelativeResize="0"/>
          <p:nvPr/>
        </p:nvPicPr>
        <p:blipFill>
          <a:blip r:embed="rId3">
            <a:alphaModFix/>
          </a:blip>
          <a:stretch>
            <a:fillRect/>
          </a:stretch>
        </p:blipFill>
        <p:spPr>
          <a:xfrm>
            <a:off x="4491037" y="1359012"/>
            <a:ext cx="4348164" cy="2910552"/>
          </a:xfrm>
          <a:prstGeom prst="rect">
            <a:avLst/>
          </a:prstGeom>
          <a:noFill/>
          <a:ln>
            <a:noFill/>
          </a:ln>
        </p:spPr>
      </p:pic>
      <p:sp>
        <p:nvSpPr>
          <p:cNvPr id="90" name="Google Shape;90;p19"/>
          <p:cNvSpPr txBox="1"/>
          <p:nvPr/>
        </p:nvSpPr>
        <p:spPr>
          <a:xfrm>
            <a:off x="3179550" y="5885950"/>
            <a:ext cx="5816100" cy="4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t>Source: </a:t>
            </a:r>
            <a:r>
              <a:rPr lang="en-US" sz="1000" u="sng" dirty="0">
                <a:solidFill>
                  <a:schemeClr val="hlink"/>
                </a:solidFill>
                <a:hlinkClick r:id="rId4" tooltip="Human Embryo - Approximately 8 weeks estimated gestational age.jpg"/>
              </a:rPr>
              <a:t>https://commons.wikimedia.org/wiki/File:Human_Embryo_-_Approximately_8_weeks_estimated_gestational_age.jpg</a:t>
            </a:r>
            <a:r>
              <a:rPr lang="en-US" sz="1000" dirty="0">
                <a:hlinkClick r:id="rId4" tooltip="Human Embryo - Approximately 8 weeks estimated gestational age.jpg"/>
              </a:rPr>
              <a:t> </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Stages of Development  </a:t>
            </a:r>
            <a:endParaRPr dirty="0"/>
          </a:p>
        </p:txBody>
      </p:sp>
      <p:pic>
        <p:nvPicPr>
          <p:cNvPr id="99" name="Google Shape;99;p20" descr="Image of a fetus (week 9-term) that showcases more growth and development." title="Stages of Development"/>
          <p:cNvPicPr preferRelativeResize="0"/>
          <p:nvPr/>
        </p:nvPicPr>
        <p:blipFill>
          <a:blip r:embed="rId3">
            <a:alphaModFix/>
          </a:blip>
          <a:stretch>
            <a:fillRect/>
          </a:stretch>
        </p:blipFill>
        <p:spPr>
          <a:xfrm>
            <a:off x="1128350" y="1417625"/>
            <a:ext cx="2983898" cy="4460626"/>
          </a:xfrm>
          <a:prstGeom prst="rect">
            <a:avLst/>
          </a:prstGeom>
          <a:noFill/>
          <a:ln>
            <a:noFill/>
          </a:ln>
        </p:spPr>
      </p:pic>
      <p:sp>
        <p:nvSpPr>
          <p:cNvPr id="97" name="Google Shape;97;p20"/>
          <p:cNvSpPr txBox="1">
            <a:spLocks noGrp="1"/>
          </p:cNvSpPr>
          <p:nvPr>
            <p:ph type="body" idx="1"/>
          </p:nvPr>
        </p:nvSpPr>
        <p:spPr>
          <a:xfrm>
            <a:off x="4953000" y="1981200"/>
            <a:ext cx="3657600" cy="4191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Fetus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Weeks 9-term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Lots of growth!</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98" name="Google Shape;98;p20"/>
          <p:cNvSpPr txBox="1"/>
          <p:nvPr/>
        </p:nvSpPr>
        <p:spPr>
          <a:xfrm>
            <a:off x="3903775" y="6238150"/>
            <a:ext cx="52401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t>Source: </a:t>
            </a:r>
            <a:r>
              <a:rPr lang="en-US" sz="1000" u="sng" dirty="0">
                <a:solidFill>
                  <a:schemeClr val="hlink"/>
                </a:solidFill>
                <a:hlinkClick r:id="rId4" tooltip="Embryo week 9-10"/>
              </a:rPr>
              <a:t>https://www.flickr.com/photos/lunarcaustic/2128618333</a:t>
            </a:r>
            <a:r>
              <a:rPr lang="en-US" sz="1000" dirty="0">
                <a:hlinkClick r:id="rId4" tooltip="Embryo week 9-10"/>
              </a:rPr>
              <a:t> </a:t>
            </a:r>
            <a:endParaRP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Stages of Development   </a:t>
            </a:r>
            <a:endParaRPr dirty="0"/>
          </a:p>
        </p:txBody>
      </p:sp>
      <p:sp>
        <p:nvSpPr>
          <p:cNvPr id="105" name="Google Shape;105;p21"/>
          <p:cNvSpPr txBox="1">
            <a:spLocks noGrp="1"/>
          </p:cNvSpPr>
          <p:nvPr>
            <p:ph type="body" idx="1"/>
          </p:nvPr>
        </p:nvSpPr>
        <p:spPr>
          <a:xfrm>
            <a:off x="457200" y="1600200"/>
            <a:ext cx="3630612"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Infant</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After birth</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38-42 weeks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“pre-term”</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born before 37 wks</a:t>
            </a:r>
            <a:endParaRPr/>
          </a:p>
        </p:txBody>
      </p:sp>
      <p:pic>
        <p:nvPicPr>
          <p:cNvPr id="106" name="Google Shape;106;p21" descr="Image of an infant after birth (38-42 weeks) " title="Stages of Development"/>
          <p:cNvPicPr preferRelativeResize="0"/>
          <p:nvPr/>
        </p:nvPicPr>
        <p:blipFill rotWithShape="1">
          <a:blip r:embed="rId3">
            <a:alphaModFix/>
          </a:blip>
          <a:srcRect/>
          <a:stretch/>
        </p:blipFill>
        <p:spPr>
          <a:xfrm>
            <a:off x="4572000" y="2667000"/>
            <a:ext cx="4124325" cy="2682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Stages of Development     </a:t>
            </a:r>
            <a:endParaRPr dirty="0"/>
          </a:p>
        </p:txBody>
      </p:sp>
      <p:sp>
        <p:nvSpPr>
          <p:cNvPr id="112" name="Google Shape;112;p22"/>
          <p:cNvSpPr txBox="1">
            <a:spLocks noGrp="1"/>
          </p:cNvSpPr>
          <p:nvPr>
            <p:ph type="body" idx="1"/>
          </p:nvPr>
        </p:nvSpPr>
        <p:spPr>
          <a:xfrm>
            <a:off x="457200" y="1600200"/>
            <a:ext cx="38735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Low birth weight</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less than 2.5 kg (5.5 lbs)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Small for Gestational Age</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Born at term, but smaller than average</a:t>
            </a:r>
            <a:endParaRPr/>
          </a:p>
        </p:txBody>
      </p:sp>
      <p:pic>
        <p:nvPicPr>
          <p:cNvPr id="113" name="Google Shape;113;p22" descr="Image of a newborn infant in a neonatal intensive care unit. " title="Stages of Development"/>
          <p:cNvPicPr preferRelativeResize="0"/>
          <p:nvPr/>
        </p:nvPicPr>
        <p:blipFill>
          <a:blip r:embed="rId3">
            <a:alphaModFix/>
          </a:blip>
          <a:stretch>
            <a:fillRect/>
          </a:stretch>
        </p:blipFill>
        <p:spPr>
          <a:xfrm>
            <a:off x="4483100" y="1570037"/>
            <a:ext cx="4508501" cy="3261881"/>
          </a:xfrm>
          <a:prstGeom prst="rect">
            <a:avLst/>
          </a:prstGeom>
          <a:noFill/>
          <a:ln>
            <a:noFill/>
          </a:ln>
        </p:spPr>
      </p:pic>
      <p:sp>
        <p:nvSpPr>
          <p:cNvPr id="114" name="Google Shape;114;p22"/>
          <p:cNvSpPr txBox="1"/>
          <p:nvPr/>
        </p:nvSpPr>
        <p:spPr>
          <a:xfrm>
            <a:off x="4550025" y="6145825"/>
            <a:ext cx="45939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u="sng" dirty="0">
                <a:solidFill>
                  <a:schemeClr val="hlink"/>
                </a:solidFill>
                <a:hlinkClick r:id="rId4" tooltip="Neonatal nursing"/>
              </a:rPr>
              <a:t>https://en.wikipedia.org/wiki/Neonatal_nursing</a:t>
            </a:r>
            <a:r>
              <a:rPr lang="en-US" dirty="0">
                <a:hlinkClick r:id="rId4" tooltip="Neonatal nursing"/>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3"/>
          <p:cNvSpPr txBox="1">
            <a:spLocks noGrp="1"/>
          </p:cNvSpPr>
          <p:nvPr>
            <p:ph type="title" idx="4294967295"/>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What’s happening to Mom?</a:t>
            </a:r>
            <a:endParaRPr dirty="0"/>
          </a:p>
        </p:txBody>
      </p:sp>
      <p:sp>
        <p:nvSpPr>
          <p:cNvPr id="121" name="Google Shape;121;p23"/>
          <p:cNvSpPr txBox="1">
            <a:spLocks noGrp="1"/>
          </p:cNvSpPr>
          <p:nvPr>
            <p:ph type="body" idx="4294967295"/>
          </p:nvPr>
        </p:nvSpPr>
        <p:spPr>
          <a:xfrm>
            <a:off x="1143000" y="2133600"/>
            <a:ext cx="7772400"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Arial"/>
              <a:buChar char="•"/>
            </a:pPr>
            <a:r>
              <a:rPr lang="en-US" sz="3600" b="0" i="0" u="none" strike="noStrike" cap="none">
                <a:solidFill>
                  <a:schemeClr val="dk1"/>
                </a:solidFill>
                <a:latin typeface="Arial"/>
                <a:ea typeface="Arial"/>
                <a:cs typeface="Arial"/>
                <a:sym typeface="Arial"/>
              </a:rPr>
              <a:t>Growth of adipose, breast, uterine tissues</a:t>
            </a:r>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Arial"/>
                <a:ea typeface="Arial"/>
                <a:cs typeface="Arial"/>
                <a:sym typeface="Arial"/>
              </a:rPr>
              <a:t>Increase blood volume</a:t>
            </a:r>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Arial"/>
                <a:ea typeface="Arial"/>
                <a:cs typeface="Arial"/>
                <a:sym typeface="Arial"/>
              </a:rPr>
              <a:t>Slower GI motility</a:t>
            </a:r>
            <a:endParaRPr/>
          </a:p>
          <a:p>
            <a:pPr marL="342900" marR="0" lvl="0" indent="-114300" algn="l" rtl="0">
              <a:spcBef>
                <a:spcPts val="720"/>
              </a:spcBef>
              <a:spcAft>
                <a:spcPts val="0"/>
              </a:spcAft>
              <a:buClr>
                <a:schemeClr val="dk1"/>
              </a:buClr>
              <a:buSzPts val="3600"/>
              <a:buFont typeface="Arial"/>
              <a:buNone/>
            </a:pPr>
            <a:endParaRPr sz="3600" b="0" i="0" u="none">
              <a:solidFill>
                <a:schemeClr val="dk1"/>
              </a:solidFill>
              <a:latin typeface="Arial"/>
              <a:ea typeface="Arial"/>
              <a:cs typeface="Arial"/>
              <a:sym typeface="Arial"/>
            </a:endParaRPr>
          </a:p>
        </p:txBody>
      </p:sp>
      <p:sp>
        <p:nvSpPr>
          <p:cNvPr id="119" name="Google Shape;119;p23"/>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plate-Slides-FSHN185-v11">
  <a:themeElements>
    <a:clrScheme name="Template-Slides-FSHN185-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Slides-FSHN185-v11">
  <a:themeElements>
    <a:clrScheme name="Template-Slides-FSHN185-v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466</Words>
  <Application>Microsoft Office PowerPoint</Application>
  <PresentationFormat>On-screen Show (4:3)</PresentationFormat>
  <Paragraphs>82</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Lucida Sans</vt:lpstr>
      <vt:lpstr>Times New Roman</vt:lpstr>
      <vt:lpstr>1_Template-Slides-FSHN185-v11</vt:lpstr>
      <vt:lpstr>Template-Slides-FSHN185-v11</vt:lpstr>
      <vt:lpstr>LESSON 13.1</vt:lpstr>
      <vt:lpstr>New vocabulary</vt:lpstr>
      <vt:lpstr>Nutrients for baby</vt:lpstr>
      <vt:lpstr>Stages of Development</vt:lpstr>
      <vt:lpstr>Stages of Development </vt:lpstr>
      <vt:lpstr>Stages of Development  </vt:lpstr>
      <vt:lpstr>Stages of Development   </vt:lpstr>
      <vt:lpstr>Stages of Development     </vt:lpstr>
      <vt:lpstr>What’s happening to Mom?</vt:lpstr>
      <vt:lpstr>The Effects of Pregnancy </vt:lpstr>
      <vt:lpstr>GI tract crowding</vt:lpstr>
      <vt:lpstr>The First Trimester</vt:lpstr>
      <vt:lpstr>Risk of birth defects</vt:lpstr>
      <vt:lpstr>The Second Trimester</vt:lpstr>
      <vt:lpstr>The Third Trimester</vt:lpstr>
      <vt:lpstr>Healthy mom = Healthy baby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13.1</dc:title>
  <dc:creator>Skylar</dc:creator>
  <cp:lastModifiedBy>Alin Yigiter</cp:lastModifiedBy>
  <cp:revision>5</cp:revision>
  <dcterms:modified xsi:type="dcterms:W3CDTF">2025-12-18T23:41:23Z</dcterms:modified>
</cp:coreProperties>
</file>