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69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7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97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24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4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4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6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89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98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45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9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419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30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Abdominal%20Assessment%20Vide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719F33-5564-6B86-7D60-B8DB0147DB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Digestive system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382277C-8277-DD72-4065-8B8ACE593F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MODULE 5</a:t>
            </a:r>
          </a:p>
        </p:txBody>
      </p:sp>
    </p:spTree>
    <p:extLst>
      <p:ext uri="{BB962C8B-B14F-4D97-AF65-F5344CB8AC3E}">
        <p14:creationId xmlns:p14="http://schemas.microsoft.com/office/powerpoint/2010/main" val="3373488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43AC2-C7EA-1258-D8F1-CFD54A5FE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Education prior to a Gastrointestinal procedure/Bowel prep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1BC99-0A48-1DDB-025F-5D5AEE58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Only after doctor has provided informed consent: </a:t>
            </a:r>
            <a:r>
              <a:rPr lang="en-US" dirty="0"/>
              <a:t>nurse can explain purpose, expected outcome, risk, and preparation.</a:t>
            </a:r>
          </a:p>
          <a:p>
            <a:r>
              <a:rPr lang="en-US" dirty="0"/>
              <a:t>Nurses alleviate anxiety, answer questions, and address emotional needs.</a:t>
            </a:r>
          </a:p>
          <a:p>
            <a:r>
              <a:rPr lang="en-US" dirty="0"/>
              <a:t>Bowel prep involves laxatives or liquid diet to induce bowel movements, clearing colon of stool.</a:t>
            </a:r>
          </a:p>
          <a:p>
            <a:r>
              <a:rPr lang="en-US" dirty="0"/>
              <a:t>Explain type of prep, timing of administration, and potential side effects.</a:t>
            </a:r>
          </a:p>
          <a:p>
            <a:r>
              <a:rPr lang="en-US" dirty="0"/>
              <a:t>Nurses need to recognize and prevent potential fluid and electrolyte imbalances by taking frequent vital signs and checking hydration status.</a:t>
            </a:r>
          </a:p>
          <a:p>
            <a:r>
              <a:rPr lang="en-US" dirty="0"/>
              <a:t>Adult is needed to transport client home after procedures involving moderate sedation.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74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167BB-7B1C-5457-19D0-B5DF8368E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Upper GI disorders: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4172A-C780-7ECA-CA84-A807E7873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Barrett’s esophagus</a:t>
            </a:r>
          </a:p>
          <a:p>
            <a:r>
              <a:rPr lang="en-US" dirty="0"/>
              <a:t>Gastritis</a:t>
            </a:r>
          </a:p>
          <a:p>
            <a:r>
              <a:rPr lang="en-US" dirty="0"/>
              <a:t>Peptic Ulcer Disease</a:t>
            </a:r>
          </a:p>
        </p:txBody>
      </p:sp>
    </p:spTree>
    <p:extLst>
      <p:ext uri="{BB962C8B-B14F-4D97-AF65-F5344CB8AC3E}">
        <p14:creationId xmlns:p14="http://schemas.microsoft.com/office/powerpoint/2010/main" val="2312863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7FD6-83CE-817C-7C0D-849511D28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Lower Gi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A0F7A-C45E-7C4F-7BC9-55FD4F016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Diarrhea</a:t>
            </a:r>
          </a:p>
          <a:p>
            <a:r>
              <a:rPr lang="en-US" dirty="0"/>
              <a:t>Constipation</a:t>
            </a:r>
          </a:p>
          <a:p>
            <a:r>
              <a:rPr lang="en-US" dirty="0"/>
              <a:t>Irritable bowel syndrome</a:t>
            </a:r>
          </a:p>
          <a:p>
            <a:r>
              <a:rPr lang="en-US" dirty="0"/>
              <a:t>Celiac disease</a:t>
            </a:r>
          </a:p>
          <a:p>
            <a:r>
              <a:rPr lang="en-US" dirty="0"/>
              <a:t>Inflammatory Bowel disease</a:t>
            </a:r>
          </a:p>
          <a:p>
            <a:r>
              <a:rPr lang="en-US" dirty="0"/>
              <a:t>Appendicitis</a:t>
            </a:r>
          </a:p>
          <a:p>
            <a:r>
              <a:rPr lang="en-US" dirty="0"/>
              <a:t>Intestinal obstruction/Paralytic ileus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398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C8551-E7A4-1958-7975-6FEC09E09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Studying GI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191C4-6F5D-3AFC-B446-726B33724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the pathophysiology</a:t>
            </a:r>
          </a:p>
          <a:p>
            <a:r>
              <a:rPr lang="en-US" dirty="0"/>
              <a:t>What are the presenting symptoms? What separates these presenting symptoms from other GI disorders?</a:t>
            </a:r>
          </a:p>
          <a:p>
            <a:r>
              <a:rPr lang="en-US" dirty="0"/>
              <a:t>Important focused assessment components and diagnostic testing needed</a:t>
            </a:r>
          </a:p>
          <a:p>
            <a:r>
              <a:rPr lang="en-US" dirty="0"/>
              <a:t>Nursing interventions and client education</a:t>
            </a:r>
          </a:p>
          <a:p>
            <a:r>
              <a:rPr lang="en-US" dirty="0"/>
              <a:t>Medication and other interventions</a:t>
            </a:r>
          </a:p>
        </p:txBody>
      </p:sp>
    </p:spTree>
    <p:extLst>
      <p:ext uri="{BB962C8B-B14F-4D97-AF65-F5344CB8AC3E}">
        <p14:creationId xmlns:p14="http://schemas.microsoft.com/office/powerpoint/2010/main" val="137117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000B1-577C-225E-06C5-8BD549FD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Digestive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13817-8938-226F-8C20-852D0D5F7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Includes mouth, esophagus, stomach, small intestine, large intestine, and anus</a:t>
            </a:r>
          </a:p>
          <a:p>
            <a:r>
              <a:rPr lang="en-US" dirty="0"/>
              <a:t>Peristalsis moves food and liquid through the GI tract</a:t>
            </a:r>
          </a:p>
          <a:p>
            <a:r>
              <a:rPr lang="en-US" dirty="0"/>
              <a:t>The stomach mixes food with digestive enzymes and empties into small intestine</a:t>
            </a:r>
          </a:p>
          <a:p>
            <a:r>
              <a:rPr lang="en-US" dirty="0"/>
              <a:t>Large intestine changes waste into stool, which is expelled by the anus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08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D427-736F-7143-A48C-A6D2CBCB1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Gastrointestinal assessment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D1E3D-B928-3B84-B9CC-1A8C11551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Inspection</a:t>
            </a:r>
          </a:p>
          <a:p>
            <a:r>
              <a:rPr lang="en-US" dirty="0"/>
              <a:t>Auscultation</a:t>
            </a:r>
          </a:p>
          <a:p>
            <a:r>
              <a:rPr lang="en-US" dirty="0"/>
              <a:t>Palpation </a:t>
            </a:r>
          </a:p>
          <a:p>
            <a:r>
              <a:rPr lang="en-US" dirty="0"/>
              <a:t>Percussion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</a:t>
            </a:r>
            <a:r>
              <a:rPr lang="en-US" b="1" dirty="0"/>
              <a:t>order</a:t>
            </a:r>
            <a:r>
              <a:rPr lang="en-US" dirty="0"/>
              <a:t> of assessment is important so it does not modify bowel sounds by increasing peristalsis</a:t>
            </a:r>
          </a:p>
          <a:p>
            <a:pPr marL="0" indent="0">
              <a:buNone/>
            </a:pPr>
            <a:r>
              <a:rPr lang="en-US" dirty="0"/>
              <a:t>Always do assessment on bare skin.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Abdominal Assessment Video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45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A4CD0-59CA-3AF5-7677-260043CA4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Inspection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C67F8-A1D9-5530-78EF-F97302A8A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Assess for presence of jaundice, level of consciousness and facial expression before inspection</a:t>
            </a:r>
          </a:p>
          <a:p>
            <a:r>
              <a:rPr lang="en-US" dirty="0"/>
              <a:t>Look for non-verbal signs of pain.</a:t>
            </a:r>
          </a:p>
          <a:p>
            <a:r>
              <a:rPr lang="en-US" dirty="0"/>
              <a:t>Note any devices or incisions/dressings.</a:t>
            </a:r>
          </a:p>
          <a:p>
            <a:r>
              <a:rPr lang="en-US" dirty="0"/>
              <a:t>Note abdominal shape and contour, as well as skin color and swelling.</a:t>
            </a:r>
          </a:p>
          <a:p>
            <a:endParaRPr lang="en-US" dirty="0"/>
          </a:p>
          <a:p>
            <a:r>
              <a:rPr lang="en-US" dirty="0"/>
              <a:t>Normal findings might be documented as: “Abdomen flat, symmetrical with no bulging, swelling, discoloration. Skin intact.”</a:t>
            </a:r>
          </a:p>
          <a:p>
            <a:r>
              <a:rPr lang="en-US" dirty="0"/>
              <a:t>Abnormal findings might be documented as: “Client grimacing with shallow irregular breathing. Abdomen distended.”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844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E26CF-7148-34AB-597D-23F5C535F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Auscultation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52E3B-B99F-709C-04A8-EEFD021D6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4" y="1604548"/>
            <a:ext cx="10691265" cy="433905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Listen in all four quadrants, starting with the </a:t>
            </a:r>
            <a:r>
              <a:rPr lang="en-US" b="1" dirty="0"/>
              <a:t>right</a:t>
            </a:r>
            <a:r>
              <a:rPr lang="en-US" dirty="0"/>
              <a:t> </a:t>
            </a:r>
            <a:r>
              <a:rPr lang="en-US" b="1" dirty="0"/>
              <a:t>lower</a:t>
            </a:r>
            <a:r>
              <a:rPr lang="en-US" dirty="0"/>
              <a:t> quadrant</a:t>
            </a:r>
          </a:p>
          <a:p>
            <a:r>
              <a:rPr lang="en-US" dirty="0"/>
              <a:t>Absence of bowel sounds can only be documented after listening in each quadrant for </a:t>
            </a:r>
            <a:r>
              <a:rPr lang="en-US" b="1" dirty="0"/>
              <a:t>five</a:t>
            </a:r>
            <a:r>
              <a:rPr lang="en-US" dirty="0"/>
              <a:t> minutes.</a:t>
            </a:r>
          </a:p>
          <a:p>
            <a:r>
              <a:rPr lang="en-US" dirty="0"/>
              <a:t>Frequency of bowel sounds</a:t>
            </a:r>
          </a:p>
          <a:p>
            <a:pPr lvl="1"/>
            <a:r>
              <a:rPr lang="en-US" dirty="0"/>
              <a:t>Normoactive: between 5-30 sounds per minute</a:t>
            </a:r>
          </a:p>
          <a:p>
            <a:pPr lvl="1"/>
            <a:r>
              <a:rPr lang="en-US" dirty="0"/>
              <a:t>Hypoactive: less than 5 sounds per minute</a:t>
            </a:r>
          </a:p>
          <a:p>
            <a:pPr lvl="1"/>
            <a:r>
              <a:rPr lang="en-US" dirty="0"/>
              <a:t>Hyperactive: greater than 30 sounds per minute</a:t>
            </a:r>
          </a:p>
          <a:p>
            <a:pPr marL="457200" lvl="1" indent="0">
              <a:buNone/>
            </a:pPr>
            <a:r>
              <a:rPr lang="en-US" dirty="0"/>
              <a:t>Consider potential causes of hypo or hyperactive bowel sounds.</a:t>
            </a:r>
          </a:p>
          <a:p>
            <a:r>
              <a:rPr lang="en-US" dirty="0"/>
              <a:t>Normal findings might be documented as: “Normoactive bowel sounds heard in all four quadrants. High-pitched, gurgling sounds.”</a:t>
            </a:r>
          </a:p>
          <a:p>
            <a:r>
              <a:rPr lang="en-US" dirty="0"/>
              <a:t>Abnormal findings might be documented as: “Hypoactive bowels sounds in all four quadrants.”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243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17449-DD4C-7A8C-B933-69090C064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Palpation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929A7-FAA4-4D8A-98D0-A5CF8709B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1605776"/>
            <a:ext cx="10691265" cy="4616604"/>
          </a:xfrm>
        </p:spPr>
        <p:txBody>
          <a:bodyPr>
            <a:normAutofit/>
          </a:bodyPr>
          <a:lstStyle/>
          <a:p>
            <a:r>
              <a:rPr lang="en-US" dirty="0"/>
              <a:t>Do not palpate if vascular bruit is present, or if recent injury to abdomen has occurred</a:t>
            </a:r>
          </a:p>
          <a:p>
            <a:r>
              <a:rPr lang="en-US" dirty="0"/>
              <a:t>Begin in right lower quadrant, as with auscultation, and palpate area of pain last.</a:t>
            </a:r>
          </a:p>
          <a:p>
            <a:r>
              <a:rPr lang="en-US" dirty="0"/>
              <a:t>Use pads of fingers for light palpation, and feel for any masses and describe location, size, and associated pain</a:t>
            </a:r>
          </a:p>
          <a:p>
            <a:r>
              <a:rPr lang="en-US" dirty="0"/>
              <a:t>Rigid abdomen suggests inflammation and is abnormal.</a:t>
            </a:r>
          </a:p>
          <a:p>
            <a:endParaRPr lang="en-US" dirty="0"/>
          </a:p>
          <a:p>
            <a:r>
              <a:rPr lang="en-US" dirty="0"/>
              <a:t>Normal findings might be documented as: “Abdomen soft to touch with no masses, swelling, pain, and rigidity.”</a:t>
            </a:r>
          </a:p>
          <a:p>
            <a:r>
              <a:rPr lang="en-US" dirty="0"/>
              <a:t>Abnormal findings might be documented as: “Client noted generalized pain all over abdomen upon palpation, rating it 5/10. Abdomen firm to touch in all quadrants. Left lower quadrant mass, circular in shape, 5 x 5 cm.”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74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2C202-0C29-378F-5A41-39A3EFCB9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Percussion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E946F-6303-9C1E-CE79-E3390C6D3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Provides information about the overall consistency of the abdomen as well as the size and borders of some of the underlying structures.</a:t>
            </a:r>
          </a:p>
          <a:p>
            <a:r>
              <a:rPr lang="en-US" dirty="0"/>
              <a:t>Fluid results in a drum like sound (stomach), and density results in a dull like sound (liver, mass, stool-filled intestines.)</a:t>
            </a:r>
          </a:p>
          <a:p>
            <a:r>
              <a:rPr lang="en-US" dirty="0"/>
              <a:t>Percuss three times per quadrant, using non dominant hand to tap twice on dominant hand, firmly and quickly.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Normal findings might be documented as: “General tympany with scattered dullness heard in all quadrants. Dullness heard in upper right quadrant over the liver.”</a:t>
            </a:r>
          </a:p>
          <a:p>
            <a:r>
              <a:rPr lang="en-US" dirty="0"/>
              <a:t>Abnormal findings might be documented as: “Dullness heard in left lower quadrant with general tympany and scattered dullness in all other quadrants.”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2833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F836E-119B-3D3D-3D8C-2B2BCC1E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06880-A44C-1E12-EC5C-F6EA3C660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Xray, CT scan, MRI, Barium Swallow/Upper GI series, Barium Enema/Lower GI series</a:t>
            </a:r>
          </a:p>
          <a:p>
            <a:pPr marL="0" indent="0">
              <a:buNone/>
            </a:pPr>
            <a:r>
              <a:rPr lang="en-US" dirty="0"/>
              <a:t>Nurse’s role:</a:t>
            </a:r>
          </a:p>
          <a:p>
            <a:pPr marL="0" indent="0">
              <a:buNone/>
            </a:pPr>
            <a:r>
              <a:rPr lang="en-US" dirty="0"/>
              <a:t>	Contrast may or may not be used, and can be oral or IV, patient may need to be NPO</a:t>
            </a:r>
          </a:p>
          <a:p>
            <a:pPr marL="0" indent="0">
              <a:buNone/>
            </a:pPr>
            <a:r>
              <a:rPr lang="en-US" dirty="0"/>
              <a:t>	Check for allergies to iodine and verify kidney function prior to contrast use, as well as if 	patient is on Metformin, which must be held for procedures involving iodine.</a:t>
            </a:r>
          </a:p>
          <a:p>
            <a:pPr marL="0" indent="0">
              <a:buNone/>
            </a:pPr>
            <a:r>
              <a:rPr lang="en-US" dirty="0"/>
              <a:t>	Educating patients regarding pre and post procedural care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30689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2971F-4F68-5AA0-900E-0ED6A3C35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Stool assessment/Promoting Bowel Elimination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9009D-7D12-1560-2D85-48073442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Bowel movement frequency, each patient may have a different norm for them</a:t>
            </a:r>
          </a:p>
          <a:p>
            <a:r>
              <a:rPr lang="en-US" dirty="0"/>
              <a:t>Consistency: soft, hard</a:t>
            </a:r>
          </a:p>
          <a:p>
            <a:r>
              <a:rPr lang="en-US" dirty="0"/>
              <a:t>Color: black, red, white, brown</a:t>
            </a:r>
          </a:p>
          <a:p>
            <a:r>
              <a:rPr lang="en-US" dirty="0"/>
              <a:t>Odor</a:t>
            </a:r>
          </a:p>
          <a:p>
            <a:endParaRPr lang="en-US" dirty="0"/>
          </a:p>
          <a:p>
            <a:r>
              <a:rPr lang="en-US" dirty="0"/>
              <a:t>Lifestyle modifications</a:t>
            </a:r>
          </a:p>
          <a:p>
            <a:r>
              <a:rPr lang="en-US" dirty="0"/>
              <a:t>Nutrition Counseling </a:t>
            </a:r>
          </a:p>
          <a:p>
            <a:r>
              <a:rPr lang="en-US" dirty="0"/>
              <a:t>Medication Management</a:t>
            </a:r>
          </a:p>
          <a:p>
            <a:r>
              <a:rPr lang="en-US" dirty="0"/>
              <a:t>Bowel training </a:t>
            </a:r>
          </a:p>
          <a:p>
            <a:r>
              <a:rPr lang="en-US" dirty="0"/>
              <a:t>Physical activity promotion</a:t>
            </a:r>
          </a:p>
          <a:p>
            <a:r>
              <a:rPr lang="en-US" dirty="0"/>
              <a:t>Hygiene</a:t>
            </a:r>
          </a:p>
        </p:txBody>
      </p:sp>
    </p:spTree>
    <p:extLst>
      <p:ext uri="{BB962C8B-B14F-4D97-AF65-F5344CB8AC3E}">
        <p14:creationId xmlns:p14="http://schemas.microsoft.com/office/powerpoint/2010/main" val="3888655822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848</Words>
  <Application>Microsoft Office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Calisto MT</vt:lpstr>
      <vt:lpstr>Univers Condensed</vt:lpstr>
      <vt:lpstr>ChronicleVTI</vt:lpstr>
      <vt:lpstr>Digestive system</vt:lpstr>
      <vt:lpstr>Digestive system</vt:lpstr>
      <vt:lpstr>Gastrointestinal assessment </vt:lpstr>
      <vt:lpstr>Inspection</vt:lpstr>
      <vt:lpstr>Auscultation</vt:lpstr>
      <vt:lpstr>Palpation </vt:lpstr>
      <vt:lpstr>Percussion </vt:lpstr>
      <vt:lpstr>Diagnostic studies</vt:lpstr>
      <vt:lpstr>Stool assessment/Promoting Bowel Elimination </vt:lpstr>
      <vt:lpstr>Education prior to a Gastrointestinal procedure/Bowel prep</vt:lpstr>
      <vt:lpstr>Upper GI disorders:</vt:lpstr>
      <vt:lpstr>Lower Gi Disorders</vt:lpstr>
      <vt:lpstr>Studying GI disorders</vt:lpstr>
    </vt:vector>
  </TitlesOfParts>
  <Company>Fletcher Technical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Lindsey Henry</dc:creator>
  <cp:lastModifiedBy>Lindsey Henry</cp:lastModifiedBy>
  <cp:revision>1</cp:revision>
  <dcterms:created xsi:type="dcterms:W3CDTF">2025-11-07T19:12:54Z</dcterms:created>
  <dcterms:modified xsi:type="dcterms:W3CDTF">2025-11-07T20:24:02Z</dcterms:modified>
</cp:coreProperties>
</file>