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20"/>
  </p:notesMasterIdLst>
  <p:handoutMasterIdLst>
    <p:handoutMasterId r:id="rId21"/>
  </p:handoutMasterIdLst>
  <p:sldIdLst>
    <p:sldId id="366" r:id="rId2"/>
    <p:sldId id="370" r:id="rId3"/>
    <p:sldId id="371" r:id="rId4"/>
    <p:sldId id="372" r:id="rId5"/>
    <p:sldId id="373" r:id="rId6"/>
    <p:sldId id="374" r:id="rId7"/>
    <p:sldId id="375" r:id="rId8"/>
    <p:sldId id="376" r:id="rId9"/>
    <p:sldId id="377" r:id="rId10"/>
    <p:sldId id="378" r:id="rId11"/>
    <p:sldId id="379" r:id="rId12"/>
    <p:sldId id="380" r:id="rId13"/>
    <p:sldId id="381" r:id="rId14"/>
    <p:sldId id="382" r:id="rId15"/>
    <p:sldId id="383" r:id="rId16"/>
    <p:sldId id="384" r:id="rId17"/>
    <p:sldId id="385" r:id="rId18"/>
    <p:sldId id="368" r:id="rId19"/>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152" userDrawn="1">
          <p15:clr>
            <a:srgbClr val="A4A3A4"/>
          </p15:clr>
        </p15:guide>
        <p15:guide id="2" pos="4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14"/>
  </p:normalViewPr>
  <p:slideViewPr>
    <p:cSldViewPr snapToGrid="0" snapToObjects="1">
      <p:cViewPr varScale="1">
        <p:scale>
          <a:sx n="98" d="100"/>
          <a:sy n="98" d="100"/>
        </p:scale>
        <p:origin x="1002" y="96"/>
      </p:cViewPr>
      <p:guideLst>
        <p:guide orient="horz" pos="1152"/>
        <p:guide pos="4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B6D6ED8-8E68-FE41-A565-84063890F712}"/>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C2B4EB6C-60DA-3A47-8140-2E5E4C0AD7D0}"/>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983DA2A9-AC8F-4ADA-AF1E-DAC585CA2371}" type="datetimeFigureOut">
              <a:rPr lang="en-US" altLang="en-US"/>
              <a:pPr>
                <a:defRPr/>
              </a:pPr>
              <a:t>5/26/2022</a:t>
            </a:fld>
            <a:endParaRPr lang="en-US" altLang="en-US"/>
          </a:p>
        </p:txBody>
      </p:sp>
      <p:sp>
        <p:nvSpPr>
          <p:cNvPr id="4" name="Footer Placeholder 3">
            <a:extLst>
              <a:ext uri="{FF2B5EF4-FFF2-40B4-BE49-F238E27FC236}">
                <a16:creationId xmlns:a16="http://schemas.microsoft.com/office/drawing/2014/main" id="{9845349A-706D-C045-B8BB-DF95D3345B04}"/>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5" name="Slide Number Placeholder 4">
            <a:extLst>
              <a:ext uri="{FF2B5EF4-FFF2-40B4-BE49-F238E27FC236}">
                <a16:creationId xmlns:a16="http://schemas.microsoft.com/office/drawing/2014/main" id="{8D8AF0E2-9DBA-4541-A0FE-633ABD1510C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762A0E2-FEFD-4AD3-AF07-12BDAF66BC28}" type="slidenum">
              <a:rPr lang="en-US" altLang="en-US"/>
              <a:pPr>
                <a:defRPr/>
              </a:pPr>
              <a:t>‹#›</a:t>
            </a:fld>
            <a:endParaRPr lang="en-US" altLang="en-US"/>
          </a:p>
        </p:txBody>
      </p:sp>
    </p:spTree>
    <p:extLst>
      <p:ext uri="{BB962C8B-B14F-4D97-AF65-F5344CB8AC3E}">
        <p14:creationId xmlns:p14="http://schemas.microsoft.com/office/powerpoint/2010/main" val="38856916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9E717E9-6BA7-5948-9343-1C01C826119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263AA487-29C6-214C-B2E5-2BDED9511936}"/>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fld id="{D616FD28-045D-4FF6-887F-08151D98E777}" type="datetimeFigureOut">
              <a:rPr lang="en-US" altLang="en-US"/>
              <a:pPr>
                <a:defRPr/>
              </a:pPr>
              <a:t>5/26/2022</a:t>
            </a:fld>
            <a:endParaRPr lang="en-US" altLang="en-US"/>
          </a:p>
        </p:txBody>
      </p:sp>
      <p:sp>
        <p:nvSpPr>
          <p:cNvPr id="4" name="Slide Image Placeholder 3">
            <a:extLst>
              <a:ext uri="{FF2B5EF4-FFF2-40B4-BE49-F238E27FC236}">
                <a16:creationId xmlns:a16="http://schemas.microsoft.com/office/drawing/2014/main" id="{061EEBA3-0856-B34F-95BA-E6EFBEE3EDB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BFD8FBD4-7060-B74E-89F3-18B22868934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76419146-7EF9-1348-8F40-C78B7A6DFA25}"/>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77CD645C-8B07-EC42-AA6D-642E55CF7E9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4AEABFD-5490-4CE5-83B1-11541B4792AB}" type="slidenum">
              <a:rPr lang="en-US" altLang="en-US"/>
              <a:pPr>
                <a:defRPr/>
              </a:pPr>
              <a:t>‹#›</a:t>
            </a:fld>
            <a:endParaRPr lang="en-US" altLang="en-US"/>
          </a:p>
        </p:txBody>
      </p:sp>
    </p:spTree>
    <p:extLst>
      <p:ext uri="{BB962C8B-B14F-4D97-AF65-F5344CB8AC3E}">
        <p14:creationId xmlns:p14="http://schemas.microsoft.com/office/powerpoint/2010/main" val="156466734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a:t>
            </a:fld>
            <a:endParaRPr/>
          </a:p>
        </p:txBody>
      </p:sp>
    </p:spTree>
    <p:extLst>
      <p:ext uri="{BB962C8B-B14F-4D97-AF65-F5344CB8AC3E}">
        <p14:creationId xmlns:p14="http://schemas.microsoft.com/office/powerpoint/2010/main" val="19327662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536958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32291311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12</a:t>
            </a:fld>
            <a:endParaRPr/>
          </a:p>
        </p:txBody>
      </p:sp>
    </p:spTree>
    <p:extLst>
      <p:ext uri="{BB962C8B-B14F-4D97-AF65-F5344CB8AC3E}">
        <p14:creationId xmlns:p14="http://schemas.microsoft.com/office/powerpoint/2010/main" val="35670819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13</a:t>
            </a:fld>
            <a:endParaRPr/>
          </a:p>
        </p:txBody>
      </p:sp>
    </p:spTree>
    <p:extLst>
      <p:ext uri="{BB962C8B-B14F-4D97-AF65-F5344CB8AC3E}">
        <p14:creationId xmlns:p14="http://schemas.microsoft.com/office/powerpoint/2010/main" val="682805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14</a:t>
            </a:fld>
            <a:endParaRPr/>
          </a:p>
        </p:txBody>
      </p:sp>
    </p:spTree>
    <p:extLst>
      <p:ext uri="{BB962C8B-B14F-4D97-AF65-F5344CB8AC3E}">
        <p14:creationId xmlns:p14="http://schemas.microsoft.com/office/powerpoint/2010/main" val="2878632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15</a:t>
            </a:fld>
            <a:endParaRPr/>
          </a:p>
        </p:txBody>
      </p:sp>
    </p:spTree>
    <p:extLst>
      <p:ext uri="{BB962C8B-B14F-4D97-AF65-F5344CB8AC3E}">
        <p14:creationId xmlns:p14="http://schemas.microsoft.com/office/powerpoint/2010/main" val="21820988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16</a:t>
            </a:fld>
            <a:endParaRPr/>
          </a:p>
        </p:txBody>
      </p:sp>
    </p:spTree>
    <p:extLst>
      <p:ext uri="{BB962C8B-B14F-4D97-AF65-F5344CB8AC3E}">
        <p14:creationId xmlns:p14="http://schemas.microsoft.com/office/powerpoint/2010/main" val="24097986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17</a:t>
            </a:fld>
            <a:endParaRPr/>
          </a:p>
        </p:txBody>
      </p:sp>
    </p:spTree>
    <p:extLst>
      <p:ext uri="{BB962C8B-B14F-4D97-AF65-F5344CB8AC3E}">
        <p14:creationId xmlns:p14="http://schemas.microsoft.com/office/powerpoint/2010/main" val="37280761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c67c0eb58_0_12: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5" name="Google Shape;75;g2c67c0eb58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76" name="Google Shape;76;g2c67c0eb58_0_12: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18</a:t>
            </a:fld>
            <a:endParaRPr/>
          </a:p>
        </p:txBody>
      </p:sp>
    </p:spTree>
    <p:extLst>
      <p:ext uri="{BB962C8B-B14F-4D97-AF65-F5344CB8AC3E}">
        <p14:creationId xmlns:p14="http://schemas.microsoft.com/office/powerpoint/2010/main" val="1710306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830881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11291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4</a:t>
            </a:fld>
            <a:endParaRPr/>
          </a:p>
        </p:txBody>
      </p:sp>
    </p:spTree>
    <p:extLst>
      <p:ext uri="{BB962C8B-B14F-4D97-AF65-F5344CB8AC3E}">
        <p14:creationId xmlns:p14="http://schemas.microsoft.com/office/powerpoint/2010/main" val="2960383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5</a:t>
            </a:fld>
            <a:endParaRPr/>
          </a:p>
        </p:txBody>
      </p:sp>
    </p:spTree>
    <p:extLst>
      <p:ext uri="{BB962C8B-B14F-4D97-AF65-F5344CB8AC3E}">
        <p14:creationId xmlns:p14="http://schemas.microsoft.com/office/powerpoint/2010/main" val="3460889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1873322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3409705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35345876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c67c0eb58_0_33:notes"/>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7" name="Google Shape;87;g2c67c0eb58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rtl="0">
              <a:spcBef>
                <a:spcPts val="0"/>
              </a:spcBef>
              <a:spcAft>
                <a:spcPts val="0"/>
              </a:spcAft>
              <a:buNone/>
            </a:pPr>
            <a:endParaRPr/>
          </a:p>
        </p:txBody>
      </p:sp>
      <p:sp>
        <p:nvSpPr>
          <p:cNvPr id="88" name="Google Shape;88;g2c67c0eb58_0_33:notes"/>
          <p:cNvSpPr txBox="1">
            <a:spLocks noGrp="1"/>
          </p:cNvSpPr>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3391810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8E85D372-C863-42AC-9443-950AED10FC4C}" type="slidenum">
              <a:rPr lang="en-US" altLang="en-US"/>
              <a:pPr>
                <a:defRPr/>
              </a:pPr>
              <a:t>‹#›</a:t>
            </a:fld>
            <a:endParaRPr lang="en-US" altLang="en-US"/>
          </a:p>
        </p:txBody>
      </p:sp>
    </p:spTree>
    <p:extLst>
      <p:ext uri="{BB962C8B-B14F-4D97-AF65-F5344CB8AC3E}">
        <p14:creationId xmlns:p14="http://schemas.microsoft.com/office/powerpoint/2010/main" val="3046575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08D7E339-5581-4454-8968-F3A2C5DC03BB}" type="slidenum">
              <a:rPr lang="en-US" altLang="en-US"/>
              <a:pPr>
                <a:defRPr/>
              </a:pPr>
              <a:t>‹#›</a:t>
            </a:fld>
            <a:endParaRPr lang="en-US" altLang="en-US"/>
          </a:p>
        </p:txBody>
      </p:sp>
    </p:spTree>
    <p:extLst>
      <p:ext uri="{BB962C8B-B14F-4D97-AF65-F5344CB8AC3E}">
        <p14:creationId xmlns:p14="http://schemas.microsoft.com/office/powerpoint/2010/main" val="320192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722C9C9D-9C8F-4691-AA20-5EAF3E582E88}" type="slidenum">
              <a:rPr lang="en-US" altLang="en-US"/>
              <a:pPr>
                <a:defRPr/>
              </a:pPr>
              <a:t>‹#›</a:t>
            </a:fld>
            <a:endParaRPr lang="en-US" altLang="en-US"/>
          </a:p>
        </p:txBody>
      </p:sp>
    </p:spTree>
    <p:extLst>
      <p:ext uri="{BB962C8B-B14F-4D97-AF65-F5344CB8AC3E}">
        <p14:creationId xmlns:p14="http://schemas.microsoft.com/office/powerpoint/2010/main" val="2438185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Brand Purple Content Slide">
  <p:cSld name="1_Brand Purple Content Slide">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0" y="6146850"/>
            <a:ext cx="9144000" cy="711300"/>
          </a:xfrm>
          <a:prstGeom prst="rect">
            <a:avLst/>
          </a:prstGeom>
          <a:solidFill>
            <a:srgbClr val="70208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20" name="Google Shape;20;p4"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21" name="Google Shape;21;p4"/>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22" name="Google Shape;22;p4"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3119626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Light Purple Content Slide">
  <p:cSld name="1_Light Purple Content Slide">
    <p:bg>
      <p:bgPr>
        <a:solidFill>
          <a:schemeClr val="lt1"/>
        </a:solidFill>
        <a:effectLst/>
      </p:bgPr>
    </p:bg>
    <p:spTree>
      <p:nvGrpSpPr>
        <p:cNvPr id="1" name="Shape 28"/>
        <p:cNvGrpSpPr/>
        <p:nvPr/>
      </p:nvGrpSpPr>
      <p:grpSpPr>
        <a:xfrm>
          <a:off x="0" y="0"/>
          <a:ext cx="0" cy="0"/>
          <a:chOff x="0" y="0"/>
          <a:chExt cx="0" cy="0"/>
        </a:xfrm>
      </p:grpSpPr>
      <p:sp>
        <p:nvSpPr>
          <p:cNvPr id="29" name="Google Shape;29;p6"/>
          <p:cNvSpPr/>
          <p:nvPr/>
        </p:nvSpPr>
        <p:spPr>
          <a:xfrm>
            <a:off x="0" y="6146850"/>
            <a:ext cx="9144000" cy="711300"/>
          </a:xfrm>
          <a:prstGeom prst="rect">
            <a:avLst/>
          </a:prstGeom>
          <a:solidFill>
            <a:srgbClr val="960051"/>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pic>
        <p:nvPicPr>
          <p:cNvPr id="30" name="Google Shape;30;p6" descr="Intellus Learning Open Courses Logo" title="Intellus Learning Open Courses"/>
          <p:cNvPicPr preferRelativeResize="0"/>
          <p:nvPr/>
        </p:nvPicPr>
        <p:blipFill>
          <a:blip r:embed="rId2">
            <a:alphaModFix/>
          </a:blip>
          <a:stretch>
            <a:fillRect/>
          </a:stretch>
        </p:blipFill>
        <p:spPr>
          <a:xfrm>
            <a:off x="174175" y="6146800"/>
            <a:ext cx="2133601" cy="711200"/>
          </a:xfrm>
          <a:prstGeom prst="rect">
            <a:avLst/>
          </a:prstGeom>
          <a:noFill/>
          <a:ln>
            <a:noFill/>
          </a:ln>
        </p:spPr>
      </p:pic>
      <p:sp>
        <p:nvSpPr>
          <p:cNvPr id="31" name="Google Shape;31;p6"/>
          <p:cNvSpPr txBox="1">
            <a:spLocks noGrp="1"/>
          </p:cNvSpPr>
          <p:nvPr>
            <p:ph type="sldNum" idx="12"/>
          </p:nvPr>
        </p:nvSpPr>
        <p:spPr>
          <a:xfrm>
            <a:off x="6930825" y="6206977"/>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marL="0" lvl="0" indent="0">
              <a:spcBef>
                <a:spcPts val="0"/>
              </a:spcBef>
              <a:spcAft>
                <a:spcPts val="0"/>
              </a:spcAft>
              <a:buNone/>
            </a:pPr>
            <a:fld id="{00000000-1234-1234-1234-123412341234}" type="slidenum">
              <a:rPr lang="en-US"/>
              <a:t>‹#›</a:t>
            </a:fld>
            <a:endParaRPr/>
          </a:p>
        </p:txBody>
      </p:sp>
      <p:pic>
        <p:nvPicPr>
          <p:cNvPr id="32" name="Google Shape;32;p6" descr="Creative Commons Attribution 4.0 International License" title="CC-BY"/>
          <p:cNvPicPr preferRelativeResize="0"/>
          <p:nvPr/>
        </p:nvPicPr>
        <p:blipFill>
          <a:blip r:embed="rId3">
            <a:alphaModFix/>
          </a:blip>
          <a:stretch>
            <a:fillRect/>
          </a:stretch>
        </p:blipFill>
        <p:spPr>
          <a:xfrm>
            <a:off x="8083350" y="6620164"/>
            <a:ext cx="977125" cy="182975"/>
          </a:xfrm>
          <a:prstGeom prst="rect">
            <a:avLst/>
          </a:prstGeom>
          <a:noFill/>
          <a:ln>
            <a:noFill/>
          </a:ln>
        </p:spPr>
      </p:pic>
    </p:spTree>
    <p:extLst>
      <p:ext uri="{BB962C8B-B14F-4D97-AF65-F5344CB8AC3E}">
        <p14:creationId xmlns:p14="http://schemas.microsoft.com/office/powerpoint/2010/main" val="964856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91270BB9-2DA0-4B82-BF34-B19BBDD3AC90}" type="slidenum">
              <a:rPr lang="en-US" altLang="en-US"/>
              <a:pPr>
                <a:defRPr/>
              </a:pPr>
              <a:t>‹#›</a:t>
            </a:fld>
            <a:endParaRPr lang="en-US" altLang="en-US"/>
          </a:p>
        </p:txBody>
      </p:sp>
    </p:spTree>
    <p:extLst>
      <p:ext uri="{BB962C8B-B14F-4D97-AF65-F5344CB8AC3E}">
        <p14:creationId xmlns:p14="http://schemas.microsoft.com/office/powerpoint/2010/main" val="4280023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23B78AF9-6C6F-492E-B3AB-1B0D83648149}" type="slidenum">
              <a:rPr lang="en-US" altLang="en-US"/>
              <a:pPr>
                <a:defRPr/>
              </a:pPr>
              <a:t>‹#›</a:t>
            </a:fld>
            <a:endParaRPr lang="en-US" altLang="en-US"/>
          </a:p>
        </p:txBody>
      </p:sp>
    </p:spTree>
    <p:extLst>
      <p:ext uri="{BB962C8B-B14F-4D97-AF65-F5344CB8AC3E}">
        <p14:creationId xmlns:p14="http://schemas.microsoft.com/office/powerpoint/2010/main" val="730034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152C9EEE-69EB-41BD-B7F6-7EC2EE9A9754}" type="slidenum">
              <a:rPr lang="en-US" altLang="en-US"/>
              <a:pPr>
                <a:defRPr/>
              </a:pPr>
              <a:t>‹#›</a:t>
            </a:fld>
            <a:endParaRPr lang="en-US" altLang="en-US"/>
          </a:p>
        </p:txBody>
      </p:sp>
    </p:spTree>
    <p:extLst>
      <p:ext uri="{BB962C8B-B14F-4D97-AF65-F5344CB8AC3E}">
        <p14:creationId xmlns:p14="http://schemas.microsoft.com/office/powerpoint/2010/main" val="4007501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A0199F77-9719-4726-A8B6-E2AEE1A3EBAD}" type="slidenum">
              <a:rPr lang="en-US" altLang="en-US"/>
              <a:pPr>
                <a:defRPr/>
              </a:pPr>
              <a:t>‹#›</a:t>
            </a:fld>
            <a:endParaRPr lang="en-US" altLang="en-US"/>
          </a:p>
        </p:txBody>
      </p:sp>
    </p:spTree>
    <p:extLst>
      <p:ext uri="{BB962C8B-B14F-4D97-AF65-F5344CB8AC3E}">
        <p14:creationId xmlns:p14="http://schemas.microsoft.com/office/powerpoint/2010/main" val="1067127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5C341481-CBD4-4918-941E-77AE8A3A581C}" type="slidenum">
              <a:rPr lang="en-US" altLang="en-US"/>
              <a:pPr>
                <a:defRPr/>
              </a:pPr>
              <a:t>‹#›</a:t>
            </a:fld>
            <a:endParaRPr lang="en-US" altLang="en-US"/>
          </a:p>
        </p:txBody>
      </p:sp>
    </p:spTree>
    <p:extLst>
      <p:ext uri="{BB962C8B-B14F-4D97-AF65-F5344CB8AC3E}">
        <p14:creationId xmlns:p14="http://schemas.microsoft.com/office/powerpoint/2010/main" val="817438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A5DE31D4-E6B0-418F-AC02-6B3A924BCCF3}" type="slidenum">
              <a:rPr lang="en-US" altLang="en-US"/>
              <a:pPr>
                <a:defRPr/>
              </a:pPr>
              <a:t>‹#›</a:t>
            </a:fld>
            <a:endParaRPr lang="en-US" altLang="en-US"/>
          </a:p>
        </p:txBody>
      </p:sp>
    </p:spTree>
    <p:extLst>
      <p:ext uri="{BB962C8B-B14F-4D97-AF65-F5344CB8AC3E}">
        <p14:creationId xmlns:p14="http://schemas.microsoft.com/office/powerpoint/2010/main" val="1204728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93DF080C-AF83-42ED-8CA6-566DB3F9A409}" type="slidenum">
              <a:rPr lang="en-US" altLang="en-US"/>
              <a:pPr>
                <a:defRPr/>
              </a:pPr>
              <a:t>‹#›</a:t>
            </a:fld>
            <a:endParaRPr lang="en-US" altLang="en-US"/>
          </a:p>
        </p:txBody>
      </p:sp>
    </p:spTree>
    <p:extLst>
      <p:ext uri="{BB962C8B-B14F-4D97-AF65-F5344CB8AC3E}">
        <p14:creationId xmlns:p14="http://schemas.microsoft.com/office/powerpoint/2010/main" val="1882577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a:extLst>
              <a:ext uri="{FF2B5EF4-FFF2-40B4-BE49-F238E27FC236}">
                <a16:creationId xmlns:a16="http://schemas.microsoft.com/office/drawing/2014/main" id="{5DD03A00-ED78-D543-A302-95E2B3893DD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DA350BD-627E-7349-BB52-2E749A2E559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5EDEED2-F9EB-3A4E-A8AB-D72940EC2EA6}"/>
              </a:ext>
            </a:extLst>
          </p:cNvPr>
          <p:cNvSpPr>
            <a:spLocks noGrp="1"/>
          </p:cNvSpPr>
          <p:nvPr>
            <p:ph type="sldNum" sz="quarter" idx="12"/>
          </p:nvPr>
        </p:nvSpPr>
        <p:spPr/>
        <p:txBody>
          <a:bodyPr/>
          <a:lstStyle>
            <a:lvl1pPr>
              <a:defRPr/>
            </a:lvl1pPr>
          </a:lstStyle>
          <a:p>
            <a:pPr>
              <a:defRPr/>
            </a:pPr>
            <a:fld id="{305DE962-3A39-4A48-B9D5-FC21A7252438}" type="slidenum">
              <a:rPr lang="en-US" altLang="en-US"/>
              <a:pPr>
                <a:defRPr/>
              </a:pPr>
              <a:t>‹#›</a:t>
            </a:fld>
            <a:endParaRPr lang="en-US" altLang="en-US"/>
          </a:p>
        </p:txBody>
      </p:sp>
    </p:spTree>
    <p:extLst>
      <p:ext uri="{BB962C8B-B14F-4D97-AF65-F5344CB8AC3E}">
        <p14:creationId xmlns:p14="http://schemas.microsoft.com/office/powerpoint/2010/main" val="930582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DD03A00-ED78-D543-A302-95E2B3893DD6}"/>
              </a:ext>
            </a:extLst>
          </p:cNvPr>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5" name="Footer Placeholder 4">
            <a:extLst>
              <a:ext uri="{FF2B5EF4-FFF2-40B4-BE49-F238E27FC236}">
                <a16:creationId xmlns:a16="http://schemas.microsoft.com/office/drawing/2014/main" id="{5DA350BD-627E-7349-BB52-2E749A2E5599}"/>
              </a:ext>
            </a:extLst>
          </p:cNvPr>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05EDEED2-F9EB-3A4E-A8AB-D72940EC2EA6}"/>
              </a:ext>
            </a:extLst>
          </p:cNvPr>
          <p:cNvSpPr>
            <a:spLocks noGrp="1"/>
          </p:cNvSpPr>
          <p:nvPr>
            <p:ph type="sldNum" sz="quarter" idx="4"/>
          </p:nvPr>
        </p:nvSpPr>
        <p:spPr>
          <a:xfrm>
            <a:off x="6553200" y="6356351"/>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smtClean="0">
                <a:solidFill>
                  <a:srgbClr val="898989"/>
                </a:solidFill>
              </a:defRPr>
            </a:lvl1pPr>
          </a:lstStyle>
          <a:p>
            <a:pPr>
              <a:defRPr/>
            </a:pPr>
            <a:fld id="{49D28F2C-8C62-4A98-9557-0BDEB1A9AE7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23" r:id="rId1"/>
    <p:sldLayoutId id="2147484224" r:id="rId2"/>
    <p:sldLayoutId id="2147484225" r:id="rId3"/>
    <p:sldLayoutId id="2147484226" r:id="rId4"/>
    <p:sldLayoutId id="2147484227" r:id="rId5"/>
    <p:sldLayoutId id="2147484228" r:id="rId6"/>
    <p:sldLayoutId id="2147484229" r:id="rId7"/>
    <p:sldLayoutId id="2147484230" r:id="rId8"/>
    <p:sldLayoutId id="2147484231" r:id="rId9"/>
    <p:sldLayoutId id="2147484232" r:id="rId10"/>
    <p:sldLayoutId id="2147484233" r:id="rId11"/>
    <p:sldLayoutId id="2147484238" r:id="rId12"/>
    <p:sldLayoutId id="2147484239"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panose="020B0604020202020204" pitchFamily="34" charset="0"/>
        <a:buChar char="•"/>
        <a:defRPr sz="1800"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a:t>
            </a:fld>
            <a:endParaRPr/>
          </a:p>
        </p:txBody>
      </p:sp>
      <p:sp>
        <p:nvSpPr>
          <p:cNvPr id="3" name="Rectangle 2"/>
          <p:cNvSpPr>
            <a:spLocks noChangeArrowheads="1"/>
          </p:cNvSpPr>
          <p:nvPr/>
        </p:nvSpPr>
        <p:spPr bwMode="auto">
          <a:xfrm>
            <a:off x="1965723" y="3199210"/>
            <a:ext cx="5222081"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2250" b="1"/>
              <a:t>Module Overview</a:t>
            </a:r>
          </a:p>
        </p:txBody>
      </p:sp>
      <p:sp>
        <p:nvSpPr>
          <p:cNvPr id="4" name="Title 7">
            <a:extLst>
              <a:ext uri="{FF2B5EF4-FFF2-40B4-BE49-F238E27FC236}">
                <a16:creationId xmlns:a16="http://schemas.microsoft.com/office/drawing/2014/main" id="{9A201FAC-3B2E-9D4B-91AA-3D80D4A27023}"/>
              </a:ext>
            </a:extLst>
          </p:cNvPr>
          <p:cNvSpPr txBox="1">
            <a:spLocks/>
          </p:cNvSpPr>
          <p:nvPr/>
        </p:nvSpPr>
        <p:spPr bwMode="auto">
          <a:xfrm>
            <a:off x="457200" y="2258616"/>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Age of Empire: American Foreign Policy, 1890-1914</a:t>
            </a:r>
            <a:endParaRPr lang="en-US" sz="3000" b="1" dirty="0">
              <a:ea typeface="+mj-ea"/>
              <a:cs typeface="+mj-cs"/>
            </a:endParaRPr>
          </a:p>
        </p:txBody>
      </p:sp>
    </p:spTree>
    <p:extLst>
      <p:ext uri="{BB962C8B-B14F-4D97-AF65-F5344CB8AC3E}">
        <p14:creationId xmlns:p14="http://schemas.microsoft.com/office/powerpoint/2010/main" val="1189183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10</a:t>
            </a:fld>
            <a:endParaRPr/>
          </a:p>
        </p:txBody>
      </p:sp>
      <p:sp>
        <p:nvSpPr>
          <p:cNvPr id="3" name="Content Placeholder 2"/>
          <p:cNvSpPr txBox="1">
            <a:spLocks/>
          </p:cNvSpPr>
          <p:nvPr/>
        </p:nvSpPr>
        <p:spPr bwMode="auto">
          <a:xfrm>
            <a:off x="700088"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After the Spanish-American War, American industry began dreaming of the </a:t>
            </a:r>
            <a:r>
              <a:rPr lang="en-US" altLang="en-US" sz="1875" b="1"/>
              <a:t>vast market of Asian customers </a:t>
            </a:r>
            <a:r>
              <a:rPr lang="en-US" altLang="en-US" sz="1875"/>
              <a:t>desperate for manufactured goods they could not yet produce in large quantities for themselves.</a:t>
            </a:r>
          </a:p>
          <a:p>
            <a:pPr eaLnBrk="1" hangingPunct="1">
              <a:spcBef>
                <a:spcPct val="0"/>
              </a:spcBef>
              <a:spcAft>
                <a:spcPts val="900"/>
              </a:spcAft>
              <a:buNone/>
            </a:pPr>
            <a:r>
              <a:rPr lang="en-US" altLang="en-US" sz="1875"/>
              <a:t>American businesses were not alone in seeing the opportunities; other countries also hoped to make inroads in </a:t>
            </a:r>
            <a:r>
              <a:rPr lang="en-US" altLang="en-US" sz="1875" b="1"/>
              <a:t>China</a:t>
            </a:r>
            <a:r>
              <a:rPr lang="en-US" altLang="en-US" sz="1875"/>
              <a:t>.</a:t>
            </a:r>
          </a:p>
          <a:p>
            <a:pPr eaLnBrk="1" hangingPunct="1">
              <a:spcBef>
                <a:spcPct val="0"/>
              </a:spcBef>
              <a:spcAft>
                <a:spcPts val="900"/>
              </a:spcAft>
              <a:buNone/>
            </a:pPr>
            <a:r>
              <a:rPr lang="en-US" altLang="en-US" sz="1875"/>
              <a:t>Alarmed by the pace at which foreign powers further divided China into pseudo-territories, and worried that they had no significant piece for themselves, the U.S. government intervened. American businesses wanted the whole market, not just a share of it. They wanted to do business in China without boundaries to limit the extent of their trade. </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44D5EDC7-7C4B-B74C-83DB-DEFDA955EE88}"/>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Why China?</a:t>
            </a:r>
            <a:endParaRPr lang="en-US" sz="3000" b="1" dirty="0">
              <a:ea typeface="+mj-ea"/>
              <a:cs typeface="+mj-cs"/>
            </a:endParaRPr>
          </a:p>
        </p:txBody>
      </p:sp>
    </p:spTree>
    <p:extLst>
      <p:ext uri="{BB962C8B-B14F-4D97-AF65-F5344CB8AC3E}">
        <p14:creationId xmlns:p14="http://schemas.microsoft.com/office/powerpoint/2010/main" val="3983931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11</a:t>
            </a:fld>
            <a:endParaRPr/>
          </a:p>
        </p:txBody>
      </p:sp>
      <p:sp>
        <p:nvSpPr>
          <p:cNvPr id="3" name="Content Placeholder 2"/>
          <p:cNvSpPr txBox="1">
            <a:spLocks/>
          </p:cNvSpPr>
          <p:nvPr/>
        </p:nvSpPr>
        <p:spPr bwMode="auto">
          <a:xfrm>
            <a:off x="682228"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In </a:t>
            </a:r>
            <a:r>
              <a:rPr lang="en-US" altLang="en-US" sz="1875" b="1"/>
              <a:t>1899</a:t>
            </a:r>
            <a:r>
              <a:rPr lang="en-US" altLang="en-US" sz="1875"/>
              <a:t>, Secretary of State John Hay moved to access China's markets for America by introducing the </a:t>
            </a:r>
            <a:r>
              <a:rPr lang="en-US" altLang="en-US" sz="1875" b="1"/>
              <a:t>Open Door notes</a:t>
            </a:r>
            <a:r>
              <a:rPr lang="en-US" altLang="en-US" sz="1875"/>
              <a:t>, a series of notes that expressed U.S. interest in the region. He sent these notes to the other competing powers.</a:t>
            </a:r>
          </a:p>
          <a:p>
            <a:pPr eaLnBrk="1" hangingPunct="1">
              <a:spcBef>
                <a:spcPct val="0"/>
              </a:spcBef>
              <a:spcAft>
                <a:spcPts val="900"/>
              </a:spcAft>
              <a:buNone/>
            </a:pPr>
            <a:r>
              <a:rPr lang="en-US" altLang="en-US" sz="1875"/>
              <a:t>Ultimately, these notes would open all doors to free trade, with no special tariffs or transportation controls to give unfair advantage to one country over another, along with numerous other conditions.</a:t>
            </a:r>
          </a:p>
          <a:p>
            <a:pPr eaLnBrk="1" hangingPunct="1">
              <a:spcBef>
                <a:spcPct val="0"/>
              </a:spcBef>
              <a:spcAft>
                <a:spcPts val="900"/>
              </a:spcAft>
              <a:buNone/>
            </a:pPr>
            <a:r>
              <a:rPr lang="en-US" altLang="en-US" sz="1875"/>
              <a:t>Yet in reality, the notes would give American businesses the ultimate advantage, as U.S. companies were producing higher-quality goods than other countries. The “open doors” would flood the Chinese market with American goods, virtually squeezing other countries out of the market.</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242269EB-94E4-3747-8F7B-61ED2FE0FFD9}"/>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Open Door notes</a:t>
            </a:r>
            <a:endParaRPr lang="en-US" sz="3000" b="1" dirty="0">
              <a:ea typeface="+mj-ea"/>
              <a:cs typeface="+mj-cs"/>
            </a:endParaRPr>
          </a:p>
        </p:txBody>
      </p:sp>
    </p:spTree>
    <p:extLst>
      <p:ext uri="{BB962C8B-B14F-4D97-AF65-F5344CB8AC3E}">
        <p14:creationId xmlns:p14="http://schemas.microsoft.com/office/powerpoint/2010/main" val="850091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12</a:t>
            </a:fld>
            <a:endParaRPr/>
          </a:p>
        </p:txBody>
      </p:sp>
      <p:sp>
        <p:nvSpPr>
          <p:cNvPr id="3" name="Content Placeholder 2"/>
          <p:cNvSpPr txBox="1">
            <a:spLocks/>
          </p:cNvSpPr>
          <p:nvPr/>
        </p:nvSpPr>
        <p:spPr bwMode="auto">
          <a:xfrm>
            <a:off x="690563"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President Theodore Roosevelt established a new foreign policy approach allegedly based on an African proverb: “Speak softly and carry a </a:t>
            </a:r>
            <a:r>
              <a:rPr lang="en-US" altLang="en-US" sz="1875" b="1"/>
              <a:t>big stick</a:t>
            </a:r>
            <a:r>
              <a:rPr lang="en-US" altLang="en-US" sz="1875"/>
              <a:t>, and you will go far.” </a:t>
            </a:r>
          </a:p>
          <a:p>
            <a:pPr eaLnBrk="1" hangingPunct="1">
              <a:spcBef>
                <a:spcPct val="0"/>
              </a:spcBef>
              <a:spcAft>
                <a:spcPts val="900"/>
              </a:spcAft>
              <a:buNone/>
            </a:pPr>
            <a:r>
              <a:rPr lang="en-US" altLang="en-US" sz="1875"/>
              <a:t>The crux of his </a:t>
            </a:r>
            <a:r>
              <a:rPr lang="en-US" altLang="en-US" sz="1875" b="1"/>
              <a:t>foreign policy </a:t>
            </a:r>
            <a:r>
              <a:rPr lang="en-US" altLang="en-US" sz="1875"/>
              <a:t>was a thinly veiled threat. Roosevelt believed that in light of the country’s recent military successes, it was unnecessary to actually use force to achieve foreign policy goals, so long as the military could threaten use of force.</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hangingPunct="1"/>
            <a:r>
              <a:rPr lang="en-US" altLang="en-US" sz="3000" b="1">
                <a:ea typeface="ＭＳ Ｐゴシック" panose="020B0600070205080204" pitchFamily="34" charset="-128"/>
              </a:rPr>
              <a:t>Roosevelt’s </a:t>
            </a:r>
            <a:r>
              <a:rPr lang="ja-JP" altLang="en-US" sz="3000" b="1">
                <a:ea typeface="ＭＳ Ｐゴシック" panose="020B0600070205080204" pitchFamily="34" charset="-128"/>
              </a:rPr>
              <a:t>“</a:t>
            </a:r>
            <a:r>
              <a:rPr lang="en-US" altLang="ja-JP" sz="3000" b="1">
                <a:ea typeface="ＭＳ Ｐゴシック" panose="020B0600070205080204" pitchFamily="34" charset="-128"/>
              </a:rPr>
              <a:t>big stick</a:t>
            </a:r>
            <a:r>
              <a:rPr lang="ja-JP" altLang="en-US" sz="3000" b="1">
                <a:ea typeface="ＭＳ Ｐゴシック" panose="020B0600070205080204" pitchFamily="34" charset="-128"/>
              </a:rPr>
              <a:t>”</a:t>
            </a:r>
            <a:r>
              <a:rPr lang="en-US" altLang="ja-JP" sz="3000" b="1">
                <a:ea typeface="ＭＳ Ｐゴシック" panose="020B0600070205080204" pitchFamily="34" charset="-128"/>
              </a:rPr>
              <a:t> foreign policy</a:t>
            </a:r>
            <a:endParaRPr lang="en-US" altLang="en-US" sz="3000" b="1">
              <a:ea typeface="ＭＳ Ｐゴシック" panose="020B0600070205080204" pitchFamily="34" charset="-128"/>
            </a:endParaRPr>
          </a:p>
        </p:txBody>
      </p:sp>
    </p:spTree>
    <p:extLst>
      <p:ext uri="{BB962C8B-B14F-4D97-AF65-F5344CB8AC3E}">
        <p14:creationId xmlns:p14="http://schemas.microsoft.com/office/powerpoint/2010/main" val="2363477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13</a:t>
            </a:fld>
            <a:endParaRPr/>
          </a:p>
        </p:txBody>
      </p:sp>
      <p:sp>
        <p:nvSpPr>
          <p:cNvPr id="3" name="Content Placeholder 2"/>
          <p:cNvSpPr txBox="1">
            <a:spLocks/>
          </p:cNvSpPr>
          <p:nvPr/>
        </p:nvSpPr>
        <p:spPr bwMode="auto">
          <a:xfrm>
            <a:off x="682228"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Upon becoming president in 1901, Roosevelt was determined to succeed where others had failed in constructing a canal across Central America. Roosevelt’s first step was to try to negotiate with Colombia, but when that failed, Roosevelt chose to wield the “big stick.”</a:t>
            </a:r>
          </a:p>
          <a:p>
            <a:pPr eaLnBrk="1" hangingPunct="1">
              <a:spcBef>
                <a:spcPct val="0"/>
              </a:spcBef>
              <a:spcAft>
                <a:spcPts val="900"/>
              </a:spcAft>
              <a:buNone/>
            </a:pPr>
            <a:r>
              <a:rPr lang="en-US" altLang="en-US" sz="1875"/>
              <a:t>Roosevelt made it clear that the United States would strongly support the Panamanian people, should they choose to revolt against Colombia and form their own nation. He supported his statement by sending battleships to the area. Ultimately, Roosevelt recognized the new country of Panama and offered them the same terms that he had previously offered Colombia.</a:t>
            </a:r>
          </a:p>
          <a:p>
            <a:pPr eaLnBrk="1" hangingPunct="1">
              <a:spcBef>
                <a:spcPct val="0"/>
              </a:spcBef>
              <a:spcAft>
                <a:spcPts val="900"/>
              </a:spcAft>
              <a:buNone/>
            </a:pPr>
            <a:r>
              <a:rPr lang="en-US" altLang="en-US" sz="1875"/>
              <a:t>Construction of the </a:t>
            </a:r>
            <a:r>
              <a:rPr lang="en-US" altLang="en-US" sz="1875" b="1"/>
              <a:t>Panama Canal </a:t>
            </a:r>
            <a:r>
              <a:rPr lang="en-US" altLang="en-US" sz="1875"/>
              <a:t>began in May of 1904.</a:t>
            </a:r>
          </a:p>
        </p:txBody>
      </p:sp>
      <p:sp>
        <p:nvSpPr>
          <p:cNvPr id="4" name="Title 5">
            <a:extLst>
              <a:ext uri="{FF2B5EF4-FFF2-40B4-BE49-F238E27FC236}">
                <a16:creationId xmlns:a16="http://schemas.microsoft.com/office/drawing/2014/main" id="{49C725C5-97CA-3A4C-93E4-87420D20AC6E}"/>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Roosevelt and the Panama Canal</a:t>
            </a:r>
            <a:endParaRPr lang="en-US" sz="3000" b="1" dirty="0">
              <a:ea typeface="+mj-ea"/>
              <a:cs typeface="+mj-cs"/>
            </a:endParaRPr>
          </a:p>
        </p:txBody>
      </p:sp>
    </p:spTree>
    <p:extLst>
      <p:ext uri="{BB962C8B-B14F-4D97-AF65-F5344CB8AC3E}">
        <p14:creationId xmlns:p14="http://schemas.microsoft.com/office/powerpoint/2010/main" val="13540864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14</a:t>
            </a:fld>
            <a:endParaRPr/>
          </a:p>
        </p:txBody>
      </p:sp>
      <p:sp>
        <p:nvSpPr>
          <p:cNvPr id="3" name="Content Placeholder 2"/>
          <p:cNvSpPr txBox="1">
            <a:spLocks/>
          </p:cNvSpPr>
          <p:nvPr/>
        </p:nvSpPr>
        <p:spPr bwMode="auto">
          <a:xfrm>
            <a:off x="682228"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Roosevelt lamented the fact that the United States did not have a strong military presence in the China region to enforce U.S. economic policies. Without a military presence there, he could not credibly use his “big stick” threat to achieve his foreign policy goals. </a:t>
            </a:r>
          </a:p>
          <a:p>
            <a:pPr eaLnBrk="1" hangingPunct="1">
              <a:spcBef>
                <a:spcPct val="0"/>
              </a:spcBef>
              <a:spcAft>
                <a:spcPts val="900"/>
              </a:spcAft>
              <a:buNone/>
            </a:pPr>
            <a:r>
              <a:rPr lang="en-US" altLang="en-US" sz="1875"/>
              <a:t>In 1904, angered by the massing of Russian troops and the threat it represented to the region, Japan launched a surprise naval attack on the Russian fleet, beginning the </a:t>
            </a:r>
            <a:r>
              <a:rPr lang="en-US" altLang="en-US" sz="1875" b="1"/>
              <a:t>Russo-Japanese</a:t>
            </a:r>
            <a:r>
              <a:rPr lang="en-US" altLang="en-US" sz="1875"/>
              <a:t> </a:t>
            </a:r>
            <a:r>
              <a:rPr lang="en-US" altLang="en-US" sz="1875" b="1"/>
              <a:t>War.</a:t>
            </a:r>
          </a:p>
          <a:p>
            <a:pPr eaLnBrk="1" hangingPunct="1">
              <a:spcBef>
                <a:spcPct val="0"/>
              </a:spcBef>
              <a:spcAft>
                <a:spcPts val="900"/>
              </a:spcAft>
              <a:buNone/>
            </a:pPr>
            <a:r>
              <a:rPr lang="en-US" altLang="en-US" sz="1875"/>
              <a:t>Roosevelt initially supported the Japanese position, but when the growth of Japanese influence in the region continued, representing a threat to China as well as American access to those markets, he withdrew his support.</a:t>
            </a:r>
          </a:p>
        </p:txBody>
      </p:sp>
      <p:sp>
        <p:nvSpPr>
          <p:cNvPr id="4" name="Title 5">
            <a:extLst>
              <a:ext uri="{FF2B5EF4-FFF2-40B4-BE49-F238E27FC236}">
                <a16:creationId xmlns:a16="http://schemas.microsoft.com/office/drawing/2014/main" id="{647D8452-9D13-294A-A752-E35757D3C37E}"/>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American intervention in the Russo-Japanese War</a:t>
            </a:r>
            <a:endParaRPr lang="en-US" sz="3000" b="1" dirty="0">
              <a:ea typeface="+mj-ea"/>
              <a:cs typeface="+mj-cs"/>
            </a:endParaRPr>
          </a:p>
        </p:txBody>
      </p:sp>
    </p:spTree>
    <p:extLst>
      <p:ext uri="{BB962C8B-B14F-4D97-AF65-F5344CB8AC3E}">
        <p14:creationId xmlns:p14="http://schemas.microsoft.com/office/powerpoint/2010/main" val="2746929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15</a:t>
            </a:fld>
            <a:endParaRPr/>
          </a:p>
        </p:txBody>
      </p:sp>
      <p:sp>
        <p:nvSpPr>
          <p:cNvPr id="3" name="Content Placeholder 2"/>
          <p:cNvSpPr txBox="1">
            <a:spLocks/>
          </p:cNvSpPr>
          <p:nvPr/>
        </p:nvSpPr>
        <p:spPr bwMode="auto">
          <a:xfrm>
            <a:off x="672703"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In 1905, wishing to maintain a balance of power in the region, Roosevelt arranged for diplomats from both Japan and Russia to attend a secret peace conference in Portsmouth, New Hampshire. </a:t>
            </a:r>
          </a:p>
          <a:p>
            <a:pPr eaLnBrk="1" hangingPunct="1">
              <a:spcBef>
                <a:spcPct val="0"/>
              </a:spcBef>
              <a:spcAft>
                <a:spcPts val="900"/>
              </a:spcAft>
              <a:buNone/>
            </a:pPr>
            <a:r>
              <a:rPr lang="en-US" altLang="en-US" sz="1875"/>
              <a:t>The resultant negotiations secured peace in the region and brought an end to the </a:t>
            </a:r>
            <a:r>
              <a:rPr lang="en-US" altLang="en-US" sz="1875" b="1"/>
              <a:t>Russo-Japanese War</a:t>
            </a:r>
            <a:r>
              <a:rPr lang="en-US" altLang="en-US" sz="1875"/>
              <a:t>.  Japan gained control over Korea, several former Russian bases in Manchuria, and the southern half of Sakhalin Island.</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5901891C-E7EF-8F4C-8E1D-2123AE6CEA51}"/>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Conclusion of the Russo-Japanese War</a:t>
            </a:r>
            <a:endParaRPr lang="en-US" sz="3000" b="1" dirty="0">
              <a:ea typeface="+mj-ea"/>
              <a:cs typeface="+mj-cs"/>
            </a:endParaRPr>
          </a:p>
        </p:txBody>
      </p:sp>
    </p:spTree>
    <p:extLst>
      <p:ext uri="{BB962C8B-B14F-4D97-AF65-F5344CB8AC3E}">
        <p14:creationId xmlns:p14="http://schemas.microsoft.com/office/powerpoint/2010/main" val="3974336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16</a:t>
            </a:fld>
            <a:endParaRPr/>
          </a:p>
        </p:txBody>
      </p:sp>
      <p:sp>
        <p:nvSpPr>
          <p:cNvPr id="3" name="Content Placeholder 2"/>
          <p:cNvSpPr txBox="1">
            <a:spLocks/>
          </p:cNvSpPr>
          <p:nvPr/>
        </p:nvSpPr>
        <p:spPr bwMode="auto">
          <a:xfrm>
            <a:off x="682228"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With the Panama Canal construction underway, Roosevelt wanted to send a clear message to the rest of the world that the colonization of the Western Hemisphere had now ended. The world’s interference in the countries there would no longer be tolerated.</a:t>
            </a:r>
          </a:p>
          <a:p>
            <a:pPr eaLnBrk="1" hangingPunct="1">
              <a:spcBef>
                <a:spcPct val="0"/>
              </a:spcBef>
              <a:spcAft>
                <a:spcPts val="900"/>
              </a:spcAft>
              <a:buNone/>
            </a:pPr>
            <a:r>
              <a:rPr lang="en-US" altLang="en-US" sz="1875"/>
              <a:t>Roosevelt articulated his message to Congress in a speech that became known as the </a:t>
            </a:r>
            <a:r>
              <a:rPr lang="en-US" altLang="en-US" sz="1875" b="1"/>
              <a:t>Roosevelt Corollary</a:t>
            </a:r>
            <a:r>
              <a:rPr lang="en-US" altLang="en-US" sz="1875"/>
              <a:t>. The Roosevelt Corollary was based on the original Monroe Doctrine, which warned European nations of the consequences of interference in the Caribbean and stated that the U.S. would use military force as an international police power to correct any wrongdoing.</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72E6C6EF-95BD-3745-B1B2-BB2588D622D9}"/>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Roosevelt Corollary</a:t>
            </a:r>
            <a:endParaRPr lang="en-US" sz="3000" b="1" dirty="0">
              <a:ea typeface="+mj-ea"/>
              <a:cs typeface="+mj-cs"/>
            </a:endParaRPr>
          </a:p>
        </p:txBody>
      </p:sp>
    </p:spTree>
    <p:extLst>
      <p:ext uri="{BB962C8B-B14F-4D97-AF65-F5344CB8AC3E}">
        <p14:creationId xmlns:p14="http://schemas.microsoft.com/office/powerpoint/2010/main" val="1673458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17</a:t>
            </a:fld>
            <a:endParaRPr/>
          </a:p>
        </p:txBody>
      </p:sp>
      <p:sp>
        <p:nvSpPr>
          <p:cNvPr id="3" name="Content Placeholder 2"/>
          <p:cNvSpPr txBox="1">
            <a:spLocks/>
          </p:cNvSpPr>
          <p:nvPr/>
        </p:nvSpPr>
        <p:spPr bwMode="auto">
          <a:xfrm>
            <a:off x="682228"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President William Taft sought to use U.S. economic might as a lever in foreign policy. He relied less on military action, or the threat of such action, than McKinley or Roosevelt before him. However, he both threatened and used military force when economic coercion proved unsuccessful, as it did in his bid to pay off Central America’s debts with U.S. dollars (</a:t>
            </a:r>
            <a:r>
              <a:rPr lang="en-US" altLang="en-US" sz="1875" b="1"/>
              <a:t>“dollar diplomacy”</a:t>
            </a:r>
            <a:r>
              <a:rPr lang="en-US" altLang="ja-JP" sz="1875"/>
              <a:t>).</a:t>
            </a:r>
          </a:p>
          <a:p>
            <a:pPr eaLnBrk="1" hangingPunct="1">
              <a:spcBef>
                <a:spcPct val="0"/>
              </a:spcBef>
              <a:spcAft>
                <a:spcPts val="900"/>
              </a:spcAft>
              <a:buNone/>
            </a:pPr>
            <a:r>
              <a:rPr lang="en-US" altLang="en-US" sz="1875"/>
              <a:t>In Asia, Taft tried to continue to support the balance of power, but his efforts backfired and alienated Japan. Increasing tensions between the United States and Japan would finally explode nearly thirty years later, with the outbreak of World War II.</a:t>
            </a:r>
          </a:p>
          <a:p>
            <a:pPr eaLnBrk="1" hangingPunct="1">
              <a:spcBef>
                <a:spcPct val="0"/>
              </a:spcBef>
              <a:spcAft>
                <a:spcPts val="450"/>
              </a:spcAft>
              <a:buNone/>
            </a:pPr>
            <a:endParaRPr lang="en-US" altLang="en-US" sz="1950"/>
          </a:p>
        </p:txBody>
      </p:sp>
      <p:sp>
        <p:nvSpPr>
          <p:cNvPr id="4" name="Title 5"/>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hangingPunct="1"/>
            <a:r>
              <a:rPr lang="en-US" altLang="en-US" sz="3000" b="1">
                <a:ea typeface="ＭＳ Ｐゴシック" panose="020B0600070205080204" pitchFamily="34" charset="-128"/>
              </a:rPr>
              <a:t>Taft’s </a:t>
            </a:r>
            <a:r>
              <a:rPr lang="ja-JP" altLang="en-US" sz="3000" b="1">
                <a:ea typeface="ＭＳ Ｐゴシック" panose="020B0600070205080204" pitchFamily="34" charset="-128"/>
              </a:rPr>
              <a:t>“</a:t>
            </a:r>
            <a:r>
              <a:rPr lang="en-US" altLang="ja-JP" sz="3000" b="1">
                <a:ea typeface="ＭＳ Ｐゴシック" panose="020B0600070205080204" pitchFamily="34" charset="-128"/>
              </a:rPr>
              <a:t>dollar diplomacy</a:t>
            </a:r>
            <a:r>
              <a:rPr lang="ja-JP" altLang="en-US" sz="3000" b="1">
                <a:ea typeface="ＭＳ Ｐゴシック" panose="020B0600070205080204" pitchFamily="34" charset="-128"/>
              </a:rPr>
              <a:t>”</a:t>
            </a:r>
            <a:endParaRPr lang="en-US" altLang="en-US" sz="3000" b="1">
              <a:ea typeface="ＭＳ Ｐゴシック" panose="020B0600070205080204" pitchFamily="34" charset="-128"/>
            </a:endParaRPr>
          </a:p>
        </p:txBody>
      </p:sp>
    </p:spTree>
    <p:extLst>
      <p:ext uri="{BB962C8B-B14F-4D97-AF65-F5344CB8AC3E}">
        <p14:creationId xmlns:p14="http://schemas.microsoft.com/office/powerpoint/2010/main" val="19408679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2"/>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18</a:t>
            </a:fld>
            <a:endParaRPr/>
          </a:p>
        </p:txBody>
      </p:sp>
      <p:sp>
        <p:nvSpPr>
          <p:cNvPr id="3" name="Rectangle 2"/>
          <p:cNvSpPr>
            <a:spLocks noChangeArrowheads="1"/>
          </p:cNvSpPr>
          <p:nvPr/>
        </p:nvSpPr>
        <p:spPr bwMode="auto">
          <a:xfrm>
            <a:off x="635794" y="1964531"/>
            <a:ext cx="7849791" cy="3073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450"/>
              </a:spcAft>
            </a:pPr>
            <a:r>
              <a:rPr lang="en-US" altLang="en-US" sz="1875">
                <a:solidFill>
                  <a:srgbClr val="000000"/>
                </a:solidFill>
              </a:rPr>
              <a:t>Read the syllabus or schedule of assignments regularly. </a:t>
            </a:r>
          </a:p>
          <a:p>
            <a:pPr eaLnBrk="1" hangingPunct="1">
              <a:spcBef>
                <a:spcPct val="0"/>
              </a:spcBef>
              <a:spcAft>
                <a:spcPts val="450"/>
              </a:spcAft>
            </a:pPr>
            <a:r>
              <a:rPr lang="en-US" altLang="en-US" sz="1875">
                <a:solidFill>
                  <a:srgbClr val="000000"/>
                </a:solidFill>
              </a:rPr>
              <a:t>Understand key terms; look up and define all unfamiliar words and terms.</a:t>
            </a:r>
          </a:p>
          <a:p>
            <a:pPr eaLnBrk="1" hangingPunct="1">
              <a:spcBef>
                <a:spcPct val="0"/>
              </a:spcBef>
              <a:spcAft>
                <a:spcPts val="450"/>
              </a:spcAft>
            </a:pPr>
            <a:r>
              <a:rPr lang="en-US" altLang="en-US" sz="1875">
                <a:solidFill>
                  <a:srgbClr val="000000"/>
                </a:solidFill>
              </a:rPr>
              <a:t>Take notes on your readings, assigned media, and lectures. </a:t>
            </a:r>
          </a:p>
          <a:p>
            <a:pPr eaLnBrk="1" hangingPunct="1">
              <a:spcBef>
                <a:spcPct val="0"/>
              </a:spcBef>
              <a:spcAft>
                <a:spcPts val="450"/>
              </a:spcAft>
            </a:pPr>
            <a:r>
              <a:rPr lang="en-US" altLang="en-US" sz="1875">
                <a:solidFill>
                  <a:srgbClr val="000000"/>
                </a:solidFill>
              </a:rPr>
              <a:t>As appropriate, work all questions and/or problems assigned and as many additional questions and/or problems as possible.</a:t>
            </a:r>
          </a:p>
          <a:p>
            <a:pPr eaLnBrk="1" hangingPunct="1">
              <a:spcBef>
                <a:spcPct val="0"/>
              </a:spcBef>
              <a:spcAft>
                <a:spcPts val="450"/>
              </a:spcAft>
            </a:pPr>
            <a:r>
              <a:rPr lang="en-US" altLang="en-US" sz="1875">
                <a:solidFill>
                  <a:srgbClr val="000000"/>
                </a:solidFill>
              </a:rPr>
              <a:t>Discuss topics with classmates. </a:t>
            </a:r>
          </a:p>
          <a:p>
            <a:pPr eaLnBrk="1" hangingPunct="1">
              <a:spcBef>
                <a:spcPct val="0"/>
              </a:spcBef>
              <a:spcAft>
                <a:spcPts val="450"/>
              </a:spcAft>
            </a:pPr>
            <a:r>
              <a:rPr lang="en-US" altLang="en-US" sz="1875">
                <a:solidFill>
                  <a:srgbClr val="000000"/>
                </a:solidFill>
              </a:rPr>
              <a:t>Frequently review your notes. Make flow charts and outlines from your notes to help you study for assessments. </a:t>
            </a:r>
          </a:p>
          <a:p>
            <a:pPr eaLnBrk="1" hangingPunct="1">
              <a:spcBef>
                <a:spcPct val="0"/>
              </a:spcBef>
              <a:spcAft>
                <a:spcPts val="450"/>
              </a:spcAft>
            </a:pPr>
            <a:r>
              <a:rPr lang="en-US" altLang="en-US" sz="1875">
                <a:solidFill>
                  <a:srgbClr val="000000"/>
                </a:solidFill>
              </a:rPr>
              <a:t>Complete all course assessments. </a:t>
            </a:r>
          </a:p>
        </p:txBody>
      </p:sp>
      <p:sp>
        <p:nvSpPr>
          <p:cNvPr id="4" name="Rectangle 3"/>
          <p:cNvSpPr>
            <a:spLocks noChangeArrowheads="1"/>
          </p:cNvSpPr>
          <p:nvPr/>
        </p:nvSpPr>
        <p:spPr bwMode="auto">
          <a:xfrm>
            <a:off x="2449116" y="1113235"/>
            <a:ext cx="429072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3000" b="1">
                <a:solidFill>
                  <a:srgbClr val="000000"/>
                </a:solidFill>
              </a:rPr>
              <a:t>How to study this module</a:t>
            </a:r>
          </a:p>
        </p:txBody>
      </p:sp>
    </p:spTree>
    <p:extLst>
      <p:ext uri="{BB962C8B-B14F-4D97-AF65-F5344CB8AC3E}">
        <p14:creationId xmlns:p14="http://schemas.microsoft.com/office/powerpoint/2010/main" val="1490317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2</a:t>
            </a:fld>
            <a:endParaRPr/>
          </a:p>
        </p:txBody>
      </p:sp>
      <p:sp>
        <p:nvSpPr>
          <p:cNvPr id="3" name="Content Placeholder 2"/>
          <p:cNvSpPr txBox="1">
            <a:spLocks/>
          </p:cNvSpPr>
          <p:nvPr/>
        </p:nvSpPr>
        <p:spPr bwMode="auto">
          <a:xfrm>
            <a:off x="672703"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In the last decades of the nineteenth century, after the Civil War, the United States pivoted from a profoundly isolationist approach to a distinct zeal for </a:t>
            </a:r>
            <a:r>
              <a:rPr lang="en-US" altLang="en-US" sz="1875" b="1"/>
              <a:t>American expansion</a:t>
            </a:r>
            <a:r>
              <a:rPr lang="en-US" altLang="en-US" sz="1875"/>
              <a:t>. </a:t>
            </a:r>
          </a:p>
          <a:p>
            <a:pPr eaLnBrk="1" hangingPunct="1">
              <a:spcBef>
                <a:spcPct val="0"/>
              </a:spcBef>
              <a:spcAft>
                <a:spcPts val="900"/>
              </a:spcAft>
              <a:buNone/>
            </a:pPr>
            <a:r>
              <a:rPr lang="en-US" altLang="en-US" sz="1875"/>
              <a:t>The nation’s earlier isolationism originated from the deep scars left by the Civil War and the need to recover both economically and mentally. </a:t>
            </a:r>
          </a:p>
          <a:p>
            <a:pPr eaLnBrk="1" hangingPunct="1">
              <a:spcBef>
                <a:spcPct val="0"/>
              </a:spcBef>
              <a:spcAft>
                <a:spcPts val="900"/>
              </a:spcAft>
              <a:buNone/>
            </a:pPr>
            <a:r>
              <a:rPr lang="en-US" altLang="en-US" sz="1875"/>
              <a:t>At this time, the country lacked the means to establish a strong position in international diplomacy. In 1865 the U.S. State Department had barely sixty employees and no ambassadors representing American interests abroad.</a:t>
            </a:r>
          </a:p>
          <a:p>
            <a:pPr eaLnBrk="1" hangingPunct="1">
              <a:spcBef>
                <a:spcPct val="0"/>
              </a:spcBef>
              <a:spcAft>
                <a:spcPts val="900"/>
              </a:spcAft>
              <a:buNone/>
            </a:pPr>
            <a:r>
              <a:rPr lang="en-US" altLang="en-US" sz="1875"/>
              <a:t>The United States also lacked a strong military, specifically a navy, with only 13 steam-engine vessels in operation by 1890.</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7A590CFD-378C-3740-8A68-E63BDAD9CB03}"/>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American expansion outwards</a:t>
            </a:r>
            <a:endParaRPr lang="en-US" sz="3000" b="1" dirty="0">
              <a:ea typeface="+mj-ea"/>
              <a:cs typeface="+mj-cs"/>
            </a:endParaRPr>
          </a:p>
        </p:txBody>
      </p:sp>
    </p:spTree>
    <p:extLst>
      <p:ext uri="{BB962C8B-B14F-4D97-AF65-F5344CB8AC3E}">
        <p14:creationId xmlns:p14="http://schemas.microsoft.com/office/powerpoint/2010/main" val="509808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3</a:t>
            </a:fld>
            <a:endParaRPr/>
          </a:p>
        </p:txBody>
      </p:sp>
      <p:sp>
        <p:nvSpPr>
          <p:cNvPr id="3" name="Content Placeholder 2"/>
          <p:cNvSpPr txBox="1">
            <a:spLocks/>
          </p:cNvSpPr>
          <p:nvPr/>
        </p:nvSpPr>
        <p:spPr bwMode="auto">
          <a:xfrm>
            <a:off x="672703"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Despite widespread isolationist impulses and the inability to maintain a strong international position, the United States moved ahead with a modest </a:t>
            </a:r>
            <a:r>
              <a:rPr lang="en-US" altLang="en-US" sz="1875" b="1"/>
              <a:t>foreign policy agenda </a:t>
            </a:r>
            <a:r>
              <a:rPr lang="en-US" altLang="en-US" sz="1875"/>
              <a:t>in the three decades following the Civil War.</a:t>
            </a:r>
          </a:p>
          <a:p>
            <a:pPr eaLnBrk="1" hangingPunct="1">
              <a:spcBef>
                <a:spcPct val="0"/>
              </a:spcBef>
              <a:spcAft>
                <a:spcPts val="900"/>
              </a:spcAft>
              <a:buNone/>
            </a:pPr>
            <a:r>
              <a:rPr lang="en-US" altLang="en-US" sz="1875"/>
              <a:t>In 1867, Secretary of State William Seward’s foreign policy agenda sought to extend American political and commercial influence in both Asia and Latin America.</a:t>
            </a:r>
          </a:p>
          <a:p>
            <a:pPr eaLnBrk="1" hangingPunct="1">
              <a:spcBef>
                <a:spcPct val="0"/>
              </a:spcBef>
              <a:spcAft>
                <a:spcPts val="900"/>
              </a:spcAft>
              <a:buNone/>
            </a:pPr>
            <a:r>
              <a:rPr lang="en-US" altLang="en-US" sz="1875"/>
              <a:t>A treaty with Nicaragua set the early course for the future construction of a canal across Central America, and Seward pushed for the annexation of the Midway Islands in the Pacific Ocean.</a:t>
            </a:r>
          </a:p>
          <a:p>
            <a:pPr eaLnBrk="1" hangingPunct="1">
              <a:spcBef>
                <a:spcPct val="0"/>
              </a:spcBef>
              <a:spcAft>
                <a:spcPts val="900"/>
              </a:spcAft>
              <a:buNone/>
            </a:pPr>
            <a:r>
              <a:rPr lang="en-US" altLang="en-US" sz="1875"/>
              <a:t>In 1867 Seward obtained the Alaskan Territory from Russia.</a:t>
            </a:r>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08F5C759-36F8-0647-985A-72F32F8BD2D2}"/>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Foreign policy agenda</a:t>
            </a:r>
            <a:endParaRPr lang="en-US" sz="3000" b="1" dirty="0">
              <a:ea typeface="+mj-ea"/>
              <a:cs typeface="+mj-cs"/>
            </a:endParaRPr>
          </a:p>
        </p:txBody>
      </p:sp>
    </p:spTree>
    <p:extLst>
      <p:ext uri="{BB962C8B-B14F-4D97-AF65-F5344CB8AC3E}">
        <p14:creationId xmlns:p14="http://schemas.microsoft.com/office/powerpoint/2010/main" val="1393375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4</a:t>
            </a:fld>
            <a:endParaRPr/>
          </a:p>
        </p:txBody>
      </p:sp>
      <p:sp>
        <p:nvSpPr>
          <p:cNvPr id="3" name="Content Placeholder 2"/>
          <p:cNvSpPr txBox="1">
            <a:spLocks/>
          </p:cNvSpPr>
          <p:nvPr/>
        </p:nvSpPr>
        <p:spPr bwMode="auto">
          <a:xfrm>
            <a:off x="682228"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As a newly industrial United States began to emerge in the 1870s, economic interests and the industrial revolution began to lead the country toward a more expansionist foreign policy. America had reached its furthest point west.</a:t>
            </a:r>
          </a:p>
          <a:p>
            <a:pPr eaLnBrk="1" hangingPunct="1">
              <a:spcBef>
                <a:spcPct val="0"/>
              </a:spcBef>
              <a:spcAft>
                <a:spcPts val="900"/>
              </a:spcAft>
              <a:buNone/>
            </a:pPr>
            <a:r>
              <a:rPr lang="en-US" altLang="en-US" sz="1875" b="1"/>
              <a:t>Businesses</a:t>
            </a:r>
            <a:r>
              <a:rPr lang="en-US" altLang="en-US" sz="1875"/>
              <a:t> sought new export markets for factory-built goods, oil, and tobacco products, as well as generous trade agreements to secure access to raw materials.</a:t>
            </a:r>
          </a:p>
          <a:p>
            <a:pPr eaLnBrk="1" hangingPunct="1">
              <a:spcBef>
                <a:spcPct val="0"/>
              </a:spcBef>
              <a:spcAft>
                <a:spcPts val="900"/>
              </a:spcAft>
              <a:buNone/>
            </a:pPr>
            <a:r>
              <a:rPr lang="en-US" altLang="en-US" sz="1875"/>
              <a:t>Early social reformers saw opportunities for </a:t>
            </a:r>
            <a:r>
              <a:rPr lang="en-US" altLang="en-US" sz="1875" b="1"/>
              <a:t>religious expansion </a:t>
            </a:r>
            <a:r>
              <a:rPr lang="en-US" altLang="en-US" sz="1875"/>
              <a:t>of the Christian gospel and the benefits of American life to those in less-developed nations.</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21620CE3-64BD-1F44-A902-E5B3D60675F0}"/>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Business and religious expansion </a:t>
            </a:r>
            <a:endParaRPr lang="en-US" sz="3000" b="1" dirty="0">
              <a:ea typeface="+mj-ea"/>
              <a:cs typeface="+mj-cs"/>
            </a:endParaRPr>
          </a:p>
        </p:txBody>
      </p:sp>
    </p:spTree>
    <p:extLst>
      <p:ext uri="{BB962C8B-B14F-4D97-AF65-F5344CB8AC3E}">
        <p14:creationId xmlns:p14="http://schemas.microsoft.com/office/powerpoint/2010/main" val="1215092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5</a:t>
            </a:fld>
            <a:endParaRPr/>
          </a:p>
        </p:txBody>
      </p:sp>
      <p:sp>
        <p:nvSpPr>
          <p:cNvPr id="3" name="Content Placeholder 2"/>
          <p:cNvSpPr txBox="1">
            <a:spLocks/>
          </p:cNvSpPr>
          <p:nvPr/>
        </p:nvSpPr>
        <p:spPr bwMode="auto">
          <a:xfrm>
            <a:off x="672703"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b="1"/>
              <a:t>Frederick Jackson Turner </a:t>
            </a:r>
            <a:r>
              <a:rPr lang="en-US" altLang="en-US" sz="1875"/>
              <a:t>announced his </a:t>
            </a:r>
            <a:r>
              <a:rPr lang="en-US" altLang="en-US" sz="1875" b="1"/>
              <a:t>thesis </a:t>
            </a:r>
            <a:r>
              <a:rPr lang="en-US" altLang="en-US" sz="1875"/>
              <a:t>that American democracy was largely formed by the American frontier.  He noted that “for nearly three centuries, the dominant fact in American life has been expansion.” </a:t>
            </a:r>
          </a:p>
          <a:p>
            <a:pPr eaLnBrk="1" hangingPunct="1">
              <a:spcBef>
                <a:spcPct val="0"/>
              </a:spcBef>
              <a:spcAft>
                <a:spcPts val="900"/>
              </a:spcAft>
              <a:buNone/>
            </a:pPr>
            <a:r>
              <a:rPr lang="en-US" altLang="en-US" sz="1875"/>
              <a:t>Turner concluded that “the demands for a vigorous foreign policy, for an interoceanic canal, for a revival of our power upon our seas, and for the extension of American influence to outlying islands and adjoining countries are indications that forces [of expansion] will continue.” </a:t>
            </a:r>
          </a:p>
          <a:p>
            <a:pPr eaLnBrk="1" hangingPunct="1">
              <a:spcBef>
                <a:spcPct val="0"/>
              </a:spcBef>
              <a:spcAft>
                <a:spcPts val="900"/>
              </a:spcAft>
              <a:buNone/>
            </a:pPr>
            <a:r>
              <a:rPr lang="en-US" altLang="en-US" sz="1875"/>
              <a:t>Such policies would permit Americans to find new markets. </a:t>
            </a:r>
          </a:p>
        </p:txBody>
      </p:sp>
      <p:sp>
        <p:nvSpPr>
          <p:cNvPr id="4" name="Title 5">
            <a:extLst>
              <a:ext uri="{FF2B5EF4-FFF2-40B4-BE49-F238E27FC236}">
                <a16:creationId xmlns:a16="http://schemas.microsoft.com/office/drawing/2014/main" id="{19D3DB92-8D58-8346-8683-30B9A6312BC0}"/>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Historian Frederick Jackson Turner</a:t>
            </a:r>
            <a:endParaRPr lang="en-US" sz="3000" b="1" dirty="0">
              <a:ea typeface="+mj-ea"/>
              <a:cs typeface="+mj-cs"/>
            </a:endParaRPr>
          </a:p>
        </p:txBody>
      </p:sp>
    </p:spTree>
    <p:extLst>
      <p:ext uri="{BB962C8B-B14F-4D97-AF65-F5344CB8AC3E}">
        <p14:creationId xmlns:p14="http://schemas.microsoft.com/office/powerpoint/2010/main" val="2279599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6</a:t>
            </a:fld>
            <a:endParaRPr/>
          </a:p>
        </p:txBody>
      </p:sp>
      <p:sp>
        <p:nvSpPr>
          <p:cNvPr id="3" name="Content Placeholder 2">
            <a:extLst>
              <a:ext uri="{FF2B5EF4-FFF2-40B4-BE49-F238E27FC236}">
                <a16:creationId xmlns:a16="http://schemas.microsoft.com/office/drawing/2014/main" id="{6B8C4776-9178-124C-923C-C5E4ECEC12C2}"/>
              </a:ext>
            </a:extLst>
          </p:cNvPr>
          <p:cNvSpPr txBox="1">
            <a:spLocks/>
          </p:cNvSpPr>
          <p:nvPr/>
        </p:nvSpPr>
        <p:spPr bwMode="auto">
          <a:xfrm>
            <a:off x="690563" y="1958579"/>
            <a:ext cx="8109347" cy="3439715"/>
          </a:xfrm>
          <a:prstGeom prst="rect">
            <a:avLst/>
          </a:prstGeom>
          <a:noFill/>
          <a:ln>
            <a:noFill/>
          </a:ln>
          <a:extLst>
            <a:ext uri="{909E8E84-426E-40dd-AFC4-6F175D3DCCD1}"/>
            <a:ext uri="{91240B29-F687-4f45-9708-019B960494DF}"/>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450"/>
              </a:spcAft>
              <a:buNone/>
              <a:defRPr/>
            </a:pPr>
            <a:r>
              <a:rPr lang="en-US" altLang="en-US" sz="1875" dirty="0"/>
              <a:t>Turner provided the idea for an empire, but </a:t>
            </a:r>
            <a:r>
              <a:rPr lang="en-US" altLang="en-US" sz="1875" b="1" dirty="0"/>
              <a:t>Alfred Mahan</a:t>
            </a:r>
            <a:r>
              <a:rPr lang="en-US" altLang="en-US" sz="1875" dirty="0"/>
              <a:t> provided the more practical guide. In his </a:t>
            </a:r>
            <a:r>
              <a:rPr lang="en-US" altLang="en-US" sz="1875" b="1" dirty="0"/>
              <a:t>1890</a:t>
            </a:r>
            <a:r>
              <a:rPr lang="en-US" altLang="en-US" sz="1875" dirty="0"/>
              <a:t> work, </a:t>
            </a:r>
            <a:r>
              <a:rPr lang="en-US" altLang="en-US" sz="1875" i="1" dirty="0"/>
              <a:t>The Influence of Sea Power upon History</a:t>
            </a:r>
            <a:r>
              <a:rPr lang="en-US" altLang="en-US" sz="1875" dirty="0"/>
              <a:t>, he suggested </a:t>
            </a:r>
            <a:r>
              <a:rPr lang="en-US" altLang="en-US" sz="1875" b="1" dirty="0"/>
              <a:t>three strategies </a:t>
            </a:r>
            <a:r>
              <a:rPr lang="en-US" altLang="en-US" sz="1875" dirty="0"/>
              <a:t>that would assist the United States in constructing and maintaining an empire.</a:t>
            </a:r>
          </a:p>
          <a:p>
            <a:pPr marL="342900" indent="-342900" eaLnBrk="1" hangingPunct="1">
              <a:spcBef>
                <a:spcPct val="0"/>
              </a:spcBef>
              <a:spcAft>
                <a:spcPts val="450"/>
              </a:spcAft>
              <a:buFont typeface="+mj-lt"/>
              <a:buAutoNum type="arabicPeriod"/>
              <a:defRPr/>
            </a:pPr>
            <a:r>
              <a:rPr lang="en-US" altLang="en-US" sz="1875" dirty="0"/>
              <a:t>Mahan called for government to build a stronger more powerful Navy. </a:t>
            </a:r>
          </a:p>
          <a:p>
            <a:pPr marL="342900" indent="-342900" eaLnBrk="1" hangingPunct="1">
              <a:spcBef>
                <a:spcPct val="0"/>
              </a:spcBef>
              <a:spcAft>
                <a:spcPts val="450"/>
              </a:spcAft>
              <a:buFont typeface="+mj-lt"/>
              <a:buAutoNum type="arabicPeriod"/>
              <a:defRPr/>
            </a:pPr>
            <a:r>
              <a:rPr lang="en-US" altLang="en-US" sz="1875" dirty="0"/>
              <a:t>He suggested a network of naval bases to fuel this expanding fleet.  </a:t>
            </a:r>
          </a:p>
          <a:p>
            <a:pPr marL="342900" indent="-342900" eaLnBrk="1" hangingPunct="1">
              <a:spcBef>
                <a:spcPct val="0"/>
              </a:spcBef>
              <a:spcAft>
                <a:spcPts val="900"/>
              </a:spcAft>
              <a:buFont typeface="+mj-lt"/>
              <a:buAutoNum type="arabicPeriod"/>
              <a:defRPr/>
            </a:pPr>
            <a:r>
              <a:rPr lang="en-US" altLang="en-US" sz="1875" dirty="0"/>
              <a:t>He urged the construction of a canal across the isthmus of Central America.</a:t>
            </a:r>
          </a:p>
          <a:p>
            <a:pPr eaLnBrk="1" hangingPunct="1">
              <a:spcBef>
                <a:spcPct val="0"/>
              </a:spcBef>
              <a:spcAft>
                <a:spcPts val="900"/>
              </a:spcAft>
              <a:buNone/>
              <a:defRPr/>
            </a:pPr>
            <a:r>
              <a:rPr lang="en-US" altLang="en-US" sz="1875" dirty="0"/>
              <a:t>The government acted quickly with the </a:t>
            </a:r>
            <a:r>
              <a:rPr lang="en-US" altLang="en-US" sz="1875" b="1" dirty="0"/>
              <a:t>Naval Act of 1890</a:t>
            </a:r>
            <a:r>
              <a:rPr lang="en-US" altLang="en-US" sz="1875" dirty="0"/>
              <a:t>, which set production levels for a modern fleet. By 1898, the government had increased the Navy to an active fleet of 160 vessels and 6 battleships.</a:t>
            </a:r>
          </a:p>
          <a:p>
            <a:pPr eaLnBrk="1" hangingPunct="1">
              <a:spcBef>
                <a:spcPct val="0"/>
              </a:spcBef>
              <a:spcAft>
                <a:spcPts val="450"/>
              </a:spcAft>
              <a:buNone/>
              <a:defRPr/>
            </a:pPr>
            <a:endParaRPr lang="en-US" altLang="en-US" sz="1950" dirty="0"/>
          </a:p>
          <a:p>
            <a:pPr eaLnBrk="1" hangingPunct="1">
              <a:spcBef>
                <a:spcPct val="0"/>
              </a:spcBef>
              <a:spcAft>
                <a:spcPts val="450"/>
              </a:spcAft>
              <a:buNone/>
              <a:defRPr/>
            </a:pPr>
            <a:endParaRPr lang="en-US" altLang="en-US" sz="1950" dirty="0"/>
          </a:p>
        </p:txBody>
      </p:sp>
      <p:sp>
        <p:nvSpPr>
          <p:cNvPr id="4" name="Title 5">
            <a:extLst>
              <a:ext uri="{FF2B5EF4-FFF2-40B4-BE49-F238E27FC236}">
                <a16:creationId xmlns:a16="http://schemas.microsoft.com/office/drawing/2014/main" id="{D6479931-BB75-E04D-B2DA-90B1E09A0703}"/>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Naval strategist Alfred Thayer Mahan</a:t>
            </a:r>
            <a:endParaRPr lang="en-US" sz="3000" b="1" dirty="0">
              <a:ea typeface="+mj-ea"/>
              <a:cs typeface="+mj-cs"/>
            </a:endParaRPr>
          </a:p>
        </p:txBody>
      </p:sp>
    </p:spTree>
    <p:extLst>
      <p:ext uri="{BB962C8B-B14F-4D97-AF65-F5344CB8AC3E}">
        <p14:creationId xmlns:p14="http://schemas.microsoft.com/office/powerpoint/2010/main" val="506537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7</a:t>
            </a:fld>
            <a:endParaRPr/>
          </a:p>
        </p:txBody>
      </p:sp>
      <p:sp>
        <p:nvSpPr>
          <p:cNvPr id="3" name="Content Placeholder 2"/>
          <p:cNvSpPr txBox="1">
            <a:spLocks/>
          </p:cNvSpPr>
          <p:nvPr/>
        </p:nvSpPr>
        <p:spPr bwMode="auto">
          <a:xfrm>
            <a:off x="672704" y="1966913"/>
            <a:ext cx="7984331"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In the </a:t>
            </a:r>
            <a:r>
              <a:rPr lang="en-US" altLang="en-US" sz="1875" b="1"/>
              <a:t>Spanish-American War</a:t>
            </a:r>
            <a:r>
              <a:rPr lang="en-US" altLang="en-US" sz="1875"/>
              <a:t>,</a:t>
            </a:r>
            <a:r>
              <a:rPr lang="en-US" altLang="en-US" sz="1875" b="1"/>
              <a:t> </a:t>
            </a:r>
            <a:r>
              <a:rPr lang="en-US" altLang="en-US" sz="1875"/>
              <a:t>the United States confronted Spain over its imperial rule in Cuba.</a:t>
            </a:r>
          </a:p>
          <a:p>
            <a:pPr eaLnBrk="1" hangingPunct="1">
              <a:spcBef>
                <a:spcPct val="0"/>
              </a:spcBef>
              <a:spcAft>
                <a:spcPts val="900"/>
              </a:spcAft>
              <a:buNone/>
            </a:pPr>
            <a:r>
              <a:rPr lang="en-US" altLang="en-US" sz="1875"/>
              <a:t>Republican President William McKinley tried to prevent war through diplomacy by calling on Spain to end its policy of concentrating the native Cuban population in military camps. Spain’s refusal, coupled with the recent sinking of the U.S. battleship </a:t>
            </a:r>
            <a:r>
              <a:rPr lang="en-US" altLang="en-US" sz="1875" i="1"/>
              <a:t>Maine</a:t>
            </a:r>
            <a:r>
              <a:rPr lang="en-US" altLang="en-US" sz="1875"/>
              <a:t>, left McKinley little choice but to request a declaration of war from Congress.</a:t>
            </a:r>
          </a:p>
          <a:p>
            <a:pPr eaLnBrk="1" hangingPunct="1">
              <a:spcBef>
                <a:spcPct val="0"/>
              </a:spcBef>
              <a:spcAft>
                <a:spcPts val="900"/>
              </a:spcAft>
              <a:buNone/>
            </a:pPr>
            <a:r>
              <a:rPr lang="en-US" altLang="en-US" sz="1875"/>
              <a:t>The Spanish-American War lasted approximately ten weeks; the United States triumphed in its goal of helping liberate Cuba from Spanish control.</a:t>
            </a:r>
          </a:p>
        </p:txBody>
      </p:sp>
      <p:sp>
        <p:nvSpPr>
          <p:cNvPr id="4" name="Title 5">
            <a:extLst>
              <a:ext uri="{FF2B5EF4-FFF2-40B4-BE49-F238E27FC236}">
                <a16:creationId xmlns:a16="http://schemas.microsoft.com/office/drawing/2014/main" id="{15C1137F-0E8B-3548-8873-D6A2041C0E23}"/>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t>The Spanish-American War</a:t>
            </a:r>
            <a:endParaRPr lang="en-US" sz="3000" b="1" dirty="0">
              <a:ea typeface="+mj-ea"/>
              <a:cs typeface="+mj-cs"/>
            </a:endParaRPr>
          </a:p>
        </p:txBody>
      </p:sp>
    </p:spTree>
    <p:extLst>
      <p:ext uri="{BB962C8B-B14F-4D97-AF65-F5344CB8AC3E}">
        <p14:creationId xmlns:p14="http://schemas.microsoft.com/office/powerpoint/2010/main" val="2079432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8</a:t>
            </a:fld>
            <a:endParaRPr/>
          </a:p>
        </p:txBody>
      </p:sp>
      <p:sp>
        <p:nvSpPr>
          <p:cNvPr id="3" name="Content Placeholder 2"/>
          <p:cNvSpPr txBox="1">
            <a:spLocks/>
          </p:cNvSpPr>
          <p:nvPr/>
        </p:nvSpPr>
        <p:spPr bwMode="auto">
          <a:xfrm>
            <a:off x="690563" y="1958579"/>
            <a:ext cx="7852172" cy="34397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The Spanish-American War was the first significant </a:t>
            </a:r>
            <a:r>
              <a:rPr lang="en-US" altLang="en-US" sz="1875" b="1"/>
              <a:t>international</a:t>
            </a:r>
            <a:r>
              <a:rPr lang="en-US" altLang="en-US" sz="1875"/>
              <a:t> </a:t>
            </a:r>
            <a:r>
              <a:rPr lang="en-US" altLang="en-US" sz="1875" b="1"/>
              <a:t>military </a:t>
            </a:r>
            <a:r>
              <a:rPr lang="en-US" altLang="en-US" sz="1875"/>
              <a:t>conflict for the United States since its war against Mexico in 1846. The first step towards becoming an empire was a decisive military one. By engaging with Spain, the United States was able to gain valuable territories in Latin America and Asia. The untested U.S. Navy proved superior to the Spanish fleet, and the military strategists who planned the war caught the Spanish by surprise.</a:t>
            </a:r>
          </a:p>
          <a:p>
            <a:pPr eaLnBrk="1" hangingPunct="1">
              <a:spcBef>
                <a:spcPct val="0"/>
              </a:spcBef>
              <a:spcAft>
                <a:spcPts val="900"/>
              </a:spcAft>
              <a:buNone/>
            </a:pPr>
            <a:r>
              <a:rPr lang="en-US" altLang="en-US" sz="1875"/>
              <a:t>The annexation of the former Spanish colonies of Guam, Puerto Rico, and the Philippines, combined with the </a:t>
            </a:r>
            <a:r>
              <a:rPr lang="en-US" altLang="en-US" sz="1875" b="1"/>
              <a:t>acquisition</a:t>
            </a:r>
            <a:r>
              <a:rPr lang="en-US" altLang="en-US" sz="1875"/>
              <a:t> of Hawaii, Samoa, and Wake Island, positioned the United States as the predominant world power in the South Pacific and the Caribbean.</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7531E746-5E12-8E40-B773-849456ADDBB5}"/>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International military and American acquisitions</a:t>
            </a:r>
            <a:endParaRPr lang="en-US" sz="3000" b="1" dirty="0">
              <a:ea typeface="+mj-ea"/>
              <a:cs typeface="+mj-cs"/>
            </a:endParaRPr>
          </a:p>
        </p:txBody>
      </p:sp>
    </p:spTree>
    <p:extLst>
      <p:ext uri="{BB962C8B-B14F-4D97-AF65-F5344CB8AC3E}">
        <p14:creationId xmlns:p14="http://schemas.microsoft.com/office/powerpoint/2010/main" val="9964799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4"/>
          <p:cNvSpPr txBox="1">
            <a:spLocks noGrp="1"/>
          </p:cNvSpPr>
          <p:nvPr>
            <p:ph type="sldNum" idx="12"/>
          </p:nvPr>
        </p:nvSpPr>
        <p:spPr>
          <a:xfrm>
            <a:off x="6930825" y="6206977"/>
            <a:ext cx="2133600" cy="365100"/>
          </a:xfrm>
          <a:prstGeom prst="rect">
            <a:avLst/>
          </a:prstGeom>
        </p:spPr>
        <p:txBody>
          <a:bodyPr spcFirstLastPara="1" wrap="square" lIns="91425" tIns="45700" rIns="91425" bIns="45700" anchor="ctr" anchorCtr="0">
            <a:noAutofit/>
          </a:bodyPr>
          <a:lstStyle/>
          <a:p>
            <a:pPr marL="0" lvl="0" indent="0">
              <a:spcBef>
                <a:spcPts val="0"/>
              </a:spcBef>
              <a:spcAft>
                <a:spcPts val="0"/>
              </a:spcAft>
              <a:buClr>
                <a:srgbClr val="000000"/>
              </a:buClr>
              <a:buFont typeface="Arial"/>
              <a:buNone/>
            </a:pPr>
            <a:fld id="{00000000-1234-1234-1234-123412341234}" type="slidenum">
              <a:rPr lang="en-US"/>
              <a:t>9</a:t>
            </a:fld>
            <a:endParaRPr/>
          </a:p>
        </p:txBody>
      </p:sp>
      <p:sp>
        <p:nvSpPr>
          <p:cNvPr id="3" name="Content Placeholder 2"/>
          <p:cNvSpPr txBox="1">
            <a:spLocks/>
          </p:cNvSpPr>
          <p:nvPr/>
        </p:nvSpPr>
        <p:spPr bwMode="auto">
          <a:xfrm>
            <a:off x="690563" y="1966913"/>
            <a:ext cx="7852172" cy="343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None/>
            </a:pPr>
            <a:r>
              <a:rPr lang="en-US" altLang="en-US" sz="1875"/>
              <a:t>At the conclusion of the Spanish-American War, Spain and the United States signed the </a:t>
            </a:r>
            <a:r>
              <a:rPr lang="en-US" altLang="en-US" sz="1875" b="1"/>
              <a:t>Treaty of Paris </a:t>
            </a:r>
            <a:r>
              <a:rPr lang="en-US" altLang="en-US" sz="1875"/>
              <a:t>on </a:t>
            </a:r>
            <a:r>
              <a:rPr lang="en-US" altLang="en-US" sz="1875" b="1"/>
              <a:t>December 10, 1898</a:t>
            </a:r>
            <a:r>
              <a:rPr lang="en-US" altLang="en-US" sz="1875"/>
              <a:t>. With this came international recognition that there was a new American Empire that included the Philippines, Puerto Rico, and Guam.</a:t>
            </a:r>
          </a:p>
          <a:p>
            <a:pPr eaLnBrk="1" hangingPunct="1">
              <a:spcBef>
                <a:spcPct val="0"/>
              </a:spcBef>
              <a:spcAft>
                <a:spcPts val="900"/>
              </a:spcAft>
              <a:buNone/>
            </a:pPr>
            <a:r>
              <a:rPr lang="en-US" altLang="en-US" sz="1875"/>
              <a:t>Even though the American press glorified the nation’s new reach, the country was neither unified in support for the treaty nor in the idea of the U.S. building an empire at all. Many prominent Americans were strongly opposed. </a:t>
            </a:r>
          </a:p>
          <a:p>
            <a:pPr eaLnBrk="1" hangingPunct="1">
              <a:spcBef>
                <a:spcPct val="0"/>
              </a:spcBef>
              <a:spcAft>
                <a:spcPts val="900"/>
              </a:spcAft>
              <a:buNone/>
            </a:pPr>
            <a:r>
              <a:rPr lang="en-US" altLang="en-US" sz="1875"/>
              <a:t>These Americans formed the </a:t>
            </a:r>
            <a:r>
              <a:rPr lang="en-US" altLang="en-US" sz="1875" b="1"/>
              <a:t>Anti-Imperialist League </a:t>
            </a:r>
            <a:r>
              <a:rPr lang="en-US" altLang="en-US" sz="1875"/>
              <a:t>to oppose expansion. They felt that empire building went against the principles of democracy and freedom, and worried about competition from foreign workers.</a:t>
            </a:r>
          </a:p>
          <a:p>
            <a:pPr eaLnBrk="1" hangingPunct="1">
              <a:spcBef>
                <a:spcPct val="0"/>
              </a:spcBef>
              <a:spcAft>
                <a:spcPts val="450"/>
              </a:spcAft>
              <a:buNone/>
            </a:pPr>
            <a:endParaRPr lang="en-US" altLang="en-US" sz="1950"/>
          </a:p>
          <a:p>
            <a:pPr eaLnBrk="1" hangingPunct="1">
              <a:spcBef>
                <a:spcPct val="0"/>
              </a:spcBef>
              <a:spcAft>
                <a:spcPts val="450"/>
              </a:spcAft>
              <a:buNone/>
            </a:pPr>
            <a:endParaRPr lang="en-US" altLang="en-US" sz="1950"/>
          </a:p>
        </p:txBody>
      </p:sp>
      <p:sp>
        <p:nvSpPr>
          <p:cNvPr id="4" name="Title 5">
            <a:extLst>
              <a:ext uri="{FF2B5EF4-FFF2-40B4-BE49-F238E27FC236}">
                <a16:creationId xmlns:a16="http://schemas.microsoft.com/office/drawing/2014/main" id="{00627787-7270-5046-9360-6CBF4915C152}"/>
              </a:ext>
            </a:extLst>
          </p:cNvPr>
          <p:cNvSpPr txBox="1">
            <a:spLocks/>
          </p:cNvSpPr>
          <p:nvPr/>
        </p:nvSpPr>
        <p:spPr bwMode="auto">
          <a:xfrm>
            <a:off x="457200" y="953691"/>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Establishing peace and creating an empire</a:t>
            </a:r>
            <a:endParaRPr lang="en-US" sz="3000" b="1" dirty="0">
              <a:ea typeface="+mj-ea"/>
              <a:cs typeface="+mj-cs"/>
            </a:endParaRPr>
          </a:p>
        </p:txBody>
      </p:sp>
    </p:spTree>
    <p:extLst>
      <p:ext uri="{BB962C8B-B14F-4D97-AF65-F5344CB8AC3E}">
        <p14:creationId xmlns:p14="http://schemas.microsoft.com/office/powerpoint/2010/main" val="38197214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2714</TotalTime>
  <Words>1971</Words>
  <Application>Microsoft Office PowerPoint</Application>
  <PresentationFormat>On-screen Show (4:3)</PresentationFormat>
  <Paragraphs>111</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Fratz, Lindsey</dc:creator>
  <cp:lastModifiedBy>Lang, Jennifer R.</cp:lastModifiedBy>
  <cp:revision>127</cp:revision>
  <cp:lastPrinted>2018-01-31T01:50:56Z</cp:lastPrinted>
  <dcterms:modified xsi:type="dcterms:W3CDTF">2022-05-26T17:14:00Z</dcterms:modified>
</cp:coreProperties>
</file>