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7" r:id="rId7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F6DBD-05D0-4295-8A07-35BE26746EF9}" v="9" dt="2026-01-01T16:08:15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microsoft.com/office/2016/11/relationships/changesInfo" Target="changesInfos/changesInfo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ica Burns" userId="6d8b9f10-f1f6-42f8-b97c-945e16e72fb1" providerId="ADAL" clId="{B2D2E9F2-536C-478F-915D-EA02A9C8D23C}"/>
    <pc:docChg chg="undo custSel addSld delSld modSld">
      <pc:chgData name="Erica Burns" userId="6d8b9f10-f1f6-42f8-b97c-945e16e72fb1" providerId="ADAL" clId="{B2D2E9F2-536C-478F-915D-EA02A9C8D23C}" dt="2026-01-01T16:08:58.838" v="286" actId="20577"/>
      <pc:docMkLst>
        <pc:docMk/>
      </pc:docMkLst>
      <pc:sldChg chg="modSp del mod">
        <pc:chgData name="Erica Burns" userId="6d8b9f10-f1f6-42f8-b97c-945e16e72fb1" providerId="ADAL" clId="{B2D2E9F2-536C-478F-915D-EA02A9C8D23C}" dt="2026-01-01T01:04:20.635" v="26" actId="47"/>
        <pc:sldMkLst>
          <pc:docMk/>
          <pc:sldMk cId="0" sldId="256"/>
        </pc:sldMkLst>
        <pc:spChg chg="mod">
          <ac:chgData name="Erica Burns" userId="6d8b9f10-f1f6-42f8-b97c-945e16e72fb1" providerId="ADAL" clId="{B2D2E9F2-536C-478F-915D-EA02A9C8D23C}" dt="2026-01-01T01:03:48.912" v="1" actId="21"/>
          <ac:spMkLst>
            <pc:docMk/>
            <pc:sldMk cId="0" sldId="256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01:04:01.138" v="3" actId="21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4:37.185" v="36" actId="20577"/>
        <pc:sldMkLst>
          <pc:docMk/>
          <pc:sldMk cId="0" sldId="257"/>
        </pc:sldMkLst>
        <pc:spChg chg="mod">
          <ac:chgData name="Erica Burns" userId="6d8b9f10-f1f6-42f8-b97c-945e16e72fb1" providerId="ADAL" clId="{B2D2E9F2-536C-478F-915D-EA02A9C8D23C}" dt="2026-01-01T01:04:37.185" v="36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4:53.813" v="44" actId="20577"/>
        <pc:sldMkLst>
          <pc:docMk/>
          <pc:sldMk cId="0" sldId="258"/>
        </pc:sldMkLst>
        <pc:spChg chg="mod">
          <ac:chgData name="Erica Burns" userId="6d8b9f10-f1f6-42f8-b97c-945e16e72fb1" providerId="ADAL" clId="{B2D2E9F2-536C-478F-915D-EA02A9C8D23C}" dt="2026-01-01T01:04:53.813" v="44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5:04.614" v="50" actId="20577"/>
        <pc:sldMkLst>
          <pc:docMk/>
          <pc:sldMk cId="0" sldId="259"/>
        </pc:sldMkLst>
        <pc:spChg chg="mod">
          <ac:chgData name="Erica Burns" userId="6d8b9f10-f1f6-42f8-b97c-945e16e72fb1" providerId="ADAL" clId="{B2D2E9F2-536C-478F-915D-EA02A9C8D23C}" dt="2026-01-01T01:05:04.614" v="50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16:01:45.835" v="228" actId="20577"/>
        <pc:sldMkLst>
          <pc:docMk/>
          <pc:sldMk cId="0" sldId="260"/>
        </pc:sldMkLst>
        <pc:spChg chg="mod">
          <ac:chgData name="Erica Burns" userId="6d8b9f10-f1f6-42f8-b97c-945e16e72fb1" providerId="ADAL" clId="{B2D2E9F2-536C-478F-915D-EA02A9C8D23C}" dt="2026-01-01T16:01:45.835" v="228" actId="20577"/>
          <ac:spMkLst>
            <pc:docMk/>
            <pc:sldMk cId="0" sldId="260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16:01:41.216" v="225" actId="579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8:04.372" v="105" actId="20577"/>
        <pc:sldMkLst>
          <pc:docMk/>
          <pc:sldMk cId="0" sldId="261"/>
        </pc:sldMkLst>
        <pc:spChg chg="mod">
          <ac:chgData name="Erica Burns" userId="6d8b9f10-f1f6-42f8-b97c-945e16e72fb1" providerId="ADAL" clId="{B2D2E9F2-536C-478F-915D-EA02A9C8D23C}" dt="2026-01-01T01:04:04.141" v="5" actId="276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01:08:04.372" v="105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8:14.332" v="109" actId="20577"/>
        <pc:sldMkLst>
          <pc:docMk/>
          <pc:sldMk cId="0" sldId="262"/>
        </pc:sldMkLst>
        <pc:spChg chg="mod">
          <ac:chgData name="Erica Burns" userId="6d8b9f10-f1f6-42f8-b97c-945e16e72fb1" providerId="ADAL" clId="{B2D2E9F2-536C-478F-915D-EA02A9C8D23C}" dt="2026-01-01T01:08:14.332" v="109" actId="20577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8:27.829" v="115" actId="20577"/>
        <pc:sldMkLst>
          <pc:docMk/>
          <pc:sldMk cId="0" sldId="263"/>
        </pc:sldMkLst>
        <pc:spChg chg="mod">
          <ac:chgData name="Erica Burns" userId="6d8b9f10-f1f6-42f8-b97c-945e16e72fb1" providerId="ADAL" clId="{B2D2E9F2-536C-478F-915D-EA02A9C8D23C}" dt="2026-01-01T01:08:27.829" v="115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8:42.041" v="122" actId="15"/>
        <pc:sldMkLst>
          <pc:docMk/>
          <pc:sldMk cId="0" sldId="264"/>
        </pc:sldMkLst>
        <pc:spChg chg="mod">
          <ac:chgData name="Erica Burns" userId="6d8b9f10-f1f6-42f8-b97c-945e16e72fb1" providerId="ADAL" clId="{B2D2E9F2-536C-478F-915D-EA02A9C8D23C}" dt="2026-01-01T01:08:42.041" v="122" actId="15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8:51.520" v="128" actId="20577"/>
        <pc:sldMkLst>
          <pc:docMk/>
          <pc:sldMk cId="0" sldId="265"/>
        </pc:sldMkLst>
        <pc:spChg chg="mod">
          <ac:chgData name="Erica Burns" userId="6d8b9f10-f1f6-42f8-b97c-945e16e72fb1" providerId="ADAL" clId="{B2D2E9F2-536C-478F-915D-EA02A9C8D23C}" dt="2026-01-01T01:08:51.520" v="128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9:08.919" v="138" actId="20577"/>
        <pc:sldMkLst>
          <pc:docMk/>
          <pc:sldMk cId="0" sldId="266"/>
        </pc:sldMkLst>
        <pc:spChg chg="mod">
          <ac:chgData name="Erica Burns" userId="6d8b9f10-f1f6-42f8-b97c-945e16e72fb1" providerId="ADAL" clId="{B2D2E9F2-536C-478F-915D-EA02A9C8D23C}" dt="2026-01-01T01:09:08.919" v="138" actId="20577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9:24.292" v="148" actId="20577"/>
        <pc:sldMkLst>
          <pc:docMk/>
          <pc:sldMk cId="0" sldId="267"/>
        </pc:sldMkLst>
        <pc:spChg chg="mod">
          <ac:chgData name="Erica Burns" userId="6d8b9f10-f1f6-42f8-b97c-945e16e72fb1" providerId="ADAL" clId="{B2D2E9F2-536C-478F-915D-EA02A9C8D23C}" dt="2026-01-01T01:09:24.292" v="14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16:02:24.527" v="233" actId="27636"/>
        <pc:sldMkLst>
          <pc:docMk/>
          <pc:sldMk cId="0" sldId="268"/>
        </pc:sldMkLst>
        <pc:spChg chg="mod">
          <ac:chgData name="Erica Burns" userId="6d8b9f10-f1f6-42f8-b97c-945e16e72fb1" providerId="ADAL" clId="{B2D2E9F2-536C-478F-915D-EA02A9C8D23C}" dt="2026-01-01T16:02:24.527" v="233" actId="27636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9:40.236" v="156" actId="20577"/>
        <pc:sldMkLst>
          <pc:docMk/>
          <pc:sldMk cId="0" sldId="269"/>
        </pc:sldMkLst>
        <pc:spChg chg="mod">
          <ac:chgData name="Erica Burns" userId="6d8b9f10-f1f6-42f8-b97c-945e16e72fb1" providerId="ADAL" clId="{B2D2E9F2-536C-478F-915D-EA02A9C8D23C}" dt="2026-01-01T01:09:40.236" v="156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09:46.975" v="162" actId="20577"/>
        <pc:sldMkLst>
          <pc:docMk/>
          <pc:sldMk cId="0" sldId="270"/>
        </pc:sldMkLst>
        <pc:spChg chg="mod">
          <ac:chgData name="Erica Burns" userId="6d8b9f10-f1f6-42f8-b97c-945e16e72fb1" providerId="ADAL" clId="{B2D2E9F2-536C-478F-915D-EA02A9C8D23C}" dt="2026-01-01T01:09:46.975" v="162" actId="20577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10:01.700" v="170" actId="20577"/>
        <pc:sldMkLst>
          <pc:docMk/>
          <pc:sldMk cId="0" sldId="271"/>
        </pc:sldMkLst>
        <pc:spChg chg="mod">
          <ac:chgData name="Erica Burns" userId="6d8b9f10-f1f6-42f8-b97c-945e16e72fb1" providerId="ADAL" clId="{B2D2E9F2-536C-478F-915D-EA02A9C8D23C}" dt="2026-01-01T01:10:01.700" v="170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10:07.908" v="174" actId="20577"/>
        <pc:sldMkLst>
          <pc:docMk/>
          <pc:sldMk cId="0" sldId="272"/>
        </pc:sldMkLst>
        <pc:spChg chg="mod">
          <ac:chgData name="Erica Burns" userId="6d8b9f10-f1f6-42f8-b97c-945e16e72fb1" providerId="ADAL" clId="{B2D2E9F2-536C-478F-915D-EA02A9C8D23C}" dt="2026-01-01T01:10:07.908" v="174" actId="20577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Erica Burns" userId="6d8b9f10-f1f6-42f8-b97c-945e16e72fb1" providerId="ADAL" clId="{B2D2E9F2-536C-478F-915D-EA02A9C8D23C}" dt="2026-01-01T01:10:15.804" v="178" actId="20577"/>
        <pc:sldMkLst>
          <pc:docMk/>
          <pc:sldMk cId="0" sldId="273"/>
        </pc:sldMkLst>
        <pc:spChg chg="mod">
          <ac:chgData name="Erica Burns" userId="6d8b9f10-f1f6-42f8-b97c-945e16e72fb1" providerId="ADAL" clId="{B2D2E9F2-536C-478F-915D-EA02A9C8D23C}" dt="2026-01-01T01:10:15.804" v="178" actId="20577"/>
          <ac:spMkLst>
            <pc:docMk/>
            <pc:sldMk cId="0" sldId="273"/>
            <ac:spMk id="3" creationId="{00000000-0000-0000-0000-000000000000}"/>
          </ac:spMkLst>
        </pc:spChg>
      </pc:sldChg>
      <pc:sldChg chg="modSp add del mod">
        <pc:chgData name="Erica Burns" userId="6d8b9f10-f1f6-42f8-b97c-945e16e72fb1" providerId="ADAL" clId="{B2D2E9F2-536C-478F-915D-EA02A9C8D23C}" dt="2026-01-01T16:07:38.661" v="278" actId="20577"/>
        <pc:sldMkLst>
          <pc:docMk/>
          <pc:sldMk cId="0" sldId="274"/>
        </pc:sldMkLst>
        <pc:spChg chg="mod">
          <ac:chgData name="Erica Burns" userId="6d8b9f10-f1f6-42f8-b97c-945e16e72fb1" providerId="ADAL" clId="{B2D2E9F2-536C-478F-915D-EA02A9C8D23C}" dt="2026-01-01T16:07:38.661" v="278" actId="20577"/>
          <ac:spMkLst>
            <pc:docMk/>
            <pc:sldMk cId="0" sldId="274"/>
            <ac:spMk id="2" creationId="{00000000-0000-0000-0000-000000000000}"/>
          </ac:spMkLst>
        </pc:spChg>
        <pc:spChg chg="mod">
          <ac:chgData name="Erica Burns" userId="6d8b9f10-f1f6-42f8-b97c-945e16e72fb1" providerId="ADAL" clId="{B2D2E9F2-536C-478F-915D-EA02A9C8D23C}" dt="2026-01-01T01:10:31.734" v="186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new mod">
        <pc:chgData name="Erica Burns" userId="6d8b9f10-f1f6-42f8-b97c-945e16e72fb1" providerId="ADAL" clId="{B2D2E9F2-536C-478F-915D-EA02A9C8D23C}" dt="2026-01-01T16:08:58.838" v="286" actId="20577"/>
        <pc:sldMkLst>
          <pc:docMk/>
          <pc:sldMk cId="1324204133" sldId="275"/>
        </pc:sldMkLst>
        <pc:spChg chg="mod">
          <ac:chgData name="Erica Burns" userId="6d8b9f10-f1f6-42f8-b97c-945e16e72fb1" providerId="ADAL" clId="{B2D2E9F2-536C-478F-915D-EA02A9C8D23C}" dt="2026-01-01T01:03:53.744" v="2"/>
          <ac:spMkLst>
            <pc:docMk/>
            <pc:sldMk cId="1324204133" sldId="275"/>
            <ac:spMk id="2" creationId="{69168E70-EAE9-A0B4-C44B-F807E18EB960}"/>
          </ac:spMkLst>
        </pc:spChg>
        <pc:spChg chg="mod">
          <ac:chgData name="Erica Burns" userId="6d8b9f10-f1f6-42f8-b97c-945e16e72fb1" providerId="ADAL" clId="{B2D2E9F2-536C-478F-915D-EA02A9C8D23C}" dt="2026-01-01T16:08:58.838" v="286" actId="20577"/>
          <ac:spMkLst>
            <pc:docMk/>
            <pc:sldMk cId="1324204133" sldId="275"/>
            <ac:spMk id="3" creationId="{53A36969-3AA3-D3F4-AE93-0F7C30F26EC6}"/>
          </ac:spMkLst>
        </pc:spChg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76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77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78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79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0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1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2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3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4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5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6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7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8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89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0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1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2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3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4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5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6"/>
        </pc:sldMkLst>
      </pc:sldChg>
      <pc:sldChg chg="add">
        <pc:chgData name="Erica Burns" userId="6d8b9f10-f1f6-42f8-b97c-945e16e72fb1" providerId="ADAL" clId="{B2D2E9F2-536C-478F-915D-EA02A9C8D23C}" dt="2026-01-01T16:05:56.593" v="236"/>
        <pc:sldMkLst>
          <pc:docMk/>
          <pc:sldMk cId="0" sldId="297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298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299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0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1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2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3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4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5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6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7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8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09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10"/>
        </pc:sldMkLst>
      </pc:sldChg>
      <pc:sldChg chg="add">
        <pc:chgData name="Erica Burns" userId="6d8b9f10-f1f6-42f8-b97c-945e16e72fb1" providerId="ADAL" clId="{B2D2E9F2-536C-478F-915D-EA02A9C8D23C}" dt="2026-01-01T16:06:42.933" v="237"/>
        <pc:sldMkLst>
          <pc:docMk/>
          <pc:sldMk cId="0" sldId="311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2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3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4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5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6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7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8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19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0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1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2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3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4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5"/>
        </pc:sldMkLst>
      </pc:sldChg>
      <pc:sldChg chg="add del">
        <pc:chgData name="Erica Burns" userId="6d8b9f10-f1f6-42f8-b97c-945e16e72fb1" providerId="ADAL" clId="{B2D2E9F2-536C-478F-915D-EA02A9C8D23C}" dt="2026-01-01T16:08:41.546" v="280" actId="47"/>
        <pc:sldMkLst>
          <pc:docMk/>
          <pc:sldMk cId="0" sldId="326"/>
        </pc:sldMkLst>
      </pc:sldChg>
      <pc:sldChg chg="add">
        <pc:chgData name="Erica Burns" userId="6d8b9f10-f1f6-42f8-b97c-945e16e72fb1" providerId="ADAL" clId="{B2D2E9F2-536C-478F-915D-EA02A9C8D23C}" dt="2026-01-01T16:08:15.225" v="279"/>
        <pc:sldMkLst>
          <pc:docMk/>
          <pc:sldMk cId="0" sldId="32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68E70-EAE9-A0B4-C44B-F807E18EB9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Adaptive Specific Host Defenses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A36969-3AA3-D3F4-AE93-0F7C30F26E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Microbiology- Chapter 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204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Antibodies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Immunoglobulins</a:t>
            </a:r>
          </a:p>
          <a:p>
            <a:r>
              <a:rPr dirty="0"/>
              <a:t>Heavy and light chains</a:t>
            </a:r>
          </a:p>
          <a:p>
            <a:r>
              <a:rPr dirty="0"/>
              <a:t>Fab and Fc regions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Antibody Classes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IgG – most abundant</a:t>
            </a:r>
          </a:p>
          <a:p>
            <a:r>
              <a:rPr dirty="0"/>
              <a:t>IgM – first produced</a:t>
            </a:r>
          </a:p>
          <a:p>
            <a:r>
              <a:rPr dirty="0"/>
              <a:t>IgA – mucosal immunity</a:t>
            </a:r>
          </a:p>
          <a:p>
            <a:r>
              <a:rPr dirty="0" err="1"/>
              <a:t>IgD</a:t>
            </a:r>
            <a:r>
              <a:rPr dirty="0"/>
              <a:t> – B cell receptor</a:t>
            </a:r>
          </a:p>
          <a:p>
            <a:r>
              <a:rPr dirty="0"/>
              <a:t>IgE – allergies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Antibody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Neutralization</a:t>
            </a:r>
          </a:p>
          <a:p>
            <a:r>
              <a:rPr dirty="0"/>
              <a:t>Opsonization</a:t>
            </a:r>
          </a:p>
          <a:p>
            <a:r>
              <a:rPr dirty="0"/>
              <a:t>Agglutination</a:t>
            </a:r>
          </a:p>
          <a:p>
            <a:r>
              <a:rPr dirty="0"/>
              <a:t>Complement activation</a:t>
            </a:r>
          </a:p>
          <a:p>
            <a:r>
              <a:rPr dirty="0"/>
              <a:t>ADCC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Histocompatibility Complex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lang="en-US" dirty="0"/>
              <a:t>Identify cells that express MHC I and/or MHC II molecules and describe the structures and cellular location of MHC I and MHC II molecules</a:t>
            </a:r>
          </a:p>
          <a:p>
            <a:r>
              <a:rPr lang="en-US" dirty="0"/>
              <a:t>Identify the cells that are antigen-presenting cells</a:t>
            </a:r>
          </a:p>
          <a:p>
            <a:r>
              <a:rPr lang="en-US" dirty="0"/>
              <a:t>Describe the process of antigen processing and presentation with MHC I and MHC II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MHC I vs MHC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MHC I: all nucleated cells</a:t>
            </a:r>
          </a:p>
          <a:p>
            <a:r>
              <a:rPr dirty="0"/>
              <a:t>MHC II: APCs only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Antigen-Presenting Cells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Macrophages</a:t>
            </a:r>
          </a:p>
          <a:p>
            <a:r>
              <a:rPr dirty="0"/>
              <a:t>Dendritic cells</a:t>
            </a:r>
          </a:p>
          <a:p>
            <a:r>
              <a:rPr dirty="0"/>
              <a:t>B cells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MHC II Antigen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Phagocytosis</a:t>
            </a:r>
          </a:p>
          <a:p>
            <a:r>
              <a:rPr lang="en-US" dirty="0"/>
              <a:t>P</a:t>
            </a:r>
            <a:r>
              <a:rPr dirty="0"/>
              <a:t>hagolysosome</a:t>
            </a:r>
          </a:p>
          <a:p>
            <a:r>
              <a:rPr dirty="0"/>
              <a:t>Activates CD4 T cells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MHC I Antigen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Proteasome processing</a:t>
            </a:r>
          </a:p>
          <a:p>
            <a:r>
              <a:rPr dirty="0"/>
              <a:t>Activates CD8 T cells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Cross-Presentation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Dendritic cells</a:t>
            </a:r>
          </a:p>
          <a:p>
            <a:r>
              <a:rPr dirty="0"/>
              <a:t>Exogenous antigen on MHC 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Adaptive immunity is specific and memory-based</a:t>
            </a:r>
          </a:p>
          <a:p>
            <a:r>
              <a:rPr dirty="0"/>
              <a:t>B cells = antibodies</a:t>
            </a:r>
          </a:p>
          <a:p>
            <a:r>
              <a:rPr dirty="0"/>
              <a:t>T cells = cellular immunity</a:t>
            </a:r>
          </a:p>
          <a:p>
            <a:r>
              <a:rPr dirty="0"/>
              <a:t>MHC enables recognition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Chapter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Overview of Specific Adaptive Immunity</a:t>
            </a:r>
          </a:p>
          <a:p>
            <a:r>
              <a:rPr dirty="0"/>
              <a:t>Major Histocompatibility Complexes and APCs</a:t>
            </a:r>
          </a:p>
          <a:p>
            <a:r>
              <a:rPr dirty="0"/>
              <a:t>T Lymphocytes and Cellular Immunity</a:t>
            </a:r>
          </a:p>
          <a:p>
            <a:r>
              <a:rPr dirty="0"/>
              <a:t>B Lymphocytes and Humoral Immunity</a:t>
            </a:r>
          </a:p>
          <a:p>
            <a:r>
              <a:rPr dirty="0"/>
              <a:t>Vaccines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 Lymphocytes and Cellular Immunity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dirty="0"/>
              <a:t>Describe the process of T‑cell maturation and thymic selection</a:t>
            </a:r>
          </a:p>
          <a:p>
            <a:r>
              <a:rPr dirty="0"/>
              <a:t>Explain the genetic events that lead to diversity of T‑cell receptors (TCRs)</a:t>
            </a:r>
          </a:p>
          <a:p>
            <a:r>
              <a:rPr dirty="0"/>
              <a:t>Compare classes and subtypes of T cells by activation and function</a:t>
            </a:r>
          </a:p>
          <a:p>
            <a:r>
              <a:rPr dirty="0"/>
              <a:t>Explain how superantigens trigger unregulated T‑cell activation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Big Idea: Why T Cells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Humoral immunity targets extracellular pathogens (antibodies in body fluids)</a:t>
            </a:r>
          </a:p>
          <a:p>
            <a:r>
              <a:t>Cellular immunity targets intracellular pathogens (pathogens inside host cells)</a:t>
            </a:r>
          </a:p>
          <a:p>
            <a:r>
              <a:t>T cells also coordinate the adaptive response and support innate defenses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T‑Cell Production: Where They Come From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All white blood cells originate from hematopoietic stem cells (HSCs) in bone marrow</a:t>
            </a:r>
          </a:p>
          <a:p>
            <a:r>
              <a:t>T‑cell precursors differentiate into lymphoid stem cells → lymphoblasts</a:t>
            </a:r>
          </a:p>
          <a:p>
            <a:r>
              <a:t>Immature T cells leave bone marrow and travel to the thymus to mature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Thymus: The T‑Cell “Training Center”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Immature T cells in the thymus are called thymocytes</a:t>
            </a:r>
          </a:p>
          <a:p>
            <a:r>
              <a:t>Goal: produce functional, self‑tolerant T cells with diverse TCRs</a:t>
            </a:r>
          </a:p>
          <a:p>
            <a:r>
              <a:t>Most thymocytes are eliminated during selection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Thymic Selection (3 Steps)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Step 1: Functional TCR development</a:t>
            </a:r>
          </a:p>
          <a:p>
            <a:pPr lvl="1"/>
            <a:r>
              <a:t>Thymocytes with defective TCRs are removed (apoptosis)</a:t>
            </a:r>
          </a:p>
          <a:p>
            <a:r>
              <a:t>Step 2: Positive selection (MHC recognition)</a:t>
            </a:r>
          </a:p>
          <a:p>
            <a:pPr lvl="1"/>
            <a:r>
              <a:t>Thymocytes must recognize self MHC appropriately to survive</a:t>
            </a:r>
          </a:p>
          <a:p>
            <a:r>
              <a:t>Step 3: Negative selection (self‑reactivity)</a:t>
            </a:r>
          </a:p>
          <a:p>
            <a:pPr lvl="1"/>
            <a:r>
              <a:t>Strongly self‑reactive thymocytes are removed (apoptosis)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Central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Negative selection prevents strongly self‑reactive T cells from entering circulation</a:t>
            </a:r>
          </a:p>
          <a:p>
            <a:r>
              <a:t>Protects against autoimmune disease by removing high‑risk cells before they leave the thymus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Peripheral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self‑reactive T cells escape the thymus</a:t>
            </a:r>
          </a:p>
          <a:p>
            <a:r>
              <a:t>Two key safeguards in the periphery:</a:t>
            </a:r>
          </a:p>
          <a:p>
            <a:pPr lvl="1"/>
            <a:r>
              <a:t>Anergy: lack of proper co‑stimulation leads to non‑responsiveness</a:t>
            </a:r>
          </a:p>
          <a:p>
            <a:pPr lvl="1"/>
            <a:r>
              <a:t>Regulatory T cells: suppress self‑reactive cells and limit inflammation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After Selection: Where Do T Cells 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~98% of thymocytes are eliminated during selection</a:t>
            </a:r>
          </a:p>
          <a:p>
            <a:r>
              <a:t>Survivors become mature naïve T cells</a:t>
            </a:r>
          </a:p>
          <a:p>
            <a:r>
              <a:t>Migrate to secondary lymphoid organs (lymph nodes, spleen, tonsils)</a:t>
            </a:r>
          </a:p>
          <a:p>
            <a:r>
              <a:t>Await activation by antigen presentation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Three Major Classes of T Cells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Helper T cells (CD4⁺)</a:t>
            </a:r>
          </a:p>
          <a:p>
            <a:pPr lvl="1"/>
            <a:r>
              <a:t>Coordinate adaptive immunity; activate B cells and other immune cells</a:t>
            </a:r>
          </a:p>
          <a:p>
            <a:r>
              <a:t>Regulatory T cells (CD4⁺)</a:t>
            </a:r>
          </a:p>
          <a:p>
            <a:pPr lvl="1"/>
            <a:r>
              <a:t>Suppress responses; maintain peripheral tolerance</a:t>
            </a:r>
          </a:p>
          <a:p>
            <a:r>
              <a:t>Cytotoxic T cells (CD8⁺)</a:t>
            </a:r>
          </a:p>
          <a:p>
            <a:pPr lvl="1"/>
            <a:r>
              <a:t>Kill infected or abnormal host cells (effector cells of cellular immunity)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CD Markers &amp; Activation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CD molecules help identify and classify white blood cells</a:t>
            </a:r>
          </a:p>
          <a:p>
            <a:r>
              <a:t>CD4 is characteristic of helper and regulatory T cells</a:t>
            </a:r>
          </a:p>
          <a:p>
            <a:r>
              <a:t>CD8 is characteristic of cytotoxic T cells</a:t>
            </a:r>
          </a:p>
          <a:p>
            <a:r>
              <a:t>Activation depends on TCR recognition + co‑receptors + cytokines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Many infectious diseases once caused widespread death</a:t>
            </a:r>
          </a:p>
          <a:p>
            <a:r>
              <a:rPr dirty="0"/>
              <a:t>Smallpox eradicated; polio nearly eradicated</a:t>
            </a:r>
          </a:p>
          <a:p>
            <a:r>
              <a:rPr dirty="0"/>
              <a:t>Vaccines reduced measles, mumps, rubella, pertussis</a:t>
            </a:r>
          </a:p>
          <a:p>
            <a:r>
              <a:rPr dirty="0"/>
              <a:t>Protection depends on adaptive immunity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MHC Pairing: Who Recognizes What?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CD4⁺ T cells</a:t>
            </a:r>
          </a:p>
          <a:p>
            <a:pPr lvl="1"/>
            <a:r>
              <a:t>Recognize epitopes presented on MHC II (professional APCs)</a:t>
            </a:r>
          </a:p>
          <a:p>
            <a:r>
              <a:t>CD8⁺ T cells</a:t>
            </a:r>
          </a:p>
          <a:p>
            <a:pPr lvl="1"/>
            <a:r>
              <a:t>Recognize epitopes presented on MHC I (all nucleated cells)</a:t>
            </a:r>
          </a:p>
          <a:p>
            <a:pPr lvl="1"/>
            <a:r>
              <a:t>Naïve CD8⁺ cells usually require initial activation by professional APCs (especially dendritic cells)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T‑Cell Receptor (TCR):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TCR is a membrane‑embedded protein dimer (α and β chains)</a:t>
            </a:r>
          </a:p>
          <a:p>
            <a:r>
              <a:t>Each chain has variable and constant regions</a:t>
            </a:r>
          </a:p>
          <a:p>
            <a:r>
              <a:t>Variable regions form the antigen‑binding site</a:t>
            </a:r>
          </a:p>
          <a:p>
            <a:r>
              <a:t>TCR recognizes protein epitopes only when presented with MHC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How Do We Get Millions of Unique TCRs?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The genome cannot encode a separate gene for every TCR specificity</a:t>
            </a:r>
          </a:p>
          <a:p>
            <a:r>
              <a:t>TCR diversity is generated by genetic rearrangement (V(D)J recombination) in the thymus</a:t>
            </a:r>
          </a:p>
          <a:p>
            <a:r>
              <a:t>Random combinations of gene segments create vast receptor diversity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V(D)J Recombination (Concept)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TCR α chain variable region: V + J segments</a:t>
            </a:r>
          </a:p>
          <a:p>
            <a:r>
              <a:t>TCR β chain variable region: V + D + J segments</a:t>
            </a:r>
          </a:p>
          <a:p>
            <a:r>
              <a:t>Recombination creates unique variable regions → unique epitope specificity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Helper T‑Cell Activation (CD4⁺)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Activated by professional APCs presenting epitope on MHC II</a:t>
            </a:r>
          </a:p>
          <a:p>
            <a:r>
              <a:t>Core steps:</a:t>
            </a:r>
          </a:p>
          <a:p>
            <a:pPr lvl="1"/>
            <a:r>
              <a:t>1) TCR binds specific epitope in MHC II cleft</a:t>
            </a:r>
          </a:p>
          <a:p>
            <a:pPr lvl="1"/>
            <a:r>
              <a:t>2) CD4 binds MHC II (stabilizes recognition of self + nonself)</a:t>
            </a:r>
          </a:p>
          <a:p>
            <a:pPr lvl="1"/>
            <a:r>
              <a:t>3) Cytokines and co‑stimulation drive activation and clonal expansion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Helper T‑Cell Differentiation (Key Subtypes)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TH1</a:t>
            </a:r>
          </a:p>
          <a:p>
            <a:pPr lvl="1"/>
            <a:r>
              <a:t>Supports cytotoxic T cells; enhances macrophage killing of intracellular microbes</a:t>
            </a:r>
          </a:p>
          <a:p>
            <a:r>
              <a:t>TH2</a:t>
            </a:r>
          </a:p>
          <a:p>
            <a:pPr lvl="1"/>
            <a:r>
              <a:t>Activates B cells; promotes antibody production and class switching</a:t>
            </a:r>
          </a:p>
          <a:p>
            <a:r>
              <a:t>TH17</a:t>
            </a:r>
          </a:p>
          <a:p>
            <a:pPr lvl="1"/>
            <a:r>
              <a:t>Important for defense at mucosal surfaces; linked to chronic mucocutaneous protection</a:t>
            </a:r>
          </a:p>
          <a:p>
            <a:r>
              <a:t>Memory helper T cells</a:t>
            </a:r>
          </a:p>
          <a:p>
            <a:pPr lvl="1"/>
            <a:r>
              <a:t>Long‑lived; enable faster secondary responses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Cytotoxic T‑Cell Activation (CD8⁺)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Recognize epitope presented on MHC I</a:t>
            </a:r>
          </a:p>
          <a:p>
            <a:r>
              <a:t>CD8 co‑receptor binds MHC I to stabilize recognition</a:t>
            </a:r>
          </a:p>
          <a:p>
            <a:r>
              <a:t>Cytokines drive clonal expansion and differentiation</a:t>
            </a:r>
          </a:p>
          <a:p>
            <a:r>
              <a:t>TH1 cytokines can enhance the strength and durability of CD8⁺ responses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How Cytotoxic T Cells Kill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Effector CD8⁺ T cells recognize infected/abnormal cells via MHC I</a:t>
            </a:r>
          </a:p>
          <a:p>
            <a:r>
              <a:t>Key effector molecules:</a:t>
            </a:r>
          </a:p>
          <a:p>
            <a:pPr lvl="1"/>
            <a:r>
              <a:t>Perforin forms pores in the target cell membrane</a:t>
            </a:r>
          </a:p>
          <a:p>
            <a:pPr lvl="1"/>
            <a:r>
              <a:t>Granzymes enter and trigger apoptosis (programmed cell death)</a:t>
            </a:r>
          </a:p>
          <a:p>
            <a:r>
              <a:t>Apoptosis limits spread by destroying the host cell without uncontrolled lysis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Superantigens: Unregulated T‑Cell 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Some pathogens produce superantigen toxins</a:t>
            </a:r>
          </a:p>
          <a:p>
            <a:r>
              <a:t>They bind MHC II and the variable region of the TCR β chain outside the normal antigen-binding cleft</a:t>
            </a:r>
          </a:p>
          <a:p>
            <a:r>
              <a:t>This bypasses normal epitope specificity and activates many T cells at once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Cytokine Storm: Why Superantigens Are Dangerous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Massive, uncontrolled cytokine release</a:t>
            </a:r>
          </a:p>
          <a:p>
            <a:r>
              <a:t>Excess inflammation → dangerous drop in blood pressure</a:t>
            </a:r>
          </a:p>
          <a:p>
            <a:r>
              <a:t>Can progress to shock, multi‑organ failure, and death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Innate vs Adaptive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Innate: rapid, nonspecific, present at birth</a:t>
            </a:r>
          </a:p>
          <a:p>
            <a:r>
              <a:rPr dirty="0"/>
              <a:t>Adaptive: specific, improves with exposure</a:t>
            </a:r>
          </a:p>
          <a:p>
            <a:r>
              <a:rPr dirty="0"/>
              <a:t>Systems are interconnected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 Your Understanding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Which MHC class activates CD4⁺ helper T cells?</a:t>
            </a:r>
          </a:p>
          <a:p>
            <a:r>
              <a:t>Which CD marker identifies cytotoxic T cells?</a:t>
            </a:r>
          </a:p>
          <a:p>
            <a:r>
              <a:t>Why is thymic negative selection important?</a:t>
            </a:r>
          </a:p>
          <a:p>
            <a:r>
              <a:t>How do superantigens bypass normal specificity?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Wrap‑Up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T cells provide targeted defense against intracellular pathogens</a:t>
            </a:r>
          </a:p>
          <a:p>
            <a:r>
              <a:t>Thymic selection builds a functional, self‑tolerant T‑cell repertoire</a:t>
            </a:r>
          </a:p>
          <a:p>
            <a:r>
              <a:t>TCR diversity comes from V(D)J recombination</a:t>
            </a:r>
          </a:p>
          <a:p>
            <a:r>
              <a:t>Helper, regulatory, and cytotoxic T cells have distinct activation pathways and roles</a:t>
            </a:r>
          </a:p>
          <a:p>
            <a:r>
              <a:t>Superantigens can trigger life‑threatening, dysregulated activation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 Lymphocytes and Humoral Immunity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By the end of this section, you will be able to:</a:t>
            </a:r>
            <a:endParaRPr lang="en-US" sz="2200" dirty="0"/>
          </a:p>
          <a:p>
            <a:r>
              <a:rPr sz="2200" dirty="0"/>
              <a:t>Describe the production and maturation of B cells</a:t>
            </a:r>
          </a:p>
          <a:p>
            <a:r>
              <a:rPr sz="2200" dirty="0"/>
              <a:t>Compare the structure of B-cell receptors and T-cell receptors</a:t>
            </a:r>
          </a:p>
          <a:p>
            <a:r>
              <a:rPr sz="2200" dirty="0"/>
              <a:t>Compare T-dependent and T-independent activation of B cells</a:t>
            </a:r>
          </a:p>
          <a:p>
            <a:r>
              <a:rPr sz="2200" dirty="0"/>
              <a:t>Compare the primary and secondary antibody responses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Humoral Immunity: Big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Humoral immunity is mediated by antibodies secreted by B lymphocytes</a:t>
            </a:r>
          </a:p>
          <a:p>
            <a:r>
              <a:rPr sz="2200"/>
              <a:t>Antibodies act primarily in extracellular spaces</a:t>
            </a:r>
          </a:p>
          <a:p>
            <a:r>
              <a:rPr sz="2200"/>
              <a:t>B cells provide specificity and memory for many adaptive immune responses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Cell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B cells originate from hematopoietic stem cells (HSCs) in bone marrow</a:t>
            </a:r>
          </a:p>
          <a:p>
            <a:r>
              <a:rPr sz="2200"/>
              <a:t>Differentiate through lymphoid stem cells and lymphoblasts</a:t>
            </a:r>
          </a:p>
          <a:p>
            <a:r>
              <a:rPr sz="2200"/>
              <a:t>Unlike T cells, B cells complete maturation in the bone marrow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Cell Maturation and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Positive selection</a:t>
            </a:r>
          </a:p>
          <a:p>
            <a:pPr lvl="1"/>
            <a:r>
              <a:rPr sz="2200"/>
              <a:t>B cells with functional antigen-binding receptors survive</a:t>
            </a:r>
          </a:p>
          <a:p>
            <a:r>
              <a:rPr sz="2200"/>
              <a:t>Negative selection</a:t>
            </a:r>
          </a:p>
          <a:p>
            <a:pPr lvl="1"/>
            <a:r>
              <a:rPr sz="2200"/>
              <a:t>Self-reactive B cells are eliminated, edited, or rendered anergic</a:t>
            </a:r>
          </a:p>
          <a:p>
            <a:r>
              <a:rPr sz="2200"/>
              <a:t>Immature B cells that pass selection migrate to the spleen</a:t>
            </a:r>
          </a:p>
          <a:p>
            <a:r>
              <a:rPr sz="2200"/>
              <a:t>Final maturation produces naïve mature B cells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B-Cell Receptors (BCRs)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Membrane-bound IgM and IgD on naïve mature B cells</a:t>
            </a:r>
          </a:p>
          <a:p>
            <a:r>
              <a:rPr sz="2200"/>
              <a:t>Y-shaped molecule with two heavy and two light chains</a:t>
            </a:r>
          </a:p>
          <a:p>
            <a:r>
              <a:rPr sz="2200"/>
              <a:t>Constant region anchors receptor in the membrane</a:t>
            </a:r>
          </a:p>
          <a:p>
            <a:r>
              <a:rPr sz="2200"/>
              <a:t>Each B cell expresses ~100,000 identical BCRs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BCR Diversity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Generated by genetic rearrangement of gene segments</a:t>
            </a:r>
          </a:p>
          <a:p>
            <a:r>
              <a:rPr sz="2200"/>
              <a:t>Heavy chain variable region: V, D, and J segments</a:t>
            </a:r>
          </a:p>
          <a:p>
            <a:r>
              <a:rPr sz="2200"/>
              <a:t>Light chain variable region: V and J segments</a:t>
            </a:r>
          </a:p>
          <a:p>
            <a:r>
              <a:rPr sz="2200"/>
              <a:t>Millions of unique antigen specificities are possible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BCRs vs TCRs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B-cell receptors</a:t>
            </a:r>
          </a:p>
          <a:p>
            <a:pPr lvl="1"/>
            <a:r>
              <a:rPr sz="2200"/>
              <a:t>Bind free antigens or intact pathogens</a:t>
            </a:r>
          </a:p>
          <a:p>
            <a:pPr lvl="1"/>
            <a:r>
              <a:rPr sz="2200"/>
              <a:t>Recognize proteins, polysaccharides, lipopolysaccharides</a:t>
            </a:r>
          </a:p>
          <a:p>
            <a:r>
              <a:rPr sz="2200"/>
              <a:t>T-cell receptors</a:t>
            </a:r>
          </a:p>
          <a:p>
            <a:pPr lvl="1"/>
            <a:r>
              <a:rPr sz="2200"/>
              <a:t>Recognize protein epitopes only</a:t>
            </a:r>
          </a:p>
          <a:p>
            <a:pPr lvl="1"/>
            <a:r>
              <a:rPr sz="2200"/>
              <a:t>Require antigen presentation with MHC I or MHC II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Antigen Classes and B-Cell 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T-dependent antigens</a:t>
            </a:r>
          </a:p>
          <a:p>
            <a:pPr lvl="1"/>
            <a:r>
              <a:rPr sz="2200"/>
              <a:t>Usually proteins</a:t>
            </a:r>
          </a:p>
          <a:p>
            <a:pPr lvl="1"/>
            <a:r>
              <a:rPr sz="2200"/>
              <a:t>Require helper T cells and MHC II presentation</a:t>
            </a:r>
          </a:p>
          <a:p>
            <a:r>
              <a:rPr sz="2200"/>
              <a:t>T-independent antigens</a:t>
            </a:r>
          </a:p>
          <a:p>
            <a:pPr lvl="1"/>
            <a:r>
              <a:rPr sz="2200"/>
              <a:t>Often polysaccharides or lipopolysaccharides</a:t>
            </a:r>
          </a:p>
          <a:p>
            <a:pPr lvl="1"/>
            <a:r>
              <a:rPr sz="2200"/>
              <a:t>Activate B cells without T-cell help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Overview of Specific Adaptive Immunity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By the end of this section, you will be able to:</a:t>
            </a:r>
          </a:p>
          <a:p>
            <a:r>
              <a:rPr lang="en-US" dirty="0"/>
              <a:t>Define memory, primary response, secondary response, and specificity</a:t>
            </a:r>
          </a:p>
          <a:p>
            <a:r>
              <a:rPr lang="en-US" dirty="0"/>
              <a:t>Distinguish between humoral and cellular immunity</a:t>
            </a:r>
          </a:p>
          <a:p>
            <a:r>
              <a:rPr lang="en-US" dirty="0"/>
              <a:t>Differentiate between antigens, epitopes, and haptens</a:t>
            </a:r>
          </a:p>
          <a:p>
            <a:r>
              <a:rPr lang="en-US" dirty="0"/>
              <a:t>Describe the structure and function of antibodies and distinguish between the different classes of antibodies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 Cell–Independent B-Cell 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Repetitive epitopes cross-link multiple BCRs</a:t>
            </a:r>
          </a:p>
          <a:p>
            <a:r>
              <a:rPr sz="2200"/>
              <a:t>Additional signals from TLRs or complement</a:t>
            </a:r>
          </a:p>
          <a:p>
            <a:r>
              <a:rPr sz="2200"/>
              <a:t>Activated B cells proliferate and become plasma cells</a:t>
            </a:r>
          </a:p>
          <a:p>
            <a:r>
              <a:rPr sz="2200"/>
              <a:t>Plasma cells secrete pentameric IgM</a:t>
            </a:r>
          </a:p>
          <a:p>
            <a:r>
              <a:rPr sz="2200"/>
              <a:t>No memory B cells are produced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 Cell–Dependent B-Cell 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BCR binds protein antigen → antigen internalized</a:t>
            </a:r>
          </a:p>
          <a:p>
            <a:r>
              <a:rPr sz="2200"/>
              <a:t>Antigen processed and presented with MHC II</a:t>
            </a:r>
          </a:p>
          <a:p>
            <a:r>
              <a:rPr sz="2200"/>
              <a:t>Helper T cell recognizes antigen (linked recognition)</a:t>
            </a:r>
          </a:p>
          <a:p>
            <a:r>
              <a:rPr sz="2200"/>
              <a:t>TH2 cytokines drive proliferation and differentiation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Outcomes of T-Dependent Activation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Formation of plasma cells and memory B cells</a:t>
            </a:r>
          </a:p>
          <a:p>
            <a:r>
              <a:rPr sz="2200"/>
              <a:t>Initial secretion of IgM</a:t>
            </a:r>
          </a:p>
          <a:p>
            <a:r>
              <a:rPr sz="2200"/>
              <a:t>Cytokine-driven class switching to IgG, IgA, or IgE</a:t>
            </a:r>
          </a:p>
          <a:p>
            <a:r>
              <a:rPr sz="2200"/>
              <a:t>Antibody specificity is retained after class switching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Primary Antibody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dirty="0"/>
              <a:t>Occurs after first exposure to antigen</a:t>
            </a:r>
          </a:p>
          <a:p>
            <a:r>
              <a:rPr sz="2200" dirty="0"/>
              <a:t>Lag period (~10 days) with no detectable antibodies</a:t>
            </a:r>
            <a:r>
              <a:rPr lang="en-US" sz="2200" dirty="0"/>
              <a:t> in serum</a:t>
            </a:r>
            <a:endParaRPr sz="2200" dirty="0"/>
          </a:p>
          <a:p>
            <a:r>
              <a:rPr sz="2200" dirty="0"/>
              <a:t>IgM rises first and peaks around day 14</a:t>
            </a:r>
          </a:p>
          <a:p>
            <a:r>
              <a:rPr sz="2200" dirty="0"/>
              <a:t>IgG increases later and becomes dominant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Secondary Antibody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Triggered by re-exposure to the same antigen</a:t>
            </a:r>
          </a:p>
          <a:p>
            <a:r>
              <a:rPr sz="2200"/>
              <a:t>Shorter lag period (few days)</a:t>
            </a:r>
          </a:p>
          <a:p>
            <a:r>
              <a:rPr sz="2200"/>
              <a:t>Much higher levels of IgG</a:t>
            </a:r>
          </a:p>
          <a:p>
            <a:r>
              <a:rPr sz="2200"/>
              <a:t>Antibodies have higher affinity</a:t>
            </a:r>
          </a:p>
          <a:p>
            <a:r>
              <a:rPr sz="2200"/>
              <a:t>Longer-lasting antibody levels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Wrap-Up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B cells mediate humoral immunity through antibody production</a:t>
            </a:r>
          </a:p>
          <a:p>
            <a:r>
              <a:rPr sz="2200"/>
              <a:t>Selection prevents autoimmunity while maintaining diversity</a:t>
            </a:r>
          </a:p>
          <a:p>
            <a:r>
              <a:rPr sz="2200"/>
              <a:t>T-independent responses are rapid but short-lived</a:t>
            </a:r>
          </a:p>
          <a:p>
            <a:r>
              <a:rPr sz="2200"/>
              <a:t>T-dependent responses generate memory and class switching</a:t>
            </a:r>
          </a:p>
          <a:p>
            <a:r>
              <a:rPr sz="2200"/>
              <a:t>Secondary responses are faster, stronger, and more effective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Vaccines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By the end of this section, you will be able to:</a:t>
            </a:r>
            <a:endParaRPr lang="en-US" sz="2200" dirty="0"/>
          </a:p>
          <a:p>
            <a:r>
              <a:rPr sz="2200" dirty="0"/>
              <a:t>Compare the various types of immunity</a:t>
            </a:r>
          </a:p>
          <a:p>
            <a:r>
              <a:rPr sz="2200" dirty="0"/>
              <a:t>Differentiate between variolation and vaccination</a:t>
            </a:r>
          </a:p>
          <a:p>
            <a:r>
              <a:rPr sz="2200" dirty="0"/>
              <a:t>Describe vaccine types and explain advantages and disadvantages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Vaccines?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Vaccination is one of the most effective strategies for preventing infectious disease</a:t>
            </a:r>
          </a:p>
          <a:p>
            <a:r>
              <a:rPr sz="2200"/>
              <a:t>Vaccines provide artificial immunity by stimulating adaptive immune memory</a:t>
            </a:r>
          </a:p>
          <a:p>
            <a:r>
              <a:rPr sz="2200"/>
              <a:t>Goal: create a strong secondary response without the risks of a first natural infection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Adaptive Immunity: Two Big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Active immunity</a:t>
            </a:r>
          </a:p>
          <a:p>
            <a:pPr lvl="1"/>
            <a:r>
              <a:rPr sz="2200"/>
              <a:t>Your immune system makes the response (antibodies + memory cells)</a:t>
            </a:r>
          </a:p>
          <a:p>
            <a:pPr lvl="1"/>
            <a:r>
              <a:rPr sz="2200"/>
              <a:t>Usually longer lasting</a:t>
            </a:r>
          </a:p>
          <a:p>
            <a:r>
              <a:rPr sz="2200"/>
              <a:t>Passive immunity</a:t>
            </a:r>
          </a:p>
          <a:p>
            <a:pPr lvl="1"/>
            <a:r>
              <a:rPr sz="2200"/>
              <a:t>You receive pre-made antibodies from another source</a:t>
            </a:r>
          </a:p>
          <a:p>
            <a:pPr lvl="1"/>
            <a:r>
              <a:rPr sz="2200"/>
              <a:t>Immediate protection, but short-lived (no memory)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Natural vs. Artificial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Natural active immunity</a:t>
            </a:r>
          </a:p>
          <a:p>
            <a:pPr lvl="1"/>
            <a:r>
              <a:rPr sz="2200"/>
              <a:t>Immunity after natural exposure and infection (e.g., recovering from chickenpox)</a:t>
            </a:r>
          </a:p>
          <a:p>
            <a:r>
              <a:rPr sz="2200"/>
              <a:t>Natural passive immunity</a:t>
            </a:r>
          </a:p>
          <a:p>
            <a:pPr lvl="1"/>
            <a:r>
              <a:rPr sz="2200"/>
              <a:t>Antibodies transferred from parent to infant (IgG across placenta; IgA via breast milk)</a:t>
            </a:r>
          </a:p>
          <a:p>
            <a:r>
              <a:rPr sz="2200"/>
              <a:t>Artificial passive immunity</a:t>
            </a:r>
          </a:p>
          <a:p>
            <a:pPr lvl="1"/>
            <a:r>
              <a:rPr sz="2200"/>
              <a:t>Donor antibodies given for prevention or treatment (post-exposure prophylaxis, antitoxins)</a:t>
            </a:r>
          </a:p>
          <a:p>
            <a:r>
              <a:rPr sz="2200"/>
              <a:t>Artificial active immunity</a:t>
            </a:r>
          </a:p>
          <a:p>
            <a:pPr lvl="1"/>
            <a:r>
              <a:rPr sz="2200"/>
              <a:t>Vaccination—deliberate exposure to antigen to trigger memory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Primary vs Secondary Immune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Primary: first exposure, slower response</a:t>
            </a:r>
          </a:p>
          <a:p>
            <a:r>
              <a:rPr dirty="0"/>
              <a:t>Secondary: faster, stronger response</a:t>
            </a:r>
            <a:endParaRPr lang="en-US" dirty="0"/>
          </a:p>
          <a:p>
            <a:pPr lvl="1"/>
            <a:r>
              <a:rPr lang="en-US" dirty="0"/>
              <a:t>Requires memory</a:t>
            </a:r>
            <a:endParaRPr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Herd Immunity (Population-Level Protection)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When many people are immune, transmission chains are disrupted</a:t>
            </a:r>
          </a:p>
          <a:p>
            <a:r>
              <a:rPr sz="2200"/>
              <a:t>Susceptible individuals are less likely to be exposed</a:t>
            </a:r>
          </a:p>
          <a:p>
            <a:r>
              <a:rPr sz="2200"/>
              <a:t>Vaccination programs help maintain herd immunity as populations change (births, relocation)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Variolation vs. Vaccination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Variolation</a:t>
            </a:r>
          </a:p>
          <a:p>
            <a:pPr lvl="1"/>
            <a:r>
              <a:rPr sz="2200"/>
              <a:t>Old practice: inoculation with material from smallpox lesions (scabs/pustules)</a:t>
            </a:r>
          </a:p>
          <a:p>
            <a:pPr lvl="1"/>
            <a:r>
              <a:rPr sz="2200"/>
              <a:t>Often produced a milder infection, but still risky and could spread disease</a:t>
            </a:r>
          </a:p>
          <a:p>
            <a:r>
              <a:rPr sz="2200"/>
              <a:t>Vaccination</a:t>
            </a:r>
          </a:p>
          <a:p>
            <a:pPr lvl="1"/>
            <a:r>
              <a:rPr sz="2200"/>
              <a:t>Safer approach: exposure to a less virulent/related pathogen or antigen preparation</a:t>
            </a:r>
          </a:p>
          <a:p>
            <a:pPr lvl="1"/>
            <a:r>
              <a:rPr sz="2200"/>
              <a:t>Triggers memory without causing the full disease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Edward Jenner: The Core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Observation: cowpox infection was associated with protection against smallpox</a:t>
            </a:r>
          </a:p>
          <a:p>
            <a:r>
              <a:rPr sz="2200"/>
              <a:t>Hypothesis: exposure to a less virulent related pathogen can protect against a more virulent one</a:t>
            </a:r>
          </a:p>
          <a:p>
            <a:r>
              <a:rPr sz="2200"/>
              <a:t>Result: vaccination as a safer alternative to variolation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Vaccine Design 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Expose the immune system to pathogen-specific antigens</a:t>
            </a:r>
          </a:p>
          <a:p>
            <a:r>
              <a:rPr sz="2200"/>
              <a:t>Generate protective antibodies and/or T-cell responses</a:t>
            </a:r>
          </a:p>
          <a:p>
            <a:r>
              <a:rPr sz="2200"/>
              <a:t>Establish immunologic memory with minimal risk and minimal adverse effects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Live Attenuated 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What they are</a:t>
            </a:r>
          </a:p>
          <a:p>
            <a:pPr lvl="1"/>
            <a:r>
              <a:rPr sz="2200"/>
              <a:t>Weakened live pathogen → subclinical infection</a:t>
            </a:r>
          </a:p>
          <a:p>
            <a:r>
              <a:rPr sz="2200"/>
              <a:t>Advantages</a:t>
            </a:r>
          </a:p>
          <a:p>
            <a:pPr lvl="1"/>
            <a:r>
              <a:rPr sz="2200"/>
              <a:t>Strong, broad response (often humoral + cellular)</a:t>
            </a:r>
          </a:p>
          <a:p>
            <a:pPr lvl="1"/>
            <a:r>
              <a:rPr sz="2200"/>
              <a:t>Long-lasting memory; sometimes fewer boosters</a:t>
            </a:r>
          </a:p>
          <a:p>
            <a:r>
              <a:rPr sz="2200"/>
              <a:t>Disadvantages</a:t>
            </a:r>
          </a:p>
          <a:p>
            <a:pPr lvl="1"/>
            <a:r>
              <a:rPr sz="2200"/>
              <a:t>Storage/transport challenges</a:t>
            </a:r>
          </a:p>
          <a:p>
            <a:pPr lvl="1"/>
            <a:r>
              <a:rPr sz="2200"/>
              <a:t>Not recommended for some immunocompromised patients</a:t>
            </a:r>
          </a:p>
          <a:p>
            <a:pPr lvl="1"/>
            <a:r>
              <a:rPr sz="2200"/>
              <a:t>Rare risk of reversion to higher virulence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Inactivated 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What they are</a:t>
            </a:r>
          </a:p>
          <a:p>
            <a:pPr lvl="1"/>
            <a:r>
              <a:rPr sz="2200"/>
              <a:t>Whole pathogen killed/inactivated (heat/chemicals/radiation)</a:t>
            </a:r>
          </a:p>
          <a:p>
            <a:r>
              <a:rPr sz="2200"/>
              <a:t>Advantages</a:t>
            </a:r>
          </a:p>
          <a:p>
            <a:pPr lvl="1"/>
            <a:r>
              <a:rPr sz="2200"/>
              <a:t>No active infection; generally safer for immunocompromised patients</a:t>
            </a:r>
          </a:p>
          <a:p>
            <a:pPr lvl="1"/>
            <a:r>
              <a:rPr sz="2200"/>
              <a:t>Often stable for storage/transport</a:t>
            </a:r>
          </a:p>
          <a:p>
            <a:r>
              <a:rPr sz="2200"/>
              <a:t>Disadvantages</a:t>
            </a:r>
          </a:p>
          <a:p>
            <a:pPr lvl="1"/>
            <a:r>
              <a:rPr sz="2200"/>
              <a:t>Weaker response; typically mainly humoral immunity</a:t>
            </a:r>
          </a:p>
          <a:p>
            <a:pPr lvl="1"/>
            <a:r>
              <a:rPr sz="2200"/>
              <a:t>Often requires higher doses and booster doses</a:t>
            </a:r>
          </a:p>
          <a:p>
            <a:pPr lvl="1"/>
            <a:r>
              <a:rPr sz="2200"/>
              <a:t>Local inflammation at injection site can occur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Subunit 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What they are</a:t>
            </a:r>
          </a:p>
          <a:p>
            <a:pPr lvl="1"/>
            <a:r>
              <a:rPr sz="2200"/>
              <a:t>Only key antigens (not the whole pathogen)</a:t>
            </a:r>
          </a:p>
          <a:p>
            <a:r>
              <a:rPr sz="2200"/>
              <a:t>Advantages</a:t>
            </a:r>
          </a:p>
          <a:p>
            <a:pPr lvl="1"/>
            <a:r>
              <a:rPr sz="2200"/>
              <a:t>Lower risk of side effects; focused antigen exposure</a:t>
            </a:r>
          </a:p>
          <a:p>
            <a:r>
              <a:rPr sz="2200"/>
              <a:t>Disadvantages</a:t>
            </a:r>
          </a:p>
          <a:p>
            <a:pPr lvl="1"/>
            <a:r>
              <a:rPr sz="2200"/>
              <a:t>May require adjuvants and boosters for strong, long-term protection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Toxoid 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 dirty="0"/>
              <a:t>What they are</a:t>
            </a:r>
          </a:p>
          <a:p>
            <a:pPr lvl="1"/>
            <a:r>
              <a:rPr sz="2200" dirty="0"/>
              <a:t>Inactivated bacterial toxins (toxoids)</a:t>
            </a:r>
          </a:p>
          <a:p>
            <a:r>
              <a:rPr sz="2200" dirty="0"/>
              <a:t>What they protect against</a:t>
            </a:r>
          </a:p>
          <a:p>
            <a:pPr lvl="1"/>
            <a:r>
              <a:rPr sz="2200" dirty="0"/>
              <a:t>Diseases where toxins drive symptoms</a:t>
            </a:r>
          </a:p>
          <a:p>
            <a:r>
              <a:rPr sz="2200" dirty="0"/>
              <a:t>Advantages</a:t>
            </a:r>
          </a:p>
          <a:p>
            <a:pPr lvl="1"/>
            <a:r>
              <a:rPr sz="2200" dirty="0"/>
              <a:t>Targets toxin-mediated disease by inducing neutralizing antibodies</a:t>
            </a:r>
          </a:p>
          <a:p>
            <a:r>
              <a:rPr sz="2200" dirty="0"/>
              <a:t>Disadvantages</a:t>
            </a:r>
          </a:p>
          <a:p>
            <a:pPr lvl="1"/>
            <a:r>
              <a:rPr sz="2200" dirty="0"/>
              <a:t>Boosters often needed to maintain antibody levels</a:t>
            </a:r>
            <a:endParaRPr lang="en-US" sz="2200" dirty="0"/>
          </a:p>
          <a:p>
            <a:pPr lvl="1"/>
            <a:r>
              <a:rPr lang="en-US" sz="2200"/>
              <a:t>Does not prevent infection</a:t>
            </a:r>
            <a:endParaRPr lang="en-US" sz="2200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Conjugate Vaccines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What they are</a:t>
            </a:r>
          </a:p>
          <a:p>
            <a:pPr lvl="1"/>
            <a:r>
              <a:rPr sz="2200"/>
              <a:t>Capsule polysaccharide linked to a protein carrier</a:t>
            </a:r>
          </a:p>
          <a:p>
            <a:r>
              <a:rPr sz="2200"/>
              <a:t>Why they matter</a:t>
            </a:r>
          </a:p>
          <a:p>
            <a:pPr lvl="1"/>
            <a:r>
              <a:rPr sz="2200"/>
              <a:t>Turns a weak T-independent polysaccharide response into a stronger T-dependent response</a:t>
            </a:r>
          </a:p>
          <a:p>
            <a:pPr lvl="1"/>
            <a:r>
              <a:rPr sz="2200"/>
              <a:t>Improves effectiveness in young children</a:t>
            </a:r>
          </a:p>
          <a:p>
            <a:r>
              <a:rPr sz="2200"/>
              <a:t>Tradeoffs</a:t>
            </a:r>
          </a:p>
          <a:p>
            <a:pPr lvl="1"/>
            <a:r>
              <a:rPr sz="2200"/>
              <a:t>More complex to manufacture; may still require boosters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DNA and mRNA Vaccines (Newer Platforms)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sz="2200"/>
              <a:t>Core concept</a:t>
            </a:r>
          </a:p>
          <a:p>
            <a:pPr lvl="1"/>
            <a:r>
              <a:rPr sz="2200"/>
              <a:t>Deliver genetic instructions so host cells produce a harmless antigen</a:t>
            </a:r>
          </a:p>
          <a:p>
            <a:pPr lvl="1"/>
            <a:r>
              <a:rPr sz="2200"/>
              <a:t>Immune system responds to the antigen (antibodies + immune cells)</a:t>
            </a:r>
          </a:p>
          <a:p>
            <a:r>
              <a:rPr sz="2200"/>
              <a:t>mRNA vaccines</a:t>
            </a:r>
          </a:p>
          <a:p>
            <a:pPr lvl="1"/>
            <a:r>
              <a:rPr sz="2200"/>
              <a:t>mRNA stays in cytoplasm → cells make antigen protein → mRNA breaks down</a:t>
            </a:r>
          </a:p>
          <a:p>
            <a:r>
              <a:rPr sz="2200"/>
              <a:t>DNA vaccines</a:t>
            </a:r>
          </a:p>
          <a:p>
            <a:pPr lvl="1"/>
            <a:r>
              <a:rPr sz="2200"/>
              <a:t>DNA must enter nucleus → transcribed to mRNA → antigen protein is made</a:t>
            </a:r>
          </a:p>
          <a:p>
            <a:r>
              <a:rPr sz="2200"/>
              <a:t>Key points</a:t>
            </a:r>
          </a:p>
          <a:p>
            <a:pPr lvl="1"/>
            <a:r>
              <a:rPr sz="2200"/>
              <a:t>Do not change a person’s DNA and are broken down naturally</a:t>
            </a:r>
          </a:p>
          <a:p>
            <a:pPr lvl="1"/>
            <a:r>
              <a:rPr sz="2200"/>
              <a:t>Can be developed rapidly compared with many traditional platforms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Humoral vs Cellular Immunity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Humoral: B cells, antibodies, extracellular targets</a:t>
            </a:r>
          </a:p>
          <a:p>
            <a:r>
              <a:rPr dirty="0"/>
              <a:t>Cellular: T cells, infected cells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Wrap‑Up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2200"/>
              <a:t>Vaccines create artificial active immunity by building adaptive memory</a:t>
            </a:r>
          </a:p>
          <a:p>
            <a:r>
              <a:rPr sz="2200"/>
              <a:t>Immunity can be classified as active/passive and natural/artificial</a:t>
            </a:r>
          </a:p>
          <a:p>
            <a:r>
              <a:rPr sz="2200"/>
              <a:t>Herd immunity reduces spread when enough people are immune</a:t>
            </a:r>
          </a:p>
          <a:p>
            <a:r>
              <a:rPr sz="2200"/>
              <a:t>Vaccine types trade off immune strength, safety, stability, and booster needs</a:t>
            </a:r>
          </a:p>
          <a:p>
            <a:r>
              <a:rPr sz="2200"/>
              <a:t>DNA/mRNA platforms use genetic instructions to generate antigen safely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Antigens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Pathogen-specific molecules</a:t>
            </a:r>
          </a:p>
          <a:p>
            <a:r>
              <a:rPr dirty="0"/>
              <a:t>Trigger adaptive immunity</a:t>
            </a:r>
          </a:p>
          <a:p>
            <a:r>
              <a:rPr dirty="0"/>
              <a:t>Also called immunogens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Epitopes and Haptens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Epitopes: exposed antigen regions</a:t>
            </a:r>
          </a:p>
          <a:p>
            <a:r>
              <a:rPr dirty="0"/>
              <a:t>Haptens: too small alone</a:t>
            </a:r>
          </a:p>
          <a:p>
            <a:pPr lvl="1"/>
            <a:r>
              <a:rPr dirty="0"/>
              <a:t>Require carrier proteins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2609</Words>
  <Application>Microsoft Office PowerPoint</Application>
  <PresentationFormat>On-screen Show (4:3)</PresentationFormat>
  <Paragraphs>379</Paragraphs>
  <Slides>70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3" baseType="lpstr">
      <vt:lpstr>Arial</vt:lpstr>
      <vt:lpstr>Calibri</vt:lpstr>
      <vt:lpstr>Office Theme</vt:lpstr>
      <vt:lpstr>Adaptive Specific Host Defenses</vt:lpstr>
      <vt:lpstr>Chapter Outline</vt:lpstr>
      <vt:lpstr>Introduction</vt:lpstr>
      <vt:lpstr>Innate vs Adaptive Immunity</vt:lpstr>
      <vt:lpstr>Overview of Specific Adaptive Immunity</vt:lpstr>
      <vt:lpstr>Primary vs Secondary Immune Response</vt:lpstr>
      <vt:lpstr>Humoral vs Cellular Immunity</vt:lpstr>
      <vt:lpstr>Antigens</vt:lpstr>
      <vt:lpstr>Epitopes and Haptens</vt:lpstr>
      <vt:lpstr>Antibodies</vt:lpstr>
      <vt:lpstr>Antibody Classes</vt:lpstr>
      <vt:lpstr>Antibody Functions</vt:lpstr>
      <vt:lpstr>Major Histocompatibility Complex</vt:lpstr>
      <vt:lpstr>MHC I vs MHC II</vt:lpstr>
      <vt:lpstr>Antigen-Presenting Cells</vt:lpstr>
      <vt:lpstr>MHC II Antigen Presentation</vt:lpstr>
      <vt:lpstr>MHC I Antigen Presentation</vt:lpstr>
      <vt:lpstr>Cross-Presentation</vt:lpstr>
      <vt:lpstr>Key Takeaways</vt:lpstr>
      <vt:lpstr>T Lymphocytes and Cellular Immunity</vt:lpstr>
      <vt:lpstr>Big Idea: Why T Cells Matter</vt:lpstr>
      <vt:lpstr>T‑Cell Production: Where They Come From</vt:lpstr>
      <vt:lpstr>Thymus: The T‑Cell “Training Center”</vt:lpstr>
      <vt:lpstr>Thymic Selection (3 Steps)</vt:lpstr>
      <vt:lpstr>Central Tolerance</vt:lpstr>
      <vt:lpstr>Peripheral Tolerance</vt:lpstr>
      <vt:lpstr>After Selection: Where Do T Cells Go?</vt:lpstr>
      <vt:lpstr>Three Major Classes of T Cells</vt:lpstr>
      <vt:lpstr>CD Markers &amp; Activation Basics</vt:lpstr>
      <vt:lpstr>MHC Pairing: Who Recognizes What?</vt:lpstr>
      <vt:lpstr>T‑Cell Receptor (TCR): Structure</vt:lpstr>
      <vt:lpstr>How Do We Get Millions of Unique TCRs?</vt:lpstr>
      <vt:lpstr>V(D)J Recombination (Concept)</vt:lpstr>
      <vt:lpstr>Helper T‑Cell Activation (CD4⁺)</vt:lpstr>
      <vt:lpstr>Helper T‑Cell Differentiation (Key Subtypes)</vt:lpstr>
      <vt:lpstr>Cytotoxic T‑Cell Activation (CD8⁺)</vt:lpstr>
      <vt:lpstr>How Cytotoxic T Cells Kill</vt:lpstr>
      <vt:lpstr>Superantigens: Unregulated T‑Cell Activation</vt:lpstr>
      <vt:lpstr>Cytokine Storm: Why Superantigens Are Dangerous</vt:lpstr>
      <vt:lpstr>Check Your Understanding</vt:lpstr>
      <vt:lpstr>Section Wrap‑Up</vt:lpstr>
      <vt:lpstr>B Lymphocytes and Humoral Immunity</vt:lpstr>
      <vt:lpstr>Humoral Immunity: Big Picture</vt:lpstr>
      <vt:lpstr>B Cell Production</vt:lpstr>
      <vt:lpstr>B Cell Maturation and Selection</vt:lpstr>
      <vt:lpstr>B-Cell Receptors (BCRs)</vt:lpstr>
      <vt:lpstr>BCR Diversity</vt:lpstr>
      <vt:lpstr>BCRs vs TCRs</vt:lpstr>
      <vt:lpstr>Antigen Classes and B-Cell Activation</vt:lpstr>
      <vt:lpstr>T Cell–Independent B-Cell Activation</vt:lpstr>
      <vt:lpstr>T Cell–Dependent B-Cell Activation</vt:lpstr>
      <vt:lpstr>Outcomes of T-Dependent Activation</vt:lpstr>
      <vt:lpstr>Primary Antibody Response</vt:lpstr>
      <vt:lpstr>Secondary Antibody Response</vt:lpstr>
      <vt:lpstr>Section Wrap-Up</vt:lpstr>
      <vt:lpstr>Vaccines</vt:lpstr>
      <vt:lpstr>Why Vaccines?</vt:lpstr>
      <vt:lpstr>Adaptive Immunity: Two Big Categories</vt:lpstr>
      <vt:lpstr>Natural vs. Artificial Immunity</vt:lpstr>
      <vt:lpstr>Herd Immunity (Population-Level Protection)</vt:lpstr>
      <vt:lpstr>Variolation vs. Vaccination</vt:lpstr>
      <vt:lpstr>Edward Jenner: The Core Idea</vt:lpstr>
      <vt:lpstr>Vaccine Design Goal</vt:lpstr>
      <vt:lpstr>Live Attenuated Vaccines</vt:lpstr>
      <vt:lpstr>Inactivated Vaccines</vt:lpstr>
      <vt:lpstr>Subunit Vaccines</vt:lpstr>
      <vt:lpstr>Toxoid Vaccines</vt:lpstr>
      <vt:lpstr>Conjugate Vaccines</vt:lpstr>
      <vt:lpstr>DNA and mRNA Vaccines (Newer Platforms)</vt:lpstr>
      <vt:lpstr>Section Wrap‑Up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Erica Burns</cp:lastModifiedBy>
  <cp:revision>1</cp:revision>
  <dcterms:created xsi:type="dcterms:W3CDTF">2013-01-27T09:14:16Z</dcterms:created>
  <dcterms:modified xsi:type="dcterms:W3CDTF">2026-01-01T16:09:05Z</dcterms:modified>
  <cp:category/>
</cp:coreProperties>
</file>