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31"/>
  </p:notesMasterIdLst>
  <p:sldIdLst>
    <p:sldId id="256"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300" r:id="rId19"/>
    <p:sldId id="290" r:id="rId20"/>
    <p:sldId id="301" r:id="rId21"/>
    <p:sldId id="291" r:id="rId22"/>
    <p:sldId id="292" r:id="rId23"/>
    <p:sldId id="294" r:id="rId24"/>
    <p:sldId id="302" r:id="rId25"/>
    <p:sldId id="296" r:id="rId26"/>
    <p:sldId id="303" r:id="rId27"/>
    <p:sldId id="298" r:id="rId28"/>
    <p:sldId id="299" r:id="rId29"/>
    <p:sldId id="273"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Liebman" initials="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86393" autoAdjust="0"/>
  </p:normalViewPr>
  <p:slideViewPr>
    <p:cSldViewPr snapToGrid="0">
      <p:cViewPr varScale="1">
        <p:scale>
          <a:sx n="76" d="100"/>
          <a:sy n="76" d="100"/>
        </p:scale>
        <p:origin x="208" y="488"/>
      </p:cViewPr>
      <p:guideLst>
        <p:guide orient="horz" pos="2160"/>
        <p:guide pos="3840"/>
      </p:guideLst>
    </p:cSldViewPr>
  </p:slideViewPr>
  <p:outlineViewPr>
    <p:cViewPr>
      <p:scale>
        <a:sx n="33" d="100"/>
        <a:sy n="33" d="100"/>
      </p:scale>
      <p:origin x="0" y="-8616"/>
    </p:cViewPr>
  </p:outlineViewPr>
  <p:notesTextViewPr>
    <p:cViewPr>
      <p:scale>
        <a:sx n="1" d="1"/>
        <a:sy n="1" d="1"/>
      </p:scale>
      <p:origin x="0" y="0"/>
    </p:cViewPr>
  </p:notesTextViewPr>
  <p:notesViewPr>
    <p:cSldViewPr snapToGrid="0">
      <p:cViewPr varScale="1">
        <p:scale>
          <a:sx n="52" d="100"/>
          <a:sy n="52"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ahoma" panose="020B0604030504040204" pitchFamily="34" charset="0"/>
              </a:defRPr>
            </a:lvl1pPr>
          </a:lstStyle>
          <a:p>
            <a:fld id="{EE334AF8-4DBC-4D52-BC39-DA880392D7D5}" type="datetimeFigureOut">
              <a:rPr lang="en-US" smtClean="0"/>
              <a:pPr/>
              <a:t>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ahoma" panose="020B0604030504040204" pitchFamily="34" charset="0"/>
              </a:defRPr>
            </a:lvl1pPr>
          </a:lstStyle>
          <a:p>
            <a:fld id="{B1E6DF9A-4138-4CE9-A2AE-AB9413786FF0}" type="slidenum">
              <a:rPr lang="en-US" smtClean="0"/>
              <a:pPr/>
              <a:t>‹#›</a:t>
            </a:fld>
            <a:endParaRPr lang="en-US" dirty="0"/>
          </a:p>
        </p:txBody>
      </p:sp>
    </p:spTree>
    <p:extLst>
      <p:ext uri="{BB962C8B-B14F-4D97-AF65-F5344CB8AC3E}">
        <p14:creationId xmlns:p14="http://schemas.microsoft.com/office/powerpoint/2010/main" val="3376078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urses.lumenlearning.com/wm-biology1/"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reativecommons.org/about/cc0" TargetMode="External"/><Relationship Id="rId4" Type="http://schemas.openxmlformats.org/officeDocument/2006/relationships/hyperlink" Target="https://unsplash.com/photos/_d3sppFprWI"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n.wikibooks.org/wiki/Human_Physiology"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n.wikibooks.org/wiki/Human_Physiology"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ea typeface="Tahoma" panose="020B0604030504040204" pitchFamily="34" charset="0"/>
                <a:cs typeface="Tahoma" panose="020B0604030504040204" pitchFamily="34" charset="0"/>
              </a:rPr>
              <a:t>All text in these slides is taken </a:t>
            </a:r>
            <a:r>
              <a:rPr lang="en-US" dirty="0">
                <a:ea typeface="Tahoma" panose="020B0604030504040204" pitchFamily="34" charset="0"/>
                <a:cs typeface="Tahoma" panose="020B0604030504040204" pitchFamily="34" charset="0"/>
              </a:rPr>
              <a:t>from </a:t>
            </a:r>
            <a:r>
              <a:rPr lang="en-US" dirty="0">
                <a:ea typeface="Tahoma" panose="020B0604030504040204" pitchFamily="34" charset="0"/>
                <a:cs typeface="Tahoma" panose="020B0604030504040204" pitchFamily="34" charset="0"/>
                <a:hlinkClick r:id="rId3"/>
              </a:rPr>
              <a:t>https://courses.lumenlearning.com/wm-biology1/</a:t>
            </a:r>
            <a:r>
              <a:rPr lang="en-US" dirty="0">
                <a:ea typeface="Tahoma" panose="020B0604030504040204" pitchFamily="34" charset="0"/>
                <a:cs typeface="Tahoma" panose="020B0604030504040204" pitchFamily="34" charset="0"/>
              </a:rPr>
              <a:t> </a:t>
            </a:r>
            <a:r>
              <a:rPr lang="en-US" sz="1200" b="0" i="0" u="none" strike="noStrike" kern="1200" dirty="0">
                <a:solidFill>
                  <a:schemeClr val="tx1"/>
                </a:solidFill>
                <a:effectLst/>
                <a:ea typeface="Tahoma" panose="020B0604030504040204" pitchFamily="34" charset="0"/>
                <a:cs typeface="Tahoma" panose="020B0604030504040204" pitchFamily="34" charset="0"/>
              </a:rPr>
              <a:t>where it is published under one or more open licenses.</a:t>
            </a:r>
            <a:endParaRPr lang="en-US" b="0" dirty="0">
              <a:effectLst/>
              <a:ea typeface="Tahoma" panose="020B0604030504040204" pitchFamily="34" charset="0"/>
              <a:cs typeface="Tahoma" panose="020B0604030504040204" pitchFamily="34" charset="0"/>
            </a:endParaRPr>
          </a:p>
          <a:p>
            <a:r>
              <a:rPr lang="en-US" sz="1200" b="0" i="0" u="none" strike="noStrike" kern="1200" dirty="0">
                <a:solidFill>
                  <a:schemeClr val="tx1"/>
                </a:solidFill>
                <a:effectLst/>
                <a:ea typeface="Tahoma" panose="020B0604030504040204" pitchFamily="34" charset="0"/>
                <a:cs typeface="Tahoma" panose="020B0604030504040204" pitchFamily="34" charset="0"/>
              </a:rPr>
              <a:t>All images in these slides are attributed in the notes of the slide on which they appear and licensed as indicated.</a:t>
            </a:r>
          </a:p>
          <a:p>
            <a:endParaRPr lang="en-US" sz="1200" b="0" i="0" u="none" strike="noStrike" kern="1200" dirty="0">
              <a:solidFill>
                <a:schemeClr val="tx1"/>
              </a:solidFill>
              <a:effectLst/>
              <a:ea typeface="Tahoma" panose="020B0604030504040204" pitchFamily="34" charset="0"/>
              <a:cs typeface="Tahoma" panose="020B0604030504040204" pitchFamily="34" charset="0"/>
            </a:endParaRPr>
          </a:p>
          <a:p>
            <a:r>
              <a:rPr lang="en-US" sz="1200" b="0" i="0" kern="1200" dirty="0">
                <a:solidFill>
                  <a:schemeClr val="tx1"/>
                </a:solidFill>
                <a:effectLst/>
                <a:latin typeface="Tahoma" panose="020B0604030504040204" pitchFamily="34" charset="0"/>
                <a:ea typeface="+mn-ea"/>
                <a:cs typeface="+mn-cs"/>
              </a:rPr>
              <a:t>Cover Image: "Peacock Feathers." Authored by: Andre Mouton. Provided by: </a:t>
            </a:r>
            <a:r>
              <a:rPr lang="en-US" sz="1200" b="0" i="0" kern="1200" dirty="0" err="1">
                <a:solidFill>
                  <a:schemeClr val="tx1"/>
                </a:solidFill>
                <a:effectLst/>
                <a:latin typeface="Tahoma" panose="020B0604030504040204" pitchFamily="34" charset="0"/>
                <a:ea typeface="+mn-ea"/>
                <a:cs typeface="+mn-cs"/>
              </a:rPr>
              <a:t>Unsplash</a:t>
            </a:r>
            <a:r>
              <a:rPr lang="en-US" sz="1200" b="0" i="0" kern="1200" dirty="0">
                <a:solidFill>
                  <a:schemeClr val="tx1"/>
                </a:solidFill>
                <a:effectLst/>
                <a:latin typeface="Tahoma" panose="020B0604030504040204" pitchFamily="34" charset="0"/>
                <a:ea typeface="+mn-ea"/>
                <a:cs typeface="+mn-cs"/>
              </a:rPr>
              <a:t>. Located at: </a:t>
            </a:r>
            <a:r>
              <a:rPr lang="en-US" sz="1200" b="0" i="0" u="sng" kern="1200" dirty="0">
                <a:solidFill>
                  <a:schemeClr val="tx1"/>
                </a:solidFill>
                <a:effectLst/>
                <a:latin typeface="Tahoma" panose="020B0604030504040204" pitchFamily="34" charset="0"/>
                <a:ea typeface="+mn-ea"/>
                <a:cs typeface="+mn-cs"/>
                <a:hlinkClick r:id="rId4"/>
              </a:rPr>
              <a:t>https://unsplash.com/photos/_d3sppFprWI</a:t>
            </a:r>
            <a:r>
              <a:rPr lang="en-US" sz="1200" b="0" i="0" kern="1200" dirty="0">
                <a:solidFill>
                  <a:schemeClr val="tx1"/>
                </a:solidFill>
                <a:effectLst/>
                <a:latin typeface="Tahoma" panose="020B0604030504040204" pitchFamily="34" charset="0"/>
                <a:ea typeface="+mn-ea"/>
                <a:cs typeface="+mn-cs"/>
              </a:rPr>
              <a:t>. Content Type: CC Licensed Content, Shared Previously. License: </a:t>
            </a:r>
            <a:r>
              <a:rPr lang="en-US" sz="1200" b="0" i="0" u="sng" kern="1200" dirty="0">
                <a:solidFill>
                  <a:schemeClr val="tx1"/>
                </a:solidFill>
                <a:effectLst/>
                <a:latin typeface="Tahoma" panose="020B0604030504040204" pitchFamily="34" charset="0"/>
                <a:ea typeface="+mn-ea"/>
                <a:cs typeface="+mn-cs"/>
                <a:hlinkClick r:id="rId5"/>
              </a:rPr>
              <a:t>CC0: No Rights Reserved</a:t>
            </a:r>
            <a:r>
              <a:rPr lang="en-US" sz="1200" b="0" i="0" kern="1200" dirty="0">
                <a:solidFill>
                  <a:schemeClr val="tx1"/>
                </a:solidFill>
                <a:effectLst/>
                <a:latin typeface="Tahoma" panose="020B0604030504040204" pitchFamily="34" charset="0"/>
                <a:ea typeface="+mn-ea"/>
                <a:cs typeface="+mn-cs"/>
              </a:rPr>
              <a:t>.</a:t>
            </a:r>
            <a:endParaRPr lang="en-US" sz="1200" b="0" i="0" u="none" strike="noStrike" kern="1200" dirty="0">
              <a:solidFill>
                <a:schemeClr val="tx1"/>
              </a:solidFill>
              <a:effectLst/>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B1E6DF9A-4138-4CE9-A2AE-AB9413786FF0}" type="slidenum">
              <a:rPr lang="en-US" smtClean="0"/>
              <a:t>1</a:t>
            </a:fld>
            <a:endParaRPr lang="en-US"/>
          </a:p>
        </p:txBody>
      </p:sp>
    </p:spTree>
    <p:extLst>
      <p:ext uri="{BB962C8B-B14F-4D97-AF65-F5344CB8AC3E}">
        <p14:creationId xmlns:p14="http://schemas.microsoft.com/office/powerpoint/2010/main" val="1954592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 (credit: modification of work by Mikael </a:t>
            </a:r>
            <a:r>
              <a:rPr lang="en-US" sz="1200" b="0" i="0" kern="1200" dirty="0" err="1">
                <a:solidFill>
                  <a:schemeClr val="tx1"/>
                </a:solidFill>
                <a:effectLst/>
                <a:latin typeface="Tahoma" panose="020B0604030504040204" pitchFamily="34" charset="0"/>
                <a:ea typeface="+mn-ea"/>
                <a:cs typeface="+mn-cs"/>
              </a:rPr>
              <a:t>Häggström</a:t>
            </a:r>
            <a:r>
              <a:rPr lang="en-US" sz="1200" b="0" i="0" kern="1200" dirty="0">
                <a:solidFill>
                  <a:schemeClr val="tx1"/>
                </a:solidFill>
                <a:effectLst/>
                <a:latin typeface="Tahoma" panose="020B0604030504040204" pitchFamily="34" charset="0"/>
                <a:ea typeface="+mn-ea"/>
                <a:cs typeface="+mn-cs"/>
              </a:rPr>
              <a:t>) in Biology.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OpenStax</a:t>
            </a:r>
            <a:r>
              <a:rPr lang="en-US" sz="1200" b="0" i="0" kern="1200" dirty="0">
                <a:solidFill>
                  <a:schemeClr val="tx1"/>
                </a:solidFill>
                <a:effectLst/>
                <a:latin typeface="Tahoma" panose="020B0604030504040204" pitchFamily="34" charset="0"/>
                <a:ea typeface="+mn-ea"/>
                <a:cs typeface="+mn-cs"/>
              </a:rPr>
              <a:t> CNX.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Download for free at http://cnx.org/contents/185cbf87-c72e-48f5-b51e-f14f21b5eabd@10.8</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11</a:t>
            </a:fld>
            <a:endParaRPr lang="en-US" dirty="0"/>
          </a:p>
        </p:txBody>
      </p:sp>
    </p:spTree>
    <p:extLst>
      <p:ext uri="{BB962C8B-B14F-4D97-AF65-F5344CB8AC3E}">
        <p14:creationId xmlns:p14="http://schemas.microsoft.com/office/powerpoint/2010/main" val="341872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12</a:t>
            </a:fld>
            <a:endParaRPr lang="en-US" dirty="0"/>
          </a:p>
        </p:txBody>
      </p:sp>
    </p:spTree>
    <p:extLst>
      <p:ext uri="{BB962C8B-B14F-4D97-AF65-F5344CB8AC3E}">
        <p14:creationId xmlns:p14="http://schemas.microsoft.com/office/powerpoint/2010/main" val="2857003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14</a:t>
            </a:fld>
            <a:endParaRPr lang="en-US" dirty="0"/>
          </a:p>
        </p:txBody>
      </p:sp>
    </p:spTree>
    <p:extLst>
      <p:ext uri="{BB962C8B-B14F-4D97-AF65-F5344CB8AC3E}">
        <p14:creationId xmlns:p14="http://schemas.microsoft.com/office/powerpoint/2010/main" val="3811273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dirty="0"/>
              <a:t>(credit: modification of work by Mikael </a:t>
            </a:r>
            <a:r>
              <a:rPr lang="en-US" dirty="0" err="1"/>
              <a:t>Häggström</a:t>
            </a:r>
            <a:r>
              <a:rPr lang="en-US" dirty="0"/>
              <a:t>) in </a:t>
            </a:r>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16</a:t>
            </a:fld>
            <a:endParaRPr lang="en-US" dirty="0"/>
          </a:p>
        </p:txBody>
      </p:sp>
    </p:spTree>
    <p:extLst>
      <p:ext uri="{BB962C8B-B14F-4D97-AF65-F5344CB8AC3E}">
        <p14:creationId xmlns:p14="http://schemas.microsoft.com/office/powerpoint/2010/main" val="2107275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dirty="0"/>
              <a:t>(credit: modification of work by Mikael </a:t>
            </a:r>
            <a:r>
              <a:rPr lang="en-US" dirty="0" err="1"/>
              <a:t>Häggström</a:t>
            </a:r>
            <a:r>
              <a:rPr lang="en-US" dirty="0"/>
              <a:t>) in </a:t>
            </a:r>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17</a:t>
            </a:fld>
            <a:endParaRPr lang="en-US" dirty="0"/>
          </a:p>
        </p:txBody>
      </p:sp>
    </p:spTree>
    <p:extLst>
      <p:ext uri="{BB962C8B-B14F-4D97-AF65-F5344CB8AC3E}">
        <p14:creationId xmlns:p14="http://schemas.microsoft.com/office/powerpoint/2010/main" val="3295032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dirty="0"/>
              <a:t>(credit: modification of work by Mikael </a:t>
            </a:r>
            <a:r>
              <a:rPr lang="en-US" dirty="0" err="1"/>
              <a:t>Häggström</a:t>
            </a:r>
            <a:r>
              <a:rPr lang="en-US" dirty="0"/>
              <a:t>) in </a:t>
            </a:r>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18</a:t>
            </a:fld>
            <a:endParaRPr lang="en-US" dirty="0"/>
          </a:p>
        </p:txBody>
      </p:sp>
    </p:spTree>
    <p:extLst>
      <p:ext uri="{BB962C8B-B14F-4D97-AF65-F5344CB8AC3E}">
        <p14:creationId xmlns:p14="http://schemas.microsoft.com/office/powerpoint/2010/main" val="218388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dirty="0"/>
              <a:t>(credit a: modification of work by NCI; credit b: modification of work by Gray’s Anatomy)</a:t>
            </a:r>
            <a:r>
              <a:rPr lang="en-US" baseline="0" dirty="0"/>
              <a:t> in </a:t>
            </a:r>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19</a:t>
            </a:fld>
            <a:endParaRPr lang="en-US" dirty="0"/>
          </a:p>
        </p:txBody>
      </p:sp>
    </p:spTree>
    <p:extLst>
      <p:ext uri="{BB962C8B-B14F-4D97-AF65-F5344CB8AC3E}">
        <p14:creationId xmlns:p14="http://schemas.microsoft.com/office/powerpoint/2010/main" val="972755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Human Physiology.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Wikibooks</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https://en.wikibooks.org/wiki/Human_Physiology</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BY-SA: Attribution-</a:t>
            </a:r>
            <a:r>
              <a:rPr lang="en-US" sz="1200" b="1" i="1" u="sng" kern="1200" dirty="0" err="1">
                <a:solidFill>
                  <a:schemeClr val="tx1"/>
                </a:solidFill>
                <a:effectLst/>
                <a:latin typeface="Tahoma" panose="020B0604030504040204" pitchFamily="34" charset="0"/>
                <a:ea typeface="+mn-ea"/>
                <a:cs typeface="+mn-cs"/>
                <a:hlinkClick r:id="rId4"/>
              </a:rPr>
              <a:t>ShareAlike</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20</a:t>
            </a:fld>
            <a:endParaRPr lang="en-US" dirty="0"/>
          </a:p>
        </p:txBody>
      </p:sp>
    </p:spTree>
    <p:extLst>
      <p:ext uri="{BB962C8B-B14F-4D97-AF65-F5344CB8AC3E}">
        <p14:creationId xmlns:p14="http://schemas.microsoft.com/office/powerpoint/2010/main" val="1389754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21</a:t>
            </a:fld>
            <a:endParaRPr lang="en-US" dirty="0"/>
          </a:p>
        </p:txBody>
      </p:sp>
    </p:spTree>
    <p:extLst>
      <p:ext uri="{BB962C8B-B14F-4D97-AF65-F5344CB8AC3E}">
        <p14:creationId xmlns:p14="http://schemas.microsoft.com/office/powerpoint/2010/main" val="2381800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Tahoma" panose="020B0604030504040204" pitchFamily="34" charset="0"/>
                <a:ea typeface="+mn-ea"/>
                <a:cs typeface="+mn-cs"/>
              </a:rPr>
              <a:t>(credit: modification of work by NCI) in </a:t>
            </a:r>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22</a:t>
            </a:fld>
            <a:endParaRPr lang="en-US" dirty="0"/>
          </a:p>
        </p:txBody>
      </p:sp>
    </p:spTree>
    <p:extLst>
      <p:ext uri="{BB962C8B-B14F-4D97-AF65-F5344CB8AC3E}">
        <p14:creationId xmlns:p14="http://schemas.microsoft.com/office/powerpoint/2010/main" val="3945643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a:t>
            </a:fld>
            <a:endParaRPr lang="en-US" dirty="0"/>
          </a:p>
        </p:txBody>
      </p:sp>
    </p:spTree>
    <p:extLst>
      <p:ext uri="{BB962C8B-B14F-4D97-AF65-F5344CB8AC3E}">
        <p14:creationId xmlns:p14="http://schemas.microsoft.com/office/powerpoint/2010/main" val="2320901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23</a:t>
            </a:fld>
            <a:endParaRPr lang="en-US" dirty="0"/>
          </a:p>
        </p:txBody>
      </p:sp>
    </p:spTree>
    <p:extLst>
      <p:ext uri="{BB962C8B-B14F-4D97-AF65-F5344CB8AC3E}">
        <p14:creationId xmlns:p14="http://schemas.microsoft.com/office/powerpoint/2010/main" val="3883550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Human Physiology.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Wikibooks</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https://en.wikibooks.org/wiki/Human_Physiology</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BY-SA: Attribution-</a:t>
            </a:r>
            <a:r>
              <a:rPr lang="en-US" sz="1200" b="1" i="1" u="sng" kern="1200" dirty="0" err="1">
                <a:solidFill>
                  <a:schemeClr val="tx1"/>
                </a:solidFill>
                <a:effectLst/>
                <a:latin typeface="Tahoma" panose="020B0604030504040204" pitchFamily="34" charset="0"/>
                <a:ea typeface="+mn-ea"/>
                <a:cs typeface="+mn-cs"/>
                <a:hlinkClick r:id="rId4"/>
              </a:rPr>
              <a:t>ShareAlike</a:t>
            </a:r>
            <a:endParaRPr lang="en-US" sz="1200" kern="1200" dirty="0">
              <a:solidFill>
                <a:schemeClr val="tx1"/>
              </a:solidFill>
              <a:effectLst/>
              <a:latin typeface="Tahoma" panose="020B0604030504040204" pitchFamily="34" charset="0"/>
              <a:ea typeface="+mn-ea"/>
              <a:cs typeface="+mn-cs"/>
            </a:endParaRP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24</a:t>
            </a:fld>
            <a:endParaRPr lang="en-US" dirty="0"/>
          </a:p>
        </p:txBody>
      </p:sp>
    </p:spTree>
    <p:extLst>
      <p:ext uri="{BB962C8B-B14F-4D97-AF65-F5344CB8AC3E}">
        <p14:creationId xmlns:p14="http://schemas.microsoft.com/office/powerpoint/2010/main" val="4049375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Biology.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OpenStax</a:t>
            </a:r>
            <a:r>
              <a:rPr lang="en-US" sz="1200" b="0" i="0" kern="1200" dirty="0">
                <a:solidFill>
                  <a:schemeClr val="tx1"/>
                </a:solidFill>
                <a:effectLst/>
                <a:latin typeface="Tahoma" panose="020B0604030504040204" pitchFamily="34" charset="0"/>
                <a:ea typeface="+mn-ea"/>
                <a:cs typeface="+mn-cs"/>
              </a:rPr>
              <a:t> CNX.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Download for free at http://cnx.org/contents/185cbf87-c72e-48f5-b51e-f14f21b5eabd@10.8</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25</a:t>
            </a:fld>
            <a:endParaRPr lang="en-US" dirty="0"/>
          </a:p>
        </p:txBody>
      </p:sp>
    </p:spTree>
    <p:extLst>
      <p:ext uri="{BB962C8B-B14F-4D97-AF65-F5344CB8AC3E}">
        <p14:creationId xmlns:p14="http://schemas.microsoft.com/office/powerpoint/2010/main" val="1643567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26</a:t>
            </a:fld>
            <a:endParaRPr lang="en-US" dirty="0"/>
          </a:p>
        </p:txBody>
      </p:sp>
    </p:spTree>
    <p:extLst>
      <p:ext uri="{BB962C8B-B14F-4D97-AF65-F5344CB8AC3E}">
        <p14:creationId xmlns:p14="http://schemas.microsoft.com/office/powerpoint/2010/main" val="1233881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(credit: modification of work by Muhammad T. </a:t>
            </a:r>
            <a:r>
              <a:rPr lang="en-US" sz="1200" b="0" i="0" kern="1200" dirty="0" err="1">
                <a:solidFill>
                  <a:schemeClr val="tx1"/>
                </a:solidFill>
                <a:effectLst/>
                <a:latin typeface="Tahoma" panose="020B0604030504040204" pitchFamily="34" charset="0"/>
                <a:ea typeface="+mn-ea"/>
                <a:cs typeface="+mn-cs"/>
              </a:rPr>
              <a:t>Tabiin</a:t>
            </a:r>
            <a:r>
              <a:rPr lang="en-US" sz="1200" b="0" i="0" kern="1200" dirty="0">
                <a:solidFill>
                  <a:schemeClr val="tx1"/>
                </a:solidFill>
                <a:effectLst/>
                <a:latin typeface="Tahoma" panose="020B0604030504040204" pitchFamily="34" charset="0"/>
                <a:ea typeface="+mn-ea"/>
                <a:cs typeface="+mn-cs"/>
              </a:rPr>
              <a:t>, Christopher P. White, Grant </a:t>
            </a:r>
            <a:r>
              <a:rPr lang="en-US" sz="1200" b="0" i="0" kern="1200" dirty="0" err="1">
                <a:solidFill>
                  <a:schemeClr val="tx1"/>
                </a:solidFill>
                <a:effectLst/>
                <a:latin typeface="Tahoma" panose="020B0604030504040204" pitchFamily="34" charset="0"/>
                <a:ea typeface="+mn-ea"/>
                <a:cs typeface="+mn-cs"/>
              </a:rPr>
              <a:t>Morahan</a:t>
            </a:r>
            <a:r>
              <a:rPr lang="en-US" sz="1200" b="0" i="0" kern="1200" dirty="0">
                <a:solidFill>
                  <a:schemeClr val="tx1"/>
                </a:solidFill>
                <a:effectLst/>
                <a:latin typeface="Tahoma" panose="020B0604030504040204" pitchFamily="34" charset="0"/>
                <a:ea typeface="+mn-ea"/>
                <a:cs typeface="+mn-cs"/>
              </a:rPr>
              <a:t>, and Bernard E. </a:t>
            </a:r>
            <a:r>
              <a:rPr lang="en-US" sz="1200" b="0" i="0" kern="1200" dirty="0" err="1">
                <a:solidFill>
                  <a:schemeClr val="tx1"/>
                </a:solidFill>
                <a:effectLst/>
                <a:latin typeface="Tahoma" panose="020B0604030504040204" pitchFamily="34" charset="0"/>
                <a:ea typeface="+mn-ea"/>
                <a:cs typeface="+mn-cs"/>
              </a:rPr>
              <a:t>Tuch</a:t>
            </a:r>
            <a:r>
              <a:rPr lang="en-US" sz="1200" b="0" i="0" kern="1200" dirty="0">
                <a:solidFill>
                  <a:schemeClr val="tx1"/>
                </a:solidFill>
                <a:effectLst/>
                <a:latin typeface="Tahoma" panose="020B0604030504040204" pitchFamily="34" charset="0"/>
                <a:ea typeface="+mn-ea"/>
                <a:cs typeface="+mn-cs"/>
              </a:rPr>
              <a:t>; scale-bar data from Matt Russell) in Biology.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OpenStax</a:t>
            </a:r>
            <a:r>
              <a:rPr lang="en-US" sz="1200" b="0" i="0" kern="1200" dirty="0">
                <a:solidFill>
                  <a:schemeClr val="tx1"/>
                </a:solidFill>
                <a:effectLst/>
                <a:latin typeface="Tahoma" panose="020B0604030504040204" pitchFamily="34" charset="0"/>
                <a:ea typeface="+mn-ea"/>
                <a:cs typeface="+mn-cs"/>
              </a:rPr>
              <a:t> CNX.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Download for free at http://cnx.org/contents/185cbf87-c72e-48f5-b51e-f14f21b5eabd@10.8</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27</a:t>
            </a:fld>
            <a:endParaRPr lang="en-US" dirty="0"/>
          </a:p>
        </p:txBody>
      </p:sp>
    </p:spTree>
    <p:extLst>
      <p:ext uri="{BB962C8B-B14F-4D97-AF65-F5344CB8AC3E}">
        <p14:creationId xmlns:p14="http://schemas.microsoft.com/office/powerpoint/2010/main" val="2074242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E6DF9A-4138-4CE9-A2AE-AB9413786FF0}" type="slidenum">
              <a:rPr lang="en-US" smtClean="0"/>
              <a:t>29</a:t>
            </a:fld>
            <a:endParaRPr lang="en-US"/>
          </a:p>
        </p:txBody>
      </p:sp>
    </p:spTree>
    <p:extLst>
      <p:ext uri="{BB962C8B-B14F-4D97-AF65-F5344CB8AC3E}">
        <p14:creationId xmlns:p14="http://schemas.microsoft.com/office/powerpoint/2010/main" val="108101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Biology.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OpenStax</a:t>
            </a:r>
            <a:r>
              <a:rPr lang="en-US" sz="1200" b="0" i="0" kern="1200" dirty="0">
                <a:solidFill>
                  <a:schemeClr val="tx1"/>
                </a:solidFill>
                <a:effectLst/>
                <a:latin typeface="Tahoma" panose="020B0604030504040204" pitchFamily="34" charset="0"/>
                <a:ea typeface="+mn-ea"/>
                <a:cs typeface="+mn-cs"/>
              </a:rPr>
              <a:t> CNX.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Download for free at http://cnx.org/contents/185cbf87-c72e-48f5-b51e-f14f21b5eabd@10.8</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4</a:t>
            </a:fld>
            <a:endParaRPr lang="en-US" dirty="0"/>
          </a:p>
        </p:txBody>
      </p:sp>
    </p:spTree>
    <p:extLst>
      <p:ext uri="{BB962C8B-B14F-4D97-AF65-F5344CB8AC3E}">
        <p14:creationId xmlns:p14="http://schemas.microsoft.com/office/powerpoint/2010/main" val="3073851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Biology.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OpenStax</a:t>
            </a:r>
            <a:r>
              <a:rPr lang="en-US" sz="1200" b="0" i="0" kern="1200" dirty="0">
                <a:solidFill>
                  <a:schemeClr val="tx1"/>
                </a:solidFill>
                <a:effectLst/>
                <a:latin typeface="Tahoma" panose="020B0604030504040204" pitchFamily="34" charset="0"/>
                <a:ea typeface="+mn-ea"/>
                <a:cs typeface="+mn-cs"/>
              </a:rPr>
              <a:t> CNX.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Download for free at http://cnx.org/contents/185cbf87-c72e-48f5-b51e-f14f21b5eabd@10.8</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5</a:t>
            </a:fld>
            <a:endParaRPr lang="en-US" dirty="0"/>
          </a:p>
        </p:txBody>
      </p:sp>
    </p:spTree>
    <p:extLst>
      <p:ext uri="{BB962C8B-B14F-4D97-AF65-F5344CB8AC3E}">
        <p14:creationId xmlns:p14="http://schemas.microsoft.com/office/powerpoint/2010/main" val="892607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6</a:t>
            </a:fld>
            <a:endParaRPr lang="en-US" dirty="0"/>
          </a:p>
        </p:txBody>
      </p:sp>
    </p:spTree>
    <p:extLst>
      <p:ext uri="{BB962C8B-B14F-4D97-AF65-F5344CB8AC3E}">
        <p14:creationId xmlns:p14="http://schemas.microsoft.com/office/powerpoint/2010/main" val="717335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dirty="0"/>
              <a:t>(credit: modification of work by Mikael </a:t>
            </a:r>
            <a:r>
              <a:rPr lang="en-US" dirty="0" err="1"/>
              <a:t>Häggström</a:t>
            </a:r>
            <a:r>
              <a:rPr lang="en-US" dirty="0"/>
              <a:t>) </a:t>
            </a:r>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7</a:t>
            </a:fld>
            <a:endParaRPr lang="en-US" dirty="0"/>
          </a:p>
        </p:txBody>
      </p:sp>
    </p:spTree>
    <p:extLst>
      <p:ext uri="{BB962C8B-B14F-4D97-AF65-F5344CB8AC3E}">
        <p14:creationId xmlns:p14="http://schemas.microsoft.com/office/powerpoint/2010/main" val="2790968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8</a:t>
            </a:fld>
            <a:endParaRPr lang="en-US" dirty="0"/>
          </a:p>
        </p:txBody>
      </p:sp>
    </p:spTree>
    <p:extLst>
      <p:ext uri="{BB962C8B-B14F-4D97-AF65-F5344CB8AC3E}">
        <p14:creationId xmlns:p14="http://schemas.microsoft.com/office/powerpoint/2010/main" val="1198505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Lipid-derived</a:t>
            </a:r>
            <a:r>
              <a:rPr lang="en-US" baseline="0" dirty="0"/>
              <a:t> hormones since they are the only ones that can diffuse through the cell membrane</a:t>
            </a: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9</a:t>
            </a:fld>
            <a:endParaRPr lang="en-US" dirty="0"/>
          </a:p>
        </p:txBody>
      </p:sp>
    </p:spTree>
    <p:extLst>
      <p:ext uri="{BB962C8B-B14F-4D97-AF65-F5344CB8AC3E}">
        <p14:creationId xmlns:p14="http://schemas.microsoft.com/office/powerpoint/2010/main" val="1341782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10</a:t>
            </a:fld>
            <a:endParaRPr lang="en-US" dirty="0"/>
          </a:p>
        </p:txBody>
      </p:sp>
    </p:spTree>
    <p:extLst>
      <p:ext uri="{BB962C8B-B14F-4D97-AF65-F5344CB8AC3E}">
        <p14:creationId xmlns:p14="http://schemas.microsoft.com/office/powerpoint/2010/main" val="1084943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3A4047">
            <a:alpha val="25000"/>
          </a:srgbClr>
        </a:solidFill>
        <a:effectLst/>
      </p:bgPr>
    </p:bg>
    <p:spTree>
      <p:nvGrpSpPr>
        <p:cNvPr id="1" name="Shape 9"/>
        <p:cNvGrpSpPr/>
        <p:nvPr/>
      </p:nvGrpSpPr>
      <p:grpSpPr>
        <a:xfrm>
          <a:off x="0" y="0"/>
          <a:ext cx="0" cy="0"/>
          <a:chOff x="0" y="0"/>
          <a:chExt cx="0" cy="0"/>
        </a:xfrm>
      </p:grpSpPr>
      <p:sp>
        <p:nvSpPr>
          <p:cNvPr id="5" name="Google Shape;14;p3">
            <a:extLst>
              <a:ext uri="{FF2B5EF4-FFF2-40B4-BE49-F238E27FC236}">
                <a16:creationId xmlns:a16="http://schemas.microsoft.com/office/drawing/2014/main" id="{DB391CD0-B0FF-7C47-AEC7-712743E719D1}"/>
              </a:ext>
            </a:extLst>
          </p:cNvPr>
          <p:cNvSpPr/>
          <p:nvPr/>
        </p:nvSpPr>
        <p:spPr>
          <a:xfrm>
            <a:off x="0" y="552196"/>
            <a:ext cx="12207240" cy="268833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1" name="Google Shape;11;p2"/>
          <p:cNvSpPr txBox="1">
            <a:spLocks noGrp="1"/>
          </p:cNvSpPr>
          <p:nvPr>
            <p:ph type="ctrTitle" hasCustomPrompt="1"/>
          </p:nvPr>
        </p:nvSpPr>
        <p:spPr>
          <a:xfrm>
            <a:off x="1519519" y="0"/>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F1F7FB"/>
              </a:buClr>
              <a:buSzPts val="5500"/>
              <a:buFont typeface="Century Gothic"/>
              <a:buNone/>
              <a:defRPr sz="4125" b="0" i="0" u="none" strike="noStrike" cap="none">
                <a:solidFill>
                  <a:srgbClr val="F1F7FB"/>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dirty="0"/>
              <a:t>Course Title</a:t>
            </a:r>
            <a:endParaRPr dirty="0"/>
          </a:p>
        </p:txBody>
      </p:sp>
      <p:sp>
        <p:nvSpPr>
          <p:cNvPr id="12" name="Google Shape;12;p2"/>
          <p:cNvSpPr txBox="1">
            <a:spLocks noGrp="1"/>
          </p:cNvSpPr>
          <p:nvPr>
            <p:ph type="subTitle" idx="1" hasCustomPrompt="1"/>
          </p:nvPr>
        </p:nvSpPr>
        <p:spPr>
          <a:xfrm>
            <a:off x="0" y="2661428"/>
            <a:ext cx="12192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F1F7FB"/>
              </a:buClr>
              <a:buSzPts val="2400"/>
              <a:buFont typeface="Arial"/>
              <a:buNone/>
              <a:defRPr sz="1800" b="0" i="0" u="none" strike="noStrike" cap="none">
                <a:solidFill>
                  <a:srgbClr val="F1F7FB"/>
                </a:solidFill>
                <a:latin typeface="Century Gothic"/>
                <a:ea typeface="Century Gothic"/>
                <a:cs typeface="Century Gothic"/>
                <a:sym typeface="Century Gothic"/>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9pPr>
          </a:lstStyle>
          <a:p>
            <a:r>
              <a:rPr lang="en-US" dirty="0"/>
              <a:t>Module: </a:t>
            </a:r>
            <a:endParaRPr dirty="0"/>
          </a:p>
        </p:txBody>
      </p:sp>
    </p:spTree>
    <p:extLst>
      <p:ext uri="{BB962C8B-B14F-4D97-AF65-F5344CB8AC3E}">
        <p14:creationId xmlns:p14="http://schemas.microsoft.com/office/powerpoint/2010/main" val="1885961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p:cSld name="Section Header">
    <p:spTree>
      <p:nvGrpSpPr>
        <p:cNvPr id="1" name="Shape 13"/>
        <p:cNvGrpSpPr/>
        <p:nvPr/>
      </p:nvGrpSpPr>
      <p:grpSpPr>
        <a:xfrm>
          <a:off x="0" y="0"/>
          <a:ext cx="0" cy="0"/>
          <a:chOff x="0" y="0"/>
          <a:chExt cx="0" cy="0"/>
        </a:xfrm>
      </p:grpSpPr>
      <p:sp>
        <p:nvSpPr>
          <p:cNvPr id="14" name="Google Shape;14;p3"/>
          <p:cNvSpPr/>
          <p:nvPr/>
        </p:nvSpPr>
        <p:spPr>
          <a:xfrm>
            <a:off x="0" y="537882"/>
            <a:ext cx="12192000" cy="2689412"/>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5" name="Google Shape;15;p3"/>
          <p:cNvSpPr txBox="1">
            <a:spLocks noGrp="1"/>
          </p:cNvSpPr>
          <p:nvPr>
            <p:ph type="title"/>
          </p:nvPr>
        </p:nvSpPr>
        <p:spPr>
          <a:xfrm>
            <a:off x="838200" y="537883"/>
            <a:ext cx="10515600" cy="2689412"/>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5000"/>
              <a:buFont typeface="Century Gothic"/>
              <a:buNone/>
              <a:defRPr sz="3750" b="0" i="0" u="none" strike="noStrike" cap="none">
                <a:solidFill>
                  <a:schemeClr val="bg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Tree>
    <p:extLst>
      <p:ext uri="{BB962C8B-B14F-4D97-AF65-F5344CB8AC3E}">
        <p14:creationId xmlns:p14="http://schemas.microsoft.com/office/powerpoint/2010/main" val="3595712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18" name="Google Shape;1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19" name="Google Shape;19;p4"/>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t>‹#›</a:t>
            </a:fld>
            <a:endParaRPr lang="en-US"/>
          </a:p>
        </p:txBody>
      </p:sp>
      <p:sp>
        <p:nvSpPr>
          <p:cNvPr id="6" name="Google Shape;20;p4">
            <a:extLst>
              <a:ext uri="{FF2B5EF4-FFF2-40B4-BE49-F238E27FC236}">
                <a16:creationId xmlns:a16="http://schemas.microsoft.com/office/drawing/2014/main" id="{AAE7BF4A-9551-9C45-B7D9-6E6531C8E0A8}"/>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32961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8"/>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t>‹#›</a:t>
            </a:fld>
            <a:endParaRPr lang="en-US"/>
          </a:p>
        </p:txBody>
      </p:sp>
      <p:sp>
        <p:nvSpPr>
          <p:cNvPr id="4" name="Google Shape;20;p4">
            <a:extLst>
              <a:ext uri="{FF2B5EF4-FFF2-40B4-BE49-F238E27FC236}">
                <a16:creationId xmlns:a16="http://schemas.microsoft.com/office/drawing/2014/main" id="{866938FD-48A8-C945-8F8D-948D6ACBB765}"/>
              </a:ext>
            </a:extLst>
          </p:cNvPr>
          <p:cNvSpPr/>
          <p:nvPr/>
        </p:nvSpPr>
        <p:spPr>
          <a:xfrm rot="5400000">
            <a:off x="-3137554" y="3137552"/>
            <a:ext cx="6858002" cy="582894"/>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9723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56" name="Google Shape;5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57" name="Google Shape;57;p1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t>‹#›</a:t>
            </a:fld>
            <a:endParaRPr lang="en-US"/>
          </a:p>
        </p:txBody>
      </p:sp>
      <p:sp>
        <p:nvSpPr>
          <p:cNvPr id="7" name="Google Shape;20;p4">
            <a:extLst>
              <a:ext uri="{FF2B5EF4-FFF2-40B4-BE49-F238E27FC236}">
                <a16:creationId xmlns:a16="http://schemas.microsoft.com/office/drawing/2014/main" id="{EE238881-7684-6E45-838B-2C5185AA693E}"/>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506074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61" name="Google Shape;61;p12"/>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62" name="Google Shape;62;p12"/>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t>‹#›</a:t>
            </a:fld>
            <a:endParaRPr lang="en-US"/>
          </a:p>
        </p:txBody>
      </p:sp>
      <p:sp>
        <p:nvSpPr>
          <p:cNvPr id="8" name="Google Shape;20;p4">
            <a:extLst>
              <a:ext uri="{FF2B5EF4-FFF2-40B4-BE49-F238E27FC236}">
                <a16:creationId xmlns:a16="http://schemas.microsoft.com/office/drawing/2014/main" id="{52CFC662-DA86-E347-B571-4CAF57F1AA26}"/>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7975054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7FB">
            <a:alpha val="800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8" name="Google Shape;8;p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a:p>
        </p:txBody>
      </p:sp>
    </p:spTree>
    <p:extLst>
      <p:ext uri="{BB962C8B-B14F-4D97-AF65-F5344CB8AC3E}">
        <p14:creationId xmlns:p14="http://schemas.microsoft.com/office/powerpoint/2010/main" val="1422088150"/>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565150" marR="0" lvl="0" indent="-514350" algn="l" rtl="0" eaLnBrk="1" hangingPunct="1">
        <a:lnSpc>
          <a:spcPct val="100000"/>
        </a:lnSpc>
        <a:spcBef>
          <a:spcPts val="0"/>
        </a:spcBef>
        <a:spcAft>
          <a:spcPts val="0"/>
        </a:spcAft>
        <a:buClr>
          <a:srgbClr val="000000"/>
        </a:buClr>
        <a:buSzPct val="75000"/>
        <a:buFont typeface="+mj-lt"/>
        <a:buAutoNum type="arabicPeriod"/>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Endocrine System</a:t>
            </a:r>
          </a:p>
        </p:txBody>
      </p:sp>
      <p:sp>
        <p:nvSpPr>
          <p:cNvPr id="4" name="Subtitle 3"/>
          <p:cNvSpPr>
            <a:spLocks noGrp="1"/>
          </p:cNvSpPr>
          <p:nvPr>
            <p:ph type="subTitle" idx="1"/>
          </p:nvPr>
        </p:nvSpPr>
        <p:spPr/>
        <p:txBody>
          <a:bodyPr/>
          <a:lstStyle/>
          <a:p>
            <a:r>
              <a:rPr lang="en-US" dirty="0"/>
              <a:t>General Biology II</a:t>
            </a:r>
          </a:p>
        </p:txBody>
      </p:sp>
    </p:spTree>
    <p:extLst>
      <p:ext uri="{BB962C8B-B14F-4D97-AF65-F5344CB8AC3E}">
        <p14:creationId xmlns:p14="http://schemas.microsoft.com/office/powerpoint/2010/main" val="14575316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Plasma Membrane Hormone Receptors</a:t>
            </a:r>
          </a:p>
        </p:txBody>
      </p:sp>
      <p:pic>
        <p:nvPicPr>
          <p:cNvPr id="17410" name="Picture 2" descr="Illustration shows epinephrine bound to the extracellular surface of a beta-adrenergic receptor. A G-protein associated with the intracellular surface of the receptor is activated when the GDP associated with it is replaced with GTP. The G protein activates the enzyme adenylyl cyclase, which converts ATP to cAMP, triggering a cellular respo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306" y="1505734"/>
            <a:ext cx="8713694" cy="5352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379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Hormonal Regulation of the Excretory System to Maintain Water Levels</a:t>
            </a:r>
          </a:p>
        </p:txBody>
      </p:sp>
      <p:pic>
        <p:nvPicPr>
          <p:cNvPr id="18434" name="Picture 2" descr="The Renin-angiotensin-aldosterone pathway involves four hormones: renin, which is made in the kidney, angiotensin, which is made in the liver, aldosterone, which is made in the adrenal glands, and ADH, which is made in the hypothalamus and secreted by the posterior pituitary. The adrenal glands are located on top of the kidneys, and the hypothalamus and pituitary are in the brain. The pathway begins when renin converts angiotensin into angiotensin I. Angiotensin I is the converted into angiotensin II. Angiotensin II has several direct effects. These include arterial constriction, which increases blood pressure, decreasing the glomerular filtration rate, which results in water retention, and increasing thirst. Angiotensin II also triggers the release of two other hormones, aldosterone and ADH. Aldosterone causes nephron distal tubules to reabsorb more sodium and water, which increases blood volume. ADH moderates the insertion of aquaporins into the nephridial collecting ducts. As a result, more water is reabsorbed by the blood. ADH also causes arteries to constri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11350"/>
            <a:ext cx="9144000" cy="494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069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873" y="365128"/>
            <a:ext cx="5094399" cy="3063872"/>
          </a:xfrm>
        </p:spPr>
        <p:txBody>
          <a:bodyPr/>
          <a:lstStyle/>
          <a:p>
            <a:r>
              <a:rPr lang="en-US" dirty="0"/>
              <a:t>Hormone Regulation of the Female Reproductive System</a:t>
            </a:r>
          </a:p>
        </p:txBody>
      </p:sp>
      <p:pic>
        <p:nvPicPr>
          <p:cNvPr id="19458" name="Picture 2" descr="The hypothalamus secretes GnRH, which stimulates secretion of FSH and LH from the pituitary. The hypothalamus and pituitary are both found in the brain. FSH and LH stimulate follicle growth in the ovaries, and a surge in LH triggers ovulation. The two ovaries, which are located on either side of the uterus, secrete estradiol, progesterone, and inhibin. Estrodiol and progesterone regulate female sex characteristics and the menstrual cycle. Inhibin inhibits FSH production by the pituitary in a negative feedback lo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0"/>
            <a:ext cx="44545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574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Hormones Regulate the Male Reproductive System </a:t>
            </a:r>
          </a:p>
        </p:txBody>
      </p:sp>
      <p:sp>
        <p:nvSpPr>
          <p:cNvPr id="3" name="Content Placeholder 2"/>
          <p:cNvSpPr>
            <a:spLocks noGrp="1"/>
          </p:cNvSpPr>
          <p:nvPr>
            <p:ph type="body" idx="1"/>
          </p:nvPr>
        </p:nvSpPr>
        <p:spPr/>
        <p:txBody>
          <a:bodyPr/>
          <a:lstStyle/>
          <a:p>
            <a:pPr marL="0" indent="0">
              <a:buNone/>
            </a:pPr>
            <a:r>
              <a:rPr lang="en-US" dirty="0"/>
              <a:t>The reproductive system is controlled by the gonadotropins follicle-stimulating hormone (FSH) and luteinizing hormone (LH), which are produced by the pituitary gland. Gonadotropin release is controlled by the hypothalamic hormone gonadotropin-releasing hormone (GnRH). FSH stimulates the maturation of sperm cells in males and is inhibited by the hormone inhibin, while LH stimulates the production of the androgen testosterone</a:t>
            </a:r>
          </a:p>
        </p:txBody>
      </p:sp>
    </p:spTree>
    <p:extLst>
      <p:ext uri="{BB962C8B-B14F-4D97-AF65-F5344CB8AC3E}">
        <p14:creationId xmlns:p14="http://schemas.microsoft.com/office/powerpoint/2010/main" val="886683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Insulin and Glucagon Regulate Blood Glucose Levels</a:t>
            </a:r>
          </a:p>
        </p:txBody>
      </p:sp>
      <p:pic>
        <p:nvPicPr>
          <p:cNvPr id="20482" name="Picture 2" descr="When blood glucose levels fall, the pancreas secretes the hormone glucagon. Glucagon causes the liver to break down glycogen, releasing glucose into the blood. As a result, blood glucose levels rise. In response to high glucose levels, the pancreas releases insulin. In response to insulin, target cells take up glucose, and the liver converts glucose to glycogen. As a result, blood glucose levels f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2388" y="1935621"/>
            <a:ext cx="4467225"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247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Hormonal Regulation of Metabolism</a:t>
            </a:r>
          </a:p>
        </p:txBody>
      </p:sp>
      <p:sp>
        <p:nvSpPr>
          <p:cNvPr id="3" name="Content Placeholder 2"/>
          <p:cNvSpPr>
            <a:spLocks noGrp="1"/>
          </p:cNvSpPr>
          <p:nvPr>
            <p:ph type="body" idx="1"/>
          </p:nvPr>
        </p:nvSpPr>
        <p:spPr/>
        <p:txBody>
          <a:bodyPr>
            <a:normAutofit/>
          </a:bodyPr>
          <a:lstStyle/>
          <a:p>
            <a:pPr marL="0" indent="0">
              <a:buNone/>
            </a:pPr>
            <a:r>
              <a:rPr lang="en-US" dirty="0"/>
              <a:t>Insulin is produced by the pancreas in response to rising blood glucose levels and allows cells to utilize blood glucose and store excess glucose for later use. Diabetes mellitus is caused by reduced insulin activity and causes high blood glucose levels, or hyperglycemia. Glucagon is released by the pancreas in response to low blood glucose levels and stimulates the breakdown of glycogen into glucose, which can be used by the body. The body’s basal metabolic rate is controlled by the thyroid hormones thyroxine (T</a:t>
            </a:r>
            <a:r>
              <a:rPr lang="en-US" baseline="-25000" dirty="0"/>
              <a:t>4</a:t>
            </a:r>
            <a:r>
              <a:rPr lang="en-US" dirty="0"/>
              <a:t>) and triiodothyronine (T</a:t>
            </a:r>
            <a:r>
              <a:rPr lang="en-US" baseline="-25000" dirty="0"/>
              <a:t>3</a:t>
            </a:r>
            <a:r>
              <a:rPr lang="en-US" dirty="0"/>
              <a:t>). The anterior pituitary produces thyroid stimulating hormone (TSH), which controls the release of T</a:t>
            </a:r>
            <a:r>
              <a:rPr lang="en-US" baseline="-25000" dirty="0"/>
              <a:t>3</a:t>
            </a:r>
            <a:r>
              <a:rPr lang="en-US" dirty="0"/>
              <a:t> and T</a:t>
            </a:r>
            <a:r>
              <a:rPr lang="en-US" baseline="-25000" dirty="0"/>
              <a:t>4</a:t>
            </a:r>
            <a:r>
              <a:rPr lang="en-US" dirty="0"/>
              <a:t> from the thyroid gland. Iodine is necessary in the production of thyroid hormone, and the lack of iodine can lead to a condition called goiter.</a:t>
            </a:r>
          </a:p>
        </p:txBody>
      </p:sp>
    </p:spTree>
    <p:extLst>
      <p:ext uri="{BB962C8B-B14F-4D97-AF65-F5344CB8AC3E}">
        <p14:creationId xmlns:p14="http://schemas.microsoft.com/office/powerpoint/2010/main" val="2506144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693" y="365129"/>
            <a:ext cx="5674179" cy="2133143"/>
          </a:xfrm>
        </p:spPr>
        <p:txBody>
          <a:bodyPr/>
          <a:lstStyle/>
          <a:p>
            <a:r>
              <a:rPr lang="en-US" dirty="0"/>
              <a:t>Blood Calcium Levels and Growth</a:t>
            </a:r>
          </a:p>
        </p:txBody>
      </p:sp>
      <p:sp>
        <p:nvSpPr>
          <p:cNvPr id="3" name="Content Placeholder 2"/>
          <p:cNvSpPr>
            <a:spLocks noGrp="1"/>
          </p:cNvSpPr>
          <p:nvPr>
            <p:ph type="body" idx="1"/>
          </p:nvPr>
        </p:nvSpPr>
        <p:spPr>
          <a:xfrm>
            <a:off x="862693" y="2498271"/>
            <a:ext cx="4384221" cy="3984172"/>
          </a:xfrm>
        </p:spPr>
        <p:txBody>
          <a:bodyPr/>
          <a:lstStyle/>
          <a:p>
            <a:pPr marL="0" indent="0">
              <a:buNone/>
            </a:pPr>
            <a:r>
              <a:rPr lang="en-US" dirty="0"/>
              <a:t>Parathyroid hormone (PTH) is released in response to low blood calcium levels. It increases blood calcium levels by targeting the skeleton, the kidneys, and the intestine. </a:t>
            </a:r>
          </a:p>
        </p:txBody>
      </p:sp>
      <p:pic>
        <p:nvPicPr>
          <p:cNvPr id="21506" name="Picture 2" descr="The parathyroid glands, which are located in the neck, release parathyroid hormone, or PTH. PTH causes the release of calcium from bone and triggers the reabsorption of calcium from the urine in the kidneys. PTH also triggers the formation of calcitriol from vitamin D. Calcitriol causes the intestines to absorb more calcium. The result is increased calcium in the bl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872" y="484044"/>
            <a:ext cx="5181600" cy="612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536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Hormones</a:t>
            </a:r>
          </a:p>
        </p:txBody>
      </p:sp>
      <p:sp>
        <p:nvSpPr>
          <p:cNvPr id="3" name="Content Placeholder 2"/>
          <p:cNvSpPr>
            <a:spLocks noGrp="1"/>
          </p:cNvSpPr>
          <p:nvPr>
            <p:ph type="body" idx="1"/>
          </p:nvPr>
        </p:nvSpPr>
        <p:spPr>
          <a:xfrm>
            <a:off x="955965" y="1825625"/>
            <a:ext cx="3980708" cy="4351338"/>
          </a:xfrm>
        </p:spPr>
        <p:txBody>
          <a:bodyPr>
            <a:normAutofit/>
          </a:bodyPr>
          <a:lstStyle/>
          <a:p>
            <a:pPr marL="0" indent="0">
              <a:buNone/>
            </a:pPr>
            <a:r>
              <a:rPr lang="en-US" dirty="0"/>
              <a:t>Growth hormone directly accelerates the rate of protein synthesis in skeletal muscle and bones. Insulin-like growth factor 1 (IGF-1) is activated by growth hormone and also allows formation of new proteins in muscle cells and bone</a:t>
            </a:r>
          </a:p>
        </p:txBody>
      </p:sp>
      <p:pic>
        <p:nvPicPr>
          <p:cNvPr id="22530" name="Picture 2" descr="Growth hormone, or GH released from the pituitary gland stimulates bone and muscle growth. It also stimulates fat breakdown by adipocytes and glucagon breakdown by the liver. The liver releases IGFs, which cause target cells to take up amino acids, promoting protein synthesis. GH-releasing hormone stimulates the release of GH, and GH-inhibiting hormone, inhibits the release of 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85469"/>
            <a:ext cx="5181600" cy="414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224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Hormones</a:t>
            </a:r>
          </a:p>
        </p:txBody>
      </p:sp>
      <p:sp>
        <p:nvSpPr>
          <p:cNvPr id="4" name="Content Placeholder 3"/>
          <p:cNvSpPr>
            <a:spLocks noGrp="1"/>
          </p:cNvSpPr>
          <p:nvPr>
            <p:ph type="body" idx="1"/>
          </p:nvPr>
        </p:nvSpPr>
        <p:spPr/>
        <p:txBody>
          <a:bodyPr/>
          <a:lstStyle/>
          <a:p>
            <a:r>
              <a:rPr lang="en-US" dirty="0"/>
              <a:t>The sympathetic nervous system regulates the stress response via the hypothalamus. </a:t>
            </a:r>
          </a:p>
          <a:p>
            <a:r>
              <a:rPr lang="en-US" dirty="0"/>
              <a:t>When presented with a stressful situation, the body responds by calling for the release of hormones that provide a burst of energy. </a:t>
            </a:r>
          </a:p>
          <a:p>
            <a:r>
              <a:rPr lang="en-US" dirty="0"/>
              <a:t>Long-term stress response differs from short-term stress response.</a:t>
            </a:r>
          </a:p>
        </p:txBody>
      </p:sp>
    </p:spTree>
    <p:extLst>
      <p:ext uri="{BB962C8B-B14F-4D97-AF65-F5344CB8AC3E}">
        <p14:creationId xmlns:p14="http://schemas.microsoft.com/office/powerpoint/2010/main" val="4275794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Hypothalamic-Pituitary Axis</a:t>
            </a:r>
          </a:p>
        </p:txBody>
      </p:sp>
      <p:pic>
        <p:nvPicPr>
          <p:cNvPr id="23554" name="Picture 2" descr="The pituitary gland sits at the base of the brain, just above the brain stem. It is lobe-shaped and hangs down from the hypothalamus, to which it is connected to via a narrow stalk. The anterior part of the pituitary is toward the front, and the posterior end is toward the b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09096"/>
            <a:ext cx="9144000" cy="313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244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Classifying Hormones</a:t>
            </a:r>
          </a:p>
        </p:txBody>
      </p:sp>
      <p:sp>
        <p:nvSpPr>
          <p:cNvPr id="3" name="Content Placeholder 2"/>
          <p:cNvSpPr>
            <a:spLocks noGrp="1"/>
          </p:cNvSpPr>
          <p:nvPr>
            <p:ph type="body" idx="1"/>
          </p:nvPr>
        </p:nvSpPr>
        <p:spPr/>
        <p:txBody>
          <a:bodyPr/>
          <a:lstStyle/>
          <a:p>
            <a:pPr marL="0" indent="0">
              <a:buNone/>
            </a:pPr>
            <a:r>
              <a:rPr lang="en-US" dirty="0"/>
              <a:t>The hormones in the human body, they can be divided into three classes based on their chemical structure:</a:t>
            </a:r>
          </a:p>
          <a:p>
            <a:r>
              <a:rPr lang="en-US" dirty="0"/>
              <a:t>lipid-derived hormones can diffuse across plasma membranes </a:t>
            </a:r>
          </a:p>
          <a:p>
            <a:r>
              <a:rPr lang="en-US" dirty="0"/>
              <a:t>amino acid-derived</a:t>
            </a:r>
          </a:p>
          <a:p>
            <a:r>
              <a:rPr lang="en-US" dirty="0"/>
              <a:t>peptide (peptide and proteins)</a:t>
            </a:r>
          </a:p>
        </p:txBody>
      </p:sp>
    </p:spTree>
    <p:extLst>
      <p:ext uri="{BB962C8B-B14F-4D97-AF65-F5344CB8AC3E}">
        <p14:creationId xmlns:p14="http://schemas.microsoft.com/office/powerpoint/2010/main" val="3653357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1059366"/>
          </a:xfrm>
        </p:spPr>
        <p:txBody>
          <a:bodyPr/>
          <a:lstStyle/>
          <a:p>
            <a:r>
              <a:rPr lang="en-US" dirty="0"/>
              <a:t>Hypothalamic and Pituitary Hormones</a:t>
            </a:r>
          </a:p>
        </p:txBody>
      </p:sp>
      <p:graphicFrame>
        <p:nvGraphicFramePr>
          <p:cNvPr id="3" name="Table 2" descr="Table of hypothalamic and pituitary hormones.">
            <a:extLst>
              <a:ext uri="{FF2B5EF4-FFF2-40B4-BE49-F238E27FC236}">
                <a16:creationId xmlns:a16="http://schemas.microsoft.com/office/drawing/2014/main" id="{823CACD2-4D88-914F-B41A-62F496D02F39}"/>
              </a:ext>
            </a:extLst>
          </p:cNvPr>
          <p:cNvGraphicFramePr>
            <a:graphicFrameLocks noGrp="1"/>
          </p:cNvGraphicFramePr>
          <p:nvPr>
            <p:extLst>
              <p:ext uri="{D42A27DB-BD31-4B8C-83A1-F6EECF244321}">
                <p14:modId xmlns:p14="http://schemas.microsoft.com/office/powerpoint/2010/main" val="354769886"/>
              </p:ext>
            </p:extLst>
          </p:nvPr>
        </p:nvGraphicFramePr>
        <p:xfrm>
          <a:off x="1285875" y="1324481"/>
          <a:ext cx="9901240" cy="5376990"/>
        </p:xfrm>
        <a:graphic>
          <a:graphicData uri="http://schemas.openxmlformats.org/drawingml/2006/table">
            <a:tbl>
              <a:tblPr firstRow="1" bandRow="1">
                <a:tableStyleId>{5C22544A-7EE6-4342-B048-85BDC9FD1C3A}</a:tableStyleId>
              </a:tblPr>
              <a:tblGrid>
                <a:gridCol w="1980248">
                  <a:extLst>
                    <a:ext uri="{9D8B030D-6E8A-4147-A177-3AD203B41FA5}">
                      <a16:colId xmlns:a16="http://schemas.microsoft.com/office/drawing/2014/main" val="476478119"/>
                    </a:ext>
                  </a:extLst>
                </a:gridCol>
                <a:gridCol w="1980248">
                  <a:extLst>
                    <a:ext uri="{9D8B030D-6E8A-4147-A177-3AD203B41FA5}">
                      <a16:colId xmlns:a16="http://schemas.microsoft.com/office/drawing/2014/main" val="2028338785"/>
                    </a:ext>
                  </a:extLst>
                </a:gridCol>
                <a:gridCol w="1980248">
                  <a:extLst>
                    <a:ext uri="{9D8B030D-6E8A-4147-A177-3AD203B41FA5}">
                      <a16:colId xmlns:a16="http://schemas.microsoft.com/office/drawing/2014/main" val="778030282"/>
                    </a:ext>
                  </a:extLst>
                </a:gridCol>
                <a:gridCol w="1980248">
                  <a:extLst>
                    <a:ext uri="{9D8B030D-6E8A-4147-A177-3AD203B41FA5}">
                      <a16:colId xmlns:a16="http://schemas.microsoft.com/office/drawing/2014/main" val="1694228830"/>
                    </a:ext>
                  </a:extLst>
                </a:gridCol>
                <a:gridCol w="1980248">
                  <a:extLst>
                    <a:ext uri="{9D8B030D-6E8A-4147-A177-3AD203B41FA5}">
                      <a16:colId xmlns:a16="http://schemas.microsoft.com/office/drawing/2014/main" val="3003296946"/>
                    </a:ext>
                  </a:extLst>
                </a:gridCol>
              </a:tblGrid>
              <a:tr h="370840">
                <a:tc>
                  <a:txBody>
                    <a:bodyPr/>
                    <a:lstStyle/>
                    <a:p>
                      <a:pPr algn="l" fontAlgn="ctr"/>
                      <a:r>
                        <a:rPr lang="en-US" sz="1300" dirty="0">
                          <a:effectLst/>
                          <a:latin typeface="Century Gothic" panose="020B0502020202020204" pitchFamily="34" charset="0"/>
                        </a:rPr>
                        <a:t>Endocrine Gland</a:t>
                      </a:r>
                      <a:endParaRPr lang="en-US" sz="1300" b="1" dirty="0">
                        <a:solidFill>
                          <a:srgbClr val="000000"/>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43923" marB="43923" anchor="ctr"/>
                </a:tc>
                <a:tc>
                  <a:txBody>
                    <a:bodyPr/>
                    <a:lstStyle/>
                    <a:p>
                      <a:pPr algn="l" fontAlgn="ctr"/>
                      <a:r>
                        <a:rPr lang="en-US" sz="1300">
                          <a:effectLst/>
                          <a:latin typeface="Century Gothic" panose="020B0502020202020204" pitchFamily="34" charset="0"/>
                        </a:rPr>
                        <a:t>Hormone Released</a:t>
                      </a:r>
                      <a:endParaRPr lang="en-US" sz="1300" b="1">
                        <a:solidFill>
                          <a:srgbClr val="000000"/>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43923" marB="43923" anchor="ctr"/>
                </a:tc>
                <a:tc>
                  <a:txBody>
                    <a:bodyPr/>
                    <a:lstStyle/>
                    <a:p>
                      <a:pPr algn="l" fontAlgn="ctr"/>
                      <a:r>
                        <a:rPr lang="en-US" sz="1300">
                          <a:effectLst/>
                          <a:latin typeface="Century Gothic" panose="020B0502020202020204" pitchFamily="34" charset="0"/>
                        </a:rPr>
                        <a:t>Chemical Class</a:t>
                      </a:r>
                      <a:endParaRPr lang="en-US" sz="1300" b="1">
                        <a:solidFill>
                          <a:srgbClr val="000000"/>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43923" marB="43923" anchor="ctr"/>
                </a:tc>
                <a:tc>
                  <a:txBody>
                    <a:bodyPr/>
                    <a:lstStyle/>
                    <a:p>
                      <a:pPr algn="l" fontAlgn="ctr"/>
                      <a:r>
                        <a:rPr lang="en-US" sz="1300">
                          <a:effectLst/>
                          <a:latin typeface="Century Gothic" panose="020B0502020202020204" pitchFamily="34" charset="0"/>
                        </a:rPr>
                        <a:t>Target Tissue/Organ</a:t>
                      </a:r>
                      <a:endParaRPr lang="en-US" sz="1300" b="1">
                        <a:solidFill>
                          <a:srgbClr val="000000"/>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43923" marB="43923" anchor="ctr"/>
                </a:tc>
                <a:tc>
                  <a:txBody>
                    <a:bodyPr/>
                    <a:lstStyle/>
                    <a:p>
                      <a:pPr algn="l" fontAlgn="ctr"/>
                      <a:r>
                        <a:rPr lang="en-US" sz="1300" dirty="0">
                          <a:effectLst/>
                          <a:latin typeface="Century Gothic" panose="020B0502020202020204" pitchFamily="34" charset="0"/>
                        </a:rPr>
                        <a:t>Major Function of Hormone</a:t>
                      </a:r>
                      <a:endParaRPr lang="en-US" sz="1300" b="1" dirty="0">
                        <a:solidFill>
                          <a:srgbClr val="000000"/>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43923" marB="43923" anchor="ctr"/>
                </a:tc>
                <a:extLst>
                  <a:ext uri="{0D108BD9-81ED-4DB2-BD59-A6C34878D82A}">
                    <a16:rowId xmlns:a16="http://schemas.microsoft.com/office/drawing/2014/main" val="4138069576"/>
                  </a:ext>
                </a:extLst>
              </a:tr>
              <a:tr h="370840">
                <a:tc>
                  <a:txBody>
                    <a:bodyPr/>
                    <a:lstStyle/>
                    <a:p>
                      <a:pPr algn="l" fontAlgn="ctr"/>
                      <a:r>
                        <a:rPr lang="en-US" sz="1300" dirty="0">
                          <a:effectLst/>
                          <a:latin typeface="Century Gothic" panose="020B0502020202020204" pitchFamily="34" charset="0"/>
                        </a:rPr>
                        <a:t>Hypothalamus</a:t>
                      </a:r>
                      <a:endParaRPr lang="en-US" sz="13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29282" marB="29282" anchor="ctr"/>
                </a:tc>
                <a:tc>
                  <a:txBody>
                    <a:bodyPr/>
                    <a:lstStyle/>
                    <a:p>
                      <a:pPr algn="l" fontAlgn="ctr"/>
                      <a:r>
                        <a:rPr lang="en-US" sz="1300" dirty="0">
                          <a:effectLst/>
                          <a:latin typeface="Century Gothic" panose="020B0502020202020204" pitchFamily="34" charset="0"/>
                        </a:rPr>
                        <a:t>Hypothalamic releasing and inhibiting hormones</a:t>
                      </a:r>
                      <a:endParaRPr lang="en-US" sz="13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29282" marB="29282" anchor="ctr"/>
                </a:tc>
                <a:tc>
                  <a:txBody>
                    <a:bodyPr/>
                    <a:lstStyle/>
                    <a:p>
                      <a:pPr algn="l" fontAlgn="ctr"/>
                      <a:r>
                        <a:rPr lang="en-US" sz="1300">
                          <a:effectLst/>
                          <a:latin typeface="Century Gothic" panose="020B0502020202020204" pitchFamily="34" charset="0"/>
                        </a:rPr>
                        <a:t>Peptide</a:t>
                      </a:r>
                      <a:endParaRPr lang="en-US" sz="13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29282" marB="29282" anchor="ctr"/>
                </a:tc>
                <a:tc>
                  <a:txBody>
                    <a:bodyPr/>
                    <a:lstStyle/>
                    <a:p>
                      <a:pPr algn="l" fontAlgn="ctr"/>
                      <a:r>
                        <a:rPr lang="en-US" sz="1300">
                          <a:effectLst/>
                          <a:latin typeface="Century Gothic" panose="020B0502020202020204" pitchFamily="34" charset="0"/>
                        </a:rPr>
                        <a:t>Anterior pituitary</a:t>
                      </a:r>
                      <a:endParaRPr lang="en-US" sz="13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29282" marB="29282" anchor="ctr"/>
                </a:tc>
                <a:tc>
                  <a:txBody>
                    <a:bodyPr/>
                    <a:lstStyle/>
                    <a:p>
                      <a:pPr algn="l" fontAlgn="ctr"/>
                      <a:r>
                        <a:rPr lang="en-US" sz="1300" dirty="0">
                          <a:effectLst/>
                          <a:latin typeface="Century Gothic" panose="020B0502020202020204" pitchFamily="34" charset="0"/>
                        </a:rPr>
                        <a:t>Regulate anterior pituitary hormone</a:t>
                      </a:r>
                      <a:endParaRPr lang="en-US" sz="13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29282" marB="29282" anchor="ctr"/>
                </a:tc>
                <a:extLst>
                  <a:ext uri="{0D108BD9-81ED-4DB2-BD59-A6C34878D82A}">
                    <a16:rowId xmlns:a16="http://schemas.microsoft.com/office/drawing/2014/main" val="468266532"/>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effectLst/>
                          <a:latin typeface="Century Gothic" panose="020B0502020202020204" pitchFamily="34" charset="0"/>
                        </a:rPr>
                        <a:t>Posterior Pituitary</a:t>
                      </a:r>
                      <a:endParaRPr lang="en-US" sz="13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a:tc>
                <a:tc>
                  <a:txBody>
                    <a:bodyPr/>
                    <a:lstStyle/>
                    <a:p>
                      <a:pPr algn="l" fontAlgn="ctr"/>
                      <a:r>
                        <a:rPr lang="en-US" sz="1300" dirty="0">
                          <a:effectLst/>
                          <a:latin typeface="Century Gothic" panose="020B0502020202020204" pitchFamily="34" charset="0"/>
                        </a:rPr>
                        <a:t>Antidiuretic (ADH)</a:t>
                      </a:r>
                      <a:endParaRPr lang="en-US" sz="13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29282" marB="29282" anchor="ctr"/>
                </a:tc>
                <a:tc>
                  <a:txBody>
                    <a:bodyPr/>
                    <a:lstStyle/>
                    <a:p>
                      <a:pPr algn="l" fontAlgn="ctr"/>
                      <a:r>
                        <a:rPr lang="en-US" sz="1300">
                          <a:effectLst/>
                          <a:latin typeface="Century Gothic" panose="020B0502020202020204" pitchFamily="34" charset="0"/>
                        </a:rPr>
                        <a:t>Peptide</a:t>
                      </a:r>
                      <a:endParaRPr lang="en-US" sz="13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29282" marB="29282" anchor="ctr"/>
                </a:tc>
                <a:tc>
                  <a:txBody>
                    <a:bodyPr/>
                    <a:lstStyle/>
                    <a:p>
                      <a:pPr algn="l" fontAlgn="ctr"/>
                      <a:r>
                        <a:rPr lang="en-US" sz="1300">
                          <a:effectLst/>
                          <a:latin typeface="Century Gothic" panose="020B0502020202020204" pitchFamily="34" charset="0"/>
                        </a:rPr>
                        <a:t>Kidneys</a:t>
                      </a:r>
                      <a:endParaRPr lang="en-US" sz="13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29282" marB="29282" anchor="ctr"/>
                </a:tc>
                <a:tc>
                  <a:txBody>
                    <a:bodyPr/>
                    <a:lstStyle/>
                    <a:p>
                      <a:pPr algn="l" fontAlgn="ctr"/>
                      <a:r>
                        <a:rPr lang="en-US" sz="1300">
                          <a:effectLst/>
                          <a:latin typeface="Century Gothic" panose="020B0502020202020204" pitchFamily="34" charset="0"/>
                        </a:rPr>
                        <a:t>Stimulates water reabsorption by kidneys</a:t>
                      </a:r>
                      <a:endParaRPr lang="en-US" sz="13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29282" marB="29282" anchor="ctr"/>
                </a:tc>
                <a:extLst>
                  <a:ext uri="{0D108BD9-81ED-4DB2-BD59-A6C34878D82A}">
                    <a16:rowId xmlns:a16="http://schemas.microsoft.com/office/drawing/2014/main" val="1577354734"/>
                  </a:ext>
                </a:extLst>
              </a:tr>
              <a:tr h="29917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effectLst/>
                          <a:latin typeface="Century Gothic" panose="020B0502020202020204" pitchFamily="34" charset="0"/>
                        </a:rPr>
                        <a:t>Posterior Pituitary</a:t>
                      </a:r>
                      <a:endParaRPr lang="en-US" sz="13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a:tc>
                <a:tc>
                  <a:txBody>
                    <a:bodyPr/>
                    <a:lstStyle/>
                    <a:p>
                      <a:pPr algn="l" fontAlgn="ctr"/>
                      <a:r>
                        <a:rPr lang="en-US" sz="1300" dirty="0">
                          <a:effectLst/>
                          <a:latin typeface="Century Gothic" panose="020B0502020202020204" pitchFamily="34" charset="0"/>
                        </a:rPr>
                        <a:t>Oxytocin</a:t>
                      </a:r>
                      <a:endParaRPr lang="en-US" sz="13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29282" marB="29282" anchor="ctr"/>
                </a:tc>
                <a:tc>
                  <a:txBody>
                    <a:bodyPr/>
                    <a:lstStyle/>
                    <a:p>
                      <a:pPr algn="l" fontAlgn="ctr"/>
                      <a:r>
                        <a:rPr lang="en-US" sz="1300">
                          <a:effectLst/>
                          <a:latin typeface="Century Gothic" panose="020B0502020202020204" pitchFamily="34" charset="0"/>
                        </a:rPr>
                        <a:t>Peptide</a:t>
                      </a:r>
                      <a:endParaRPr lang="en-US" sz="13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29282" marB="29282" anchor="ctr"/>
                </a:tc>
                <a:tc>
                  <a:txBody>
                    <a:bodyPr/>
                    <a:lstStyle/>
                    <a:p>
                      <a:pPr algn="l" fontAlgn="ctr"/>
                      <a:r>
                        <a:rPr lang="en-US" sz="1300">
                          <a:effectLst/>
                          <a:latin typeface="Century Gothic" panose="020B0502020202020204" pitchFamily="34" charset="0"/>
                        </a:rPr>
                        <a:t>Uterus, mammary glands</a:t>
                      </a:r>
                      <a:endParaRPr lang="en-US" sz="13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29282" marB="29282" anchor="ctr"/>
                </a:tc>
                <a:tc>
                  <a:txBody>
                    <a:bodyPr/>
                    <a:lstStyle/>
                    <a:p>
                      <a:pPr algn="l" fontAlgn="ctr"/>
                      <a:r>
                        <a:rPr lang="en-US" sz="1300" dirty="0">
                          <a:effectLst/>
                          <a:latin typeface="Century Gothic" panose="020B0502020202020204" pitchFamily="34" charset="0"/>
                        </a:rPr>
                        <a:t>Stimulates uterine muscle contractions and release of milk by mammary glands</a:t>
                      </a:r>
                      <a:endParaRPr lang="en-US" sz="13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29282" marB="29282" anchor="ctr"/>
                </a:tc>
                <a:extLst>
                  <a:ext uri="{0D108BD9-81ED-4DB2-BD59-A6C34878D82A}">
                    <a16:rowId xmlns:a16="http://schemas.microsoft.com/office/drawing/2014/main" val="1167752017"/>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effectLst/>
                          <a:latin typeface="Century Gothic" panose="020B0502020202020204" pitchFamily="34" charset="0"/>
                        </a:rPr>
                        <a:t>Anterior Pituitary</a:t>
                      </a:r>
                      <a:endParaRPr lang="en-US" sz="13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a:tc>
                <a:tc>
                  <a:txBody>
                    <a:bodyPr/>
                    <a:lstStyle/>
                    <a:p>
                      <a:pPr algn="l" fontAlgn="ctr"/>
                      <a:r>
                        <a:rPr lang="en-US" sz="1300" dirty="0">
                          <a:effectLst/>
                          <a:latin typeface="Century Gothic" panose="020B0502020202020204" pitchFamily="34" charset="0"/>
                        </a:rPr>
                        <a:t>Thyroid stimulating (TSH)</a:t>
                      </a:r>
                      <a:endParaRPr lang="en-US" sz="13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29282" marB="29282" anchor="ctr"/>
                </a:tc>
                <a:tc>
                  <a:txBody>
                    <a:bodyPr/>
                    <a:lstStyle/>
                    <a:p>
                      <a:pPr algn="l" fontAlgn="ctr"/>
                      <a:r>
                        <a:rPr lang="en-US" sz="1300" dirty="0">
                          <a:effectLst/>
                          <a:latin typeface="Century Gothic" panose="020B0502020202020204" pitchFamily="34" charset="0"/>
                        </a:rPr>
                        <a:t>Glycoprotein</a:t>
                      </a:r>
                      <a:endParaRPr lang="en-US" sz="13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29282" marB="29282" anchor="ctr"/>
                </a:tc>
                <a:tc>
                  <a:txBody>
                    <a:bodyPr/>
                    <a:lstStyle/>
                    <a:p>
                      <a:pPr algn="l" fontAlgn="ctr"/>
                      <a:r>
                        <a:rPr lang="en-US" sz="1300">
                          <a:effectLst/>
                          <a:latin typeface="Century Gothic" panose="020B0502020202020204" pitchFamily="34" charset="0"/>
                        </a:rPr>
                        <a:t>Thyroid</a:t>
                      </a:r>
                      <a:endParaRPr lang="en-US" sz="13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29282" marB="29282" anchor="ctr"/>
                </a:tc>
                <a:tc>
                  <a:txBody>
                    <a:bodyPr/>
                    <a:lstStyle/>
                    <a:p>
                      <a:pPr algn="l" fontAlgn="ctr"/>
                      <a:r>
                        <a:rPr lang="en-US" sz="1300">
                          <a:effectLst/>
                          <a:latin typeface="Century Gothic" panose="020B0502020202020204" pitchFamily="34" charset="0"/>
                        </a:rPr>
                        <a:t>Stimulates thyroid</a:t>
                      </a:r>
                      <a:endParaRPr lang="en-US" sz="13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29282" marB="29282" anchor="ctr"/>
                </a:tc>
                <a:extLst>
                  <a:ext uri="{0D108BD9-81ED-4DB2-BD59-A6C34878D82A}">
                    <a16:rowId xmlns:a16="http://schemas.microsoft.com/office/drawing/2014/main" val="1592962388"/>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effectLst/>
                          <a:latin typeface="Century Gothic" panose="020B0502020202020204" pitchFamily="34" charset="0"/>
                        </a:rPr>
                        <a:t>Anterior Pituitary</a:t>
                      </a:r>
                    </a:p>
                    <a:p>
                      <a:endParaRPr lang="en-US" sz="1300" dirty="0">
                        <a:latin typeface="Century Gothic" panose="020B0502020202020204" pitchFamily="34" charset="0"/>
                      </a:endParaRPr>
                    </a:p>
                  </a:txBody>
                  <a:tcPr/>
                </a:tc>
                <a:tc>
                  <a:txBody>
                    <a:bodyPr/>
                    <a:lstStyle/>
                    <a:p>
                      <a:pPr algn="l" fontAlgn="ctr"/>
                      <a:r>
                        <a:rPr lang="en-US" sz="1300" dirty="0">
                          <a:effectLst/>
                          <a:latin typeface="Century Gothic" panose="020B0502020202020204" pitchFamily="34" charset="0"/>
                        </a:rPr>
                        <a:t>Adrenocorticotropic (ACTH)</a:t>
                      </a:r>
                      <a:endParaRPr lang="en-US" sz="13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29282" marB="29282" anchor="ctr"/>
                </a:tc>
                <a:tc>
                  <a:txBody>
                    <a:bodyPr/>
                    <a:lstStyle/>
                    <a:p>
                      <a:pPr algn="l" fontAlgn="ctr"/>
                      <a:r>
                        <a:rPr lang="en-US" sz="1300" dirty="0">
                          <a:effectLst/>
                          <a:latin typeface="Century Gothic" panose="020B0502020202020204" pitchFamily="34" charset="0"/>
                        </a:rPr>
                        <a:t>Peptide</a:t>
                      </a:r>
                      <a:endParaRPr lang="en-US" sz="13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29282" marB="29282" anchor="ctr"/>
                </a:tc>
                <a:tc>
                  <a:txBody>
                    <a:bodyPr/>
                    <a:lstStyle/>
                    <a:p>
                      <a:pPr algn="l" fontAlgn="ctr"/>
                      <a:r>
                        <a:rPr lang="en-US" sz="1300" dirty="0">
                          <a:effectLst/>
                          <a:latin typeface="Century Gothic" panose="020B0502020202020204" pitchFamily="34" charset="0"/>
                        </a:rPr>
                        <a:t>Adrenal cortex</a:t>
                      </a:r>
                      <a:endParaRPr lang="en-US" sz="13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29282" marB="29282" anchor="ctr"/>
                </a:tc>
                <a:tc>
                  <a:txBody>
                    <a:bodyPr/>
                    <a:lstStyle/>
                    <a:p>
                      <a:pPr algn="l" fontAlgn="ctr"/>
                      <a:r>
                        <a:rPr lang="en-US" sz="1300">
                          <a:effectLst/>
                          <a:latin typeface="Century Gothic" panose="020B0502020202020204" pitchFamily="34" charset="0"/>
                        </a:rPr>
                        <a:t>Stimulates adrenal cortex</a:t>
                      </a:r>
                      <a:endParaRPr lang="en-US" sz="13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29282" marB="29282" anchor="ctr"/>
                </a:tc>
                <a:extLst>
                  <a:ext uri="{0D108BD9-81ED-4DB2-BD59-A6C34878D82A}">
                    <a16:rowId xmlns:a16="http://schemas.microsoft.com/office/drawing/2014/main" val="107769673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effectLst/>
                          <a:latin typeface="Century Gothic" panose="020B0502020202020204" pitchFamily="34" charset="0"/>
                        </a:rPr>
                        <a:t>Anterior Pituitary</a:t>
                      </a:r>
                    </a:p>
                    <a:p>
                      <a:endParaRPr lang="en-US" sz="1300" dirty="0">
                        <a:latin typeface="Century Gothic" panose="020B0502020202020204" pitchFamily="34" charset="0"/>
                      </a:endParaRPr>
                    </a:p>
                  </a:txBody>
                  <a:tcPr/>
                </a:tc>
                <a:tc>
                  <a:txBody>
                    <a:bodyPr/>
                    <a:lstStyle/>
                    <a:p>
                      <a:pPr algn="l" fontAlgn="ctr"/>
                      <a:r>
                        <a:rPr lang="en-US" sz="1300" dirty="0">
                          <a:effectLst/>
                          <a:latin typeface="Century Gothic" panose="020B0502020202020204" pitchFamily="34" charset="0"/>
                        </a:rPr>
                        <a:t>Gonadotropic (FSH, LH)</a:t>
                      </a:r>
                      <a:endParaRPr lang="en-US" sz="13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29282" marB="29282" anchor="ctr"/>
                </a:tc>
                <a:tc>
                  <a:txBody>
                    <a:bodyPr/>
                    <a:lstStyle/>
                    <a:p>
                      <a:pPr algn="l" fontAlgn="ctr"/>
                      <a:r>
                        <a:rPr lang="en-US" sz="1300">
                          <a:effectLst/>
                          <a:latin typeface="Century Gothic" panose="020B0502020202020204" pitchFamily="34" charset="0"/>
                        </a:rPr>
                        <a:t>Glycoprotein</a:t>
                      </a:r>
                      <a:endParaRPr lang="en-US" sz="13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29282" marB="29282" anchor="ctr"/>
                </a:tc>
                <a:tc>
                  <a:txBody>
                    <a:bodyPr/>
                    <a:lstStyle/>
                    <a:p>
                      <a:pPr algn="l" fontAlgn="ctr"/>
                      <a:r>
                        <a:rPr lang="en-US" sz="1300">
                          <a:effectLst/>
                          <a:latin typeface="Century Gothic" panose="020B0502020202020204" pitchFamily="34" charset="0"/>
                        </a:rPr>
                        <a:t>Gonads</a:t>
                      </a:r>
                      <a:endParaRPr lang="en-US" sz="13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29282" marB="29282" anchor="ctr"/>
                </a:tc>
                <a:tc>
                  <a:txBody>
                    <a:bodyPr/>
                    <a:lstStyle/>
                    <a:p>
                      <a:pPr algn="l" fontAlgn="ctr"/>
                      <a:r>
                        <a:rPr lang="en-US" sz="1300" dirty="0">
                          <a:effectLst/>
                          <a:latin typeface="Century Gothic" panose="020B0502020202020204" pitchFamily="34" charset="0"/>
                        </a:rPr>
                        <a:t>Egg and sperm production, sex hormone production</a:t>
                      </a:r>
                      <a:endParaRPr lang="en-US" sz="13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29282" marB="29282" anchor="ctr"/>
                </a:tc>
                <a:extLst>
                  <a:ext uri="{0D108BD9-81ED-4DB2-BD59-A6C34878D82A}">
                    <a16:rowId xmlns:a16="http://schemas.microsoft.com/office/drawing/2014/main" val="4221184128"/>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effectLst/>
                          <a:latin typeface="Century Gothic" panose="020B0502020202020204" pitchFamily="34" charset="0"/>
                        </a:rPr>
                        <a:t>Anterior Pituitary</a:t>
                      </a:r>
                    </a:p>
                    <a:p>
                      <a:endParaRPr lang="en-US" sz="1300" dirty="0">
                        <a:latin typeface="Century Gothic" panose="020B0502020202020204" pitchFamily="34" charset="0"/>
                      </a:endParaRPr>
                    </a:p>
                  </a:txBody>
                  <a:tcPr/>
                </a:tc>
                <a:tc>
                  <a:txBody>
                    <a:bodyPr/>
                    <a:lstStyle/>
                    <a:p>
                      <a:pPr algn="l" fontAlgn="ctr"/>
                      <a:r>
                        <a:rPr lang="en-US" sz="1300" dirty="0">
                          <a:effectLst/>
                          <a:latin typeface="Century Gothic" panose="020B0502020202020204" pitchFamily="34" charset="0"/>
                        </a:rPr>
                        <a:t>Prolactin (PRL)</a:t>
                      </a:r>
                      <a:endParaRPr lang="en-US" sz="13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29282" marB="29282" anchor="ctr"/>
                </a:tc>
                <a:tc>
                  <a:txBody>
                    <a:bodyPr/>
                    <a:lstStyle/>
                    <a:p>
                      <a:pPr algn="l" fontAlgn="ctr"/>
                      <a:r>
                        <a:rPr lang="en-US" sz="1300">
                          <a:effectLst/>
                          <a:latin typeface="Century Gothic" panose="020B0502020202020204" pitchFamily="34" charset="0"/>
                        </a:rPr>
                        <a:t>Protein</a:t>
                      </a:r>
                      <a:endParaRPr lang="en-US" sz="13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29282" marB="29282" anchor="ctr"/>
                </a:tc>
                <a:tc>
                  <a:txBody>
                    <a:bodyPr/>
                    <a:lstStyle/>
                    <a:p>
                      <a:pPr algn="l" fontAlgn="ctr"/>
                      <a:r>
                        <a:rPr lang="en-US" sz="1300">
                          <a:effectLst/>
                          <a:latin typeface="Century Gothic" panose="020B0502020202020204" pitchFamily="34" charset="0"/>
                        </a:rPr>
                        <a:t>Mammary glands</a:t>
                      </a:r>
                      <a:endParaRPr lang="en-US" sz="13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29282" marB="29282" anchor="ctr"/>
                </a:tc>
                <a:tc>
                  <a:txBody>
                    <a:bodyPr/>
                    <a:lstStyle/>
                    <a:p>
                      <a:pPr algn="l" fontAlgn="ctr"/>
                      <a:r>
                        <a:rPr lang="en-US" sz="1300" dirty="0">
                          <a:effectLst/>
                          <a:latin typeface="Century Gothic" panose="020B0502020202020204" pitchFamily="34" charset="0"/>
                        </a:rPr>
                        <a:t>Milk production</a:t>
                      </a:r>
                      <a:endParaRPr lang="en-US" sz="13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29282" marB="29282" anchor="ctr"/>
                </a:tc>
                <a:extLst>
                  <a:ext uri="{0D108BD9-81ED-4DB2-BD59-A6C34878D82A}">
                    <a16:rowId xmlns:a16="http://schemas.microsoft.com/office/drawing/2014/main" val="2407586025"/>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effectLst/>
                          <a:latin typeface="Century Gothic" panose="020B0502020202020204" pitchFamily="34" charset="0"/>
                        </a:rPr>
                        <a:t>Anterior Pituitary</a:t>
                      </a:r>
                      <a:endParaRPr lang="en-US" sz="13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a:tc>
                <a:tc>
                  <a:txBody>
                    <a:bodyPr/>
                    <a:lstStyle/>
                    <a:p>
                      <a:pPr algn="l" fontAlgn="ctr"/>
                      <a:r>
                        <a:rPr lang="en-US" sz="1300" dirty="0">
                          <a:effectLst/>
                          <a:latin typeface="Century Gothic" panose="020B0502020202020204" pitchFamily="34" charset="0"/>
                        </a:rPr>
                        <a:t>Growth (GH)</a:t>
                      </a:r>
                      <a:endParaRPr lang="en-US" sz="13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29282" marB="29282" anchor="ctr"/>
                </a:tc>
                <a:tc>
                  <a:txBody>
                    <a:bodyPr/>
                    <a:lstStyle/>
                    <a:p>
                      <a:pPr algn="l" fontAlgn="ctr"/>
                      <a:r>
                        <a:rPr lang="en-US" sz="1300">
                          <a:effectLst/>
                          <a:latin typeface="Century Gothic" panose="020B0502020202020204" pitchFamily="34" charset="0"/>
                        </a:rPr>
                        <a:t>Protein</a:t>
                      </a:r>
                      <a:endParaRPr lang="en-US" sz="13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29282" marB="29282" anchor="ctr"/>
                </a:tc>
                <a:tc>
                  <a:txBody>
                    <a:bodyPr/>
                    <a:lstStyle/>
                    <a:p>
                      <a:pPr algn="l" fontAlgn="ctr"/>
                      <a:r>
                        <a:rPr lang="en-US" sz="1300">
                          <a:effectLst/>
                          <a:latin typeface="Century Gothic" panose="020B0502020202020204" pitchFamily="34" charset="0"/>
                        </a:rPr>
                        <a:t>Soft tissue, bones</a:t>
                      </a:r>
                      <a:endParaRPr lang="en-US" sz="13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29282" marB="29282" anchor="ctr"/>
                </a:tc>
                <a:tc>
                  <a:txBody>
                    <a:bodyPr/>
                    <a:lstStyle/>
                    <a:p>
                      <a:pPr algn="l" fontAlgn="ctr"/>
                      <a:r>
                        <a:rPr lang="en-US" sz="1300" dirty="0">
                          <a:effectLst/>
                          <a:latin typeface="Century Gothic" panose="020B0502020202020204" pitchFamily="34" charset="0"/>
                        </a:rPr>
                        <a:t>Cell division, protein synthesis and bone growth</a:t>
                      </a:r>
                      <a:endParaRPr lang="en-US" sz="13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129" marR="117129" marT="29282" marB="29282" anchor="ctr"/>
                </a:tc>
                <a:extLst>
                  <a:ext uri="{0D108BD9-81ED-4DB2-BD59-A6C34878D82A}">
                    <a16:rowId xmlns:a16="http://schemas.microsoft.com/office/drawing/2014/main" val="526523400"/>
                  </a:ext>
                </a:extLst>
              </a:tr>
            </a:tbl>
          </a:graphicData>
        </a:graphic>
      </p:graphicFrame>
    </p:spTree>
    <p:extLst>
      <p:ext uri="{BB962C8B-B14F-4D97-AF65-F5344CB8AC3E}">
        <p14:creationId xmlns:p14="http://schemas.microsoft.com/office/powerpoint/2010/main" val="3886477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Thyroid Gland</a:t>
            </a:r>
          </a:p>
        </p:txBody>
      </p:sp>
      <p:sp>
        <p:nvSpPr>
          <p:cNvPr id="3" name="Content Placeholder 2"/>
          <p:cNvSpPr>
            <a:spLocks noGrp="1"/>
          </p:cNvSpPr>
          <p:nvPr>
            <p:ph type="body" idx="1"/>
          </p:nvPr>
        </p:nvSpPr>
        <p:spPr>
          <a:xfrm>
            <a:off x="942109" y="1825625"/>
            <a:ext cx="3880263" cy="4351338"/>
          </a:xfrm>
        </p:spPr>
        <p:txBody>
          <a:bodyPr/>
          <a:lstStyle/>
          <a:p>
            <a:pPr marL="0" indent="0">
              <a:buNone/>
            </a:pPr>
            <a:r>
              <a:rPr lang="en-US" dirty="0"/>
              <a:t>The thyroid gland makes hormones T3 and T4 and Calcitonin  that increase metabolic rate and regulate growth and development </a:t>
            </a:r>
          </a:p>
        </p:txBody>
      </p:sp>
      <p:pic>
        <p:nvPicPr>
          <p:cNvPr id="24578" name="Picture 2" descr="The thyroid is located in the neck beneath the larynx and in front of the trachea. It consists of right and left lobes and a narrow central region called the isthmus of thyroid. Above the isthmus of thyroid is the pyramidal 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9330" y="1825626"/>
            <a:ext cx="5568723" cy="5018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755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Parathyroid</a:t>
            </a:r>
          </a:p>
        </p:txBody>
      </p:sp>
      <p:sp>
        <p:nvSpPr>
          <p:cNvPr id="3" name="Content Placeholder 2"/>
          <p:cNvSpPr>
            <a:spLocks noGrp="1"/>
          </p:cNvSpPr>
          <p:nvPr>
            <p:ph type="body" idx="1"/>
          </p:nvPr>
        </p:nvSpPr>
        <p:spPr>
          <a:xfrm>
            <a:off x="942109" y="1825625"/>
            <a:ext cx="4468091" cy="4351338"/>
          </a:xfrm>
        </p:spPr>
        <p:txBody>
          <a:bodyPr>
            <a:normAutofit/>
          </a:bodyPr>
          <a:lstStyle/>
          <a:p>
            <a:pPr marL="0" indent="0">
              <a:buNone/>
            </a:pPr>
            <a:r>
              <a:rPr lang="en-US" dirty="0"/>
              <a:t>The parathyroid glands produce parathyroid hormone (PTH). PTH increases blood calcium concentrations when calcium ion levels fall below normal. These hormones encourage bone growth, muscle mass, and blood cell formation</a:t>
            </a:r>
          </a:p>
        </p:txBody>
      </p:sp>
      <p:pic>
        <p:nvPicPr>
          <p:cNvPr id="25602" name="Picture 2" descr="The parathyroid glands are round structures located on the surface of the right and left lobes of the thyroid gland. In the illustration shown, there are two parathyroid glands on each side, and one is located above the o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336" y="1690692"/>
            <a:ext cx="5181600" cy="488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402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Adrenal Gland</a:t>
            </a:r>
          </a:p>
        </p:txBody>
      </p:sp>
      <p:pic>
        <p:nvPicPr>
          <p:cNvPr id="27650" name="Picture 2" descr="The adrenal glands are lumpy, irregular structures located on top of the kidneys."/>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4433887" y="1690690"/>
            <a:ext cx="3324225" cy="3900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163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968376"/>
          </a:xfrm>
        </p:spPr>
        <p:txBody>
          <a:bodyPr/>
          <a:lstStyle/>
          <a:p>
            <a:r>
              <a:rPr lang="en-US" dirty="0"/>
              <a:t>Adrenal Function</a:t>
            </a:r>
          </a:p>
        </p:txBody>
      </p:sp>
      <p:graphicFrame>
        <p:nvGraphicFramePr>
          <p:cNvPr id="3" name="Table 2" descr="Table of the parts of the adrenal gland, the hormones released, chemical class, target tissue/organ, and major function of each hormone.">
            <a:extLst>
              <a:ext uri="{FF2B5EF4-FFF2-40B4-BE49-F238E27FC236}">
                <a16:creationId xmlns:a16="http://schemas.microsoft.com/office/drawing/2014/main" id="{F8BD4F8B-84BB-574F-8ED9-4BD30669B6AF}"/>
              </a:ext>
            </a:extLst>
          </p:cNvPr>
          <p:cNvGraphicFramePr>
            <a:graphicFrameLocks noGrp="1"/>
          </p:cNvGraphicFramePr>
          <p:nvPr>
            <p:extLst>
              <p:ext uri="{D42A27DB-BD31-4B8C-83A1-F6EECF244321}">
                <p14:modId xmlns:p14="http://schemas.microsoft.com/office/powerpoint/2010/main" val="2297588514"/>
              </p:ext>
            </p:extLst>
          </p:nvPr>
        </p:nvGraphicFramePr>
        <p:xfrm>
          <a:off x="1314450" y="1333503"/>
          <a:ext cx="10244140" cy="5290016"/>
        </p:xfrm>
        <a:graphic>
          <a:graphicData uri="http://schemas.openxmlformats.org/drawingml/2006/table">
            <a:tbl>
              <a:tblPr firstRow="1" bandRow="1">
                <a:tableStyleId>{5C22544A-7EE6-4342-B048-85BDC9FD1C3A}</a:tableStyleId>
              </a:tblPr>
              <a:tblGrid>
                <a:gridCol w="2048828">
                  <a:extLst>
                    <a:ext uri="{9D8B030D-6E8A-4147-A177-3AD203B41FA5}">
                      <a16:colId xmlns:a16="http://schemas.microsoft.com/office/drawing/2014/main" val="3618841448"/>
                    </a:ext>
                  </a:extLst>
                </a:gridCol>
                <a:gridCol w="2048828">
                  <a:extLst>
                    <a:ext uri="{9D8B030D-6E8A-4147-A177-3AD203B41FA5}">
                      <a16:colId xmlns:a16="http://schemas.microsoft.com/office/drawing/2014/main" val="1485266611"/>
                    </a:ext>
                  </a:extLst>
                </a:gridCol>
                <a:gridCol w="2048828">
                  <a:extLst>
                    <a:ext uri="{9D8B030D-6E8A-4147-A177-3AD203B41FA5}">
                      <a16:colId xmlns:a16="http://schemas.microsoft.com/office/drawing/2014/main" val="3149523264"/>
                    </a:ext>
                  </a:extLst>
                </a:gridCol>
                <a:gridCol w="2048828">
                  <a:extLst>
                    <a:ext uri="{9D8B030D-6E8A-4147-A177-3AD203B41FA5}">
                      <a16:colId xmlns:a16="http://schemas.microsoft.com/office/drawing/2014/main" val="2153521679"/>
                    </a:ext>
                  </a:extLst>
                </a:gridCol>
                <a:gridCol w="2048828">
                  <a:extLst>
                    <a:ext uri="{9D8B030D-6E8A-4147-A177-3AD203B41FA5}">
                      <a16:colId xmlns:a16="http://schemas.microsoft.com/office/drawing/2014/main" val="1575787367"/>
                    </a:ext>
                  </a:extLst>
                </a:gridCol>
              </a:tblGrid>
              <a:tr h="361356">
                <a:tc>
                  <a:txBody>
                    <a:bodyPr/>
                    <a:lstStyle/>
                    <a:p>
                      <a:pPr algn="l" fontAlgn="ctr"/>
                      <a:r>
                        <a:rPr lang="en-US" sz="1600" b="1" dirty="0">
                          <a:solidFill>
                            <a:schemeClr val="bg1"/>
                          </a:solidFill>
                          <a:effectLst/>
                          <a:latin typeface="Century Gothic" panose="020B0502020202020204" pitchFamily="34" charset="0"/>
                          <a:ea typeface="Tahoma" panose="020B0604030504040204" pitchFamily="34" charset="0"/>
                          <a:cs typeface="Tahoma" panose="020B0604030504040204" pitchFamily="34" charset="0"/>
                        </a:rPr>
                        <a:t>Endocrine Gland</a:t>
                      </a:r>
                    </a:p>
                  </a:txBody>
                  <a:tcPr marL="61590" marR="61590" marT="23096" marB="23096" anchor="ctr"/>
                </a:tc>
                <a:tc>
                  <a:txBody>
                    <a:bodyPr/>
                    <a:lstStyle/>
                    <a:p>
                      <a:pPr algn="l" fontAlgn="ctr"/>
                      <a:r>
                        <a:rPr lang="en-US" sz="1600" b="1" dirty="0">
                          <a:solidFill>
                            <a:schemeClr val="bg1"/>
                          </a:solidFill>
                          <a:effectLst/>
                          <a:latin typeface="Century Gothic" panose="020B0502020202020204" pitchFamily="34" charset="0"/>
                          <a:ea typeface="Tahoma" panose="020B0604030504040204" pitchFamily="34" charset="0"/>
                          <a:cs typeface="Tahoma" panose="020B0604030504040204" pitchFamily="34" charset="0"/>
                        </a:rPr>
                        <a:t>Hormone Released</a:t>
                      </a:r>
                    </a:p>
                  </a:txBody>
                  <a:tcPr marL="61590" marR="61590" marT="23096" marB="23096" anchor="ctr"/>
                </a:tc>
                <a:tc>
                  <a:txBody>
                    <a:bodyPr/>
                    <a:lstStyle/>
                    <a:p>
                      <a:pPr algn="l" fontAlgn="ctr"/>
                      <a:r>
                        <a:rPr lang="en-US" sz="1600" b="1">
                          <a:solidFill>
                            <a:schemeClr val="bg1"/>
                          </a:solidFill>
                          <a:effectLst/>
                          <a:latin typeface="Century Gothic" panose="020B0502020202020204" pitchFamily="34" charset="0"/>
                          <a:ea typeface="Tahoma" panose="020B0604030504040204" pitchFamily="34" charset="0"/>
                          <a:cs typeface="Tahoma" panose="020B0604030504040204" pitchFamily="34" charset="0"/>
                        </a:rPr>
                        <a:t>Chemical Class</a:t>
                      </a:r>
                    </a:p>
                  </a:txBody>
                  <a:tcPr marL="61590" marR="61590" marT="23096" marB="23096" anchor="ctr"/>
                </a:tc>
                <a:tc>
                  <a:txBody>
                    <a:bodyPr/>
                    <a:lstStyle/>
                    <a:p>
                      <a:pPr algn="l" fontAlgn="ctr"/>
                      <a:r>
                        <a:rPr lang="en-US" sz="1600" b="1" dirty="0">
                          <a:solidFill>
                            <a:schemeClr val="bg1"/>
                          </a:solidFill>
                          <a:effectLst/>
                          <a:latin typeface="Century Gothic" panose="020B0502020202020204" pitchFamily="34" charset="0"/>
                          <a:ea typeface="Tahoma" panose="020B0604030504040204" pitchFamily="34" charset="0"/>
                          <a:cs typeface="Tahoma" panose="020B0604030504040204" pitchFamily="34" charset="0"/>
                        </a:rPr>
                        <a:t>Target Tissue/Organ</a:t>
                      </a:r>
                    </a:p>
                  </a:txBody>
                  <a:tcPr marL="61590" marR="61590" marT="23096" marB="23096" anchor="ctr"/>
                </a:tc>
                <a:tc>
                  <a:txBody>
                    <a:bodyPr/>
                    <a:lstStyle/>
                    <a:p>
                      <a:pPr algn="l" fontAlgn="ctr"/>
                      <a:r>
                        <a:rPr lang="en-US" sz="1600" b="1" dirty="0">
                          <a:solidFill>
                            <a:schemeClr val="bg1"/>
                          </a:solidFill>
                          <a:effectLst/>
                          <a:latin typeface="Century Gothic" panose="020B0502020202020204" pitchFamily="34" charset="0"/>
                          <a:ea typeface="Tahoma" panose="020B0604030504040204" pitchFamily="34" charset="0"/>
                          <a:cs typeface="Tahoma" panose="020B0604030504040204" pitchFamily="34" charset="0"/>
                        </a:rPr>
                        <a:t>Major Function of Hormone</a:t>
                      </a:r>
                    </a:p>
                  </a:txBody>
                  <a:tcPr marL="61590" marR="61590" marT="23096" marB="23096" anchor="ctr"/>
                </a:tc>
                <a:extLst>
                  <a:ext uri="{0D108BD9-81ED-4DB2-BD59-A6C34878D82A}">
                    <a16:rowId xmlns:a16="http://schemas.microsoft.com/office/drawing/2014/main" val="907588191"/>
                  </a:ext>
                </a:extLst>
              </a:tr>
              <a:tr h="121802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1"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Adrenal Cortex</a:t>
                      </a:r>
                      <a:endPar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p>
                      <a:endParaRPr lang="en-US" sz="1600" dirty="0"/>
                    </a:p>
                  </a:txBody>
                  <a:tcP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Glucocorticoids (cortisol)</a:t>
                      </a:r>
                    </a:p>
                  </a:txBody>
                  <a:tcPr marL="61590" marR="61590" marT="15398" marB="15398" anchor="ct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Steroid</a:t>
                      </a:r>
                    </a:p>
                  </a:txBody>
                  <a:tcPr marL="61590" marR="61590" marT="15398" marB="15398" anchor="ct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All tissue</a:t>
                      </a:r>
                    </a:p>
                  </a:txBody>
                  <a:tcPr marL="61590" marR="61590" marT="15398" marB="15398" anchor="ct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Raise blood glucose level, stimulates breakdown of protein</a:t>
                      </a:r>
                    </a:p>
                  </a:txBody>
                  <a:tcPr marL="61590" marR="61590" marT="15398" marB="15398" anchor="ctr"/>
                </a:tc>
                <a:extLst>
                  <a:ext uri="{0D108BD9-81ED-4DB2-BD59-A6C34878D82A}">
                    <a16:rowId xmlns:a16="http://schemas.microsoft.com/office/drawing/2014/main" val="517083020"/>
                  </a:ext>
                </a:extLst>
              </a:tr>
              <a:tr h="74282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Adrenal Cortex</a:t>
                      </a:r>
                      <a:endPar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p>
                      <a:endParaRPr lang="en-US" sz="1600" dirty="0"/>
                    </a:p>
                  </a:txBody>
                  <a:tcP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Mineralocorticoids (aldosterone)</a:t>
                      </a:r>
                    </a:p>
                  </a:txBody>
                  <a:tcPr marL="61590" marR="61590" marT="15398" marB="15398" anchor="ct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Steroid</a:t>
                      </a:r>
                    </a:p>
                  </a:txBody>
                  <a:tcPr marL="61590" marR="61590" marT="15398" marB="15398" anchor="ct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Kidneys</a:t>
                      </a:r>
                    </a:p>
                  </a:txBody>
                  <a:tcPr marL="61590" marR="61590" marT="15398" marB="15398" anchor="ct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Reabsorb sodium and excrete potassium</a:t>
                      </a:r>
                    </a:p>
                  </a:txBody>
                  <a:tcPr marL="61590" marR="61590" marT="15398" marB="15398" anchor="ctr"/>
                </a:tc>
                <a:extLst>
                  <a:ext uri="{0D108BD9-81ED-4DB2-BD59-A6C34878D82A}">
                    <a16:rowId xmlns:a16="http://schemas.microsoft.com/office/drawing/2014/main" val="312460958"/>
                  </a:ext>
                </a:extLst>
              </a:tr>
              <a:tr h="121802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Adrenal Cortex</a:t>
                      </a:r>
                      <a:endPar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p>
                      <a:endParaRPr lang="en-US" sz="1600" dirty="0"/>
                    </a:p>
                  </a:txBody>
                  <a:tcP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Sex Hormones</a:t>
                      </a:r>
                    </a:p>
                  </a:txBody>
                  <a:tcPr marL="61590" marR="61590" marT="15398" marB="15398" anchor="ct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Steroid</a:t>
                      </a:r>
                    </a:p>
                  </a:txBody>
                  <a:tcPr marL="61590" marR="61590" marT="15398" marB="15398" anchor="ct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Gonads, skin, muscles and bones</a:t>
                      </a:r>
                    </a:p>
                  </a:txBody>
                  <a:tcPr marL="61590" marR="61590" marT="15398" marB="15398" anchor="ct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Stimulates reproductive organs and brings on sex characteristics</a:t>
                      </a:r>
                    </a:p>
                  </a:txBody>
                  <a:tcPr marL="61590" marR="61590" marT="15398" marB="15398" anchor="ctr"/>
                </a:tc>
                <a:extLst>
                  <a:ext uri="{0D108BD9-81ED-4DB2-BD59-A6C34878D82A}">
                    <a16:rowId xmlns:a16="http://schemas.microsoft.com/office/drawing/2014/main" val="902238095"/>
                  </a:ext>
                </a:extLst>
              </a:tr>
              <a:tr h="145563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Adrenal Medulla</a:t>
                      </a:r>
                      <a:endPar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p>
                      <a:endParaRPr lang="en-US" sz="1600" dirty="0"/>
                    </a:p>
                  </a:txBody>
                  <a:tcP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Epinephrine and norepinephrine</a:t>
                      </a:r>
                    </a:p>
                  </a:txBody>
                  <a:tcPr marL="61590" marR="61590" marT="15398" marB="15398" anchor="ct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Modified amino acid</a:t>
                      </a:r>
                    </a:p>
                  </a:txBody>
                  <a:tcPr marL="61590" marR="61590" marT="15398" marB="15398" anchor="ct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Cardiac and other muscles</a:t>
                      </a:r>
                    </a:p>
                  </a:txBody>
                  <a:tcPr marL="61590" marR="61590" marT="15398" marB="15398" anchor="ct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Released in emergency situations, raises blood glucose level, “fight or flight” response</a:t>
                      </a:r>
                    </a:p>
                  </a:txBody>
                  <a:tcPr marL="61590" marR="61590" marT="15398" marB="15398" anchor="ctr"/>
                </a:tc>
                <a:extLst>
                  <a:ext uri="{0D108BD9-81ED-4DB2-BD59-A6C34878D82A}">
                    <a16:rowId xmlns:a16="http://schemas.microsoft.com/office/drawing/2014/main" val="2395507494"/>
                  </a:ext>
                </a:extLst>
              </a:tr>
            </a:tbl>
          </a:graphicData>
        </a:graphic>
      </p:graphicFrame>
    </p:spTree>
    <p:extLst>
      <p:ext uri="{BB962C8B-B14F-4D97-AF65-F5344CB8AC3E}">
        <p14:creationId xmlns:p14="http://schemas.microsoft.com/office/powerpoint/2010/main" val="745083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Pancreas</a:t>
            </a:r>
          </a:p>
        </p:txBody>
      </p:sp>
      <p:pic>
        <p:nvPicPr>
          <p:cNvPr id="30722" name="Picture 2" descr="The pancreas is a grainy, teardrop-shaped organ tucked between the stomach and intest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815" y="1527630"/>
            <a:ext cx="5584371" cy="5101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29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Endocrine Gland Functions</a:t>
            </a:r>
          </a:p>
        </p:txBody>
      </p:sp>
      <p:graphicFrame>
        <p:nvGraphicFramePr>
          <p:cNvPr id="3" name="Table 2" descr="Table of endocrine glands, associated hormones, and effects.">
            <a:extLst>
              <a:ext uri="{FF2B5EF4-FFF2-40B4-BE49-F238E27FC236}">
                <a16:creationId xmlns:a16="http://schemas.microsoft.com/office/drawing/2014/main" id="{13E90D4A-86A7-3C44-9269-069DF4CC5E32}"/>
              </a:ext>
            </a:extLst>
          </p:cNvPr>
          <p:cNvGraphicFramePr>
            <a:graphicFrameLocks noGrp="1"/>
          </p:cNvGraphicFramePr>
          <p:nvPr>
            <p:extLst>
              <p:ext uri="{D42A27DB-BD31-4B8C-83A1-F6EECF244321}">
                <p14:modId xmlns:p14="http://schemas.microsoft.com/office/powerpoint/2010/main" val="2170286364"/>
              </p:ext>
            </p:extLst>
          </p:nvPr>
        </p:nvGraphicFramePr>
        <p:xfrm>
          <a:off x="1228725" y="1576916"/>
          <a:ext cx="10125075" cy="4616860"/>
        </p:xfrm>
        <a:graphic>
          <a:graphicData uri="http://schemas.openxmlformats.org/drawingml/2006/table">
            <a:tbl>
              <a:tblPr firstRow="1" bandRow="1">
                <a:tableStyleId>{5C22544A-7EE6-4342-B048-85BDC9FD1C3A}</a:tableStyleId>
              </a:tblPr>
              <a:tblGrid>
                <a:gridCol w="3375025">
                  <a:extLst>
                    <a:ext uri="{9D8B030D-6E8A-4147-A177-3AD203B41FA5}">
                      <a16:colId xmlns:a16="http://schemas.microsoft.com/office/drawing/2014/main" val="1232499098"/>
                    </a:ext>
                  </a:extLst>
                </a:gridCol>
                <a:gridCol w="3375025">
                  <a:extLst>
                    <a:ext uri="{9D8B030D-6E8A-4147-A177-3AD203B41FA5}">
                      <a16:colId xmlns:a16="http://schemas.microsoft.com/office/drawing/2014/main" val="1579068928"/>
                    </a:ext>
                  </a:extLst>
                </a:gridCol>
                <a:gridCol w="3375025">
                  <a:extLst>
                    <a:ext uri="{9D8B030D-6E8A-4147-A177-3AD203B41FA5}">
                      <a16:colId xmlns:a16="http://schemas.microsoft.com/office/drawing/2014/main" val="3094749606"/>
                    </a:ext>
                  </a:extLst>
                </a:gridCol>
              </a:tblGrid>
              <a:tr h="370840">
                <a:tc>
                  <a:txBody>
                    <a:bodyPr/>
                    <a:lstStyle/>
                    <a:p>
                      <a:pPr algn="l" fontAlgn="ctr"/>
                      <a:r>
                        <a:rPr lang="en-US" sz="1600" b="1" dirty="0">
                          <a:solidFill>
                            <a:schemeClr val="bg1"/>
                          </a:solidFill>
                          <a:effectLst/>
                          <a:latin typeface="Century Gothic" panose="020B0502020202020204" pitchFamily="34" charset="0"/>
                          <a:ea typeface="Tahoma" panose="020B0604030504040204" pitchFamily="34" charset="0"/>
                          <a:cs typeface="Tahoma" panose="020B0604030504040204" pitchFamily="34" charset="0"/>
                        </a:rPr>
                        <a:t>Endocrine Gland</a:t>
                      </a:r>
                    </a:p>
                  </a:txBody>
                  <a:tcPr marL="46839" marR="46839" marT="17565" marB="17565" anchor="ctr"/>
                </a:tc>
                <a:tc>
                  <a:txBody>
                    <a:bodyPr/>
                    <a:lstStyle/>
                    <a:p>
                      <a:pPr algn="l" fontAlgn="ctr"/>
                      <a:r>
                        <a:rPr lang="en-US" sz="1600" b="1">
                          <a:solidFill>
                            <a:schemeClr val="bg1"/>
                          </a:solidFill>
                          <a:effectLst/>
                          <a:latin typeface="Century Gothic" panose="020B0502020202020204" pitchFamily="34" charset="0"/>
                          <a:ea typeface="Tahoma" panose="020B0604030504040204" pitchFamily="34" charset="0"/>
                          <a:cs typeface="Tahoma" panose="020B0604030504040204" pitchFamily="34" charset="0"/>
                        </a:rPr>
                        <a:t>Associated Hormones</a:t>
                      </a:r>
                    </a:p>
                  </a:txBody>
                  <a:tcPr marL="46839" marR="46839" marT="17565" marB="17565" anchor="ctr"/>
                </a:tc>
                <a:tc>
                  <a:txBody>
                    <a:bodyPr/>
                    <a:lstStyle/>
                    <a:p>
                      <a:pPr algn="l" fontAlgn="ctr"/>
                      <a:r>
                        <a:rPr lang="en-US" sz="1600" b="1" dirty="0">
                          <a:solidFill>
                            <a:schemeClr val="bg1"/>
                          </a:solidFill>
                          <a:effectLst/>
                          <a:latin typeface="Century Gothic" panose="020B0502020202020204" pitchFamily="34" charset="0"/>
                          <a:ea typeface="Tahoma" panose="020B0604030504040204" pitchFamily="34" charset="0"/>
                          <a:cs typeface="Tahoma" panose="020B0604030504040204" pitchFamily="34" charset="0"/>
                        </a:rPr>
                        <a:t>Effect</a:t>
                      </a:r>
                    </a:p>
                  </a:txBody>
                  <a:tcPr marL="46839" marR="46839" marT="17565" marB="17565" anchor="ctr"/>
                </a:tc>
                <a:extLst>
                  <a:ext uri="{0D108BD9-81ED-4DB2-BD59-A6C34878D82A}">
                    <a16:rowId xmlns:a16="http://schemas.microsoft.com/office/drawing/2014/main" val="192187045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solidFill>
                            <a:srgbClr val="000000"/>
                          </a:solidFill>
                          <a:effectLst/>
                          <a:latin typeface="Century Gothic" panose="020B0502020202020204" pitchFamily="34" charset="0"/>
                          <a:ea typeface="Tahoma" panose="020B0604030504040204" pitchFamily="34" charset="0"/>
                          <a:cs typeface="Tahoma" panose="020B0604030504040204" pitchFamily="34" charset="0"/>
                        </a:rPr>
                        <a:t>Pancreas</a:t>
                      </a:r>
                    </a:p>
                    <a:p>
                      <a:endParaRPr lang="en-US" sz="1600" dirty="0"/>
                    </a:p>
                  </a:txBody>
                  <a:tcP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insulin</a:t>
                      </a:r>
                    </a:p>
                  </a:txBody>
                  <a:tcPr marL="46839" marR="46839" marT="11710" marB="11710" anchor="ct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reduces blood glucose levels</a:t>
                      </a:r>
                    </a:p>
                  </a:txBody>
                  <a:tcPr marL="46839" marR="46839" marT="11710" marB="11710" anchor="ctr"/>
                </a:tc>
                <a:extLst>
                  <a:ext uri="{0D108BD9-81ED-4DB2-BD59-A6C34878D82A}">
                    <a16:rowId xmlns:a16="http://schemas.microsoft.com/office/drawing/2014/main" val="78204149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solidFill>
                            <a:srgbClr val="000000"/>
                          </a:solidFill>
                          <a:effectLst/>
                          <a:latin typeface="Century Gothic" panose="020B0502020202020204" pitchFamily="34" charset="0"/>
                          <a:ea typeface="Tahoma" panose="020B0604030504040204" pitchFamily="34" charset="0"/>
                          <a:cs typeface="Tahoma" panose="020B0604030504040204" pitchFamily="34" charset="0"/>
                        </a:rPr>
                        <a:t>Pancreas</a:t>
                      </a:r>
                    </a:p>
                    <a:p>
                      <a:endParaRPr lang="en-US" sz="1600" dirty="0"/>
                    </a:p>
                  </a:txBody>
                  <a:tcP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glucagon</a:t>
                      </a:r>
                    </a:p>
                  </a:txBody>
                  <a:tcPr marL="46839" marR="46839" marT="11710" marB="11710" anchor="ct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increases blood glucose levels</a:t>
                      </a:r>
                    </a:p>
                  </a:txBody>
                  <a:tcPr marL="46839" marR="46839" marT="11710" marB="11710" anchor="ctr"/>
                </a:tc>
                <a:extLst>
                  <a:ext uri="{0D108BD9-81ED-4DB2-BD59-A6C34878D82A}">
                    <a16:rowId xmlns:a16="http://schemas.microsoft.com/office/drawing/2014/main" val="978378459"/>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solidFill>
                            <a:srgbClr val="000000"/>
                          </a:solidFill>
                          <a:effectLst/>
                          <a:latin typeface="Century Gothic" panose="020B0502020202020204" pitchFamily="34" charset="0"/>
                          <a:ea typeface="Tahoma" panose="020B0604030504040204" pitchFamily="34" charset="0"/>
                          <a:cs typeface="Tahoma" panose="020B0604030504040204" pitchFamily="34" charset="0"/>
                        </a:rPr>
                        <a:t>Pineal gland</a:t>
                      </a:r>
                    </a:p>
                    <a:p>
                      <a:endParaRPr lang="en-US" sz="1600" dirty="0"/>
                    </a:p>
                  </a:txBody>
                  <a:tcP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melatonin</a:t>
                      </a:r>
                    </a:p>
                  </a:txBody>
                  <a:tcPr marL="46839" marR="46839" marT="11710" marB="11710" anchor="ct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regulates some biological rhythms and protects CNS from free radicals</a:t>
                      </a:r>
                    </a:p>
                  </a:txBody>
                  <a:tcPr marL="46839" marR="46839" marT="11710" marB="11710" anchor="ctr"/>
                </a:tc>
                <a:extLst>
                  <a:ext uri="{0D108BD9-81ED-4DB2-BD59-A6C34878D82A}">
                    <a16:rowId xmlns:a16="http://schemas.microsoft.com/office/drawing/2014/main" val="270153016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solidFill>
                            <a:srgbClr val="000000"/>
                          </a:solidFill>
                          <a:effectLst/>
                          <a:latin typeface="Century Gothic" panose="020B0502020202020204" pitchFamily="34" charset="0"/>
                          <a:ea typeface="Tahoma" panose="020B0604030504040204" pitchFamily="34" charset="0"/>
                          <a:cs typeface="Tahoma" panose="020B0604030504040204" pitchFamily="34" charset="0"/>
                        </a:rPr>
                        <a:t>Testes</a:t>
                      </a:r>
                    </a:p>
                    <a:p>
                      <a:endParaRPr lang="en-US" sz="1600" dirty="0"/>
                    </a:p>
                  </a:txBody>
                  <a:tcP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androgens</a:t>
                      </a:r>
                    </a:p>
                  </a:txBody>
                  <a:tcPr marL="46839" marR="46839" marT="11710" marB="11710" anchor="ct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regulate, promote, increase or maintain sperm production; male secondary sexual characteristics</a:t>
                      </a:r>
                    </a:p>
                  </a:txBody>
                  <a:tcPr marL="46839" marR="46839" marT="11710" marB="11710" anchor="ctr"/>
                </a:tc>
                <a:extLst>
                  <a:ext uri="{0D108BD9-81ED-4DB2-BD59-A6C34878D82A}">
                    <a16:rowId xmlns:a16="http://schemas.microsoft.com/office/drawing/2014/main" val="3475437560"/>
                  </a:ext>
                </a:extLst>
              </a:tr>
              <a:tr h="370840">
                <a:tc>
                  <a:txBody>
                    <a:bodyPr/>
                    <a:lstStyle/>
                    <a:p>
                      <a:pPr algn="l" fontAlgn="ctr"/>
                      <a:r>
                        <a:rPr lang="en-US" sz="1600" b="1" dirty="0">
                          <a:solidFill>
                            <a:srgbClr val="000000"/>
                          </a:solidFill>
                          <a:effectLst/>
                          <a:latin typeface="Century Gothic" panose="020B0502020202020204" pitchFamily="34" charset="0"/>
                          <a:ea typeface="Tahoma" panose="020B0604030504040204" pitchFamily="34" charset="0"/>
                          <a:cs typeface="Tahoma" panose="020B0604030504040204" pitchFamily="34" charset="0"/>
                        </a:rPr>
                        <a:t>Ovaries</a:t>
                      </a:r>
                    </a:p>
                    <a:p>
                      <a:endParaRPr lang="en-US" sz="1600" dirty="0"/>
                    </a:p>
                  </a:txBody>
                  <a:tcP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estrogen</a:t>
                      </a:r>
                    </a:p>
                  </a:txBody>
                  <a:tcPr marL="46839" marR="46839" marT="11710" marB="11710" anchor="ct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promotes uterine lining growth; female secondary sexual characteristics</a:t>
                      </a:r>
                    </a:p>
                  </a:txBody>
                  <a:tcPr marL="46839" marR="46839" marT="11710" marB="11710" anchor="ctr"/>
                </a:tc>
                <a:extLst>
                  <a:ext uri="{0D108BD9-81ED-4DB2-BD59-A6C34878D82A}">
                    <a16:rowId xmlns:a16="http://schemas.microsoft.com/office/drawing/2014/main" val="2715901052"/>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solidFill>
                            <a:srgbClr val="000000"/>
                          </a:solidFill>
                          <a:effectLst/>
                          <a:latin typeface="Century Gothic" panose="020B0502020202020204" pitchFamily="34" charset="0"/>
                          <a:ea typeface="Tahoma" panose="020B0604030504040204" pitchFamily="34" charset="0"/>
                          <a:cs typeface="Tahoma" panose="020B0604030504040204" pitchFamily="34" charset="0"/>
                        </a:rPr>
                        <a:t>Ovaries</a:t>
                      </a:r>
                    </a:p>
                    <a:p>
                      <a:endParaRPr lang="en-US" sz="1600" dirty="0"/>
                    </a:p>
                  </a:txBody>
                  <a:tcPr/>
                </a:tc>
                <a:tc>
                  <a:txBody>
                    <a:bodyPr/>
                    <a:lstStyle/>
                    <a:p>
                      <a:pPr algn="l" fontAlgn="ctr"/>
                      <a:r>
                        <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progestins</a:t>
                      </a:r>
                    </a:p>
                  </a:txBody>
                  <a:tcPr marL="46839" marR="46839" marT="11710" marB="11710" anchor="ctr"/>
                </a:tc>
                <a:tc>
                  <a:txBody>
                    <a:bodyPr/>
                    <a:lstStyle/>
                    <a:p>
                      <a:pPr algn="l" fontAlgn="ctr"/>
                      <a:r>
                        <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promote and maintain uterine lining growth</a:t>
                      </a:r>
                    </a:p>
                  </a:txBody>
                  <a:tcPr marL="46839" marR="46839" marT="11710" marB="11710" anchor="ctr"/>
                </a:tc>
                <a:extLst>
                  <a:ext uri="{0D108BD9-81ED-4DB2-BD59-A6C34878D82A}">
                    <a16:rowId xmlns:a16="http://schemas.microsoft.com/office/drawing/2014/main" val="3068065994"/>
                  </a:ext>
                </a:extLst>
              </a:tr>
            </a:tbl>
          </a:graphicData>
        </a:graphic>
      </p:graphicFrame>
    </p:spTree>
    <p:extLst>
      <p:ext uri="{BB962C8B-B14F-4D97-AF65-F5344CB8AC3E}">
        <p14:creationId xmlns:p14="http://schemas.microsoft.com/office/powerpoint/2010/main" val="389447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Islets of Langerhans</a:t>
            </a:r>
          </a:p>
        </p:txBody>
      </p:sp>
      <p:pic>
        <p:nvPicPr>
          <p:cNvPr id="31746" name="Picture 2" descr="Micrograph shows purple-stained cells in a white tissue. The white tissue is surrounded by tissue that stains p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272507"/>
            <a:ext cx="5181600" cy="345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058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Function</a:t>
            </a:r>
          </a:p>
        </p:txBody>
      </p:sp>
      <p:sp>
        <p:nvSpPr>
          <p:cNvPr id="3" name="Content Placeholder 2"/>
          <p:cNvSpPr>
            <a:spLocks noGrp="1"/>
          </p:cNvSpPr>
          <p:nvPr>
            <p:ph type="body" idx="1"/>
          </p:nvPr>
        </p:nvSpPr>
        <p:spPr/>
        <p:txBody>
          <a:bodyPr/>
          <a:lstStyle/>
          <a:p>
            <a:pPr marL="0" indent="0">
              <a:buNone/>
            </a:pPr>
            <a:r>
              <a:rPr lang="en-US" dirty="0"/>
              <a:t>Some organs possess endocrine activity as a secondary function but have another primary function. The heart produces the hormone atrial natriuretic peptide, which functions to reduce blood volume, pressure, and Na</a:t>
            </a:r>
            <a:r>
              <a:rPr lang="en-US" baseline="30000" dirty="0"/>
              <a:t>+</a:t>
            </a:r>
            <a:r>
              <a:rPr lang="en-US" dirty="0"/>
              <a:t> concentration. The gastrointestinal tract produces various hormones that aid in digestion. The kidneys produce renin, calcitriol, and erythropoietin. Adipose tissue produces leptin, which promotes satiety signals in the brain.</a:t>
            </a:r>
          </a:p>
        </p:txBody>
      </p:sp>
    </p:spTree>
    <p:extLst>
      <p:ext uri="{BB962C8B-B14F-4D97-AF65-F5344CB8AC3E}">
        <p14:creationId xmlns:p14="http://schemas.microsoft.com/office/powerpoint/2010/main" val="3719642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Review</a:t>
            </a:r>
          </a:p>
        </p:txBody>
      </p:sp>
      <p:sp>
        <p:nvSpPr>
          <p:cNvPr id="3" name="Content Placeholder 2"/>
          <p:cNvSpPr>
            <a:spLocks noGrp="1"/>
          </p:cNvSpPr>
          <p:nvPr>
            <p:ph type="body" idx="1"/>
          </p:nvPr>
        </p:nvSpPr>
        <p:spPr/>
        <p:txBody>
          <a:bodyPr/>
          <a:lstStyle/>
          <a:p>
            <a:r>
              <a:rPr lang="en-US" dirty="0"/>
              <a:t>What are the different types of hormones? How is hormone production regulated?</a:t>
            </a:r>
          </a:p>
          <a:p>
            <a:r>
              <a:rPr lang="en-US" dirty="0"/>
              <a:t>What are the two types of hormone receptors?</a:t>
            </a:r>
          </a:p>
          <a:p>
            <a:r>
              <a:rPr lang="en-US" dirty="0"/>
              <a:t>How do hormones regulate body processes?</a:t>
            </a:r>
          </a:p>
          <a:p>
            <a:r>
              <a:rPr lang="en-US" dirty="0"/>
              <a:t>What is the role of different glands in the endocrine system?</a:t>
            </a:r>
          </a:p>
          <a:p>
            <a:endParaRPr lang="en-US" dirty="0"/>
          </a:p>
          <a:p>
            <a:endParaRPr lang="en-US" dirty="0"/>
          </a:p>
          <a:p>
            <a:endParaRPr lang="en-US" dirty="0"/>
          </a:p>
        </p:txBody>
      </p:sp>
    </p:spTree>
    <p:extLst>
      <p:ext uri="{BB962C8B-B14F-4D97-AF65-F5344CB8AC3E}">
        <p14:creationId xmlns:p14="http://schemas.microsoft.com/office/powerpoint/2010/main" val="2555586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Lipid-derived Hormones</a:t>
            </a:r>
          </a:p>
        </p:txBody>
      </p:sp>
      <p:pic>
        <p:nvPicPr>
          <p:cNvPr id="12290" name="Picture 2" descr="Part A shows the molecular structure of cholesterol, which has three six-carbon rings attached to a five-carbon ring. A hydroxyl group is attached to the first six-membered ring, and a branched carbon chain is attached to the five-membered ring. Two methyl groups are attached each to a carbon that links the rings together. Part B shows the molecular structure of testosterone, which has a hydroxyl group in place of the branched carbon chain found on cholesterol. A ketone instead of a hydroxyl group is attached to the six-membered ring. Part C shows the molecular structure of estradiol, which, like testosterone, has a hydroxyl group in place of cholesterol’s branched carbon chain. Estradiol also lacks one of the methyl groups found in choleste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36764"/>
            <a:ext cx="9144000" cy="2782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662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Amino Acid-Derived Hormones</a:t>
            </a:r>
          </a:p>
        </p:txBody>
      </p:sp>
      <p:pic>
        <p:nvPicPr>
          <p:cNvPr id="13314" name="Picture 2" descr="Part A shows the amino acid tyrosine on the left and epinephrine on the right. Epinephrine is similar in structure to tyrosine, with minor modifications. Part B shows the amino acid tryptophan on the left and the structurally similar melatonin on the 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438400"/>
            <a:ext cx="9144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910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Peptide Hormones</a:t>
            </a:r>
          </a:p>
        </p:txBody>
      </p:sp>
      <p:sp>
        <p:nvSpPr>
          <p:cNvPr id="3" name="Content Placeholder 2"/>
          <p:cNvSpPr>
            <a:spLocks noGrp="1"/>
          </p:cNvSpPr>
          <p:nvPr>
            <p:ph type="body" idx="1"/>
          </p:nvPr>
        </p:nvSpPr>
        <p:spPr/>
        <p:txBody>
          <a:bodyPr/>
          <a:lstStyle/>
          <a:p>
            <a:pPr marL="0" indent="0">
              <a:buNone/>
            </a:pPr>
            <a:r>
              <a:rPr lang="en-US" dirty="0"/>
              <a:t>The structures of peptide hormones (a) oxytocin, (b) growth hormone, and (c) follicle-stimulating hormone.</a:t>
            </a:r>
          </a:p>
        </p:txBody>
      </p:sp>
      <p:pic>
        <p:nvPicPr>
          <p:cNvPr id="14338" name="Picture 2" descr="Oxytocin, growth hormone, and follicle stimulating hormone are all large, with complex three-dimensional stru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835957"/>
            <a:ext cx="9144000" cy="387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717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Hormone Regulation</a:t>
            </a:r>
          </a:p>
        </p:txBody>
      </p:sp>
      <p:sp>
        <p:nvSpPr>
          <p:cNvPr id="3" name="Content Placeholder 2"/>
          <p:cNvSpPr>
            <a:spLocks noGrp="1"/>
          </p:cNvSpPr>
          <p:nvPr>
            <p:ph type="body" idx="1"/>
          </p:nvPr>
        </p:nvSpPr>
        <p:spPr/>
        <p:txBody>
          <a:bodyPr>
            <a:normAutofit/>
          </a:bodyPr>
          <a:lstStyle/>
          <a:p>
            <a:pPr marL="0" indent="0">
              <a:buNone/>
            </a:pPr>
            <a:r>
              <a:rPr lang="en-US" dirty="0"/>
              <a:t>Hormone levels are primarily controlled through negative feedback, in which rising levels of a hormone inhibit its further release</a:t>
            </a:r>
          </a:p>
          <a:p>
            <a:pPr marL="0" indent="0">
              <a:buNone/>
            </a:pPr>
            <a:r>
              <a:rPr lang="en-US" dirty="0"/>
              <a:t>The three mechanisms of hormonal release are in response to:</a:t>
            </a:r>
          </a:p>
          <a:p>
            <a:r>
              <a:rPr lang="en-US" dirty="0"/>
              <a:t>Humoral stimuli: changes in extracellular fluid levels or ion levels</a:t>
            </a:r>
          </a:p>
          <a:p>
            <a:r>
              <a:rPr lang="en-US" dirty="0"/>
              <a:t>Hormonal stimuli: hormones released by other endocrine glands</a:t>
            </a:r>
          </a:p>
          <a:p>
            <a:r>
              <a:rPr lang="en-US" dirty="0"/>
              <a:t>Neural stimuli: neural stimulation</a:t>
            </a:r>
          </a:p>
        </p:txBody>
      </p:sp>
    </p:spTree>
    <p:extLst>
      <p:ext uri="{BB962C8B-B14F-4D97-AF65-F5344CB8AC3E}">
        <p14:creationId xmlns:p14="http://schemas.microsoft.com/office/powerpoint/2010/main" val="4062245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Negative Feedback</a:t>
            </a:r>
          </a:p>
        </p:txBody>
      </p:sp>
      <p:sp>
        <p:nvSpPr>
          <p:cNvPr id="3" name="Content Placeholder 2"/>
          <p:cNvSpPr>
            <a:spLocks noGrp="1"/>
          </p:cNvSpPr>
          <p:nvPr>
            <p:ph type="body" idx="1"/>
          </p:nvPr>
        </p:nvSpPr>
        <p:spPr>
          <a:xfrm>
            <a:off x="838200" y="1825625"/>
            <a:ext cx="5257800" cy="4351338"/>
          </a:xfrm>
        </p:spPr>
        <p:txBody>
          <a:bodyPr/>
          <a:lstStyle/>
          <a:p>
            <a:pPr marL="28575" indent="0">
              <a:buNone/>
            </a:pPr>
            <a:r>
              <a:rPr lang="en-US" dirty="0"/>
              <a:t>The anterior pituitary stimulates the thyroid gland to release thyroid hormones T3 and T4. Increasing levels of these hormones in the blood results in feedback to the hypothalamus and anterior pituitary to inhibit further signaling to the thyroid gland. </a:t>
            </a:r>
          </a:p>
        </p:txBody>
      </p:sp>
      <p:pic>
        <p:nvPicPr>
          <p:cNvPr id="15362" name="Picture 2" descr="The hypothalamus secretes thyrotropin-releasing hormone, which causes the anterior pituitary gland to secrete thyroid-stimulating hormone. Thyroid-stimulating hormone causes the thyroid gland to secrete the thyroid hormones T3 and T4, which increase metabolism, resulting in growth and development. In a negative feedback loop, T3 and T4 inhibit hormone secretion by the hypothalamus and pituitary, terminating the sig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6772" y="365128"/>
            <a:ext cx="48006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334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Intracellular Nuclear Receptor</a:t>
            </a:r>
          </a:p>
        </p:txBody>
      </p:sp>
      <p:pic>
        <p:nvPicPr>
          <p:cNvPr id="16386" name="Picture 2" descr="Illustration shows a hormone crossing the cellular membrane and attaching to the NR/HSP complex. The complex dissociates, releasing the heat shock protein and a NR/hormone complex. The complex dimerizes, enters the nucleus, and attaches to an HRE element on DNA, triggering transcription of certain ge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1080" y="1881910"/>
            <a:ext cx="7678271" cy="461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162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Question</a:t>
            </a:r>
          </a:p>
        </p:txBody>
      </p:sp>
      <p:sp>
        <p:nvSpPr>
          <p:cNvPr id="3" name="Content Placeholder 2"/>
          <p:cNvSpPr>
            <a:spLocks noGrp="1"/>
          </p:cNvSpPr>
          <p:nvPr>
            <p:ph type="body" idx="1"/>
          </p:nvPr>
        </p:nvSpPr>
        <p:spPr/>
        <p:txBody>
          <a:bodyPr/>
          <a:lstStyle/>
          <a:p>
            <a:pPr marL="0" indent="0">
              <a:buNone/>
            </a:pPr>
            <a:r>
              <a:rPr lang="en-US" dirty="0"/>
              <a:t>What type of hormone can use the intracellular nuclear receptor on the last slide?</a:t>
            </a:r>
          </a:p>
        </p:txBody>
      </p:sp>
    </p:spTree>
    <p:extLst>
      <p:ext uri="{BB962C8B-B14F-4D97-AF65-F5344CB8AC3E}">
        <p14:creationId xmlns:p14="http://schemas.microsoft.com/office/powerpoint/2010/main" val="1616502164"/>
      </p:ext>
    </p:extLst>
  </p:cSld>
  <p:clrMapOvr>
    <a:masterClrMapping/>
  </p:clrMapOvr>
</p:sld>
</file>

<file path=ppt/theme/theme1.xml><?xml version="1.0" encoding="utf-8"?>
<a:theme xmlns:a="http://schemas.openxmlformats.org/drawingml/2006/main" name="Theme2020">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020" id="{00977985-12D8-EC49-A63B-74525E3696D0}" vid="{962D5CC6-41C5-7D4B-831B-E034D57722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Theme2020</Template>
  <TotalTime>10340</TotalTime>
  <Words>2294</Words>
  <Application>Microsoft Macintosh PowerPoint</Application>
  <PresentationFormat>Widescreen</PresentationFormat>
  <Paragraphs>215</Paragraphs>
  <Slides>29</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Century Gothic</vt:lpstr>
      <vt:lpstr>Tahoma</vt:lpstr>
      <vt:lpstr>Theme2020</vt:lpstr>
      <vt:lpstr>The Endocrine System</vt:lpstr>
      <vt:lpstr>Classifying Hormones</vt:lpstr>
      <vt:lpstr>Lipid-derived Hormones</vt:lpstr>
      <vt:lpstr>Amino Acid-Derived Hormones</vt:lpstr>
      <vt:lpstr>Peptide Hormones</vt:lpstr>
      <vt:lpstr>Hormone Regulation</vt:lpstr>
      <vt:lpstr>Negative Feedback</vt:lpstr>
      <vt:lpstr>Intracellular Nuclear Receptor</vt:lpstr>
      <vt:lpstr>Practice Question</vt:lpstr>
      <vt:lpstr>Plasma Membrane Hormone Receptors</vt:lpstr>
      <vt:lpstr>Hormonal Regulation of the Excretory System to Maintain Water Levels</vt:lpstr>
      <vt:lpstr>Hormone Regulation of the Female Reproductive System</vt:lpstr>
      <vt:lpstr>Hormones Regulate the Male Reproductive System </vt:lpstr>
      <vt:lpstr>Insulin and Glucagon Regulate Blood Glucose Levels</vt:lpstr>
      <vt:lpstr>Hormonal Regulation of Metabolism</vt:lpstr>
      <vt:lpstr>Blood Calcium Levels and Growth</vt:lpstr>
      <vt:lpstr>Growth Hormones</vt:lpstr>
      <vt:lpstr>Stress Hormones</vt:lpstr>
      <vt:lpstr>Hypothalamic-Pituitary Axis</vt:lpstr>
      <vt:lpstr>Hypothalamic and Pituitary Hormones</vt:lpstr>
      <vt:lpstr>Thyroid Gland</vt:lpstr>
      <vt:lpstr>Parathyroid</vt:lpstr>
      <vt:lpstr>Adrenal Gland</vt:lpstr>
      <vt:lpstr>Adrenal Function</vt:lpstr>
      <vt:lpstr>Pancreas</vt:lpstr>
      <vt:lpstr>Endocrine Gland Functions</vt:lpstr>
      <vt:lpstr>The Islets of Langerhans</vt:lpstr>
      <vt:lpstr>Secondary Function</vt:lpstr>
      <vt:lpstr>Quick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Liebman</dc:creator>
  <cp:lastModifiedBy>Marcos Villalba</cp:lastModifiedBy>
  <cp:revision>406</cp:revision>
  <dcterms:created xsi:type="dcterms:W3CDTF">2017-01-24T14:54:50Z</dcterms:created>
  <dcterms:modified xsi:type="dcterms:W3CDTF">2022-07-20T15:52:09Z</dcterms:modified>
</cp:coreProperties>
</file>