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12192000"/>
  <p:notesSz cx="6858000" cy="9144000"/>
  <p:embeddedFontLst>
    <p:embeddedFont>
      <p:font typeface="Arial Black"/>
      <p:regular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4" roundtripDataSignature="AMtx7mh0/qoBwczBQABUOdeWSnw6IREi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9B6855-1767-4D58-A069-421063C650B1}">
  <a:tblStyle styleId="{D29B6855-1767-4D58-A069-421063C650B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EC0D1BBE-84B5-47B3-8648-9908A2522C4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customschemas.google.com/relationships/presentationmetadata" Target="metadata"/><Relationship Id="rId63" Type="http://schemas.openxmlformats.org/officeDocument/2006/relationships/font" Target="fonts/ArialBlack-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72eacf7db_1_0:notes"/>
          <p:cNvSpPr txBox="1"/>
          <p:nvPr>
            <p:ph idx="1" type="body"/>
          </p:nvPr>
        </p:nvSpPr>
        <p:spPr>
          <a:xfrm>
            <a:off x="685800" y="4344025"/>
            <a:ext cx="5486400" cy="411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3672eacf7db_1_0:notes"/>
          <p:cNvSpPr/>
          <p:nvPr>
            <p:ph idx="2" type="sldImg"/>
          </p:nvPr>
        </p:nvSpPr>
        <p:spPr>
          <a:xfrm>
            <a:off x="330213" y="685487"/>
            <a:ext cx="6197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672eacf7db_1_269:notes"/>
          <p:cNvSpPr txBox="1"/>
          <p:nvPr>
            <p:ph idx="1" type="body"/>
          </p:nvPr>
        </p:nvSpPr>
        <p:spPr>
          <a:xfrm>
            <a:off x="686421" y="4344025"/>
            <a:ext cx="5485200" cy="411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g3672eacf7db_1_269:notes"/>
          <p:cNvSpPr/>
          <p:nvPr>
            <p:ph idx="2" type="sldImg"/>
          </p:nvPr>
        </p:nvSpPr>
        <p:spPr>
          <a:xfrm>
            <a:off x="397574" y="685487"/>
            <a:ext cx="606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6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6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5"/>
          <p:cNvSpPr/>
          <p:nvPr>
            <p:ph idx="2" type="pic"/>
          </p:nvPr>
        </p:nvSpPr>
        <p:spPr>
          <a:xfrm>
            <a:off x="5183188" y="987425"/>
            <a:ext cx="6172200" cy="4873625"/>
          </a:xfrm>
          <a:prstGeom prst="rect">
            <a:avLst/>
          </a:prstGeom>
          <a:noFill/>
          <a:ln>
            <a:noFill/>
          </a:ln>
        </p:spPr>
      </p:sp>
      <p:sp>
        <p:nvSpPr>
          <p:cNvPr id="68" name="Google Shape;68;p6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www.dnatube.com/video/2952/action-of-epinephrin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jpg"/><Relationship Id="rId4" Type="http://schemas.openxmlformats.org/officeDocument/2006/relationships/hyperlink" Target="https://www.youtube.com/watch?v=Vae5CcaPN_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s://youtu.be/06jbq3bxKE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s://www.youtube.com/watch?v=EUyBDGgsk_I"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6.jpg"/><Relationship Id="rId4" Type="http://schemas.openxmlformats.org/officeDocument/2006/relationships/hyperlink" Target="http://www.dnatube.com/video/1963/Role-of-pancreas-in-endocrine-system" TargetMode="External"/><Relationship Id="rId5" Type="http://schemas.openxmlformats.org/officeDocument/2006/relationships/hyperlink" Target="https://www.youtube.com/embed/X0ezy1t6N0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4.png"/><Relationship Id="rId4" Type="http://schemas.openxmlformats.org/officeDocument/2006/relationships/image" Target="../media/image29.png"/><Relationship Id="rId5" Type="http://schemas.openxmlformats.org/officeDocument/2006/relationships/image" Target="../media/image3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2635325" y="934262"/>
            <a:ext cx="6921350" cy="4989476"/>
          </a:xfrm>
          <a:prstGeom prst="rect">
            <a:avLst/>
          </a:prstGeom>
          <a:noFill/>
          <a:ln>
            <a:noFill/>
          </a:ln>
        </p:spPr>
      </p:pic>
      <p:sp>
        <p:nvSpPr>
          <p:cNvPr id="89" name="Google Shape;89;p1"/>
          <p:cNvSpPr txBox="1"/>
          <p:nvPr>
            <p:ph type="title"/>
          </p:nvPr>
        </p:nvSpPr>
        <p:spPr>
          <a:xfrm>
            <a:off x="167575" y="152400"/>
            <a:ext cx="12024300" cy="543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b="1" lang="en-US" sz="4000"/>
              <a:t>Chapter 1: Endocrine System</a:t>
            </a:r>
            <a:endParaRPr b="1" sz="4000"/>
          </a:p>
        </p:txBody>
      </p:sp>
      <p:sp>
        <p:nvSpPr>
          <p:cNvPr id="90" name="Google Shape;90;p1"/>
          <p:cNvSpPr txBox="1"/>
          <p:nvPr>
            <p:ph type="title"/>
          </p:nvPr>
        </p:nvSpPr>
        <p:spPr>
          <a:xfrm>
            <a:off x="0" y="6126950"/>
            <a:ext cx="12192000" cy="685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600"/>
              <a:t>Anatomy and Physiology II</a:t>
            </a:r>
            <a:endParaRPr b="1"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1802_Examples_of_Amine_Peptide_Protein_and_Steroid_Hormone_Structure.jpg" id="147" name="Google Shape;147;p9"/>
          <p:cNvPicPr preferRelativeResize="0"/>
          <p:nvPr>
            <p:ph idx="1" type="body"/>
          </p:nvPr>
        </p:nvPicPr>
        <p:blipFill rotWithShape="1">
          <a:blip r:embed="rId3">
            <a:alphaModFix/>
          </a:blip>
          <a:srcRect b="0" l="0" r="0" t="0"/>
          <a:stretch/>
        </p:blipFill>
        <p:spPr>
          <a:xfrm>
            <a:off x="6838351" y="585216"/>
            <a:ext cx="4834103" cy="6144554"/>
          </a:xfrm>
          <a:prstGeom prst="rect">
            <a:avLst/>
          </a:prstGeom>
          <a:noFill/>
          <a:ln>
            <a:noFill/>
          </a:ln>
        </p:spPr>
      </p:pic>
      <p:sp>
        <p:nvSpPr>
          <p:cNvPr id="148" name="Google Shape;148;p9"/>
          <p:cNvSpPr txBox="1"/>
          <p:nvPr/>
        </p:nvSpPr>
        <p:spPr>
          <a:xfrm>
            <a:off x="228600" y="1267690"/>
            <a:ext cx="6123600" cy="547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Amino acid derivatives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Thyroid hormones (T</a:t>
            </a:r>
            <a:r>
              <a:rPr b="0" baseline="30000" i="0" lang="en-US" sz="1400" u="none" cap="none" strike="noStrike">
                <a:solidFill>
                  <a:schemeClr val="dk1"/>
                </a:solidFill>
                <a:latin typeface="Calibri"/>
                <a:ea typeface="Calibri"/>
                <a:cs typeface="Calibri"/>
                <a:sym typeface="Calibri"/>
              </a:rPr>
              <a:t>3</a:t>
            </a:r>
            <a:r>
              <a:rPr b="0" i="0" lang="en-US" sz="1400" u="none" cap="none" strike="noStrike">
                <a:solidFill>
                  <a:schemeClr val="dk1"/>
                </a:solidFill>
                <a:latin typeface="Calibri"/>
                <a:ea typeface="Calibri"/>
                <a:cs typeface="Calibri"/>
                <a:sym typeface="Calibri"/>
              </a:rPr>
              <a:t> and T</a:t>
            </a:r>
            <a:r>
              <a:rPr b="0" baseline="30000" i="0" lang="en-US" sz="1400" u="none" cap="none" strike="noStrike">
                <a:solidFill>
                  <a:schemeClr val="dk1"/>
                </a:solidFill>
                <a:latin typeface="Calibri"/>
                <a:ea typeface="Calibri"/>
                <a:cs typeface="Calibri"/>
                <a:sym typeface="Calibri"/>
              </a:rPr>
              <a:t>4</a:t>
            </a:r>
            <a:r>
              <a:rPr b="0" i="0" lang="en-US" sz="1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Catecholamines: </a:t>
            </a:r>
            <a:r>
              <a:rPr b="0" i="0" lang="en-US" sz="1400" u="none" cap="none" strike="noStrike">
                <a:solidFill>
                  <a:schemeClr val="dk1"/>
                </a:solidFill>
                <a:latin typeface="Calibri"/>
                <a:ea typeface="Calibri"/>
                <a:cs typeface="Calibri"/>
                <a:sym typeface="Calibri"/>
              </a:rPr>
              <a:t>Includes epinephrine, norepinephrine, and dopamine and melatonin.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Peptide hormones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Includes most hormones of body</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Range from short polypeptide chains of amino acids (ADH, OXY) to small proteins (Insulin, GH, PRL)</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Glycoproteins may also function as hormones. Examples: TSH, LH, FSH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Lipid derivatives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Consist of carbon rings and side chains built from either fatty acids (eicosanoids) or cholesterol (steroid molecules)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Eicosanoids</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Important paracrine factors that coordinate cellular activities and enzymatic processes in extracellular fluids</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Leukotrienes</a:t>
            </a:r>
            <a:r>
              <a:rPr b="0" i="0" lang="en-US" sz="1400" u="none" cap="none" strike="noStrike">
                <a:solidFill>
                  <a:schemeClr val="dk1"/>
                </a:solidFill>
                <a:latin typeface="Calibri"/>
                <a:ea typeface="Calibri"/>
                <a:cs typeface="Calibri"/>
                <a:sym typeface="Calibri"/>
              </a:rPr>
              <a:t> (secondary roles as hormones)</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Prostaglandins</a:t>
            </a:r>
            <a:r>
              <a:rPr b="0" i="0" lang="en-US" sz="1400" u="none" cap="none" strike="noStrike">
                <a:solidFill>
                  <a:schemeClr val="dk1"/>
                </a:solidFill>
                <a:latin typeface="Calibri"/>
                <a:ea typeface="Calibri"/>
                <a:cs typeface="Calibri"/>
                <a:sym typeface="Calibri"/>
              </a:rPr>
              <a:t> (involved primarily in coordinating local cellular activities)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Steroid hormones</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Released by:</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Reproductive organs (androgens by testes; estrogen and progesterone by ovaries)</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Adrenal cortex (corticosteroids)</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Kidneys (calcitriol)</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Bound to specific transport proteins in blood</a:t>
            </a:r>
            <a:endParaRPr b="0" i="0" sz="1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Remain in circulation longer than peptide hormones</a:t>
            </a:r>
            <a:endParaRPr b="0" i="0" sz="1400" u="none" cap="none" strike="noStrike">
              <a:solidFill>
                <a:srgbClr val="000000"/>
              </a:solidFill>
              <a:latin typeface="Calibri"/>
              <a:ea typeface="Calibri"/>
              <a:cs typeface="Calibri"/>
              <a:sym typeface="Calibri"/>
            </a:endParaRPr>
          </a:p>
        </p:txBody>
      </p:sp>
      <p:sp>
        <p:nvSpPr>
          <p:cNvPr id="149" name="Google Shape;149;p9"/>
          <p:cNvSpPr txBox="1"/>
          <p:nvPr>
            <p:ph type="title"/>
          </p:nvPr>
        </p:nvSpPr>
        <p:spPr>
          <a:xfrm>
            <a:off x="228600" y="60325"/>
            <a:ext cx="660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600"/>
              <a:t>Amine, peptide, protein, and steroid hormone structure</a:t>
            </a:r>
            <a:endParaRPr b="1"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0"/>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Hormone binding: lipid soluble</a:t>
            </a:r>
            <a:endParaRPr b="1" sz="4000"/>
          </a:p>
        </p:txBody>
      </p:sp>
      <p:sp>
        <p:nvSpPr>
          <p:cNvPr id="155" name="Google Shape;155;p10"/>
          <p:cNvSpPr txBox="1"/>
          <p:nvPr>
            <p:ph idx="1" type="body"/>
          </p:nvPr>
        </p:nvSpPr>
        <p:spPr>
          <a:xfrm>
            <a:off x="338325" y="1524000"/>
            <a:ext cx="10479600" cy="541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75"/>
              <a:buNone/>
            </a:pPr>
            <a:r>
              <a:rPr lang="en-US" sz="2000"/>
              <a:t>Receptor in cytoplasm or nucleus</a:t>
            </a:r>
            <a:endParaRPr sz="2000"/>
          </a:p>
          <a:p>
            <a:pPr indent="-249871" lvl="2" marL="1143000" rtl="0" algn="l">
              <a:lnSpc>
                <a:spcPct val="90000"/>
              </a:lnSpc>
              <a:spcBef>
                <a:spcPts val="500"/>
              </a:spcBef>
              <a:spcAft>
                <a:spcPts val="0"/>
              </a:spcAft>
              <a:buClr>
                <a:schemeClr val="dk1"/>
              </a:buClr>
              <a:buSzPts val="2000"/>
              <a:buChar char="•"/>
            </a:pPr>
            <a:r>
              <a:rPr b="1" lang="en-US"/>
              <a:t>Steroid hormones</a:t>
            </a:r>
            <a:endParaRPr/>
          </a:p>
          <a:p>
            <a:pPr indent="-249871" lvl="3" marL="1600200" rtl="0" algn="l">
              <a:lnSpc>
                <a:spcPct val="90000"/>
              </a:lnSpc>
              <a:spcBef>
                <a:spcPts val="500"/>
              </a:spcBef>
              <a:spcAft>
                <a:spcPts val="0"/>
              </a:spcAft>
              <a:buClr>
                <a:schemeClr val="dk1"/>
              </a:buClr>
              <a:buSzPts val="2000"/>
              <a:buChar char="•"/>
            </a:pPr>
            <a:r>
              <a:rPr lang="en-US" sz="2000"/>
              <a:t>Lipid-soluble hormones, so diffuse through plasma membrane</a:t>
            </a:r>
            <a:endParaRPr sz="2000"/>
          </a:p>
          <a:p>
            <a:pPr indent="-249871" lvl="3" marL="1600200" rtl="0" algn="l">
              <a:lnSpc>
                <a:spcPct val="90000"/>
              </a:lnSpc>
              <a:spcBef>
                <a:spcPts val="500"/>
              </a:spcBef>
              <a:spcAft>
                <a:spcPts val="0"/>
              </a:spcAft>
              <a:buClr>
                <a:schemeClr val="dk1"/>
              </a:buClr>
              <a:buSzPts val="2000"/>
              <a:buChar char="•"/>
            </a:pPr>
            <a:r>
              <a:rPr lang="en-US" sz="2000"/>
              <a:t>Alter activity of specific genes</a:t>
            </a:r>
            <a:endParaRPr sz="2000"/>
          </a:p>
          <a:p>
            <a:pPr indent="-249871" lvl="3" marL="1600200" rtl="0" algn="l">
              <a:lnSpc>
                <a:spcPct val="90000"/>
              </a:lnSpc>
              <a:spcBef>
                <a:spcPts val="500"/>
              </a:spcBef>
              <a:spcAft>
                <a:spcPts val="0"/>
              </a:spcAft>
              <a:buClr>
                <a:schemeClr val="dk1"/>
              </a:buClr>
              <a:buSzPts val="2000"/>
              <a:buChar char="•"/>
            </a:pPr>
            <a:r>
              <a:rPr lang="en-US" sz="2000"/>
              <a:t>Affect DNA transcription rate, changing pattern of protein synthesis</a:t>
            </a:r>
            <a:endParaRPr sz="2000"/>
          </a:p>
          <a:p>
            <a:pPr indent="-249871" lvl="3" marL="1600200" rtl="0" algn="l">
              <a:lnSpc>
                <a:spcPct val="90000"/>
              </a:lnSpc>
              <a:spcBef>
                <a:spcPts val="500"/>
              </a:spcBef>
              <a:spcAft>
                <a:spcPts val="0"/>
              </a:spcAft>
              <a:buClr>
                <a:schemeClr val="dk1"/>
              </a:buClr>
              <a:buSzPts val="2000"/>
              <a:buChar char="•"/>
            </a:pPr>
            <a:r>
              <a:rPr lang="en-US" sz="2000"/>
              <a:t>Change synthesis of enzyme and structural proteins affecting cell’s metabolic activity and structure</a:t>
            </a:r>
            <a:endParaRPr sz="2000"/>
          </a:p>
          <a:p>
            <a:pPr indent="-249871" lvl="4" marL="2057400" rtl="0" algn="l">
              <a:lnSpc>
                <a:spcPct val="90000"/>
              </a:lnSpc>
              <a:spcBef>
                <a:spcPts val="500"/>
              </a:spcBef>
              <a:spcAft>
                <a:spcPts val="0"/>
              </a:spcAft>
              <a:buClr>
                <a:schemeClr val="dk1"/>
              </a:buClr>
              <a:buSzPts val="2000"/>
              <a:buChar char="•"/>
            </a:pPr>
            <a:r>
              <a:rPr lang="en-US" sz="2000"/>
              <a:t>Example: testosterone causes increased structural proteins in muscle fibers, increasing muscle size</a:t>
            </a:r>
            <a:endParaRPr sz="2000"/>
          </a:p>
          <a:p>
            <a:pPr indent="-249871" lvl="2" marL="1143000" rtl="0" algn="l">
              <a:lnSpc>
                <a:spcPct val="90000"/>
              </a:lnSpc>
              <a:spcBef>
                <a:spcPts val="500"/>
              </a:spcBef>
              <a:spcAft>
                <a:spcPts val="0"/>
              </a:spcAft>
              <a:buClr>
                <a:schemeClr val="dk1"/>
              </a:buClr>
              <a:buSzPts val="2000"/>
              <a:buChar char="•"/>
            </a:pPr>
            <a:r>
              <a:rPr b="1" lang="en-US"/>
              <a:t>Thyroid hormones</a:t>
            </a:r>
            <a:endParaRPr/>
          </a:p>
          <a:p>
            <a:pPr indent="-249871" lvl="3" marL="1600200" rtl="0" algn="l">
              <a:lnSpc>
                <a:spcPct val="90000"/>
              </a:lnSpc>
              <a:spcBef>
                <a:spcPts val="500"/>
              </a:spcBef>
              <a:spcAft>
                <a:spcPts val="0"/>
              </a:spcAft>
              <a:buClr>
                <a:schemeClr val="dk1"/>
              </a:buClr>
              <a:buSzPts val="2000"/>
              <a:buChar char="•"/>
            </a:pPr>
            <a:r>
              <a:rPr lang="en-US" sz="2000"/>
              <a:t>Transported across cell membrane</a:t>
            </a:r>
            <a:endParaRPr sz="2000"/>
          </a:p>
          <a:p>
            <a:pPr indent="-249871" lvl="3" marL="1600200" rtl="0" algn="l">
              <a:lnSpc>
                <a:spcPct val="90000"/>
              </a:lnSpc>
              <a:spcBef>
                <a:spcPts val="500"/>
              </a:spcBef>
              <a:spcAft>
                <a:spcPts val="0"/>
              </a:spcAft>
              <a:buClr>
                <a:schemeClr val="dk1"/>
              </a:buClr>
              <a:buSzPts val="2000"/>
              <a:buChar char="•"/>
            </a:pPr>
            <a:r>
              <a:rPr lang="en-US" sz="2000"/>
              <a:t>Bind to receptors on mitochondria</a:t>
            </a:r>
            <a:endParaRPr sz="2000"/>
          </a:p>
          <a:p>
            <a:pPr indent="-249871" lvl="4" marL="2057400" rtl="0" algn="l">
              <a:lnSpc>
                <a:spcPct val="90000"/>
              </a:lnSpc>
              <a:spcBef>
                <a:spcPts val="500"/>
              </a:spcBef>
              <a:spcAft>
                <a:spcPts val="0"/>
              </a:spcAft>
              <a:buClr>
                <a:schemeClr val="dk1"/>
              </a:buClr>
              <a:buSzPts val="2000"/>
              <a:buChar char="•"/>
            </a:pPr>
            <a:r>
              <a:rPr lang="en-US" sz="2000"/>
              <a:t>Increase rate of ATP production</a:t>
            </a:r>
            <a:endParaRPr sz="2000"/>
          </a:p>
          <a:p>
            <a:pPr indent="-249871" lvl="3" marL="1600200" rtl="0" algn="l">
              <a:lnSpc>
                <a:spcPct val="90000"/>
              </a:lnSpc>
              <a:spcBef>
                <a:spcPts val="500"/>
              </a:spcBef>
              <a:spcAft>
                <a:spcPts val="0"/>
              </a:spcAft>
              <a:buClr>
                <a:schemeClr val="dk1"/>
              </a:buClr>
              <a:buSzPts val="2000"/>
              <a:buChar char="•"/>
            </a:pPr>
            <a:r>
              <a:rPr lang="en-US" sz="2000"/>
              <a:t>Bind to receptors in nucleus</a:t>
            </a:r>
            <a:endParaRPr sz="2000"/>
          </a:p>
          <a:p>
            <a:pPr indent="-249871" lvl="4" marL="2057400" rtl="0" algn="l">
              <a:lnSpc>
                <a:spcPct val="90000"/>
              </a:lnSpc>
              <a:spcBef>
                <a:spcPts val="500"/>
              </a:spcBef>
              <a:spcAft>
                <a:spcPts val="0"/>
              </a:spcAft>
              <a:buClr>
                <a:schemeClr val="dk1"/>
              </a:buClr>
              <a:buSzPts val="2000"/>
              <a:buChar char="•"/>
            </a:pPr>
            <a:r>
              <a:rPr lang="en-US" sz="2000"/>
              <a:t>Activate specific genes or change rate of transcription</a:t>
            </a:r>
            <a:endParaRPr sz="2000"/>
          </a:p>
          <a:p>
            <a:pPr indent="-249871" lvl="4" marL="2057400" rtl="0" algn="l">
              <a:lnSpc>
                <a:spcPct val="90000"/>
              </a:lnSpc>
              <a:spcBef>
                <a:spcPts val="500"/>
              </a:spcBef>
              <a:spcAft>
                <a:spcPts val="0"/>
              </a:spcAft>
              <a:buClr>
                <a:schemeClr val="dk1"/>
              </a:buClr>
              <a:buSzPts val="2000"/>
              <a:buChar char="•"/>
            </a:pPr>
            <a:r>
              <a:rPr lang="en-US" sz="2000"/>
              <a:t>Affects cell’s metabolic activity and structure</a:t>
            </a:r>
            <a:endParaRPr sz="9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Lipid soluble hormones</a:t>
            </a:r>
            <a:endParaRPr b="1" sz="4000"/>
          </a:p>
        </p:txBody>
      </p:sp>
      <p:pic>
        <p:nvPicPr>
          <p:cNvPr descr="1803_Binding_of_Lipid-Soluble_Hormones.jpg" id="161" name="Google Shape;161;p11"/>
          <p:cNvPicPr preferRelativeResize="0"/>
          <p:nvPr>
            <p:ph idx="1" type="body"/>
          </p:nvPr>
        </p:nvPicPr>
        <p:blipFill rotWithShape="1">
          <a:blip r:embed="rId3">
            <a:alphaModFix/>
          </a:blip>
          <a:srcRect b="0" l="0" r="0" t="0"/>
          <a:stretch/>
        </p:blipFill>
        <p:spPr>
          <a:xfrm>
            <a:off x="2875801" y="1219800"/>
            <a:ext cx="7207200" cy="4776600"/>
          </a:xfrm>
          <a:prstGeom prst="rect">
            <a:avLst/>
          </a:prstGeom>
          <a:noFill/>
          <a:ln>
            <a:noFill/>
          </a:ln>
        </p:spPr>
      </p:pic>
      <p:sp>
        <p:nvSpPr>
          <p:cNvPr id="162" name="Google Shape;162;p11"/>
          <p:cNvSpPr txBox="1"/>
          <p:nvPr>
            <p:ph idx="4294967295" type="body"/>
          </p:nvPr>
        </p:nvSpPr>
        <p:spPr>
          <a:xfrm>
            <a:off x="96982" y="5849915"/>
            <a:ext cx="10750500" cy="9201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1220"/>
              <a:buChar char="•"/>
            </a:pPr>
            <a:r>
              <a:rPr b="1" lang="en-US" sz="1220">
                <a:solidFill>
                  <a:srgbClr val="FF0000"/>
                </a:solidFill>
              </a:rPr>
              <a:t>Binding of Lipid-Soluble Hormones</a:t>
            </a:r>
            <a:endParaRPr/>
          </a:p>
          <a:p>
            <a:pPr indent="-228600" lvl="0" marL="228600" rtl="0" algn="l">
              <a:lnSpc>
                <a:spcPct val="90000"/>
              </a:lnSpc>
              <a:spcBef>
                <a:spcPts val="1000"/>
              </a:spcBef>
              <a:spcAft>
                <a:spcPts val="0"/>
              </a:spcAft>
              <a:buClr>
                <a:schemeClr val="dk1"/>
              </a:buClr>
              <a:buSzPts val="1220"/>
              <a:buChar char="•"/>
            </a:pPr>
            <a:r>
              <a:rPr lang="en-US" sz="1220"/>
              <a:t>A steroid hormone directly initiates the production of proteins within a target cell. Steroid hormones easily diffuse through the cell membrane. The hormone binds to its receptor in the cytosol, forming a receptor–hormone complex. The receptor–hormone complex then enters the nucleus and binds to the target gene on the DNA. Transcription of the gene creates a messenger RNA that is translated into the desired protein within the cytoplasm.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Hormone binding: water soluble</a:t>
            </a:r>
            <a:endParaRPr b="1" sz="4000"/>
          </a:p>
        </p:txBody>
      </p:sp>
      <p:sp>
        <p:nvSpPr>
          <p:cNvPr id="168" name="Google Shape;168;p12"/>
          <p:cNvSpPr txBox="1"/>
          <p:nvPr>
            <p:ph idx="1" type="body"/>
          </p:nvPr>
        </p:nvSpPr>
        <p:spPr>
          <a:xfrm>
            <a:off x="762000" y="1510826"/>
            <a:ext cx="10515600" cy="466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000"/>
              <a:t>Two possible receptor locations on target cells</a:t>
            </a:r>
            <a:endParaRPr sz="2000"/>
          </a:p>
          <a:p>
            <a:pPr indent="0" lvl="1" marL="12700" rtl="0" algn="l">
              <a:lnSpc>
                <a:spcPct val="90000"/>
              </a:lnSpc>
              <a:spcBef>
                <a:spcPts val="500"/>
              </a:spcBef>
              <a:spcAft>
                <a:spcPts val="0"/>
              </a:spcAft>
              <a:buClr>
                <a:schemeClr val="dk1"/>
              </a:buClr>
              <a:buSzPts val="2400"/>
              <a:buNone/>
            </a:pPr>
            <a:r>
              <a:rPr lang="en-US" sz="2000"/>
              <a:t>Receptor in plasma membrane</a:t>
            </a:r>
            <a:endParaRPr sz="2000"/>
          </a:p>
          <a:p>
            <a:pPr indent="-241300" lvl="2" marL="1143000" rtl="0" algn="l">
              <a:lnSpc>
                <a:spcPct val="90000"/>
              </a:lnSpc>
              <a:spcBef>
                <a:spcPts val="500"/>
              </a:spcBef>
              <a:spcAft>
                <a:spcPts val="0"/>
              </a:spcAft>
              <a:buClr>
                <a:schemeClr val="dk1"/>
              </a:buClr>
              <a:buSzPts val="2000"/>
              <a:buChar char="•"/>
            </a:pPr>
            <a:r>
              <a:rPr lang="en-US"/>
              <a:t>Water-soluble hormones cannot cross plasma membrane</a:t>
            </a:r>
            <a:endParaRPr/>
          </a:p>
          <a:p>
            <a:pPr indent="-241300" lvl="2" marL="1143000" rtl="0" algn="l">
              <a:lnSpc>
                <a:spcPct val="90000"/>
              </a:lnSpc>
              <a:spcBef>
                <a:spcPts val="500"/>
              </a:spcBef>
              <a:spcAft>
                <a:spcPts val="0"/>
              </a:spcAft>
              <a:buClr>
                <a:schemeClr val="dk1"/>
              </a:buClr>
              <a:buSzPts val="2000"/>
              <a:buChar char="•"/>
            </a:pPr>
            <a:r>
              <a:rPr lang="en-US"/>
              <a:t>Act as </a:t>
            </a:r>
            <a:r>
              <a:rPr b="1" lang="en-US"/>
              <a:t>first messenger</a:t>
            </a:r>
            <a:r>
              <a:rPr lang="en-US"/>
              <a:t>, relaying message to an intracellular intermediary (</a:t>
            </a:r>
            <a:r>
              <a:rPr b="1" lang="en-US"/>
              <a:t>second messenger</a:t>
            </a:r>
            <a:r>
              <a:rPr lang="en-US"/>
              <a:t>)</a:t>
            </a:r>
            <a:endParaRPr/>
          </a:p>
          <a:p>
            <a:pPr indent="-241300" lvl="2" marL="1143000" rtl="0" algn="l">
              <a:lnSpc>
                <a:spcPct val="90000"/>
              </a:lnSpc>
              <a:spcBef>
                <a:spcPts val="500"/>
              </a:spcBef>
              <a:spcAft>
                <a:spcPts val="0"/>
              </a:spcAft>
              <a:buClr>
                <a:schemeClr val="dk1"/>
              </a:buClr>
              <a:buSzPts val="2000"/>
              <a:buChar char="•"/>
            </a:pPr>
            <a:r>
              <a:rPr b="1" lang="en-US"/>
              <a:t>Second messenger </a:t>
            </a:r>
            <a:r>
              <a:rPr lang="en-US"/>
              <a:t>then affects enzyme activity and changes cellular metabolic reactions</a:t>
            </a:r>
            <a:endParaRPr/>
          </a:p>
          <a:p>
            <a:pPr indent="-241300" lvl="2" marL="1143000" rtl="0" algn="l">
              <a:lnSpc>
                <a:spcPct val="90000"/>
              </a:lnSpc>
              <a:spcBef>
                <a:spcPts val="500"/>
              </a:spcBef>
              <a:spcAft>
                <a:spcPts val="0"/>
              </a:spcAft>
              <a:buClr>
                <a:schemeClr val="dk1"/>
              </a:buClr>
              <a:buSzPts val="2000"/>
              <a:buChar char="•"/>
            </a:pPr>
            <a:r>
              <a:rPr lang="en-US"/>
              <a:t>Generally involves a </a:t>
            </a:r>
            <a:r>
              <a:rPr b="1" lang="en-US"/>
              <a:t>G</a:t>
            </a:r>
            <a:r>
              <a:rPr lang="en-US"/>
              <a:t> </a:t>
            </a:r>
            <a:r>
              <a:rPr b="1" lang="en-US"/>
              <a:t>protein</a:t>
            </a:r>
            <a:r>
              <a:rPr lang="en-US"/>
              <a:t> (enzyme complex coupled to receptor)</a:t>
            </a:r>
            <a:endParaRPr/>
          </a:p>
          <a:p>
            <a:pPr indent="-241300" lvl="2" marL="1143000" rtl="0" algn="l">
              <a:lnSpc>
                <a:spcPct val="90000"/>
              </a:lnSpc>
              <a:spcBef>
                <a:spcPts val="500"/>
              </a:spcBef>
              <a:spcAft>
                <a:spcPts val="0"/>
              </a:spcAft>
              <a:buClr>
                <a:schemeClr val="dk1"/>
              </a:buClr>
              <a:buSzPts val="2000"/>
              <a:buChar char="•"/>
            </a:pPr>
            <a:r>
              <a:rPr lang="en-US"/>
              <a:t>Examples: </a:t>
            </a:r>
            <a:endParaRPr/>
          </a:p>
          <a:p>
            <a:pPr indent="-241300" lvl="3" marL="1600200" rtl="0" algn="l">
              <a:lnSpc>
                <a:spcPct val="90000"/>
              </a:lnSpc>
              <a:spcBef>
                <a:spcPts val="500"/>
              </a:spcBef>
              <a:spcAft>
                <a:spcPts val="0"/>
              </a:spcAft>
              <a:buClr>
                <a:schemeClr val="dk1"/>
              </a:buClr>
              <a:buSzPts val="2000"/>
              <a:buChar char="•"/>
            </a:pPr>
            <a:r>
              <a:rPr b="1" lang="en-US" sz="2000"/>
              <a:t>Cyclic-AMP (cAMP) </a:t>
            </a:r>
            <a:endParaRPr sz="2000"/>
          </a:p>
          <a:p>
            <a:pPr indent="-241300" lvl="4" marL="2057400" rtl="0" algn="l">
              <a:lnSpc>
                <a:spcPct val="90000"/>
              </a:lnSpc>
              <a:spcBef>
                <a:spcPts val="500"/>
              </a:spcBef>
              <a:spcAft>
                <a:spcPts val="0"/>
              </a:spcAft>
              <a:buClr>
                <a:schemeClr val="dk1"/>
              </a:buClr>
              <a:buSzPts val="2000"/>
              <a:buChar char="•"/>
            </a:pPr>
            <a:r>
              <a:rPr lang="en-US" sz="2000"/>
              <a:t>Increased levels may activate enzymes or open ion channels, accelerating cell metabolic activity</a:t>
            </a:r>
            <a:endParaRPr sz="2000"/>
          </a:p>
          <a:p>
            <a:pPr indent="-241300" lvl="4" marL="2057400" rtl="0" algn="l">
              <a:lnSpc>
                <a:spcPct val="90000"/>
              </a:lnSpc>
              <a:spcBef>
                <a:spcPts val="500"/>
              </a:spcBef>
              <a:spcAft>
                <a:spcPts val="0"/>
              </a:spcAft>
              <a:buClr>
                <a:schemeClr val="dk1"/>
              </a:buClr>
              <a:buSzPts val="2000"/>
              <a:buChar char="•"/>
            </a:pPr>
            <a:r>
              <a:rPr lang="en-US" sz="2000"/>
              <a:t>Decreased levels has inhibitory effect on cell</a:t>
            </a:r>
            <a:endParaRPr sz="2000"/>
          </a:p>
          <a:p>
            <a:pPr indent="-241300" lvl="3" marL="1600200" rtl="0" algn="l">
              <a:lnSpc>
                <a:spcPct val="90000"/>
              </a:lnSpc>
              <a:spcBef>
                <a:spcPts val="500"/>
              </a:spcBef>
              <a:spcAft>
                <a:spcPts val="0"/>
              </a:spcAft>
              <a:buClr>
                <a:schemeClr val="dk1"/>
              </a:buClr>
              <a:buSzPts val="2000"/>
              <a:buChar char="•"/>
            </a:pPr>
            <a:r>
              <a:rPr lang="en-US" sz="2000"/>
              <a:t>Calcium ions (Ca++)</a:t>
            </a:r>
            <a:endParaRPr sz="2000"/>
          </a:p>
          <a:p>
            <a:pPr indent="-241300" lvl="4" marL="2057400" rtl="0" algn="l">
              <a:lnSpc>
                <a:spcPct val="90000"/>
              </a:lnSpc>
              <a:spcBef>
                <a:spcPts val="500"/>
              </a:spcBef>
              <a:spcAft>
                <a:spcPts val="0"/>
              </a:spcAft>
              <a:buClr>
                <a:schemeClr val="dk1"/>
              </a:buClr>
              <a:buSzPts val="2000"/>
              <a:buChar char="•"/>
            </a:pPr>
            <a:r>
              <a:rPr lang="en-US" sz="2000"/>
              <a:t>Generally function in combination with intracellular protein called </a:t>
            </a:r>
            <a:r>
              <a:rPr b="1" lang="en-US" sz="2000"/>
              <a:t>calmodulin</a:t>
            </a:r>
            <a:r>
              <a:rPr lang="en-US" sz="2000"/>
              <a:t> to activate enzymes</a:t>
            </a:r>
            <a:endParaRPr sz="2000"/>
          </a:p>
          <a:p>
            <a:pPr indent="0" lvl="0" marL="177800" rtl="0" algn="l">
              <a:lnSpc>
                <a:spcPct val="90000"/>
              </a:lnSpc>
              <a:spcBef>
                <a:spcPts val="1000"/>
              </a:spcBef>
              <a:spcAft>
                <a:spcPts val="0"/>
              </a:spcAft>
              <a:buClr>
                <a:schemeClr val="dk1"/>
              </a:buClr>
              <a:buSzPts val="2800"/>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3"/>
          <p:cNvSpPr txBox="1"/>
          <p:nvPr>
            <p:ph type="title"/>
          </p:nvPr>
        </p:nvSpPr>
        <p:spPr>
          <a:xfrm>
            <a:off x="1030478" y="-62985"/>
            <a:ext cx="9720000" cy="149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Water soluble hormones</a:t>
            </a:r>
            <a:endParaRPr b="1" sz="4000"/>
          </a:p>
        </p:txBody>
      </p:sp>
      <p:pic>
        <p:nvPicPr>
          <p:cNvPr descr="1804_Binding_of_Water-Soluble_Hormones.jpg" id="174" name="Google Shape;174;p13"/>
          <p:cNvPicPr preferRelativeResize="0"/>
          <p:nvPr>
            <p:ph idx="1" type="body"/>
          </p:nvPr>
        </p:nvPicPr>
        <p:blipFill rotWithShape="1">
          <a:blip r:embed="rId3">
            <a:alphaModFix/>
          </a:blip>
          <a:srcRect b="0" l="0" r="0" t="0"/>
          <a:stretch/>
        </p:blipFill>
        <p:spPr>
          <a:xfrm>
            <a:off x="3277350" y="1185175"/>
            <a:ext cx="6420000" cy="4863300"/>
          </a:xfrm>
          <a:prstGeom prst="rect">
            <a:avLst/>
          </a:prstGeom>
          <a:noFill/>
          <a:ln>
            <a:noFill/>
          </a:ln>
        </p:spPr>
      </p:pic>
      <p:sp>
        <p:nvSpPr>
          <p:cNvPr id="175" name="Google Shape;175;p13"/>
          <p:cNvSpPr txBox="1"/>
          <p:nvPr>
            <p:ph idx="4294967295" type="body"/>
          </p:nvPr>
        </p:nvSpPr>
        <p:spPr>
          <a:xfrm>
            <a:off x="0" y="5840990"/>
            <a:ext cx="10750550" cy="101701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1120"/>
              <a:buChar char="•"/>
            </a:pPr>
            <a:r>
              <a:rPr b="1" lang="en-US" sz="1120">
                <a:solidFill>
                  <a:srgbClr val="FF0000"/>
                </a:solidFill>
              </a:rPr>
              <a:t>Binding of Water-Soluble Hormones</a:t>
            </a:r>
            <a:endParaRPr/>
          </a:p>
          <a:p>
            <a:pPr indent="-228600" lvl="0" marL="228600" rtl="0" algn="l">
              <a:lnSpc>
                <a:spcPct val="90000"/>
              </a:lnSpc>
              <a:spcBef>
                <a:spcPts val="1000"/>
              </a:spcBef>
              <a:spcAft>
                <a:spcPts val="0"/>
              </a:spcAft>
              <a:buClr>
                <a:schemeClr val="dk1"/>
              </a:buClr>
              <a:buSzPts val="1120"/>
              <a:buChar char="•"/>
            </a:pPr>
            <a:r>
              <a:rPr lang="en-US" sz="1120"/>
              <a:t>Water-soluble hormones cannot diffuse through the cell membrane. These hormones must bind to a surface cell-membrane receptor. The receptor then initiates a cell-signaling pathway within the cell involving G proteins, adenylyl cyclase, the secondary messenger cyclic AMP (cAMP), and protein kinases. In the final step, these protein kinases phosphorylate proteins in the cytoplasm. This activates proteins in the cell that carry out the changes specified by the hormone.</a:t>
            </a:r>
            <a:endParaRPr/>
          </a:p>
        </p:txBody>
      </p:sp>
      <p:sp>
        <p:nvSpPr>
          <p:cNvPr id="176" name="Google Shape;176;p13"/>
          <p:cNvSpPr txBox="1"/>
          <p:nvPr/>
        </p:nvSpPr>
        <p:spPr>
          <a:xfrm>
            <a:off x="277091" y="4738255"/>
            <a:ext cx="2590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Epinephrine video</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Transport</a:t>
            </a:r>
            <a:endParaRPr b="1" sz="4000"/>
          </a:p>
        </p:txBody>
      </p:sp>
      <p:sp>
        <p:nvSpPr>
          <p:cNvPr id="182" name="Google Shape;182;p14"/>
          <p:cNvSpPr txBox="1"/>
          <p:nvPr>
            <p:ph idx="1" type="body"/>
          </p:nvPr>
        </p:nvSpPr>
        <p:spPr>
          <a:xfrm>
            <a:off x="838200" y="1825625"/>
            <a:ext cx="10824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600"/>
              <a:t>Transport proteins have 3 functions:</a:t>
            </a:r>
            <a:endParaRPr sz="2600"/>
          </a:p>
          <a:p>
            <a:pPr indent="-393700" lvl="0" marL="457200" rtl="0" algn="l">
              <a:lnSpc>
                <a:spcPct val="90000"/>
              </a:lnSpc>
              <a:spcBef>
                <a:spcPts val="1000"/>
              </a:spcBef>
              <a:spcAft>
                <a:spcPts val="0"/>
              </a:spcAft>
              <a:buSzPts val="2600"/>
              <a:buFont typeface="Calibri"/>
              <a:buAutoNum type="arabicPeriod"/>
            </a:pPr>
            <a:r>
              <a:rPr lang="en-US" sz="2600"/>
              <a:t>Make lipid-soluble hormones temporarily water-soluble thus increasing their  solubility in the blood </a:t>
            </a:r>
            <a:endParaRPr sz="2600"/>
          </a:p>
          <a:p>
            <a:pPr indent="-393700" lvl="0" marL="457200" rtl="0" algn="l">
              <a:lnSpc>
                <a:spcPct val="90000"/>
              </a:lnSpc>
              <a:spcBef>
                <a:spcPts val="0"/>
              </a:spcBef>
              <a:spcAft>
                <a:spcPts val="0"/>
              </a:spcAft>
              <a:buSzPts val="2600"/>
              <a:buFont typeface="Calibri"/>
              <a:buAutoNum type="arabicPeriod"/>
            </a:pPr>
            <a:r>
              <a:rPr lang="en-US" sz="2600"/>
              <a:t>They retard the passage of small hormone molecules through the filtering mechanism in the kidney, thus slowing the rate of hormone loss in the urine </a:t>
            </a:r>
            <a:endParaRPr sz="2600"/>
          </a:p>
          <a:p>
            <a:pPr indent="-393700" lvl="0" marL="457200" rtl="0" algn="l">
              <a:lnSpc>
                <a:spcPct val="90000"/>
              </a:lnSpc>
              <a:spcBef>
                <a:spcPts val="0"/>
              </a:spcBef>
              <a:spcAft>
                <a:spcPts val="0"/>
              </a:spcAft>
              <a:buSzPts val="2600"/>
              <a:buFont typeface="Calibri"/>
              <a:buAutoNum type="arabicPeriod"/>
            </a:pPr>
            <a:r>
              <a:rPr lang="en-US" sz="2600"/>
              <a:t>They provide a ready reserve of hormone in the bloodstream </a:t>
            </a:r>
            <a:endParaRPr sz="2600"/>
          </a:p>
          <a:p>
            <a:pPr indent="0" lvl="0" marL="0" rtl="0" algn="l">
              <a:lnSpc>
                <a:spcPct val="90000"/>
              </a:lnSpc>
              <a:spcBef>
                <a:spcPts val="1000"/>
              </a:spcBef>
              <a:spcAft>
                <a:spcPts val="0"/>
              </a:spcAft>
              <a:buClr>
                <a:schemeClr val="dk1"/>
              </a:buClr>
              <a:buSzPts val="2800"/>
              <a:buNone/>
            </a:pP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Interactions between hormones</a:t>
            </a:r>
            <a:endParaRPr b="1" sz="4000"/>
          </a:p>
        </p:txBody>
      </p:sp>
      <p:sp>
        <p:nvSpPr>
          <p:cNvPr id="188" name="Google Shape;188;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15900" lvl="0" marL="228600" rtl="0" algn="l">
              <a:lnSpc>
                <a:spcPct val="90000"/>
              </a:lnSpc>
              <a:spcBef>
                <a:spcPts val="0"/>
              </a:spcBef>
              <a:spcAft>
                <a:spcPts val="0"/>
              </a:spcAft>
              <a:buClr>
                <a:schemeClr val="dk1"/>
              </a:buClr>
              <a:buSzPts val="2600"/>
              <a:buFont typeface="Calibri"/>
              <a:buAutoNum type="arabicPeriod"/>
            </a:pPr>
            <a:r>
              <a:rPr lang="en-US" sz="2600"/>
              <a:t>Antagonistic effect: insulin vs glucagon</a:t>
            </a:r>
            <a:endParaRPr sz="2600"/>
          </a:p>
          <a:p>
            <a:pPr indent="-215900" lvl="0" marL="228600" rtl="0" algn="l">
              <a:lnSpc>
                <a:spcPct val="90000"/>
              </a:lnSpc>
              <a:spcBef>
                <a:spcPts val="1000"/>
              </a:spcBef>
              <a:spcAft>
                <a:spcPts val="0"/>
              </a:spcAft>
              <a:buClr>
                <a:schemeClr val="dk1"/>
              </a:buClr>
              <a:buSzPts val="2600"/>
              <a:buFont typeface="Calibri"/>
              <a:buAutoNum type="arabicPeriod"/>
            </a:pPr>
            <a:r>
              <a:rPr lang="en-US" sz="2600"/>
              <a:t>Synergistic effect: FSH and Estrogen</a:t>
            </a:r>
            <a:endParaRPr sz="2600"/>
          </a:p>
          <a:p>
            <a:pPr indent="-215900" lvl="0" marL="228600" rtl="0" algn="l">
              <a:lnSpc>
                <a:spcPct val="90000"/>
              </a:lnSpc>
              <a:spcBef>
                <a:spcPts val="1000"/>
              </a:spcBef>
              <a:spcAft>
                <a:spcPts val="0"/>
              </a:spcAft>
              <a:buClr>
                <a:schemeClr val="dk1"/>
              </a:buClr>
              <a:buSzPts val="2600"/>
              <a:buFont typeface="Calibri"/>
              <a:buAutoNum type="arabicPeriod"/>
            </a:pPr>
            <a:r>
              <a:rPr lang="en-US" sz="2600"/>
              <a:t>Permissive effect: renin converts Angiotensin I to Angiotensin II</a:t>
            </a:r>
            <a:endParaRPr sz="26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6"/>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r>
              <a:rPr b="1" lang="en-US" sz="4444"/>
              <a:t>Control of Hormonal Secretion</a:t>
            </a:r>
            <a:r>
              <a:rPr lang="en-US" sz="4444"/>
              <a:t> </a:t>
            </a:r>
            <a:br>
              <a:rPr lang="en-US"/>
            </a:br>
            <a:r>
              <a:rPr lang="en-US"/>
              <a:t> </a:t>
            </a:r>
            <a:br>
              <a:rPr lang="en-US"/>
            </a:br>
            <a:endParaRPr/>
          </a:p>
        </p:txBody>
      </p:sp>
      <p:sp>
        <p:nvSpPr>
          <p:cNvPr id="194" name="Google Shape;194;p16"/>
          <p:cNvSpPr txBox="1"/>
          <p:nvPr>
            <p:ph idx="1" type="body"/>
          </p:nvPr>
        </p:nvSpPr>
        <p:spPr>
          <a:xfrm>
            <a:off x="997227" y="1076877"/>
            <a:ext cx="105156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Font typeface="Calibri"/>
              <a:buAutoNum type="arabicPeriod"/>
            </a:pPr>
            <a:r>
              <a:rPr lang="en-US" sz="2400"/>
              <a:t>Stimulation of Hormone Release 1. Hormonal stimulation – exhibited by hormones that are sensitive to circulating blood levels of certain molecules, such as glucose or calcium </a:t>
            </a:r>
            <a:endParaRPr sz="2400"/>
          </a:p>
          <a:p>
            <a:pPr indent="-381000" lvl="0" marL="457200" rtl="0" algn="l">
              <a:lnSpc>
                <a:spcPct val="90000"/>
              </a:lnSpc>
              <a:spcBef>
                <a:spcPts val="0"/>
              </a:spcBef>
              <a:spcAft>
                <a:spcPts val="0"/>
              </a:spcAft>
              <a:buSzPts val="2400"/>
              <a:buFont typeface="Calibri"/>
              <a:buAutoNum type="arabicPeriod"/>
            </a:pPr>
            <a:r>
              <a:rPr lang="en-US" sz="2400"/>
              <a:t>Neural stimuli cause hormone secretion in direct response to action potentials in neurons, as occurs during stress or exercise. </a:t>
            </a:r>
            <a:endParaRPr sz="2400"/>
          </a:p>
          <a:p>
            <a:pPr indent="-381000" lvl="0" marL="457200" rtl="0" algn="l">
              <a:lnSpc>
                <a:spcPct val="90000"/>
              </a:lnSpc>
              <a:spcBef>
                <a:spcPts val="0"/>
              </a:spcBef>
              <a:spcAft>
                <a:spcPts val="0"/>
              </a:spcAft>
              <a:buSzPts val="2400"/>
              <a:buFont typeface="Calibri"/>
              <a:buAutoNum type="arabicPeriod"/>
            </a:pPr>
            <a:r>
              <a:rPr lang="en-US" sz="2400"/>
              <a:t>Hormonal stimulation of other hormone secretion is common in the endocrine system.  </a:t>
            </a:r>
            <a:endParaRPr sz="2400"/>
          </a:p>
          <a:p>
            <a:pPr indent="-381000" lvl="0" marL="457200" rtl="0" algn="l">
              <a:lnSpc>
                <a:spcPct val="90000"/>
              </a:lnSpc>
              <a:spcBef>
                <a:spcPts val="0"/>
              </a:spcBef>
              <a:spcAft>
                <a:spcPts val="0"/>
              </a:spcAft>
              <a:buSzPts val="2400"/>
              <a:buFont typeface="Calibri"/>
              <a:buAutoNum type="arabicPeriod"/>
            </a:pPr>
            <a:r>
              <a:rPr lang="en-US" sz="2400"/>
              <a:t>Inhibition of Hormone Release </a:t>
            </a:r>
            <a:endParaRPr sz="2400"/>
          </a:p>
          <a:p>
            <a:pPr indent="0" lvl="0" marL="457200" rtl="0" algn="l">
              <a:lnSpc>
                <a:spcPct val="90000"/>
              </a:lnSpc>
              <a:spcBef>
                <a:spcPts val="1000"/>
              </a:spcBef>
              <a:spcAft>
                <a:spcPts val="0"/>
              </a:spcAft>
              <a:buSzPts val="1800"/>
              <a:buNone/>
            </a:pPr>
            <a:r>
              <a:rPr lang="en-US" sz="2400"/>
              <a:t>a. Humoral substances can inhibit the secretion of hormones </a:t>
            </a:r>
            <a:endParaRPr sz="2400"/>
          </a:p>
          <a:p>
            <a:pPr indent="0" lvl="0" marL="457200" rtl="0" algn="l">
              <a:lnSpc>
                <a:spcPct val="90000"/>
              </a:lnSpc>
              <a:spcBef>
                <a:spcPts val="1000"/>
              </a:spcBef>
              <a:spcAft>
                <a:spcPts val="0"/>
              </a:spcAft>
              <a:buSzPts val="1800"/>
              <a:buNone/>
            </a:pPr>
            <a:r>
              <a:rPr lang="en-US" sz="2400"/>
              <a:t>b. Neural stimuli can prevent hormone secretion </a:t>
            </a:r>
            <a:endParaRPr sz="2400"/>
          </a:p>
          <a:p>
            <a:pPr indent="0" lvl="0" marL="457200" rtl="0" algn="l">
              <a:lnSpc>
                <a:spcPct val="90000"/>
              </a:lnSpc>
              <a:spcBef>
                <a:spcPts val="1000"/>
              </a:spcBef>
              <a:spcAft>
                <a:spcPts val="0"/>
              </a:spcAft>
              <a:buSzPts val="1800"/>
              <a:buNone/>
            </a:pPr>
            <a:r>
              <a:rPr lang="en-US" sz="2400"/>
              <a:t>c. Inhibiting hormones prevent the hormone release </a:t>
            </a:r>
            <a:endParaRPr sz="2400"/>
          </a:p>
          <a:p>
            <a:pPr indent="-381000" lvl="0" marL="457200" rtl="0" algn="l">
              <a:lnSpc>
                <a:spcPct val="90000"/>
              </a:lnSpc>
              <a:spcBef>
                <a:spcPts val="1000"/>
              </a:spcBef>
              <a:spcAft>
                <a:spcPts val="0"/>
              </a:spcAft>
              <a:buSzPts val="2400"/>
              <a:buFont typeface="Calibri"/>
              <a:buAutoNum type="arabicPeriod"/>
            </a:pPr>
            <a:r>
              <a:rPr lang="en-US" sz="2400"/>
              <a:t>Regulation of Hormone levels in the blood </a:t>
            </a:r>
            <a:endParaRPr sz="2400"/>
          </a:p>
          <a:p>
            <a:pPr indent="457200" lvl="0" marL="0" rtl="0" algn="l">
              <a:lnSpc>
                <a:spcPct val="90000"/>
              </a:lnSpc>
              <a:spcBef>
                <a:spcPts val="1000"/>
              </a:spcBef>
              <a:spcAft>
                <a:spcPts val="0"/>
              </a:spcAft>
              <a:buSzPts val="1800"/>
              <a:buNone/>
            </a:pPr>
            <a:r>
              <a:rPr lang="en-US" sz="2400"/>
              <a:t>a. Negative feedback </a:t>
            </a:r>
            <a:endParaRPr sz="2400"/>
          </a:p>
          <a:p>
            <a:pPr indent="457200" lvl="0" marL="0" rtl="0" algn="l">
              <a:lnSpc>
                <a:spcPct val="90000"/>
              </a:lnSpc>
              <a:spcBef>
                <a:spcPts val="1000"/>
              </a:spcBef>
              <a:spcAft>
                <a:spcPts val="0"/>
              </a:spcAft>
              <a:buSzPts val="1800"/>
              <a:buNone/>
            </a:pPr>
            <a:r>
              <a:rPr lang="en-US" sz="2400"/>
              <a:t>b. Positive feedback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600"/>
              <a:t>Negative feedback</a:t>
            </a:r>
            <a:endParaRPr b="1" sz="3600"/>
          </a:p>
        </p:txBody>
      </p:sp>
      <p:pic>
        <p:nvPicPr>
          <p:cNvPr descr="1805_Negative_Feedback_Loop.jpg" id="200" name="Google Shape;200;p17"/>
          <p:cNvPicPr preferRelativeResize="0"/>
          <p:nvPr>
            <p:ph idx="1" type="body"/>
          </p:nvPr>
        </p:nvPicPr>
        <p:blipFill rotWithShape="1">
          <a:blip r:embed="rId3">
            <a:alphaModFix/>
          </a:blip>
          <a:srcRect b="0" l="0" r="0" t="0"/>
          <a:stretch/>
        </p:blipFill>
        <p:spPr>
          <a:xfrm>
            <a:off x="5285300" y="177375"/>
            <a:ext cx="5955600" cy="5832900"/>
          </a:xfrm>
          <a:prstGeom prst="rect">
            <a:avLst/>
          </a:prstGeom>
          <a:noFill/>
          <a:ln>
            <a:noFill/>
          </a:ln>
        </p:spPr>
      </p:pic>
      <p:sp>
        <p:nvSpPr>
          <p:cNvPr id="201" name="Google Shape;201;p17"/>
          <p:cNvSpPr txBox="1"/>
          <p:nvPr>
            <p:ph idx="4294967295" type="body"/>
          </p:nvPr>
        </p:nvSpPr>
        <p:spPr>
          <a:xfrm>
            <a:off x="-61770" y="5725319"/>
            <a:ext cx="11173114" cy="11668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Negative Feedback Loop</a:t>
            </a:r>
            <a:endParaRPr/>
          </a:p>
          <a:p>
            <a:pPr indent="-228600" lvl="0" marL="228600" rtl="0" algn="l">
              <a:lnSpc>
                <a:spcPct val="90000"/>
              </a:lnSpc>
              <a:spcBef>
                <a:spcPts val="1000"/>
              </a:spcBef>
              <a:spcAft>
                <a:spcPts val="0"/>
              </a:spcAft>
              <a:buClr>
                <a:schemeClr val="dk1"/>
              </a:buClr>
              <a:buSzPts val="1600"/>
              <a:buChar char="•"/>
            </a:pPr>
            <a:r>
              <a:rPr lang="en-US" sz="1600"/>
              <a:t>The release of adrenal glucocorticoids is stimulated by the release of hormones from the hypothalamus and pituitary gland. This signaling is inhibited when glucocorticoid levels become elevated by causing negative signals to the pituitary gland and hypothalamus.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Patterns of Hormone Secretion</a:t>
            </a:r>
            <a:r>
              <a:rPr b="1" lang="en-US" sz="3600"/>
              <a:t> </a:t>
            </a:r>
            <a:br>
              <a:rPr lang="en-US"/>
            </a:br>
            <a:endParaRPr/>
          </a:p>
        </p:txBody>
      </p:sp>
      <p:sp>
        <p:nvSpPr>
          <p:cNvPr id="207" name="Google Shape;20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600"/>
              <a:t>1. Chronic hormone secretion –is exemplified by thyroid hormones, which vary in the blood within a small range of concentrations and remain relatively constant over long periods of time </a:t>
            </a:r>
            <a:endParaRPr sz="2600"/>
          </a:p>
          <a:p>
            <a:pPr indent="0" lvl="0" marL="0" rtl="0" algn="l">
              <a:lnSpc>
                <a:spcPct val="90000"/>
              </a:lnSpc>
              <a:spcBef>
                <a:spcPts val="1000"/>
              </a:spcBef>
              <a:spcAft>
                <a:spcPts val="0"/>
              </a:spcAft>
              <a:buClr>
                <a:schemeClr val="dk1"/>
              </a:buClr>
              <a:buSzPts val="2800"/>
              <a:buNone/>
            </a:pPr>
            <a:r>
              <a:rPr lang="en-US" sz="2600"/>
              <a:t>2. Acute hormone secretion – represented by epinephrine which is released in large amounts in response to stress or physical exercise </a:t>
            </a:r>
            <a:endParaRPr sz="2600"/>
          </a:p>
          <a:p>
            <a:pPr indent="0" lvl="0" marL="0" rtl="0" algn="l">
              <a:lnSpc>
                <a:spcPct val="90000"/>
              </a:lnSpc>
              <a:spcBef>
                <a:spcPts val="1000"/>
              </a:spcBef>
              <a:spcAft>
                <a:spcPts val="0"/>
              </a:spcAft>
              <a:buClr>
                <a:schemeClr val="dk1"/>
              </a:buClr>
              <a:buSzPts val="2800"/>
              <a:buNone/>
            </a:pPr>
            <a:r>
              <a:rPr lang="en-US" sz="2600"/>
              <a:t>3. Episodic hormone secretion – observed in steroid reproductive hormones, which fluctuate over a month in cyclic fashion </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672eacf7db_1_0"/>
          <p:cNvSpPr txBox="1"/>
          <p:nvPr/>
        </p:nvSpPr>
        <p:spPr>
          <a:xfrm>
            <a:off x="243775" y="923925"/>
            <a:ext cx="11707500" cy="547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1" i="0" lang="en-US" sz="2600" u="none" cap="none" strike="noStrike">
                <a:solidFill>
                  <a:schemeClr val="dk1"/>
                </a:solidFill>
                <a:latin typeface="Calibri"/>
                <a:ea typeface="Calibri"/>
                <a:cs typeface="Calibri"/>
                <a:sym typeface="Calibri"/>
              </a:rPr>
              <a:t>The Learning Objectives for this unit include:</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Lemon"/>
              <a:buNone/>
            </a:pPr>
            <a:r>
              <a:t/>
            </a:r>
            <a:endParaRPr b="1" i="0" sz="700" u="none" cap="none" strike="noStrike">
              <a:solidFill>
                <a:schemeClr val="dk1"/>
              </a:solidFill>
              <a:latin typeface="Calibri"/>
              <a:ea typeface="Calibri"/>
              <a:cs typeface="Calibri"/>
              <a:sym typeface="Calibri"/>
            </a:endParaRPr>
          </a:p>
          <a:p>
            <a:pPr indent="-393700" lvl="0" marL="457200" marR="0" rtl="0" algn="l">
              <a:lnSpc>
                <a:spcPct val="100000"/>
              </a:lnSpc>
              <a:spcBef>
                <a:spcPts val="6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Identify the major endocrine organs, their anatomical locations, and the hormones they produce</a:t>
            </a:r>
            <a:endParaRPr sz="2600">
              <a:solidFill>
                <a:schemeClr val="dk1"/>
              </a:solidFill>
              <a:latin typeface="Calibri"/>
              <a:ea typeface="Calibri"/>
              <a:cs typeface="Calibri"/>
              <a:sym typeface="Calibri"/>
            </a:endParaRPr>
          </a:p>
          <a:p>
            <a:pPr indent="-393700" lvl="0" marL="457200" marR="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Classify hormones by chemical structure and explain how they act through various receptor types and signaling pathways</a:t>
            </a:r>
            <a:endParaRPr sz="2600">
              <a:solidFill>
                <a:schemeClr val="dk1"/>
              </a:solidFill>
              <a:latin typeface="Calibri"/>
              <a:ea typeface="Calibri"/>
              <a:cs typeface="Calibri"/>
              <a:sym typeface="Calibri"/>
            </a:endParaRPr>
          </a:p>
          <a:p>
            <a:pPr indent="-393700" lvl="0" marL="457200" marR="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Describe mechanisms of hormonal regulation, including feedback loops and responses to humoral, hormonal, and neural stimuli</a:t>
            </a:r>
            <a:endParaRPr sz="2600">
              <a:solidFill>
                <a:schemeClr val="dk1"/>
              </a:solidFill>
              <a:latin typeface="Calibri"/>
              <a:ea typeface="Calibri"/>
              <a:cs typeface="Calibri"/>
              <a:sym typeface="Calibri"/>
            </a:endParaRPr>
          </a:p>
          <a:p>
            <a:pPr indent="-393700" lvl="0" marL="457200" marR="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Summarize the roles of key glands, such as the pituitary, thyroid, adrenal, pancreas, and reproductive organs, in maintaining homeostasis</a:t>
            </a:r>
            <a:endParaRPr sz="2600">
              <a:solidFill>
                <a:schemeClr val="dk1"/>
              </a:solidFill>
              <a:latin typeface="Calibri"/>
              <a:ea typeface="Calibri"/>
              <a:cs typeface="Calibri"/>
              <a:sym typeface="Calibri"/>
            </a:endParaRPr>
          </a:p>
          <a:p>
            <a:pPr indent="-393700" lvl="0" marL="457200" marR="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Explain the physiological effects of endocrine hormones on metabolism, growth, reproduction, and calcium and glucose balance</a:t>
            </a:r>
            <a:endParaRPr sz="2600">
              <a:solidFill>
                <a:schemeClr val="dk1"/>
              </a:solidFill>
              <a:latin typeface="Calibri"/>
              <a:ea typeface="Calibri"/>
              <a:cs typeface="Calibri"/>
              <a:sym typeface="Calibri"/>
            </a:endParaRPr>
          </a:p>
          <a:p>
            <a:pPr indent="-393700" lvl="0" marL="457200" marR="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Describe the embryological origins of the endocrine system and how endocrine function changes across the lifespan</a:t>
            </a:r>
            <a:endParaRPr b="0" i="1" sz="1800" u="none" cap="none" strike="noStrike">
              <a:solidFill>
                <a:schemeClr val="dk1"/>
              </a:solidFill>
              <a:latin typeface="Calibri"/>
              <a:ea typeface="Calibri"/>
              <a:cs typeface="Calibri"/>
              <a:sym typeface="Calibri"/>
            </a:endParaRPr>
          </a:p>
        </p:txBody>
      </p:sp>
      <p:sp>
        <p:nvSpPr>
          <p:cNvPr id="96" name="Google Shape;96;g3672eacf7db_1_0"/>
          <p:cNvSpPr txBox="1"/>
          <p:nvPr>
            <p:ph idx="4294967295" type="title"/>
          </p:nvPr>
        </p:nvSpPr>
        <p:spPr>
          <a:xfrm>
            <a:off x="167575" y="152400"/>
            <a:ext cx="12024300" cy="543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b="1" lang="en-US" sz="4000"/>
              <a:t>Chapter 1: Endocrine System</a:t>
            </a:r>
            <a:endParaRPr b="1" sz="4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Hormones Effects</a:t>
            </a:r>
            <a:endParaRPr b="1" sz="4000"/>
          </a:p>
        </p:txBody>
      </p:sp>
      <p:sp>
        <p:nvSpPr>
          <p:cNvPr id="213" name="Google Shape;213;p19"/>
          <p:cNvSpPr txBox="1"/>
          <p:nvPr>
            <p:ph idx="1" type="body"/>
          </p:nvPr>
        </p:nvSpPr>
        <p:spPr>
          <a:xfrm>
            <a:off x="838200" y="1444625"/>
            <a:ext cx="10515600" cy="5032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600"/>
              <a:t>1. Control of food intake and digestion </a:t>
            </a:r>
            <a:endParaRPr sz="2600"/>
          </a:p>
          <a:p>
            <a:pPr indent="0" lvl="0" marL="0" rtl="0" algn="l">
              <a:lnSpc>
                <a:spcPct val="90000"/>
              </a:lnSpc>
              <a:spcBef>
                <a:spcPts val="1000"/>
              </a:spcBef>
              <a:spcAft>
                <a:spcPts val="0"/>
              </a:spcAft>
              <a:buClr>
                <a:schemeClr val="dk1"/>
              </a:buClr>
              <a:buSzPts val="2800"/>
              <a:buNone/>
            </a:pPr>
            <a:r>
              <a:rPr lang="en-US" sz="2600"/>
              <a:t>2. Help regulate metabolism and energy balance </a:t>
            </a:r>
            <a:endParaRPr sz="2600"/>
          </a:p>
          <a:p>
            <a:pPr indent="0" lvl="0" marL="0" rtl="0" algn="l">
              <a:lnSpc>
                <a:spcPct val="90000"/>
              </a:lnSpc>
              <a:spcBef>
                <a:spcPts val="1000"/>
              </a:spcBef>
              <a:spcAft>
                <a:spcPts val="0"/>
              </a:spcAft>
              <a:buClr>
                <a:schemeClr val="dk1"/>
              </a:buClr>
              <a:buSzPts val="2800"/>
              <a:buNone/>
            </a:pPr>
            <a:r>
              <a:rPr lang="en-US" sz="2600"/>
              <a:t>3. Tissue development </a:t>
            </a:r>
            <a:endParaRPr sz="2600"/>
          </a:p>
          <a:p>
            <a:pPr indent="0" lvl="0" marL="0" rtl="0" algn="l">
              <a:lnSpc>
                <a:spcPct val="90000"/>
              </a:lnSpc>
              <a:spcBef>
                <a:spcPts val="1000"/>
              </a:spcBef>
              <a:spcAft>
                <a:spcPts val="0"/>
              </a:spcAft>
              <a:buClr>
                <a:schemeClr val="dk1"/>
              </a:buClr>
              <a:buSzPts val="2800"/>
              <a:buNone/>
            </a:pPr>
            <a:r>
              <a:rPr lang="en-US" sz="2600"/>
              <a:t>4. Ion regulation (pH, Na+, K+, Ca2+) </a:t>
            </a:r>
            <a:endParaRPr sz="2600"/>
          </a:p>
          <a:p>
            <a:pPr indent="0" lvl="0" marL="0" rtl="0" algn="l">
              <a:lnSpc>
                <a:spcPct val="90000"/>
              </a:lnSpc>
              <a:spcBef>
                <a:spcPts val="1000"/>
              </a:spcBef>
              <a:spcAft>
                <a:spcPts val="0"/>
              </a:spcAft>
              <a:buClr>
                <a:schemeClr val="dk1"/>
              </a:buClr>
              <a:buSzPts val="2800"/>
              <a:buNone/>
            </a:pPr>
            <a:r>
              <a:rPr lang="en-US" sz="2600"/>
              <a:t>5. Water balance </a:t>
            </a:r>
            <a:endParaRPr sz="2600"/>
          </a:p>
          <a:p>
            <a:pPr indent="0" lvl="0" marL="0" rtl="0" algn="l">
              <a:lnSpc>
                <a:spcPct val="90000"/>
              </a:lnSpc>
              <a:spcBef>
                <a:spcPts val="1000"/>
              </a:spcBef>
              <a:spcAft>
                <a:spcPts val="0"/>
              </a:spcAft>
              <a:buClr>
                <a:schemeClr val="dk1"/>
              </a:buClr>
              <a:buSzPts val="2800"/>
              <a:buNone/>
            </a:pPr>
            <a:r>
              <a:rPr lang="en-US" sz="2600"/>
              <a:t>6. Heart rate and blood pressure regulation </a:t>
            </a:r>
            <a:endParaRPr sz="2600"/>
          </a:p>
          <a:p>
            <a:pPr indent="0" lvl="0" marL="0" rtl="0" algn="l">
              <a:lnSpc>
                <a:spcPct val="90000"/>
              </a:lnSpc>
              <a:spcBef>
                <a:spcPts val="1000"/>
              </a:spcBef>
              <a:spcAft>
                <a:spcPts val="0"/>
              </a:spcAft>
              <a:buClr>
                <a:schemeClr val="dk1"/>
              </a:buClr>
              <a:buSzPts val="2800"/>
              <a:buNone/>
            </a:pPr>
            <a:r>
              <a:rPr lang="en-US" sz="2600"/>
              <a:t>7. Control of blood glucose and other nutrients </a:t>
            </a:r>
            <a:endParaRPr sz="2600"/>
          </a:p>
          <a:p>
            <a:pPr indent="0" lvl="0" marL="0" rtl="0" algn="l">
              <a:lnSpc>
                <a:spcPct val="90000"/>
              </a:lnSpc>
              <a:spcBef>
                <a:spcPts val="1000"/>
              </a:spcBef>
              <a:spcAft>
                <a:spcPts val="0"/>
              </a:spcAft>
              <a:buClr>
                <a:schemeClr val="dk1"/>
              </a:buClr>
              <a:buSzPts val="2800"/>
              <a:buNone/>
            </a:pPr>
            <a:r>
              <a:rPr lang="en-US" sz="2600"/>
              <a:t>8. Control of reproductive functions </a:t>
            </a:r>
            <a:endParaRPr sz="2600"/>
          </a:p>
          <a:p>
            <a:pPr indent="0" lvl="0" marL="0" rtl="0" algn="l">
              <a:lnSpc>
                <a:spcPct val="90000"/>
              </a:lnSpc>
              <a:spcBef>
                <a:spcPts val="1000"/>
              </a:spcBef>
              <a:spcAft>
                <a:spcPts val="0"/>
              </a:spcAft>
              <a:buClr>
                <a:schemeClr val="dk1"/>
              </a:buClr>
              <a:buSzPts val="2800"/>
              <a:buNone/>
            </a:pPr>
            <a:r>
              <a:rPr lang="en-US" sz="2600"/>
              <a:t>9. Uterine contractions and milk release </a:t>
            </a:r>
            <a:endParaRPr sz="2600"/>
          </a:p>
          <a:p>
            <a:pPr indent="0" lvl="0" marL="0" rtl="0" algn="l">
              <a:lnSpc>
                <a:spcPct val="90000"/>
              </a:lnSpc>
              <a:spcBef>
                <a:spcPts val="1000"/>
              </a:spcBef>
              <a:spcAft>
                <a:spcPts val="0"/>
              </a:spcAft>
              <a:buClr>
                <a:schemeClr val="dk1"/>
              </a:buClr>
              <a:buSzPts val="2800"/>
              <a:buNone/>
            </a:pPr>
            <a:r>
              <a:rPr lang="en-US" sz="2600"/>
              <a:t>10. Immune system regulation </a:t>
            </a:r>
            <a:endParaRPr sz="2600"/>
          </a:p>
          <a:p>
            <a:pPr indent="0" lvl="0" marL="0" rtl="0" algn="l">
              <a:lnSpc>
                <a:spcPct val="90000"/>
              </a:lnSpc>
              <a:spcBef>
                <a:spcPts val="1000"/>
              </a:spcBef>
              <a:spcAft>
                <a:spcPts val="0"/>
              </a:spcAft>
              <a:buClr>
                <a:schemeClr val="dk1"/>
              </a:buClr>
              <a:buSzPts val="2800"/>
              <a:buNone/>
            </a:pPr>
            <a:r>
              <a:rPr lang="en-US" sz="2600"/>
              <a:t> </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Hypothalamus</a:t>
            </a:r>
            <a:endParaRPr b="1" sz="4000"/>
          </a:p>
        </p:txBody>
      </p:sp>
      <p:sp>
        <p:nvSpPr>
          <p:cNvPr id="219" name="Google Shape;219;p20"/>
          <p:cNvSpPr txBox="1"/>
          <p:nvPr>
            <p:ph idx="1" type="body"/>
          </p:nvPr>
        </p:nvSpPr>
        <p:spPr>
          <a:xfrm>
            <a:off x="838200" y="1473301"/>
            <a:ext cx="10515600" cy="4627500"/>
          </a:xfrm>
          <a:prstGeom prst="rect">
            <a:avLst/>
          </a:prstGeom>
          <a:noFill/>
          <a:ln>
            <a:noFill/>
          </a:ln>
        </p:spPr>
        <p:txBody>
          <a:bodyPr anchorCtr="0" anchor="t" bIns="45700" lIns="91425" spcFirstLastPara="1" rIns="91425" wrap="square" tIns="45700">
            <a:noAutofit/>
          </a:bodyPr>
          <a:lstStyle/>
          <a:p>
            <a:pPr indent="-240030" lvl="1" marL="685800" rtl="0" algn="l">
              <a:lnSpc>
                <a:spcPct val="70000"/>
              </a:lnSpc>
              <a:spcBef>
                <a:spcPts val="0"/>
              </a:spcBef>
              <a:spcAft>
                <a:spcPts val="0"/>
              </a:spcAft>
              <a:buClr>
                <a:schemeClr val="dk1"/>
              </a:buClr>
              <a:buSzPts val="2400"/>
              <a:buChar char="•"/>
            </a:pPr>
            <a:r>
              <a:rPr lang="en-US"/>
              <a:t>Provides highest level of endocrine function by integrating nervous and endocrine systems</a:t>
            </a:r>
            <a:endParaRPr/>
          </a:p>
          <a:p>
            <a:pPr indent="-240030" lvl="1" marL="685800" rtl="0" algn="l">
              <a:lnSpc>
                <a:spcPct val="70000"/>
              </a:lnSpc>
              <a:spcBef>
                <a:spcPts val="500"/>
              </a:spcBef>
              <a:spcAft>
                <a:spcPts val="0"/>
              </a:spcAft>
              <a:buClr>
                <a:schemeClr val="dk1"/>
              </a:buClr>
              <a:buSzPts val="2400"/>
              <a:buChar char="•"/>
            </a:pPr>
            <a:r>
              <a:rPr lang="en-US"/>
              <a:t>Three mechanisms of integration:</a:t>
            </a:r>
            <a:endParaRPr/>
          </a:p>
          <a:p>
            <a:pPr indent="-524510" lvl="2" marL="695325" rtl="0" algn="l">
              <a:lnSpc>
                <a:spcPct val="70000"/>
              </a:lnSpc>
              <a:spcBef>
                <a:spcPts val="1000"/>
              </a:spcBef>
              <a:spcAft>
                <a:spcPts val="0"/>
              </a:spcAft>
              <a:buClr>
                <a:schemeClr val="dk1"/>
              </a:buClr>
              <a:buSzPts val="2400"/>
              <a:buFont typeface="Calibri"/>
              <a:buAutoNum type="arabicPeriod"/>
            </a:pPr>
            <a:r>
              <a:rPr lang="en-US" sz="2400"/>
              <a:t>Hypothalamic neurons synthesize two hormones that are transported to and released by the posterior pituitary</a:t>
            </a:r>
            <a:endParaRPr sz="2400"/>
          </a:p>
          <a:p>
            <a:pPr indent="0" lvl="3" marL="1371600" rtl="0" algn="l">
              <a:lnSpc>
                <a:spcPct val="70000"/>
              </a:lnSpc>
              <a:spcBef>
                <a:spcPts val="500"/>
              </a:spcBef>
              <a:spcAft>
                <a:spcPts val="0"/>
              </a:spcAft>
              <a:buClr>
                <a:schemeClr val="dk1"/>
              </a:buClr>
              <a:buSzPts val="1260"/>
              <a:buNone/>
            </a:pPr>
            <a:r>
              <a:rPr b="1" lang="en-US" sz="2400"/>
              <a:t>Antidiuretic hormone (ADH)</a:t>
            </a:r>
            <a:endParaRPr sz="2400"/>
          </a:p>
          <a:p>
            <a:pPr indent="-275271" lvl="4" marL="2057400" rtl="0" algn="l">
              <a:lnSpc>
                <a:spcPct val="70000"/>
              </a:lnSpc>
              <a:spcBef>
                <a:spcPts val="500"/>
              </a:spcBef>
              <a:spcAft>
                <a:spcPts val="0"/>
              </a:spcAft>
              <a:buClr>
                <a:schemeClr val="dk1"/>
              </a:buClr>
              <a:buSzPts val="2400"/>
              <a:buChar char="•"/>
            </a:pPr>
            <a:r>
              <a:rPr lang="en-US" sz="2400"/>
              <a:t>Synthesized by the supraoptic nuclei</a:t>
            </a:r>
            <a:endParaRPr sz="2400"/>
          </a:p>
          <a:p>
            <a:pPr indent="0" lvl="3" marL="1371600" rtl="0" algn="l">
              <a:lnSpc>
                <a:spcPct val="70000"/>
              </a:lnSpc>
              <a:spcBef>
                <a:spcPts val="500"/>
              </a:spcBef>
              <a:spcAft>
                <a:spcPts val="0"/>
              </a:spcAft>
              <a:buClr>
                <a:schemeClr val="dk1"/>
              </a:buClr>
              <a:buSzPts val="1260"/>
              <a:buNone/>
            </a:pPr>
            <a:r>
              <a:rPr lang="en-US" sz="2400"/>
              <a:t> </a:t>
            </a:r>
            <a:r>
              <a:rPr b="1" lang="en-US" sz="2400"/>
              <a:t>Oxytocin (OXT) </a:t>
            </a:r>
            <a:endParaRPr sz="2400"/>
          </a:p>
          <a:p>
            <a:pPr indent="-275271" lvl="4" marL="2057400" rtl="0" algn="l">
              <a:lnSpc>
                <a:spcPct val="70000"/>
              </a:lnSpc>
              <a:spcBef>
                <a:spcPts val="500"/>
              </a:spcBef>
              <a:spcAft>
                <a:spcPts val="0"/>
              </a:spcAft>
              <a:buClr>
                <a:schemeClr val="dk1"/>
              </a:buClr>
              <a:buSzPts val="2400"/>
              <a:buChar char="•"/>
            </a:pPr>
            <a:r>
              <a:rPr lang="en-US" sz="2400"/>
              <a:t>Synthesized by the paraventricular nuclei</a:t>
            </a:r>
            <a:endParaRPr sz="2400"/>
          </a:p>
          <a:p>
            <a:pPr indent="-421005" lvl="1" marL="695325" rtl="0" algn="l">
              <a:lnSpc>
                <a:spcPct val="70000"/>
              </a:lnSpc>
              <a:spcBef>
                <a:spcPts val="1000"/>
              </a:spcBef>
              <a:spcAft>
                <a:spcPts val="0"/>
              </a:spcAft>
              <a:buClr>
                <a:schemeClr val="dk1"/>
              </a:buClr>
              <a:buSzPts val="2400"/>
              <a:buFont typeface="Calibri"/>
              <a:buAutoNum type="arabicPeriod" startAt="2"/>
            </a:pPr>
            <a:r>
              <a:rPr lang="en-US"/>
              <a:t>Secretes </a:t>
            </a:r>
            <a:r>
              <a:rPr b="1" lang="en-US"/>
              <a:t>regulatory hormones</a:t>
            </a:r>
            <a:r>
              <a:rPr lang="en-US"/>
              <a:t> that control anterior pituitary gland endocrine cells</a:t>
            </a:r>
            <a:endParaRPr/>
          </a:p>
          <a:p>
            <a:pPr indent="-421005" lvl="1" marL="695325" rtl="0" algn="l">
              <a:lnSpc>
                <a:spcPct val="70000"/>
              </a:lnSpc>
              <a:spcBef>
                <a:spcPts val="500"/>
              </a:spcBef>
              <a:spcAft>
                <a:spcPts val="0"/>
              </a:spcAft>
              <a:buClr>
                <a:schemeClr val="dk1"/>
              </a:buClr>
              <a:buSzPts val="2400"/>
              <a:buFont typeface="Calibri"/>
              <a:buAutoNum type="arabicPeriod" startAt="2"/>
            </a:pPr>
            <a:r>
              <a:rPr lang="en-US"/>
              <a:t>Contains autonomic centers that directly stimulate the endocrine cells in the adrenal medullae</a:t>
            </a:r>
            <a:endParaRPr/>
          </a:p>
          <a:p>
            <a:pPr indent="-194944" lvl="2" marL="573088" rtl="0" algn="l">
              <a:lnSpc>
                <a:spcPct val="70000"/>
              </a:lnSpc>
              <a:spcBef>
                <a:spcPts val="1000"/>
              </a:spcBef>
              <a:spcAft>
                <a:spcPts val="0"/>
              </a:spcAft>
              <a:buClr>
                <a:schemeClr val="dk1"/>
              </a:buClr>
              <a:buSzPts val="2400"/>
              <a:buChar char="•"/>
            </a:pPr>
            <a:r>
              <a:rPr lang="en-US" sz="2400"/>
              <a:t>Stimulated in response to sympathetic division activation</a:t>
            </a:r>
            <a:endParaRPr sz="2400"/>
          </a:p>
          <a:p>
            <a:pPr indent="-194944" lvl="2" marL="573087" rtl="0" algn="l">
              <a:lnSpc>
                <a:spcPct val="70000"/>
              </a:lnSpc>
              <a:spcBef>
                <a:spcPts val="500"/>
              </a:spcBef>
              <a:spcAft>
                <a:spcPts val="0"/>
              </a:spcAft>
              <a:buClr>
                <a:schemeClr val="dk1"/>
              </a:buClr>
              <a:buSzPts val="2400"/>
              <a:buChar char="•"/>
            </a:pPr>
            <a:r>
              <a:rPr lang="en-US" sz="2400"/>
              <a:t>In response, adrenal medulla releases epinephrine and norepinephrine into bloodstream</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Hypothalamus</a:t>
            </a:r>
            <a:r>
              <a:rPr lang="en-US"/>
              <a:t> </a:t>
            </a:r>
            <a:br>
              <a:rPr lang="en-US"/>
            </a:br>
            <a:endParaRPr/>
          </a:p>
        </p:txBody>
      </p:sp>
      <p:sp>
        <p:nvSpPr>
          <p:cNvPr id="225" name="Google Shape;225;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750"/>
              <a:buNone/>
            </a:pPr>
            <a:r>
              <a:rPr lang="en-US" sz="1800"/>
              <a:t>Major integrating link between nervous system and endocrine system. It receives  input from limbic system, cerebral cortex, thalamus, and reticulating activating  system as well as from internal organs and from the retina. </a:t>
            </a:r>
            <a:endParaRPr sz="1800"/>
          </a:p>
          <a:p>
            <a:pPr indent="0" lvl="0" marL="0" rtl="0" algn="l">
              <a:lnSpc>
                <a:spcPct val="70000"/>
              </a:lnSpc>
              <a:spcBef>
                <a:spcPts val="1000"/>
              </a:spcBef>
              <a:spcAft>
                <a:spcPts val="0"/>
              </a:spcAft>
              <a:buClr>
                <a:schemeClr val="dk1"/>
              </a:buClr>
              <a:buSzPts val="1750"/>
              <a:buNone/>
            </a:pPr>
            <a:r>
              <a:rPr lang="en-US" sz="1800"/>
              <a:t> Regulates body temperature, thirst, hunger, sexual behavior and defensive  reactions </a:t>
            </a:r>
            <a:endParaRPr sz="1800"/>
          </a:p>
          <a:p>
            <a:pPr indent="0" lvl="0" marL="0" rtl="0" algn="l">
              <a:lnSpc>
                <a:spcPct val="70000"/>
              </a:lnSpc>
              <a:spcBef>
                <a:spcPts val="1000"/>
              </a:spcBef>
              <a:spcAft>
                <a:spcPts val="0"/>
              </a:spcAft>
              <a:buClr>
                <a:schemeClr val="dk1"/>
              </a:buClr>
              <a:buSzPts val="1750"/>
              <a:buNone/>
            </a:pPr>
            <a:r>
              <a:rPr lang="en-US" sz="1800"/>
              <a:t> Releasing and inhibiting hormones produced by the hypothalamus gets into the   pituitary by way of a blood vessel called hypophyseal portal system. </a:t>
            </a:r>
            <a:endParaRPr sz="1800"/>
          </a:p>
          <a:p>
            <a:pPr indent="0" lvl="0" marL="0" rtl="0" algn="l">
              <a:lnSpc>
                <a:spcPct val="70000"/>
              </a:lnSpc>
              <a:spcBef>
                <a:spcPts val="1000"/>
              </a:spcBef>
              <a:spcAft>
                <a:spcPts val="0"/>
              </a:spcAft>
              <a:buClr>
                <a:schemeClr val="dk1"/>
              </a:buClr>
              <a:buSzPts val="1750"/>
              <a:buNone/>
            </a:pPr>
            <a:r>
              <a:rPr lang="en-US" sz="1800"/>
              <a:t> Thyrotropin releasing hormone  parvocellular neurosecretory neurons   release thyroid stimulating hormone   stimulate prolactin release   peptide   target tissue anterior pituitary cells </a:t>
            </a:r>
            <a:endParaRPr sz="1800"/>
          </a:p>
          <a:p>
            <a:pPr indent="0" lvl="0" marL="0" rtl="0" algn="l">
              <a:lnSpc>
                <a:spcPct val="70000"/>
              </a:lnSpc>
              <a:spcBef>
                <a:spcPts val="1000"/>
              </a:spcBef>
              <a:spcAft>
                <a:spcPts val="0"/>
              </a:spcAft>
              <a:buClr>
                <a:schemeClr val="dk1"/>
              </a:buClr>
              <a:buSzPts val="1750"/>
              <a:buNone/>
            </a:pPr>
            <a:r>
              <a:rPr lang="en-US" sz="1800"/>
              <a:t> Gonadotropin releasing hormone   neuroendocrine cells of the Preoptic area   release of FSH and LH   peptide  target tissue is the anterior pituitary cells that secrete LH and FSH </a:t>
            </a:r>
            <a:endParaRPr sz="1800"/>
          </a:p>
          <a:p>
            <a:pPr indent="-117475" lvl="0" marL="228600" rtl="0" algn="l">
              <a:lnSpc>
                <a:spcPct val="70000"/>
              </a:lnSpc>
              <a:spcBef>
                <a:spcPts val="1000"/>
              </a:spcBef>
              <a:spcAft>
                <a:spcPts val="0"/>
              </a:spcAft>
              <a:buClr>
                <a:schemeClr val="dk1"/>
              </a:buClr>
              <a:buSzPts val="1750"/>
              <a:buNone/>
            </a:pPr>
            <a:r>
              <a:t/>
            </a:r>
            <a:endParaRPr sz="1750"/>
          </a:p>
        </p:txBody>
      </p:sp>
      <p:sp>
        <p:nvSpPr>
          <p:cNvPr id="226" name="Google Shape;226;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dk1"/>
              </a:buClr>
              <a:buSzPct val="100000"/>
              <a:buNone/>
            </a:pPr>
            <a:r>
              <a:rPr lang="en-US"/>
              <a:t> Growth hormone releasing hormone   neuroendocrine cells of the Arcuate nucleus   release of GH   peptide   target tissue is the anterior pituitary cells </a:t>
            </a:r>
            <a:endParaRPr/>
          </a:p>
          <a:p>
            <a:pPr indent="0" lvl="0" marL="0" rtl="0" algn="l">
              <a:lnSpc>
                <a:spcPct val="90000"/>
              </a:lnSpc>
              <a:spcBef>
                <a:spcPts val="1000"/>
              </a:spcBef>
              <a:spcAft>
                <a:spcPts val="0"/>
              </a:spcAft>
              <a:buClr>
                <a:schemeClr val="dk1"/>
              </a:buClr>
              <a:buSzPct val="100000"/>
              <a:buNone/>
            </a:pPr>
            <a:r>
              <a:rPr lang="en-US"/>
              <a:t> Corticotropin releasing hormone   parvocellular neurosecretory neurons   release ACTH   peptide   anterior pituitary </a:t>
            </a:r>
            <a:endParaRPr/>
          </a:p>
          <a:p>
            <a:pPr indent="0" lvl="0" marL="0" rtl="0" algn="l">
              <a:lnSpc>
                <a:spcPct val="90000"/>
              </a:lnSpc>
              <a:spcBef>
                <a:spcPts val="1000"/>
              </a:spcBef>
              <a:spcAft>
                <a:spcPts val="0"/>
              </a:spcAft>
              <a:buClr>
                <a:schemeClr val="dk1"/>
              </a:buClr>
              <a:buSzPct val="100000"/>
              <a:buNone/>
            </a:pPr>
            <a:r>
              <a:rPr lang="en-US"/>
              <a:t> Growth hormone inhibiting hormone   Somatostatin   neuroendocrine cells of the Periventricular nucleus   inhibit the  release of GH and TSH   peptide   target tissue is the anterior pituitary cells </a:t>
            </a:r>
            <a:endParaRPr/>
          </a:p>
          <a:p>
            <a:pPr indent="0" lvl="0" marL="0" rtl="0" algn="l">
              <a:lnSpc>
                <a:spcPct val="90000"/>
              </a:lnSpc>
              <a:spcBef>
                <a:spcPts val="1000"/>
              </a:spcBef>
              <a:spcAft>
                <a:spcPts val="0"/>
              </a:spcAft>
              <a:buClr>
                <a:schemeClr val="dk1"/>
              </a:buClr>
              <a:buSzPct val="100000"/>
              <a:buNone/>
            </a:pPr>
            <a:r>
              <a:rPr lang="en-US"/>
              <a:t>Prolactin inhibiting hormone   Dopamine   dopamine nucleus of the arcuate nucleus   inhibit release of prolactin and TSH   peptide   target tissue is the anterior pituitary cells </a:t>
            </a:r>
            <a:endParaRPr/>
          </a:p>
          <a:p>
            <a:pPr indent="0" lvl="0" marL="0" rtl="0" algn="l">
              <a:lnSpc>
                <a:spcPct val="90000"/>
              </a:lnSpc>
              <a:spcBef>
                <a:spcPts val="1000"/>
              </a:spcBef>
              <a:spcAft>
                <a:spcPts val="0"/>
              </a:spcAft>
              <a:buClr>
                <a:schemeClr val="dk1"/>
              </a:buClr>
              <a:buSzPct val="100000"/>
              <a:buNone/>
            </a:pPr>
            <a:r>
              <a:rPr lang="en-US"/>
              <a:t> Prolactin releasing hormone   release prolactin   unknown structure   target tissue is the anterior pituitary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Hypothalamus - pituitary</a:t>
            </a:r>
            <a:endParaRPr b="1" sz="4000"/>
          </a:p>
        </p:txBody>
      </p:sp>
      <p:pic>
        <p:nvPicPr>
          <p:cNvPr descr="1806_The_Hypothalamus-Pituitary_Complex.jpg" id="232" name="Google Shape;232;p22"/>
          <p:cNvPicPr preferRelativeResize="0"/>
          <p:nvPr>
            <p:ph idx="1" type="body"/>
          </p:nvPr>
        </p:nvPicPr>
        <p:blipFill rotWithShape="1">
          <a:blip r:embed="rId3">
            <a:alphaModFix/>
          </a:blip>
          <a:srcRect b="0" l="0" r="0" t="0"/>
          <a:stretch/>
        </p:blipFill>
        <p:spPr>
          <a:xfrm>
            <a:off x="2410700" y="1158650"/>
            <a:ext cx="7953600" cy="4623000"/>
          </a:xfrm>
          <a:prstGeom prst="rect">
            <a:avLst/>
          </a:prstGeom>
          <a:noFill/>
          <a:ln>
            <a:noFill/>
          </a:ln>
        </p:spPr>
      </p:pic>
      <p:sp>
        <p:nvSpPr>
          <p:cNvPr id="233" name="Google Shape;233;p22"/>
          <p:cNvSpPr txBox="1"/>
          <p:nvPr>
            <p:ph idx="4294967295" type="body"/>
          </p:nvPr>
        </p:nvSpPr>
        <p:spPr>
          <a:xfrm>
            <a:off x="0" y="5691188"/>
            <a:ext cx="10750550" cy="11668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Hypothalamus–Pituitary Complex</a:t>
            </a:r>
            <a:endParaRPr/>
          </a:p>
          <a:p>
            <a:pPr indent="-228600" lvl="0" marL="228600" rtl="0" algn="l">
              <a:lnSpc>
                <a:spcPct val="90000"/>
              </a:lnSpc>
              <a:spcBef>
                <a:spcPts val="1000"/>
              </a:spcBef>
              <a:spcAft>
                <a:spcPts val="0"/>
              </a:spcAft>
              <a:buClr>
                <a:schemeClr val="dk1"/>
              </a:buClr>
              <a:buSzPts val="1600"/>
              <a:buChar char="•"/>
            </a:pPr>
            <a:r>
              <a:rPr lang="en-US" sz="1600"/>
              <a:t>The hypothalamus region lies inferior and anterior to the thalamus. It connects to the pituitary gland by the stalk-like infundibulum. The pituitary gland consists of an anterior and posterior lobe, with each lobe secreting different hormones in response to signals from the hypothalamus.</a:t>
            </a:r>
            <a:endParaRPr/>
          </a:p>
        </p:txBody>
      </p:sp>
      <p:sp>
        <p:nvSpPr>
          <p:cNvPr id="234" name="Google Shape;234;p22"/>
          <p:cNvSpPr txBox="1"/>
          <p:nvPr/>
        </p:nvSpPr>
        <p:spPr>
          <a:xfrm>
            <a:off x="235527" y="4461164"/>
            <a:ext cx="27986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Pituitary video</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Pituitary</a:t>
            </a:r>
            <a:endParaRPr b="1" sz="4000"/>
          </a:p>
        </p:txBody>
      </p:sp>
      <p:sp>
        <p:nvSpPr>
          <p:cNvPr id="240" name="Google Shape;240;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03200" lvl="0" marL="228600" rtl="0" algn="l">
              <a:lnSpc>
                <a:spcPct val="90000"/>
              </a:lnSpc>
              <a:spcBef>
                <a:spcPts val="0"/>
              </a:spcBef>
              <a:spcAft>
                <a:spcPts val="0"/>
              </a:spcAft>
              <a:buClr>
                <a:schemeClr val="dk1"/>
              </a:buClr>
              <a:buSzPts val="2400"/>
              <a:buChar char="•"/>
            </a:pPr>
            <a:r>
              <a:rPr lang="en-US" sz="2600"/>
              <a:t>Pituitary   Known as the “master gland” but under the control of the hypothalamus   Pea shaped   Attached to the hypothalamus by the infundibulum</a:t>
            </a:r>
            <a:r>
              <a:rPr lang="en-US" sz="2400"/>
              <a:t>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1808_The_Anterior_Pituitary_Complex.jpg" id="245" name="Google Shape;245;p24"/>
          <p:cNvPicPr preferRelativeResize="0"/>
          <p:nvPr>
            <p:ph idx="1" type="body"/>
          </p:nvPr>
        </p:nvPicPr>
        <p:blipFill rotWithShape="1">
          <a:blip r:embed="rId3">
            <a:alphaModFix/>
          </a:blip>
          <a:srcRect b="0" l="0" r="0" t="0"/>
          <a:stretch/>
        </p:blipFill>
        <p:spPr>
          <a:xfrm>
            <a:off x="4898575" y="136625"/>
            <a:ext cx="6910800" cy="5889000"/>
          </a:xfrm>
          <a:prstGeom prst="rect">
            <a:avLst/>
          </a:prstGeom>
          <a:noFill/>
          <a:ln>
            <a:noFill/>
          </a:ln>
        </p:spPr>
      </p:pic>
      <p:sp>
        <p:nvSpPr>
          <p:cNvPr id="246" name="Google Shape;2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000"/>
              <a:t>Anterior pituitary</a:t>
            </a:r>
            <a:endParaRPr b="1" sz="4000"/>
          </a:p>
        </p:txBody>
      </p:sp>
      <p:sp>
        <p:nvSpPr>
          <p:cNvPr id="247" name="Google Shape;247;p24"/>
          <p:cNvSpPr txBox="1"/>
          <p:nvPr>
            <p:ph idx="4294967295" type="body"/>
          </p:nvPr>
        </p:nvSpPr>
        <p:spPr>
          <a:xfrm>
            <a:off x="-6350" y="5691188"/>
            <a:ext cx="10750550" cy="11668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Anterior Pituitary</a:t>
            </a:r>
            <a:endParaRPr/>
          </a:p>
          <a:p>
            <a:pPr indent="-228600" lvl="0" marL="228600" rtl="0" algn="l">
              <a:lnSpc>
                <a:spcPct val="90000"/>
              </a:lnSpc>
              <a:spcBef>
                <a:spcPts val="1000"/>
              </a:spcBef>
              <a:spcAft>
                <a:spcPts val="0"/>
              </a:spcAft>
              <a:buClr>
                <a:schemeClr val="dk1"/>
              </a:buClr>
              <a:buSzPts val="1600"/>
              <a:buChar char="•"/>
            </a:pPr>
            <a:r>
              <a:rPr lang="en-US" sz="1600"/>
              <a:t>The anterior pituitary manufactures seven hormones. The hypothalamus produces separate hormones that stimulate or inhibit hormone production in the anterior pituitary. Hormones from the hypothalamus reach the anterior pituitary via the hypophyseal portal system.</a:t>
            </a:r>
            <a:endParaRPr/>
          </a:p>
        </p:txBody>
      </p:sp>
      <p:pic>
        <p:nvPicPr>
          <p:cNvPr id="248" name="Google Shape;248;p24"/>
          <p:cNvPicPr preferRelativeResize="0"/>
          <p:nvPr/>
        </p:nvPicPr>
        <p:blipFill rotWithShape="1">
          <a:blip r:embed="rId4">
            <a:alphaModFix/>
          </a:blip>
          <a:srcRect b="0" l="0" r="0" t="0"/>
          <a:stretch/>
        </p:blipFill>
        <p:spPr>
          <a:xfrm>
            <a:off x="1024128" y="2412501"/>
            <a:ext cx="2916436" cy="2951018"/>
          </a:xfrm>
          <a:prstGeom prst="rect">
            <a:avLst/>
          </a:prstGeom>
          <a:noFill/>
          <a:ln>
            <a:noFill/>
          </a:ln>
        </p:spPr>
      </p:pic>
      <p:sp>
        <p:nvSpPr>
          <p:cNvPr id="249" name="Google Shape;249;p24"/>
          <p:cNvSpPr txBox="1"/>
          <p:nvPr/>
        </p:nvSpPr>
        <p:spPr>
          <a:xfrm>
            <a:off x="2069573" y="2896502"/>
            <a:ext cx="12053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anterior</a:t>
            </a:r>
            <a:endParaRPr b="0" i="0" sz="1400" u="none" cap="none" strike="noStrike">
              <a:solidFill>
                <a:srgbClr val="000000"/>
              </a:solidFill>
              <a:latin typeface="Arial"/>
              <a:ea typeface="Arial"/>
              <a:cs typeface="Arial"/>
              <a:sym typeface="Arial"/>
            </a:endParaRPr>
          </a:p>
        </p:txBody>
      </p:sp>
      <p:sp>
        <p:nvSpPr>
          <p:cNvPr id="250" name="Google Shape;250;p24"/>
          <p:cNvSpPr txBox="1"/>
          <p:nvPr/>
        </p:nvSpPr>
        <p:spPr>
          <a:xfrm>
            <a:off x="1024128" y="3749835"/>
            <a:ext cx="125788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posterior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4000">
                <a:solidFill>
                  <a:schemeClr val="dk1"/>
                </a:solidFill>
              </a:rPr>
              <a:t>Major pituitary hormones</a:t>
            </a:r>
            <a:endParaRPr b="1" sz="4800"/>
          </a:p>
        </p:txBody>
      </p:sp>
      <p:pic>
        <p:nvPicPr>
          <p:cNvPr descr="1810_Major_Pituitary_Hormones.jpg" id="256" name="Google Shape;256;p25"/>
          <p:cNvPicPr preferRelativeResize="0"/>
          <p:nvPr>
            <p:ph idx="1" type="body"/>
          </p:nvPr>
        </p:nvPicPr>
        <p:blipFill rotWithShape="1">
          <a:blip r:embed="rId3">
            <a:alphaModFix/>
          </a:blip>
          <a:srcRect b="0" l="0" r="0" t="0"/>
          <a:stretch/>
        </p:blipFill>
        <p:spPr>
          <a:xfrm>
            <a:off x="6741939" y="-40822"/>
            <a:ext cx="5347855" cy="5660273"/>
          </a:xfrm>
          <a:prstGeom prst="rect">
            <a:avLst/>
          </a:prstGeom>
          <a:noFill/>
          <a:ln>
            <a:noFill/>
          </a:ln>
        </p:spPr>
      </p:pic>
      <p:pic>
        <p:nvPicPr>
          <p:cNvPr id="257" name="Google Shape;257;p25"/>
          <p:cNvPicPr preferRelativeResize="0"/>
          <p:nvPr/>
        </p:nvPicPr>
        <p:blipFill rotWithShape="1">
          <a:blip r:embed="rId4">
            <a:alphaModFix/>
          </a:blip>
          <a:srcRect b="0" l="0" r="0" t="0"/>
          <a:stretch/>
        </p:blipFill>
        <p:spPr>
          <a:xfrm>
            <a:off x="0" y="4744426"/>
            <a:ext cx="8546592" cy="2127504"/>
          </a:xfrm>
          <a:prstGeom prst="rect">
            <a:avLst/>
          </a:prstGeom>
          <a:noFill/>
          <a:ln>
            <a:noFill/>
          </a:ln>
        </p:spPr>
      </p:pic>
      <p:sp>
        <p:nvSpPr>
          <p:cNvPr id="258" name="Google Shape;258;p25"/>
          <p:cNvSpPr/>
          <p:nvPr/>
        </p:nvSpPr>
        <p:spPr>
          <a:xfrm>
            <a:off x="4306103" y="6555332"/>
            <a:ext cx="36869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Testis</a:t>
            </a:r>
            <a:endParaRPr b="0" i="0" sz="1800" u="none" cap="none" strike="noStrike">
              <a:solidFill>
                <a:srgbClr val="000000"/>
              </a:solidFill>
              <a:latin typeface="Arial"/>
              <a:ea typeface="Arial"/>
              <a:cs typeface="Arial"/>
              <a:sym typeface="Arial"/>
            </a:endParaRPr>
          </a:p>
        </p:txBody>
      </p:sp>
      <p:sp>
        <p:nvSpPr>
          <p:cNvPr id="259" name="Google Shape;259;p25"/>
          <p:cNvSpPr/>
          <p:nvPr/>
        </p:nvSpPr>
        <p:spPr>
          <a:xfrm>
            <a:off x="3126590" y="6555332"/>
            <a:ext cx="412750" cy="1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Ovary</a:t>
            </a:r>
            <a:endParaRPr b="0" i="0" sz="1800" u="none" cap="none" strike="noStrike">
              <a:solidFill>
                <a:srgbClr val="000000"/>
              </a:solidFill>
              <a:latin typeface="Arial"/>
              <a:ea typeface="Arial"/>
              <a:cs typeface="Arial"/>
              <a:sym typeface="Arial"/>
            </a:endParaRPr>
          </a:p>
        </p:txBody>
      </p:sp>
      <p:sp>
        <p:nvSpPr>
          <p:cNvPr id="260" name="Google Shape;260;p25"/>
          <p:cNvSpPr/>
          <p:nvPr/>
        </p:nvSpPr>
        <p:spPr>
          <a:xfrm>
            <a:off x="1591478" y="6555332"/>
            <a:ext cx="900113" cy="1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Adrenal gland</a:t>
            </a:r>
            <a:endParaRPr b="0" i="0" sz="1800" u="none" cap="none" strike="noStrike">
              <a:solidFill>
                <a:srgbClr val="000000"/>
              </a:solidFill>
              <a:latin typeface="Arial"/>
              <a:ea typeface="Arial"/>
              <a:cs typeface="Arial"/>
              <a:sym typeface="Arial"/>
            </a:endParaRPr>
          </a:p>
        </p:txBody>
      </p:sp>
      <p:sp>
        <p:nvSpPr>
          <p:cNvPr id="261" name="Google Shape;261;p25"/>
          <p:cNvSpPr/>
          <p:nvPr/>
        </p:nvSpPr>
        <p:spPr>
          <a:xfrm>
            <a:off x="291315" y="6555332"/>
            <a:ext cx="893763" cy="1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Thyroid gland</a:t>
            </a:r>
            <a:endParaRPr b="0" i="0" sz="1800" u="none" cap="none" strike="noStrike">
              <a:solidFill>
                <a:srgbClr val="000000"/>
              </a:solidFill>
              <a:latin typeface="Arial"/>
              <a:ea typeface="Arial"/>
              <a:cs typeface="Arial"/>
              <a:sym typeface="Arial"/>
            </a:endParaRPr>
          </a:p>
        </p:txBody>
      </p:sp>
      <p:sp>
        <p:nvSpPr>
          <p:cNvPr id="262" name="Google Shape;262;p25"/>
          <p:cNvSpPr/>
          <p:nvPr/>
        </p:nvSpPr>
        <p:spPr>
          <a:xfrm>
            <a:off x="159553" y="5055145"/>
            <a:ext cx="293350"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TSH</a:t>
            </a:r>
            <a:endParaRPr b="0" i="0" sz="1800" u="none" cap="none" strike="noStrike">
              <a:solidFill>
                <a:srgbClr val="000000"/>
              </a:solidFill>
              <a:latin typeface="Arial Black"/>
              <a:ea typeface="Arial Black"/>
              <a:cs typeface="Arial Black"/>
              <a:sym typeface="Arial Black"/>
            </a:endParaRPr>
          </a:p>
        </p:txBody>
      </p:sp>
      <p:sp>
        <p:nvSpPr>
          <p:cNvPr id="263" name="Google Shape;263;p25"/>
          <p:cNvSpPr/>
          <p:nvPr/>
        </p:nvSpPr>
        <p:spPr>
          <a:xfrm>
            <a:off x="1418440" y="5055145"/>
            <a:ext cx="39914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ACTH</a:t>
            </a:r>
            <a:endParaRPr b="0" i="0" sz="1800" u="none" cap="none" strike="noStrike">
              <a:solidFill>
                <a:srgbClr val="000000"/>
              </a:solidFill>
              <a:latin typeface="Arial Black"/>
              <a:ea typeface="Arial Black"/>
              <a:cs typeface="Arial Black"/>
              <a:sym typeface="Arial Black"/>
            </a:endParaRPr>
          </a:p>
        </p:txBody>
      </p:sp>
      <p:sp>
        <p:nvSpPr>
          <p:cNvPr id="264" name="Google Shape;264;p25"/>
          <p:cNvSpPr/>
          <p:nvPr/>
        </p:nvSpPr>
        <p:spPr>
          <a:xfrm>
            <a:off x="2769403" y="5055145"/>
            <a:ext cx="1986121"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Gonadotropins (FSH and LH)</a:t>
            </a:r>
            <a:endParaRPr b="0" i="0" sz="1800" u="none" cap="none" strike="noStrike">
              <a:solidFill>
                <a:srgbClr val="000000"/>
              </a:solidFill>
              <a:latin typeface="Arial Black"/>
              <a:ea typeface="Arial Black"/>
              <a:cs typeface="Arial Black"/>
              <a:sym typeface="Arial Black"/>
            </a:endParaRPr>
          </a:p>
        </p:txBody>
      </p:sp>
      <p:sp>
        <p:nvSpPr>
          <p:cNvPr id="265" name="Google Shape;265;p25"/>
          <p:cNvSpPr/>
          <p:nvPr/>
        </p:nvSpPr>
        <p:spPr>
          <a:xfrm>
            <a:off x="5087153" y="5055145"/>
            <a:ext cx="214802"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GH</a:t>
            </a:r>
            <a:endParaRPr b="0" i="0" sz="1800" u="none" cap="none" strike="noStrike">
              <a:solidFill>
                <a:srgbClr val="000000"/>
              </a:solidFill>
              <a:latin typeface="Arial Black"/>
              <a:ea typeface="Arial Black"/>
              <a:cs typeface="Arial Black"/>
              <a:sym typeface="Arial Black"/>
            </a:endParaRPr>
          </a:p>
        </p:txBody>
      </p:sp>
      <p:sp>
        <p:nvSpPr>
          <p:cNvPr id="266" name="Google Shape;266;p25"/>
          <p:cNvSpPr/>
          <p:nvPr/>
        </p:nvSpPr>
        <p:spPr>
          <a:xfrm>
            <a:off x="6434940" y="5055145"/>
            <a:ext cx="277320"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PRL</a:t>
            </a:r>
            <a:endParaRPr b="0" i="0" sz="1800" u="none" cap="none" strike="noStrike">
              <a:solidFill>
                <a:srgbClr val="000000"/>
              </a:solidFill>
              <a:latin typeface="Arial Black"/>
              <a:ea typeface="Arial Black"/>
              <a:cs typeface="Arial Black"/>
              <a:sym typeface="Arial Black"/>
            </a:endParaRPr>
          </a:p>
        </p:txBody>
      </p:sp>
      <p:sp>
        <p:nvSpPr>
          <p:cNvPr id="267" name="Google Shape;267;p25"/>
          <p:cNvSpPr/>
          <p:nvPr/>
        </p:nvSpPr>
        <p:spPr>
          <a:xfrm>
            <a:off x="7477928" y="5055145"/>
            <a:ext cx="322204"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MSH</a:t>
            </a:r>
            <a:endParaRPr b="0" i="0" sz="1800" u="none" cap="none" strike="noStrike">
              <a:solidFill>
                <a:srgbClr val="000000"/>
              </a:solidFill>
              <a:latin typeface="Arial Black"/>
              <a:ea typeface="Arial Black"/>
              <a:cs typeface="Arial Black"/>
              <a:sym typeface="Arial Black"/>
            </a:endParaRPr>
          </a:p>
        </p:txBody>
      </p:sp>
      <p:sp>
        <p:nvSpPr>
          <p:cNvPr id="268" name="Google Shape;268;p25"/>
          <p:cNvSpPr/>
          <p:nvPr/>
        </p:nvSpPr>
        <p:spPr>
          <a:xfrm>
            <a:off x="6433353" y="5364707"/>
            <a:ext cx="634789"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Prolactin</a:t>
            </a:r>
            <a:endParaRPr b="0" i="0" sz="1800" u="none" cap="none" strike="noStrike">
              <a:solidFill>
                <a:srgbClr val="000000"/>
              </a:solidFill>
              <a:latin typeface="Arial Black"/>
              <a:ea typeface="Arial Black"/>
              <a:cs typeface="Arial Black"/>
              <a:sym typeface="Arial Black"/>
            </a:endParaRPr>
          </a:p>
        </p:txBody>
      </p:sp>
      <p:sp>
        <p:nvSpPr>
          <p:cNvPr id="269" name="Google Shape;269;p25"/>
          <p:cNvSpPr/>
          <p:nvPr/>
        </p:nvSpPr>
        <p:spPr>
          <a:xfrm>
            <a:off x="150028" y="4836070"/>
            <a:ext cx="2157642"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Hormones of the Anterior Lobe</a:t>
            </a:r>
            <a:endParaRPr b="0" i="0" sz="1800" u="none" cap="none" strike="noStrike">
              <a:solidFill>
                <a:srgbClr val="000000"/>
              </a:solidFill>
              <a:latin typeface="Arial Black"/>
              <a:ea typeface="Arial Black"/>
              <a:cs typeface="Arial Black"/>
              <a:sym typeface="Arial Black"/>
            </a:endParaRPr>
          </a:p>
        </p:txBody>
      </p:sp>
      <p:sp>
        <p:nvSpPr>
          <p:cNvPr id="270" name="Google Shape;270;p25"/>
          <p:cNvSpPr/>
          <p:nvPr/>
        </p:nvSpPr>
        <p:spPr>
          <a:xfrm>
            <a:off x="159553" y="5388619"/>
            <a:ext cx="791883"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Thyroid-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stimulating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hormone</a:t>
            </a:r>
            <a:endParaRPr b="0" i="0" sz="1800" u="none" cap="none" strike="noStrike">
              <a:solidFill>
                <a:srgbClr val="000000"/>
              </a:solidFill>
              <a:latin typeface="Arial Black"/>
              <a:ea typeface="Arial Black"/>
              <a:cs typeface="Arial Black"/>
              <a:sym typeface="Arial Black"/>
            </a:endParaRPr>
          </a:p>
        </p:txBody>
      </p:sp>
      <p:sp>
        <p:nvSpPr>
          <p:cNvPr id="271" name="Google Shape;271;p25"/>
          <p:cNvSpPr/>
          <p:nvPr/>
        </p:nvSpPr>
        <p:spPr>
          <a:xfrm>
            <a:off x="1406411" y="5388619"/>
            <a:ext cx="912109"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Adreno-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corticotropic</a:t>
            </a:r>
            <a:endParaRPr b="1" i="0" sz="10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hormone</a:t>
            </a:r>
            <a:endParaRPr b="0" i="0" sz="1800" u="none" cap="none" strike="noStrike">
              <a:solidFill>
                <a:srgbClr val="000000"/>
              </a:solidFill>
              <a:latin typeface="Arial Black"/>
              <a:ea typeface="Arial Black"/>
              <a:cs typeface="Arial Black"/>
              <a:sym typeface="Arial Black"/>
            </a:endParaRPr>
          </a:p>
        </p:txBody>
      </p:sp>
      <p:sp>
        <p:nvSpPr>
          <p:cNvPr id="272" name="Google Shape;272;p25"/>
          <p:cNvSpPr/>
          <p:nvPr/>
        </p:nvSpPr>
        <p:spPr>
          <a:xfrm>
            <a:off x="2769403" y="5388619"/>
            <a:ext cx="791883"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Follicle-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stimulating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hormone </a:t>
            </a:r>
            <a:endParaRPr b="0" i="0" sz="1800" u="none" cap="none" strike="noStrike">
              <a:solidFill>
                <a:srgbClr val="000000"/>
              </a:solidFill>
              <a:latin typeface="Arial Black"/>
              <a:ea typeface="Arial Black"/>
              <a:cs typeface="Arial Black"/>
              <a:sym typeface="Arial Black"/>
            </a:endParaRPr>
          </a:p>
        </p:txBody>
      </p:sp>
      <p:sp>
        <p:nvSpPr>
          <p:cNvPr id="273" name="Google Shape;273;p25"/>
          <p:cNvSpPr/>
          <p:nvPr/>
        </p:nvSpPr>
        <p:spPr>
          <a:xfrm>
            <a:off x="4066390" y="5388619"/>
            <a:ext cx="767839"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Luteinizing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hormone </a:t>
            </a:r>
            <a:endParaRPr b="0" i="0" sz="1800" u="none" cap="none" strike="noStrike">
              <a:solidFill>
                <a:srgbClr val="000000"/>
              </a:solidFill>
              <a:latin typeface="Arial Black"/>
              <a:ea typeface="Arial Black"/>
              <a:cs typeface="Arial Black"/>
              <a:sym typeface="Arial Black"/>
            </a:endParaRPr>
          </a:p>
        </p:txBody>
      </p:sp>
      <p:sp>
        <p:nvSpPr>
          <p:cNvPr id="274" name="Google Shape;274;p25"/>
          <p:cNvSpPr/>
          <p:nvPr/>
        </p:nvSpPr>
        <p:spPr>
          <a:xfrm>
            <a:off x="5087153" y="5388619"/>
            <a:ext cx="654025"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Growth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hormone </a:t>
            </a:r>
            <a:endParaRPr b="0" i="0" sz="1800" u="none" cap="none" strike="noStrike">
              <a:solidFill>
                <a:srgbClr val="000000"/>
              </a:solidFill>
              <a:latin typeface="Arial Black"/>
              <a:ea typeface="Arial Black"/>
              <a:cs typeface="Arial Black"/>
              <a:sym typeface="Arial Black"/>
            </a:endParaRPr>
          </a:p>
        </p:txBody>
      </p:sp>
      <p:sp>
        <p:nvSpPr>
          <p:cNvPr id="275" name="Google Shape;275;p25"/>
          <p:cNvSpPr/>
          <p:nvPr/>
        </p:nvSpPr>
        <p:spPr>
          <a:xfrm>
            <a:off x="7479726" y="5374232"/>
            <a:ext cx="854401"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Melanocyte-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stimulating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Black"/>
                <a:ea typeface="Arial Black"/>
                <a:cs typeface="Arial Black"/>
                <a:sym typeface="Arial Black"/>
              </a:rPr>
              <a:t>hormone</a:t>
            </a:r>
            <a:endParaRPr b="0" i="0" sz="1800" u="none" cap="none" strike="noStrike">
              <a:solidFill>
                <a:srgbClr val="000000"/>
              </a:solidFill>
              <a:latin typeface="Arial Black"/>
              <a:ea typeface="Arial Black"/>
              <a:cs typeface="Arial Black"/>
              <a:sym typeface="Arial Black"/>
            </a:endParaRPr>
          </a:p>
        </p:txBody>
      </p:sp>
      <p:sp>
        <p:nvSpPr>
          <p:cNvPr id="276" name="Google Shape;276;p25"/>
          <p:cNvSpPr/>
          <p:nvPr/>
        </p:nvSpPr>
        <p:spPr>
          <a:xfrm>
            <a:off x="5589075" y="6395312"/>
            <a:ext cx="562655"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Musculo-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skeletal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system</a:t>
            </a:r>
            <a:endParaRPr b="0" i="0" sz="1800" u="none" cap="none" strike="noStrike">
              <a:solidFill>
                <a:srgbClr val="000000"/>
              </a:solidFill>
              <a:latin typeface="Arial"/>
              <a:ea typeface="Arial"/>
              <a:cs typeface="Arial"/>
              <a:sym typeface="Arial"/>
            </a:endParaRPr>
          </a:p>
        </p:txBody>
      </p:sp>
      <p:sp>
        <p:nvSpPr>
          <p:cNvPr id="277" name="Google Shape;277;p25"/>
          <p:cNvSpPr/>
          <p:nvPr/>
        </p:nvSpPr>
        <p:spPr>
          <a:xfrm>
            <a:off x="6538105" y="6555332"/>
            <a:ext cx="596317"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Mammary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gland</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6"/>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Anterior Pituitary</a:t>
            </a:r>
            <a:endParaRPr b="1" sz="4000"/>
          </a:p>
        </p:txBody>
      </p:sp>
      <p:sp>
        <p:nvSpPr>
          <p:cNvPr id="283" name="Google Shape;283;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lang="en-US"/>
              <a:t> </a:t>
            </a:r>
            <a:r>
              <a:rPr lang="en-US" sz="2900"/>
              <a:t>Several of the anterior pituitary hormones are tropic hormone or tropin (hormones that influence another endocrine gland) </a:t>
            </a:r>
            <a:endParaRPr/>
          </a:p>
          <a:p>
            <a:pPr indent="0" lvl="0" marL="0" rtl="0" algn="l">
              <a:lnSpc>
                <a:spcPct val="90000"/>
              </a:lnSpc>
              <a:spcBef>
                <a:spcPts val="1000"/>
              </a:spcBef>
              <a:spcAft>
                <a:spcPts val="0"/>
              </a:spcAft>
              <a:buClr>
                <a:schemeClr val="dk1"/>
              </a:buClr>
              <a:buSzPct val="100000"/>
              <a:buNone/>
            </a:pPr>
            <a:r>
              <a:rPr lang="en-US" sz="2900"/>
              <a:t>  Control </a:t>
            </a:r>
            <a:endParaRPr/>
          </a:p>
          <a:p>
            <a:pPr indent="0" lvl="0" marL="0" rtl="0" algn="l">
              <a:lnSpc>
                <a:spcPct val="90000"/>
              </a:lnSpc>
              <a:spcBef>
                <a:spcPts val="1000"/>
              </a:spcBef>
              <a:spcAft>
                <a:spcPts val="0"/>
              </a:spcAft>
              <a:buClr>
                <a:schemeClr val="dk1"/>
              </a:buClr>
              <a:buSzPct val="100000"/>
              <a:buNone/>
            </a:pPr>
            <a:r>
              <a:rPr lang="en-US" sz="2900"/>
              <a:t>1) neurosecretory cells in the hypothalamus secrete releasing hormones and    inhibiting hormone </a:t>
            </a:r>
            <a:endParaRPr/>
          </a:p>
          <a:p>
            <a:pPr indent="0" lvl="0" marL="0" rtl="0" algn="l">
              <a:lnSpc>
                <a:spcPct val="90000"/>
              </a:lnSpc>
              <a:spcBef>
                <a:spcPts val="1000"/>
              </a:spcBef>
              <a:spcAft>
                <a:spcPts val="0"/>
              </a:spcAft>
              <a:buClr>
                <a:schemeClr val="dk1"/>
              </a:buClr>
              <a:buSzPct val="100000"/>
              <a:buNone/>
            </a:pPr>
            <a:r>
              <a:rPr lang="en-US" sz="2900"/>
              <a:t>2) negative feedback </a:t>
            </a:r>
            <a:endParaRPr/>
          </a:p>
          <a:p>
            <a:pPr indent="0" lvl="0" marL="0" rtl="0" algn="l">
              <a:lnSpc>
                <a:spcPct val="90000"/>
              </a:lnSpc>
              <a:spcBef>
                <a:spcPts val="1000"/>
              </a:spcBef>
              <a:spcAft>
                <a:spcPts val="0"/>
              </a:spcAft>
              <a:buClr>
                <a:schemeClr val="dk1"/>
              </a:buClr>
              <a:buSzPct val="100000"/>
              <a:buNone/>
            </a:pPr>
            <a:r>
              <a:rPr lang="en-US" sz="2900"/>
              <a:t>  Cell types </a:t>
            </a:r>
            <a:endParaRPr/>
          </a:p>
          <a:p>
            <a:pPr indent="0" lvl="0" marL="0" rtl="0" algn="l">
              <a:lnSpc>
                <a:spcPct val="90000"/>
              </a:lnSpc>
              <a:spcBef>
                <a:spcPts val="1000"/>
              </a:spcBef>
              <a:spcAft>
                <a:spcPts val="0"/>
              </a:spcAft>
              <a:buClr>
                <a:schemeClr val="dk1"/>
              </a:buClr>
              <a:buSzPct val="100000"/>
              <a:buNone/>
            </a:pPr>
            <a:r>
              <a:rPr lang="en-US" sz="2900"/>
              <a:t>1) somatotrophs </a:t>
            </a:r>
            <a:endParaRPr/>
          </a:p>
          <a:p>
            <a:pPr indent="0" lvl="0" marL="0" rtl="0" algn="l">
              <a:lnSpc>
                <a:spcPct val="90000"/>
              </a:lnSpc>
              <a:spcBef>
                <a:spcPts val="1000"/>
              </a:spcBef>
              <a:spcAft>
                <a:spcPts val="0"/>
              </a:spcAft>
              <a:buClr>
                <a:schemeClr val="dk1"/>
              </a:buClr>
              <a:buSzPct val="100000"/>
              <a:buNone/>
            </a:pPr>
            <a:r>
              <a:rPr lang="en-US" sz="2900"/>
              <a:t>2) lactotrophs </a:t>
            </a:r>
            <a:endParaRPr/>
          </a:p>
          <a:p>
            <a:pPr indent="0" lvl="0" marL="0" rtl="0" algn="l">
              <a:lnSpc>
                <a:spcPct val="90000"/>
              </a:lnSpc>
              <a:spcBef>
                <a:spcPts val="1000"/>
              </a:spcBef>
              <a:spcAft>
                <a:spcPts val="0"/>
              </a:spcAft>
              <a:buClr>
                <a:schemeClr val="dk1"/>
              </a:buClr>
              <a:buSzPct val="100000"/>
              <a:buNone/>
            </a:pPr>
            <a:r>
              <a:rPr lang="en-US" sz="2900"/>
              <a:t>3) corticotrophs </a:t>
            </a:r>
            <a:endParaRPr/>
          </a:p>
          <a:p>
            <a:pPr indent="0" lvl="0" marL="0" rtl="0" algn="l">
              <a:lnSpc>
                <a:spcPct val="90000"/>
              </a:lnSpc>
              <a:spcBef>
                <a:spcPts val="1000"/>
              </a:spcBef>
              <a:spcAft>
                <a:spcPts val="0"/>
              </a:spcAft>
              <a:buClr>
                <a:schemeClr val="dk1"/>
              </a:buClr>
              <a:buSzPct val="100000"/>
              <a:buNone/>
            </a:pPr>
            <a:r>
              <a:rPr lang="en-US" sz="2900"/>
              <a:t>4) thyrotrophs </a:t>
            </a:r>
            <a:endParaRPr/>
          </a:p>
          <a:p>
            <a:pPr indent="0" lvl="0" marL="0" rtl="0" algn="l">
              <a:lnSpc>
                <a:spcPct val="90000"/>
              </a:lnSpc>
              <a:spcBef>
                <a:spcPts val="1000"/>
              </a:spcBef>
              <a:spcAft>
                <a:spcPts val="0"/>
              </a:spcAft>
              <a:buClr>
                <a:schemeClr val="dk1"/>
              </a:buClr>
              <a:buSzPct val="100000"/>
              <a:buNone/>
            </a:pPr>
            <a:r>
              <a:rPr lang="en-US" sz="2900"/>
              <a:t> 5) gonadotrophs </a:t>
            </a:r>
            <a:endParaRPr/>
          </a:p>
        </p:txBody>
      </p:sp>
      <p:sp>
        <p:nvSpPr>
          <p:cNvPr id="284" name="Google Shape;284;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55000" lnSpcReduction="10000"/>
          </a:bodyPr>
          <a:lstStyle/>
          <a:p>
            <a:pPr indent="0" lvl="0" marL="0" rtl="0" algn="l">
              <a:lnSpc>
                <a:spcPct val="90000"/>
              </a:lnSpc>
              <a:spcBef>
                <a:spcPts val="0"/>
              </a:spcBef>
              <a:spcAft>
                <a:spcPts val="0"/>
              </a:spcAft>
              <a:buClr>
                <a:schemeClr val="dk1"/>
              </a:buClr>
              <a:buSzPct val="100000"/>
              <a:buNone/>
            </a:pPr>
            <a:r>
              <a:rPr lang="en-US" sz="3500"/>
              <a:t>Human Growth Hormone </a:t>
            </a:r>
            <a:endParaRPr/>
          </a:p>
          <a:p>
            <a:pPr indent="0" lvl="0" marL="0" rtl="0" algn="l">
              <a:lnSpc>
                <a:spcPct val="90000"/>
              </a:lnSpc>
              <a:spcBef>
                <a:spcPts val="1000"/>
              </a:spcBef>
              <a:spcAft>
                <a:spcPts val="0"/>
              </a:spcAft>
              <a:buClr>
                <a:schemeClr val="dk1"/>
              </a:buClr>
              <a:buSzPct val="100000"/>
              <a:buNone/>
            </a:pPr>
            <a:r>
              <a:rPr lang="en-US" sz="3500"/>
              <a:t>   	Stimulates liver, muscle, cartilage, bone and 	other tissues to secrete insulin-like growth 	factors(IGFs) IGFs promote growth of body 	cells, protein synthesis, tissue repair, lipolysis, 	and elevation of blood glucose concentration </a:t>
            </a:r>
            <a:endParaRPr/>
          </a:p>
          <a:p>
            <a:pPr indent="0" lvl="0" marL="0" rtl="0" algn="l">
              <a:lnSpc>
                <a:spcPct val="90000"/>
              </a:lnSpc>
              <a:spcBef>
                <a:spcPts val="1000"/>
              </a:spcBef>
              <a:spcAft>
                <a:spcPts val="0"/>
              </a:spcAft>
              <a:buClr>
                <a:schemeClr val="dk1"/>
              </a:buClr>
              <a:buSzPct val="100000"/>
              <a:buNone/>
            </a:pPr>
            <a:r>
              <a:rPr lang="en-US" sz="3500"/>
              <a:t>	Stimulates somatomedins – promote 	bone and cartilage growth </a:t>
            </a:r>
            <a:endParaRPr/>
          </a:p>
          <a:p>
            <a:pPr indent="0" lvl="0" marL="0" rtl="0" algn="l">
              <a:lnSpc>
                <a:spcPct val="90000"/>
              </a:lnSpc>
              <a:spcBef>
                <a:spcPts val="1000"/>
              </a:spcBef>
              <a:spcAft>
                <a:spcPts val="0"/>
              </a:spcAft>
              <a:buClr>
                <a:schemeClr val="dk1"/>
              </a:buClr>
              <a:buSzPct val="100000"/>
              <a:buNone/>
            </a:pPr>
            <a:r>
              <a:rPr lang="en-US" sz="3500"/>
              <a:t>	Somatostatin inhibit growth hormone 	secretions </a:t>
            </a:r>
            <a:endParaRPr/>
          </a:p>
          <a:p>
            <a:pPr indent="0" lvl="0" marL="0" rtl="0" algn="l">
              <a:lnSpc>
                <a:spcPct val="90000"/>
              </a:lnSpc>
              <a:spcBef>
                <a:spcPts val="1000"/>
              </a:spcBef>
              <a:spcAft>
                <a:spcPts val="0"/>
              </a:spcAft>
              <a:buClr>
                <a:schemeClr val="dk1"/>
              </a:buClr>
              <a:buSzPct val="100000"/>
              <a:buNone/>
            </a:pPr>
            <a:r>
              <a:rPr lang="en-US" sz="3500"/>
              <a:t>	Hypersecretion in childhood causes 	giantism and in adults causes acromegaly. 	Most plentiful </a:t>
            </a:r>
            <a:endParaRPr/>
          </a:p>
          <a:p>
            <a:pPr indent="0" lvl="0" marL="0" rtl="0" algn="l">
              <a:lnSpc>
                <a:spcPct val="90000"/>
              </a:lnSpc>
              <a:spcBef>
                <a:spcPts val="1000"/>
              </a:spcBef>
              <a:spcAft>
                <a:spcPts val="0"/>
              </a:spcAft>
              <a:buClr>
                <a:schemeClr val="dk1"/>
              </a:buClr>
              <a:buSzPct val="100000"/>
              <a:buNone/>
            </a:pPr>
            <a:r>
              <a:rPr lang="en-US" sz="3500"/>
              <a:t>	Excessive - hyperglycemia Protein  		Secreted by Somatrophs Target – most tissues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000"/>
              <a:t>Growth hormone</a:t>
            </a:r>
            <a:endParaRPr b="1" sz="4000"/>
          </a:p>
        </p:txBody>
      </p:sp>
      <p:pic>
        <p:nvPicPr>
          <p:cNvPr descr="1809_Hormonal_Regulation_of_Growth.jpg" id="290" name="Google Shape;290;p27"/>
          <p:cNvPicPr preferRelativeResize="0"/>
          <p:nvPr>
            <p:ph idx="1" type="body"/>
          </p:nvPr>
        </p:nvPicPr>
        <p:blipFill rotWithShape="1">
          <a:blip r:embed="rId3">
            <a:alphaModFix/>
          </a:blip>
          <a:srcRect b="0" l="0" r="0" t="0"/>
          <a:stretch/>
        </p:blipFill>
        <p:spPr>
          <a:xfrm>
            <a:off x="5143290" y="350864"/>
            <a:ext cx="6777948" cy="5756693"/>
          </a:xfrm>
          <a:prstGeom prst="rect">
            <a:avLst/>
          </a:prstGeom>
          <a:noFill/>
          <a:ln>
            <a:noFill/>
          </a:ln>
        </p:spPr>
      </p:pic>
      <p:sp>
        <p:nvSpPr>
          <p:cNvPr id="291" name="Google Shape;291;p27"/>
          <p:cNvSpPr txBox="1"/>
          <p:nvPr>
            <p:ph idx="4294967295" type="body"/>
          </p:nvPr>
        </p:nvSpPr>
        <p:spPr>
          <a:xfrm>
            <a:off x="-6350" y="5841784"/>
            <a:ext cx="10750550" cy="933882"/>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rgbClr val="FF0000"/>
              </a:buClr>
              <a:buSzPct val="100000"/>
              <a:buChar char="•"/>
            </a:pPr>
            <a:r>
              <a:rPr b="1" lang="en-US" sz="1600">
                <a:solidFill>
                  <a:srgbClr val="FF0000"/>
                </a:solidFill>
              </a:rPr>
              <a:t>Hormonal Regulation of Growth</a:t>
            </a:r>
            <a:endParaRPr/>
          </a:p>
          <a:p>
            <a:pPr indent="-228600" lvl="0" marL="228600" rtl="0" algn="l">
              <a:lnSpc>
                <a:spcPct val="90000"/>
              </a:lnSpc>
              <a:spcBef>
                <a:spcPts val="1000"/>
              </a:spcBef>
              <a:spcAft>
                <a:spcPts val="0"/>
              </a:spcAft>
              <a:buClr>
                <a:schemeClr val="dk1"/>
              </a:buClr>
              <a:buSzPct val="100000"/>
              <a:buChar char="•"/>
            </a:pPr>
            <a:r>
              <a:rPr lang="en-US" sz="1600"/>
              <a:t>Growth hormone (GH) directly accelerates the rate of protein synthesis in skeletal muscle and bones. Insulin-like growth factor 1 (IGF-1) is activated by growth hormone and indirectly supports the formation of new proteins in muscle cells and bone.</a:t>
            </a:r>
            <a:endParaRPr/>
          </a:p>
        </p:txBody>
      </p:sp>
      <p:pic>
        <p:nvPicPr>
          <p:cNvPr descr="OSC-Stacked-TM-RGB-1.png" id="292" name="Google Shape;292;p27"/>
          <p:cNvPicPr preferRelativeResize="0"/>
          <p:nvPr/>
        </p:nvPicPr>
        <p:blipFill rotWithShape="1">
          <a:blip r:embed="rId4">
            <a:alphaModFix/>
          </a:blip>
          <a:srcRect b="0" l="0" r="0" t="0"/>
          <a:stretch/>
        </p:blipFill>
        <p:spPr>
          <a:xfrm>
            <a:off x="10744200" y="5932870"/>
            <a:ext cx="1051734" cy="75170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Anterior Pituitary</a:t>
            </a:r>
            <a:endParaRPr b="1" sz="4000"/>
          </a:p>
        </p:txBody>
      </p:sp>
      <p:sp>
        <p:nvSpPr>
          <p:cNvPr id="298" name="Google Shape;298;p28"/>
          <p:cNvSpPr txBox="1"/>
          <p:nvPr>
            <p:ph idx="1" type="body"/>
          </p:nvPr>
        </p:nvSpPr>
        <p:spPr>
          <a:xfrm>
            <a:off x="838200" y="1838877"/>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540"/>
              <a:buNone/>
            </a:pPr>
            <a:r>
              <a:rPr lang="en-US" sz="1740"/>
              <a:t>Thyroid Stimulating Hormone </a:t>
            </a:r>
            <a:endParaRPr sz="1740"/>
          </a:p>
          <a:p>
            <a:pPr indent="0" lvl="0" marL="0" rtl="0" algn="l">
              <a:lnSpc>
                <a:spcPct val="70000"/>
              </a:lnSpc>
              <a:spcBef>
                <a:spcPts val="1000"/>
              </a:spcBef>
              <a:spcAft>
                <a:spcPts val="0"/>
              </a:spcAft>
              <a:buClr>
                <a:schemeClr val="dk1"/>
              </a:buClr>
              <a:buSzPts val="1540"/>
              <a:buNone/>
            </a:pPr>
            <a:r>
              <a:rPr lang="en-US" sz="1740"/>
              <a:t>	Secreted by thyrothrophs Regulates thyroid 	hormones Controlled by thyrotropin releasing 	hormone Glycoprotein  Target tissue is the thyroid 	gland </a:t>
            </a:r>
            <a:endParaRPr sz="1740"/>
          </a:p>
          <a:p>
            <a:pPr indent="0" lvl="0" marL="0" rtl="0" algn="l">
              <a:lnSpc>
                <a:spcPct val="70000"/>
              </a:lnSpc>
              <a:spcBef>
                <a:spcPts val="1000"/>
              </a:spcBef>
              <a:spcAft>
                <a:spcPts val="0"/>
              </a:spcAft>
              <a:buClr>
                <a:schemeClr val="dk1"/>
              </a:buClr>
              <a:buSzPts val="1540"/>
              <a:buNone/>
            </a:pPr>
            <a:r>
              <a:rPr lang="en-US" sz="1740"/>
              <a:t>Follicle Stimulating Hormone </a:t>
            </a:r>
            <a:endParaRPr sz="1740"/>
          </a:p>
          <a:p>
            <a:pPr indent="0" lvl="0" marL="0" rtl="0" algn="l">
              <a:lnSpc>
                <a:spcPct val="70000"/>
              </a:lnSpc>
              <a:spcBef>
                <a:spcPts val="1000"/>
              </a:spcBef>
              <a:spcAft>
                <a:spcPts val="0"/>
              </a:spcAft>
              <a:buClr>
                <a:schemeClr val="dk1"/>
              </a:buClr>
              <a:buSzPts val="1540"/>
              <a:buNone/>
            </a:pPr>
            <a:r>
              <a:rPr lang="en-US" sz="1740"/>
              <a:t>	Secreted by gonadotrophs In females, initiates 	follicle development and secretion of estrogen  in 	the ovaries In males, stimulates the production of 	sperm Glycoprotein  Target tissue is females, follicles 	in ovaries; in males, seminiferous tubules </a:t>
            </a:r>
            <a:endParaRPr sz="1740"/>
          </a:p>
          <a:p>
            <a:pPr indent="0" lvl="0" marL="0" rtl="0" algn="l">
              <a:lnSpc>
                <a:spcPct val="70000"/>
              </a:lnSpc>
              <a:spcBef>
                <a:spcPts val="1000"/>
              </a:spcBef>
              <a:spcAft>
                <a:spcPts val="0"/>
              </a:spcAft>
              <a:buClr>
                <a:schemeClr val="dk1"/>
              </a:buClr>
              <a:buSzPts val="1540"/>
              <a:buNone/>
            </a:pPr>
            <a:r>
              <a:rPr lang="en-US" sz="1740"/>
              <a:t>Prolactin </a:t>
            </a:r>
            <a:endParaRPr sz="1740"/>
          </a:p>
          <a:p>
            <a:pPr indent="0" lvl="0" marL="0" rtl="0" algn="l">
              <a:lnSpc>
                <a:spcPct val="70000"/>
              </a:lnSpc>
              <a:spcBef>
                <a:spcPts val="1000"/>
              </a:spcBef>
              <a:spcAft>
                <a:spcPts val="0"/>
              </a:spcAft>
              <a:buClr>
                <a:schemeClr val="dk1"/>
              </a:buClr>
              <a:buSzPts val="1540"/>
              <a:buNone/>
            </a:pPr>
            <a:r>
              <a:rPr lang="en-US" sz="1740"/>
              <a:t> 	Secreted by lactotrophs Milk secretion Protein  	Sexual gratification after sexual acts Target tissue are 	the ovaries and mammary glands  </a:t>
            </a:r>
            <a:endParaRPr sz="1740"/>
          </a:p>
          <a:p>
            <a:pPr indent="0" lvl="0" marL="0" rtl="0" algn="l">
              <a:lnSpc>
                <a:spcPct val="70000"/>
              </a:lnSpc>
              <a:spcBef>
                <a:spcPts val="1000"/>
              </a:spcBef>
              <a:spcAft>
                <a:spcPts val="0"/>
              </a:spcAft>
              <a:buClr>
                <a:schemeClr val="dk1"/>
              </a:buClr>
              <a:buSzPts val="1540"/>
              <a:buNone/>
            </a:pPr>
            <a:r>
              <a:rPr lang="en-US" sz="1740"/>
              <a:t> Adrenocorticotrophic hormones </a:t>
            </a:r>
            <a:endParaRPr sz="1740"/>
          </a:p>
          <a:p>
            <a:pPr indent="0" lvl="0" marL="0" rtl="0" algn="l">
              <a:lnSpc>
                <a:spcPct val="70000"/>
              </a:lnSpc>
              <a:spcBef>
                <a:spcPts val="1000"/>
              </a:spcBef>
              <a:spcAft>
                <a:spcPts val="0"/>
              </a:spcAft>
              <a:buClr>
                <a:schemeClr val="dk1"/>
              </a:buClr>
              <a:buSzPts val="1540"/>
              <a:buNone/>
            </a:pPr>
            <a:r>
              <a:rPr lang="en-US" sz="1740"/>
              <a:t> 	Secreted by corticotrophs Controls secretion of 	glucocorticoids Peptide Target tissue is the adrenal 	cortex </a:t>
            </a:r>
            <a:endParaRPr sz="1740"/>
          </a:p>
        </p:txBody>
      </p:sp>
      <p:sp>
        <p:nvSpPr>
          <p:cNvPr id="299" name="Google Shape;299;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1540"/>
              <a:buNone/>
            </a:pPr>
            <a:r>
              <a:rPr lang="en-US" sz="1640"/>
              <a:t>Melanocyte stimulating hormone  </a:t>
            </a:r>
            <a:endParaRPr sz="1640"/>
          </a:p>
          <a:p>
            <a:pPr indent="0" lvl="0" marL="0" rtl="0" algn="l">
              <a:lnSpc>
                <a:spcPct val="70000"/>
              </a:lnSpc>
              <a:spcBef>
                <a:spcPts val="1000"/>
              </a:spcBef>
              <a:spcAft>
                <a:spcPts val="0"/>
              </a:spcAft>
              <a:buClr>
                <a:schemeClr val="dk1"/>
              </a:buClr>
              <a:buSzPts val="1540"/>
              <a:buNone/>
            </a:pPr>
            <a:r>
              <a:rPr lang="en-US" sz="1640"/>
              <a:t>	 intermediate pituitary Secreted by melanotrophs 	Skin pigmentation  Peptide Target tissue is 	melanocytes in the skin May regulate appetite and 	sexual behavior </a:t>
            </a:r>
            <a:endParaRPr sz="1640"/>
          </a:p>
          <a:p>
            <a:pPr indent="0" lvl="0" marL="0" rtl="0" algn="l">
              <a:lnSpc>
                <a:spcPct val="70000"/>
              </a:lnSpc>
              <a:spcBef>
                <a:spcPts val="1000"/>
              </a:spcBef>
              <a:spcAft>
                <a:spcPts val="0"/>
              </a:spcAft>
              <a:buClr>
                <a:schemeClr val="dk1"/>
              </a:buClr>
              <a:buSzPts val="1540"/>
              <a:buNone/>
            </a:pPr>
            <a:r>
              <a:t/>
            </a:r>
            <a:endParaRPr sz="1640"/>
          </a:p>
          <a:p>
            <a:pPr indent="0" lvl="0" marL="0" rtl="0" algn="l">
              <a:lnSpc>
                <a:spcPct val="70000"/>
              </a:lnSpc>
              <a:spcBef>
                <a:spcPts val="1000"/>
              </a:spcBef>
              <a:spcAft>
                <a:spcPts val="0"/>
              </a:spcAft>
              <a:buClr>
                <a:schemeClr val="dk1"/>
              </a:buClr>
              <a:buSzPts val="1540"/>
              <a:buNone/>
            </a:pPr>
            <a:r>
              <a:rPr lang="en-US" sz="1640"/>
              <a:t>Luteinizing Hormone </a:t>
            </a:r>
            <a:endParaRPr sz="1640"/>
          </a:p>
          <a:p>
            <a:pPr indent="0" lvl="0" marL="0" rtl="0" algn="l">
              <a:lnSpc>
                <a:spcPct val="70000"/>
              </a:lnSpc>
              <a:spcBef>
                <a:spcPts val="1000"/>
              </a:spcBef>
              <a:spcAft>
                <a:spcPts val="0"/>
              </a:spcAft>
              <a:buClr>
                <a:schemeClr val="dk1"/>
              </a:buClr>
              <a:buSzPts val="1540"/>
              <a:buNone/>
            </a:pPr>
            <a:r>
              <a:rPr lang="en-US" sz="1640"/>
              <a:t>	Secreted by gonadotrophs In females, stimulates the 	secretion of estrogen by the ovaries to result in 	ovulation and stimulated the corpus luteum to 	secrete progesterone In males, stimulate interstitial 	cells to secrete testosterone Glycoprotein Target 	tissue – ovaries in females; testes in males </a:t>
            </a:r>
            <a:endParaRPr sz="164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4000"/>
              <a:t>Chemist</a:t>
            </a:r>
            <a:r>
              <a:rPr b="1" lang="en-US" sz="4000"/>
              <a:t>ry of Hormone</a:t>
            </a:r>
            <a:r>
              <a:rPr b="1" lang="en-US" sz="4000"/>
              <a:t>s</a:t>
            </a:r>
            <a:endParaRPr b="1" sz="4000"/>
          </a:p>
        </p:txBody>
      </p:sp>
      <p:sp>
        <p:nvSpPr>
          <p:cNvPr id="102" name="Google Shape;102;p2"/>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600"/>
              <a:t>1. Local hormones act on  target cells close to the site of release </a:t>
            </a:r>
            <a:endParaRPr sz="2600"/>
          </a:p>
          <a:p>
            <a:pPr indent="0" lvl="0" marL="0" rtl="0" algn="l">
              <a:lnSpc>
                <a:spcPct val="90000"/>
              </a:lnSpc>
              <a:spcBef>
                <a:spcPts val="1000"/>
              </a:spcBef>
              <a:spcAft>
                <a:spcPts val="0"/>
              </a:spcAft>
              <a:buClr>
                <a:schemeClr val="dk1"/>
              </a:buClr>
              <a:buSzPts val="2800"/>
              <a:buNone/>
            </a:pPr>
            <a:r>
              <a:rPr lang="en-US" sz="2600"/>
              <a:t>2. Four classes of chemical messengers: </a:t>
            </a:r>
            <a:endParaRPr sz="2600"/>
          </a:p>
          <a:p>
            <a:pPr indent="0" lvl="0" marL="457200" rtl="0" algn="l">
              <a:lnSpc>
                <a:spcPct val="90000"/>
              </a:lnSpc>
              <a:spcBef>
                <a:spcPts val="1000"/>
              </a:spcBef>
              <a:spcAft>
                <a:spcPts val="0"/>
              </a:spcAft>
              <a:buSzPts val="1800"/>
              <a:buNone/>
            </a:pPr>
            <a:r>
              <a:rPr lang="en-US" sz="2600"/>
              <a:t>a. paracrine act on neighboring cells; histamine – secreted by one cell type into the extracellular fluid and affect surrounding cells </a:t>
            </a:r>
            <a:endParaRPr sz="2600"/>
          </a:p>
          <a:p>
            <a:pPr indent="0" lvl="0" marL="457200" rtl="0" algn="l">
              <a:lnSpc>
                <a:spcPct val="90000"/>
              </a:lnSpc>
              <a:spcBef>
                <a:spcPts val="1000"/>
              </a:spcBef>
              <a:spcAft>
                <a:spcPts val="0"/>
              </a:spcAft>
              <a:buSzPts val="1800"/>
              <a:buNone/>
            </a:pPr>
            <a:r>
              <a:rPr lang="en-US" sz="2600"/>
              <a:t>b. autocrine act on the cell which secretes them; Interleukin 2 – white blood cells during an infection </a:t>
            </a:r>
            <a:endParaRPr sz="2600"/>
          </a:p>
          <a:p>
            <a:pPr indent="0" lvl="0" marL="457200" rtl="0" algn="l">
              <a:lnSpc>
                <a:spcPct val="90000"/>
              </a:lnSpc>
              <a:spcBef>
                <a:spcPts val="1000"/>
              </a:spcBef>
              <a:spcAft>
                <a:spcPts val="0"/>
              </a:spcAft>
              <a:buSzPts val="1800"/>
              <a:buNone/>
            </a:pPr>
            <a:r>
              <a:rPr lang="en-US" sz="2600"/>
              <a:t>c. Neurotransmitters – chemical messengers secreted by neurons that activate an adjacent cell, whether it is another neuron, a muscle cell, or a glandular cell.  </a:t>
            </a:r>
            <a:endParaRPr sz="2600"/>
          </a:p>
          <a:p>
            <a:pPr indent="0" lvl="0" marL="457200" rtl="0" algn="l">
              <a:lnSpc>
                <a:spcPct val="90000"/>
              </a:lnSpc>
              <a:spcBef>
                <a:spcPts val="1000"/>
              </a:spcBef>
              <a:spcAft>
                <a:spcPts val="0"/>
              </a:spcAft>
              <a:buSzPts val="1800"/>
              <a:buNone/>
            </a:pPr>
            <a:r>
              <a:rPr lang="en-US" sz="2600"/>
              <a:t>d. Endocrine chemical messengers  - secreted into the blood stream by certain glands and cells </a:t>
            </a:r>
            <a:endParaRPr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1807_The_Posterior_Pituitary_Complex.jpg" id="304" name="Google Shape;304;p29"/>
          <p:cNvPicPr preferRelativeResize="0"/>
          <p:nvPr>
            <p:ph idx="1" type="body"/>
          </p:nvPr>
        </p:nvPicPr>
        <p:blipFill rotWithShape="1">
          <a:blip r:embed="rId3">
            <a:alphaModFix/>
          </a:blip>
          <a:srcRect b="0" l="0" r="0" t="0"/>
          <a:stretch/>
        </p:blipFill>
        <p:spPr>
          <a:xfrm>
            <a:off x="5027813" y="377371"/>
            <a:ext cx="7153652" cy="5778953"/>
          </a:xfrm>
          <a:prstGeom prst="rect">
            <a:avLst/>
          </a:prstGeom>
          <a:noFill/>
          <a:ln>
            <a:noFill/>
          </a:ln>
        </p:spPr>
      </p:pic>
      <p:sp>
        <p:nvSpPr>
          <p:cNvPr id="305" name="Google Shape;30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000"/>
              <a:t>Posterior pituitary</a:t>
            </a:r>
            <a:endParaRPr b="1" sz="4000"/>
          </a:p>
        </p:txBody>
      </p:sp>
      <p:sp>
        <p:nvSpPr>
          <p:cNvPr id="306" name="Google Shape;306;p29"/>
          <p:cNvSpPr txBox="1"/>
          <p:nvPr>
            <p:ph idx="4294967295" type="body"/>
          </p:nvPr>
        </p:nvSpPr>
        <p:spPr>
          <a:xfrm>
            <a:off x="-6350" y="5800220"/>
            <a:ext cx="10750550" cy="101701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Posterior Pituitary</a:t>
            </a:r>
            <a:endParaRPr/>
          </a:p>
          <a:p>
            <a:pPr indent="-228600" lvl="0" marL="228600" rtl="0" algn="l">
              <a:lnSpc>
                <a:spcPct val="90000"/>
              </a:lnSpc>
              <a:spcBef>
                <a:spcPts val="1000"/>
              </a:spcBef>
              <a:spcAft>
                <a:spcPts val="0"/>
              </a:spcAft>
              <a:buClr>
                <a:schemeClr val="dk1"/>
              </a:buClr>
              <a:buSzPts val="1600"/>
              <a:buChar char="•"/>
            </a:pPr>
            <a:r>
              <a:rPr lang="en-US" sz="1600"/>
              <a:t>Neurosecretory cells in the hypothalamus release oxytocin (OT) or ADH into the posterior lobe of the pituitary gland. These hormones are stored or released into the blood via the capillary plexus.</a:t>
            </a:r>
            <a:endParaRPr/>
          </a:p>
        </p:txBody>
      </p:sp>
      <p:pic>
        <p:nvPicPr>
          <p:cNvPr descr="OSC-Stacked-TM-RGB-1.png" id="307" name="Google Shape;307;p29"/>
          <p:cNvPicPr preferRelativeResize="0"/>
          <p:nvPr/>
        </p:nvPicPr>
        <p:blipFill rotWithShape="1">
          <a:blip r:embed="rId4">
            <a:alphaModFix/>
          </a:blip>
          <a:srcRect b="0" l="0" r="0" t="0"/>
          <a:stretch/>
        </p:blipFill>
        <p:spPr>
          <a:xfrm>
            <a:off x="10877618" y="5932870"/>
            <a:ext cx="1051734" cy="751709"/>
          </a:xfrm>
          <a:prstGeom prst="rect">
            <a:avLst/>
          </a:prstGeom>
          <a:noFill/>
          <a:ln>
            <a:noFill/>
          </a:ln>
        </p:spPr>
      </p:pic>
      <p:pic>
        <p:nvPicPr>
          <p:cNvPr id="308" name="Google Shape;308;p29"/>
          <p:cNvPicPr preferRelativeResize="0"/>
          <p:nvPr/>
        </p:nvPicPr>
        <p:blipFill rotWithShape="1">
          <a:blip r:embed="rId5">
            <a:alphaModFix/>
          </a:blip>
          <a:srcRect b="0" l="0" r="0" t="0"/>
          <a:stretch/>
        </p:blipFill>
        <p:spPr>
          <a:xfrm>
            <a:off x="1020638" y="2467017"/>
            <a:ext cx="2916436" cy="2951018"/>
          </a:xfrm>
          <a:prstGeom prst="rect">
            <a:avLst/>
          </a:prstGeom>
          <a:noFill/>
          <a:ln>
            <a:noFill/>
          </a:ln>
        </p:spPr>
      </p:pic>
      <p:sp>
        <p:nvSpPr>
          <p:cNvPr id="309" name="Google Shape;309;p29"/>
          <p:cNvSpPr txBox="1"/>
          <p:nvPr/>
        </p:nvSpPr>
        <p:spPr>
          <a:xfrm>
            <a:off x="2798618" y="2951018"/>
            <a:ext cx="12053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anterior</a:t>
            </a:r>
            <a:endParaRPr b="0" i="0" sz="1400" u="none" cap="none" strike="noStrike">
              <a:solidFill>
                <a:srgbClr val="000000"/>
              </a:solidFill>
              <a:latin typeface="Arial"/>
              <a:ea typeface="Arial"/>
              <a:cs typeface="Arial"/>
              <a:sym typeface="Arial"/>
            </a:endParaRPr>
          </a:p>
        </p:txBody>
      </p:sp>
      <p:sp>
        <p:nvSpPr>
          <p:cNvPr id="310" name="Google Shape;310;p29"/>
          <p:cNvSpPr txBox="1"/>
          <p:nvPr/>
        </p:nvSpPr>
        <p:spPr>
          <a:xfrm>
            <a:off x="1180519" y="3820438"/>
            <a:ext cx="125788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posterior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	</a:t>
            </a:r>
            <a:r>
              <a:rPr b="1" lang="en-US" sz="3600"/>
              <a:t>Posterior Pituitary (neurohypophysis) </a:t>
            </a:r>
            <a:br>
              <a:rPr lang="en-US"/>
            </a:br>
            <a:endParaRPr/>
          </a:p>
        </p:txBody>
      </p:sp>
      <p:sp>
        <p:nvSpPr>
          <p:cNvPr id="316" name="Google Shape;31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400"/>
              <a:t>Stores and releases two hormones </a:t>
            </a:r>
            <a:endParaRPr sz="2400"/>
          </a:p>
          <a:p>
            <a:pPr indent="0" lvl="0" marL="0" rtl="0" algn="l">
              <a:lnSpc>
                <a:spcPct val="90000"/>
              </a:lnSpc>
              <a:spcBef>
                <a:spcPts val="1000"/>
              </a:spcBef>
              <a:spcAft>
                <a:spcPts val="0"/>
              </a:spcAft>
              <a:buClr>
                <a:schemeClr val="dk1"/>
              </a:buClr>
              <a:buSzPts val="2800"/>
              <a:buNone/>
            </a:pPr>
            <a:r>
              <a:rPr lang="en-US" sz="2400"/>
              <a:t> Oxytocin </a:t>
            </a:r>
            <a:endParaRPr sz="2400"/>
          </a:p>
          <a:p>
            <a:pPr indent="0" lvl="0" marL="0" rtl="0" algn="l">
              <a:lnSpc>
                <a:spcPct val="90000"/>
              </a:lnSpc>
              <a:spcBef>
                <a:spcPts val="1000"/>
              </a:spcBef>
              <a:spcAft>
                <a:spcPts val="0"/>
              </a:spcAft>
              <a:buClr>
                <a:schemeClr val="dk1"/>
              </a:buClr>
              <a:buSzPts val="2800"/>
              <a:buNone/>
            </a:pPr>
            <a:r>
              <a:rPr lang="en-US" sz="2400"/>
              <a:t>	Stimulates uterine contractions and milk-let-down involved in orgasm 	circadian homeostasis ( body temperature, activity level, wakefulness) 	magnocellular neurosecretory cells peptide target tissue is the uterus 	and mammary glands    </a:t>
            </a:r>
            <a:endParaRPr sz="2400"/>
          </a:p>
          <a:p>
            <a:pPr indent="0" lvl="0" marL="0" rtl="0" algn="l">
              <a:lnSpc>
                <a:spcPct val="90000"/>
              </a:lnSpc>
              <a:spcBef>
                <a:spcPts val="1000"/>
              </a:spcBef>
              <a:spcAft>
                <a:spcPts val="0"/>
              </a:spcAft>
              <a:buClr>
                <a:schemeClr val="dk1"/>
              </a:buClr>
              <a:buSzPts val="2800"/>
              <a:buNone/>
            </a:pPr>
            <a:r>
              <a:rPr lang="en-US" sz="2400"/>
              <a:t>Antidiuretic hormone </a:t>
            </a:r>
            <a:endParaRPr sz="2400"/>
          </a:p>
          <a:p>
            <a:pPr indent="0" lvl="0" marL="0" rtl="0" algn="l">
              <a:lnSpc>
                <a:spcPct val="90000"/>
              </a:lnSpc>
              <a:spcBef>
                <a:spcPts val="1000"/>
              </a:spcBef>
              <a:spcAft>
                <a:spcPts val="0"/>
              </a:spcAft>
              <a:buClr>
                <a:schemeClr val="dk1"/>
              </a:buClr>
              <a:buSzPts val="2800"/>
              <a:buNone/>
            </a:pPr>
            <a:r>
              <a:rPr lang="en-US" sz="2400"/>
              <a:t>	Stimulates water reabsorption by the kidneys and arteriolar 	constriction Effect is to decrease urine volume and conserve body 	water Controlled by osmotic pressure of the blood magnocellular 	neurosecretory cells in posterior pituitary parvocellular 	neurosecretory neurons in hypothalamus peptide target tissue is the 	kidneys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4000"/>
              <a:t>P</a:t>
            </a:r>
            <a:r>
              <a:rPr b="1" lang="en-US" sz="4000">
                <a:solidFill>
                  <a:schemeClr val="dk1"/>
                </a:solidFill>
              </a:rPr>
              <a:t>ituitary hormones</a:t>
            </a:r>
            <a:endParaRPr b="1" sz="4800"/>
          </a:p>
        </p:txBody>
      </p:sp>
      <p:pic>
        <p:nvPicPr>
          <p:cNvPr descr="1810_Major_Pituitary_Hormones.jpg" id="322" name="Google Shape;322;p31"/>
          <p:cNvPicPr preferRelativeResize="0"/>
          <p:nvPr>
            <p:ph idx="2" type="pic"/>
          </p:nvPr>
        </p:nvPicPr>
        <p:blipFill rotWithShape="1">
          <a:blip r:embed="rId3">
            <a:alphaModFix/>
          </a:blip>
          <a:srcRect b="-1593" l="0" r="0" t="-374"/>
          <a:stretch/>
        </p:blipFill>
        <p:spPr>
          <a:xfrm>
            <a:off x="4888783" y="34696"/>
            <a:ext cx="6777191" cy="6852800"/>
          </a:xfrm>
          <a:prstGeom prst="rect">
            <a:avLst/>
          </a:prstGeom>
          <a:noFill/>
          <a:ln>
            <a:noFill/>
          </a:ln>
        </p:spPr>
      </p:pic>
      <p:sp>
        <p:nvSpPr>
          <p:cNvPr id="323" name="Google Shape;323;p31"/>
          <p:cNvSpPr txBox="1"/>
          <p:nvPr>
            <p:ph idx="4294967295" type="body"/>
          </p:nvPr>
        </p:nvSpPr>
        <p:spPr>
          <a:xfrm>
            <a:off x="0" y="6136818"/>
            <a:ext cx="9050594" cy="72118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Major Pituitary Hormones</a:t>
            </a:r>
            <a:endParaRPr/>
          </a:p>
          <a:p>
            <a:pPr indent="-228600" lvl="0" marL="228600" rtl="0" algn="l">
              <a:lnSpc>
                <a:spcPct val="90000"/>
              </a:lnSpc>
              <a:spcBef>
                <a:spcPts val="1000"/>
              </a:spcBef>
              <a:spcAft>
                <a:spcPts val="0"/>
              </a:spcAft>
              <a:buClr>
                <a:schemeClr val="dk1"/>
              </a:buClr>
              <a:buSzPts val="1600"/>
              <a:buChar char="•"/>
            </a:pPr>
            <a:r>
              <a:rPr lang="en-US" sz="1600"/>
              <a:t>Major pituitary hormones and their target organs.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2"/>
          <p:cNvSpPr txBox="1"/>
          <p:nvPr>
            <p:ph type="title"/>
          </p:nvPr>
        </p:nvSpPr>
        <p:spPr>
          <a:xfrm>
            <a:off x="609600" y="2127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4000">
                <a:solidFill>
                  <a:schemeClr val="dk1"/>
                </a:solidFill>
              </a:rPr>
              <a:t>Thyroid gland</a:t>
            </a:r>
            <a:endParaRPr b="1" sz="4800"/>
          </a:p>
        </p:txBody>
      </p:sp>
      <p:sp>
        <p:nvSpPr>
          <p:cNvPr id="329" name="Google Shape;329;p32"/>
          <p:cNvSpPr txBox="1"/>
          <p:nvPr>
            <p:ph idx="1" type="body"/>
          </p:nvPr>
        </p:nvSpPr>
        <p:spPr>
          <a:xfrm>
            <a:off x="605875" y="1381900"/>
            <a:ext cx="6651600" cy="457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2000"/>
              <a:t>The thyroid gland is located in the neck where it wraps around the trachea.</a:t>
            </a:r>
            <a:endParaRPr sz="2000"/>
          </a:p>
          <a:p>
            <a:pPr indent="0" lvl="1" marL="128016" rtl="0" algn="l">
              <a:lnSpc>
                <a:spcPct val="90000"/>
              </a:lnSpc>
              <a:spcBef>
                <a:spcPts val="500"/>
              </a:spcBef>
              <a:spcAft>
                <a:spcPts val="0"/>
              </a:spcAft>
              <a:buClr>
                <a:schemeClr val="dk1"/>
              </a:buClr>
              <a:buSzPts val="2400"/>
              <a:buNone/>
            </a:pPr>
            <a:r>
              <a:rPr lang="en-US" sz="2000"/>
              <a:t>Contains large numbers of </a:t>
            </a:r>
            <a:r>
              <a:rPr b="1" lang="en-US" sz="2000"/>
              <a:t>thyroid follicles</a:t>
            </a:r>
            <a:endParaRPr sz="2000"/>
          </a:p>
          <a:p>
            <a:pPr indent="-228600" lvl="2" marL="1143000" rtl="0" algn="l">
              <a:lnSpc>
                <a:spcPct val="90000"/>
              </a:lnSpc>
              <a:spcBef>
                <a:spcPts val="500"/>
              </a:spcBef>
              <a:spcAft>
                <a:spcPts val="0"/>
              </a:spcAft>
              <a:buClr>
                <a:schemeClr val="dk1"/>
              </a:buClr>
              <a:buSzPts val="2000"/>
              <a:buChar char="•"/>
            </a:pPr>
            <a:r>
              <a:rPr lang="en-US"/>
              <a:t>Hollow spheres lined by simple cuboidal epithelium</a:t>
            </a:r>
            <a:endParaRPr/>
          </a:p>
          <a:p>
            <a:pPr indent="-228600" lvl="2" marL="1143000" rtl="0" algn="l">
              <a:lnSpc>
                <a:spcPct val="90000"/>
              </a:lnSpc>
              <a:spcBef>
                <a:spcPts val="500"/>
              </a:spcBef>
              <a:spcAft>
                <a:spcPts val="0"/>
              </a:spcAft>
              <a:buClr>
                <a:schemeClr val="dk1"/>
              </a:buClr>
              <a:buSzPts val="2000"/>
              <a:buChar char="•"/>
            </a:pPr>
            <a:r>
              <a:rPr lang="en-US"/>
              <a:t>Follicle cavity holds viscous colloid (fluid packed with dissolved proteins)</a:t>
            </a:r>
            <a:endParaRPr/>
          </a:p>
          <a:p>
            <a:pPr indent="-228600" lvl="2" marL="1143000" rtl="0" algn="l">
              <a:lnSpc>
                <a:spcPct val="90000"/>
              </a:lnSpc>
              <a:spcBef>
                <a:spcPts val="500"/>
              </a:spcBef>
              <a:spcAft>
                <a:spcPts val="0"/>
              </a:spcAft>
              <a:buClr>
                <a:schemeClr val="dk1"/>
              </a:buClr>
              <a:buSzPts val="2000"/>
              <a:buChar char="•"/>
            </a:pPr>
            <a:r>
              <a:rPr lang="en-US"/>
              <a:t>Into that colloid, follicle cells secrete a globular protein called </a:t>
            </a:r>
            <a:r>
              <a:rPr b="1" lang="en-US"/>
              <a:t>thyroglobulin</a:t>
            </a:r>
            <a:endParaRPr/>
          </a:p>
          <a:p>
            <a:pPr indent="-241300" lvl="3" marL="1600200" rtl="0" algn="l">
              <a:lnSpc>
                <a:spcPct val="90000"/>
              </a:lnSpc>
              <a:spcBef>
                <a:spcPts val="500"/>
              </a:spcBef>
              <a:spcAft>
                <a:spcPts val="0"/>
              </a:spcAft>
              <a:buClr>
                <a:schemeClr val="dk1"/>
              </a:buClr>
              <a:buSzPts val="2000"/>
              <a:buChar char="•"/>
            </a:pPr>
            <a:r>
              <a:rPr lang="en-US" sz="2000"/>
              <a:t>Molecule containing the amino acid tyrosine (building block of thyroid hormones)</a:t>
            </a:r>
            <a:endParaRPr sz="2000"/>
          </a:p>
          <a:p>
            <a:pPr indent="-228600" lvl="2" marL="1143000" rtl="0" algn="l">
              <a:lnSpc>
                <a:spcPct val="90000"/>
              </a:lnSpc>
              <a:spcBef>
                <a:spcPts val="500"/>
              </a:spcBef>
              <a:spcAft>
                <a:spcPts val="0"/>
              </a:spcAft>
              <a:buClr>
                <a:schemeClr val="dk1"/>
              </a:buClr>
              <a:buSzPts val="2000"/>
              <a:buChar char="•"/>
            </a:pPr>
            <a:r>
              <a:rPr lang="en-US"/>
              <a:t>Network of capillaries surrounds each follicle, transporting nutrients, wastes, and secretory products</a:t>
            </a:r>
            <a:endParaRPr/>
          </a:p>
          <a:p>
            <a:pPr indent="-203200" lvl="1" marL="685800" rtl="0" algn="l">
              <a:lnSpc>
                <a:spcPct val="90000"/>
              </a:lnSpc>
              <a:spcBef>
                <a:spcPts val="500"/>
              </a:spcBef>
              <a:spcAft>
                <a:spcPts val="0"/>
              </a:spcAft>
              <a:buClr>
                <a:schemeClr val="dk1"/>
              </a:buClr>
              <a:buSzPts val="2000"/>
              <a:buChar char="•"/>
            </a:pPr>
            <a:r>
              <a:rPr b="1" lang="en-US" sz="2000"/>
              <a:t>C (clear) cells</a:t>
            </a:r>
            <a:endParaRPr sz="2000"/>
          </a:p>
          <a:p>
            <a:pPr indent="-228600" lvl="2" marL="1143000" rtl="0" algn="l">
              <a:lnSpc>
                <a:spcPct val="90000"/>
              </a:lnSpc>
              <a:spcBef>
                <a:spcPts val="500"/>
              </a:spcBef>
              <a:spcAft>
                <a:spcPts val="0"/>
              </a:spcAft>
              <a:buClr>
                <a:schemeClr val="dk1"/>
              </a:buClr>
              <a:buSzPts val="2000"/>
              <a:buChar char="•"/>
            </a:pPr>
            <a:r>
              <a:rPr lang="en-US"/>
              <a:t>Between basement membrane of follicle cells</a:t>
            </a:r>
            <a:endParaRPr/>
          </a:p>
          <a:p>
            <a:pPr indent="-228600" lvl="2" marL="1143000" rtl="0" algn="l">
              <a:lnSpc>
                <a:spcPct val="90000"/>
              </a:lnSpc>
              <a:spcBef>
                <a:spcPts val="500"/>
              </a:spcBef>
              <a:spcAft>
                <a:spcPts val="0"/>
              </a:spcAft>
              <a:buClr>
                <a:schemeClr val="dk1"/>
              </a:buClr>
              <a:buSzPts val="2000"/>
              <a:buChar char="•"/>
            </a:pPr>
            <a:r>
              <a:rPr lang="en-US"/>
              <a:t>Secrete hormone </a:t>
            </a:r>
            <a:r>
              <a:rPr b="1" lang="en-US"/>
              <a:t>calcitonin (CT)</a:t>
            </a:r>
            <a:endParaRPr/>
          </a:p>
          <a:p>
            <a:pPr indent="-241300" lvl="3" marL="1600200" rtl="0" algn="l">
              <a:lnSpc>
                <a:spcPct val="90000"/>
              </a:lnSpc>
              <a:spcBef>
                <a:spcPts val="500"/>
              </a:spcBef>
              <a:spcAft>
                <a:spcPts val="0"/>
              </a:spcAft>
              <a:buClr>
                <a:schemeClr val="dk1"/>
              </a:buClr>
              <a:buSzPts val="2000"/>
              <a:buChar char="•"/>
            </a:pPr>
            <a:r>
              <a:rPr lang="en-US" sz="2000"/>
              <a:t>Regulates Ca ion concentrations in body fluids</a:t>
            </a:r>
            <a:endParaRPr sz="2000"/>
          </a:p>
          <a:p>
            <a:pPr indent="0" lvl="2" marL="310896" rtl="0" algn="l">
              <a:lnSpc>
                <a:spcPct val="90000"/>
              </a:lnSpc>
              <a:spcBef>
                <a:spcPts val="500"/>
              </a:spcBef>
              <a:spcAft>
                <a:spcPts val="0"/>
              </a:spcAft>
              <a:buClr>
                <a:schemeClr val="dk1"/>
              </a:buClr>
              <a:buSzPts val="2000"/>
              <a:buNone/>
            </a:pPr>
            <a:r>
              <a:t/>
            </a:r>
            <a:endParaRPr/>
          </a:p>
        </p:txBody>
      </p:sp>
      <p:pic>
        <p:nvPicPr>
          <p:cNvPr descr="1811_The_Thyroid_Gland.jpg" id="330" name="Google Shape;330;p32"/>
          <p:cNvPicPr preferRelativeResize="0"/>
          <p:nvPr>
            <p:ph idx="2" type="pic"/>
          </p:nvPr>
        </p:nvPicPr>
        <p:blipFill rotWithShape="1">
          <a:blip r:embed="rId3">
            <a:alphaModFix/>
          </a:blip>
          <a:srcRect b="0" l="-23383" r="-23383" t="0"/>
          <a:stretch/>
        </p:blipFill>
        <p:spPr>
          <a:xfrm>
            <a:off x="6844144" y="72683"/>
            <a:ext cx="5205287" cy="67853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Effect of thyroid hormone on tissues</a:t>
            </a:r>
            <a:endParaRPr b="1" sz="4000"/>
          </a:p>
        </p:txBody>
      </p:sp>
      <p:sp>
        <p:nvSpPr>
          <p:cNvPr id="336" name="Google Shape;336;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393700" lvl="0" marL="457200" rtl="0" algn="l">
              <a:lnSpc>
                <a:spcPct val="90000"/>
              </a:lnSpc>
              <a:spcBef>
                <a:spcPts val="0"/>
              </a:spcBef>
              <a:spcAft>
                <a:spcPts val="0"/>
              </a:spcAft>
              <a:buSzPts val="2600"/>
              <a:buFont typeface="Calibri"/>
              <a:buAutoNum type="arabicPeriod"/>
            </a:pPr>
            <a:r>
              <a:rPr lang="en-US" sz="2600"/>
              <a:t>Increased rates of O</a:t>
            </a:r>
            <a:r>
              <a:rPr baseline="-25000" lang="en-US" sz="2600"/>
              <a:t>2</a:t>
            </a:r>
            <a:r>
              <a:rPr lang="en-US" sz="2600"/>
              <a:t> consumption and energy consumption, in children may cause rise in body temperature</a:t>
            </a:r>
            <a:endParaRPr sz="2600"/>
          </a:p>
          <a:p>
            <a:pPr indent="-393700" lvl="0" marL="457200" rtl="0" algn="l">
              <a:lnSpc>
                <a:spcPct val="90000"/>
              </a:lnSpc>
              <a:spcBef>
                <a:spcPts val="0"/>
              </a:spcBef>
              <a:spcAft>
                <a:spcPts val="0"/>
              </a:spcAft>
              <a:buSzPts val="2600"/>
              <a:buFont typeface="Calibri"/>
              <a:buAutoNum type="arabicPeriod"/>
            </a:pPr>
            <a:r>
              <a:rPr lang="en-US" sz="2600"/>
              <a:t>Increased heart rate and force of contraction; generally results in a rise in blood pressure</a:t>
            </a:r>
            <a:endParaRPr sz="2600"/>
          </a:p>
          <a:p>
            <a:pPr indent="-393700" lvl="0" marL="457200" rtl="0" algn="l">
              <a:lnSpc>
                <a:spcPct val="90000"/>
              </a:lnSpc>
              <a:spcBef>
                <a:spcPts val="0"/>
              </a:spcBef>
              <a:spcAft>
                <a:spcPts val="0"/>
              </a:spcAft>
              <a:buSzPts val="2600"/>
              <a:buFont typeface="Calibri"/>
              <a:buAutoNum type="arabicPeriod"/>
            </a:pPr>
            <a:r>
              <a:rPr lang="en-US" sz="2600"/>
              <a:t>Increased sensitivity to sympathetic stimulation</a:t>
            </a:r>
            <a:endParaRPr sz="2600"/>
          </a:p>
          <a:p>
            <a:pPr indent="-393700" lvl="0" marL="457200" rtl="0" algn="l">
              <a:lnSpc>
                <a:spcPct val="90000"/>
              </a:lnSpc>
              <a:spcBef>
                <a:spcPts val="0"/>
              </a:spcBef>
              <a:spcAft>
                <a:spcPts val="0"/>
              </a:spcAft>
              <a:buSzPts val="2600"/>
              <a:buFont typeface="Calibri"/>
              <a:buAutoNum type="arabicPeriod"/>
            </a:pPr>
            <a:r>
              <a:rPr lang="en-US" sz="2600"/>
              <a:t>Maintenance of normal sensitivity of respiration centers to changes in O</a:t>
            </a:r>
            <a:r>
              <a:rPr baseline="-25000" lang="en-US" sz="2600"/>
              <a:t>2</a:t>
            </a:r>
            <a:r>
              <a:rPr lang="en-US" sz="2600"/>
              <a:t> ad CO</a:t>
            </a:r>
            <a:r>
              <a:rPr baseline="-25000" lang="en-US" sz="2600"/>
              <a:t>2</a:t>
            </a:r>
            <a:r>
              <a:rPr lang="en-US" sz="2600"/>
              <a:t> concentrations </a:t>
            </a:r>
            <a:endParaRPr sz="2600"/>
          </a:p>
          <a:p>
            <a:pPr indent="-393700" lvl="0" marL="457200" rtl="0" algn="l">
              <a:lnSpc>
                <a:spcPct val="90000"/>
              </a:lnSpc>
              <a:spcBef>
                <a:spcPts val="0"/>
              </a:spcBef>
              <a:spcAft>
                <a:spcPts val="0"/>
              </a:spcAft>
              <a:buSzPts val="2600"/>
              <a:buFont typeface="Calibri"/>
              <a:buAutoNum type="arabicPeriod"/>
            </a:pPr>
            <a:r>
              <a:rPr lang="en-US" sz="2600"/>
              <a:t>Stimulation of RBC formation and thus enhanced O</a:t>
            </a:r>
            <a:r>
              <a:rPr baseline="-25000" lang="en-US" sz="2600"/>
              <a:t>2</a:t>
            </a:r>
            <a:r>
              <a:rPr lang="en-US" sz="2600"/>
              <a:t> delivery</a:t>
            </a:r>
            <a:endParaRPr sz="2600"/>
          </a:p>
          <a:p>
            <a:pPr indent="-393700" lvl="0" marL="457200" rtl="0" algn="l">
              <a:lnSpc>
                <a:spcPct val="90000"/>
              </a:lnSpc>
              <a:spcBef>
                <a:spcPts val="0"/>
              </a:spcBef>
              <a:spcAft>
                <a:spcPts val="0"/>
              </a:spcAft>
              <a:buSzPts val="2600"/>
              <a:buFont typeface="Calibri"/>
              <a:buAutoNum type="arabicPeriod"/>
            </a:pPr>
            <a:r>
              <a:rPr lang="en-US" sz="2600"/>
              <a:t>Stimulation of activity in other endocrine tissues</a:t>
            </a:r>
            <a:endParaRPr sz="2600"/>
          </a:p>
          <a:p>
            <a:pPr indent="-393700" lvl="0" marL="457200" rtl="0" algn="l">
              <a:lnSpc>
                <a:spcPct val="90000"/>
              </a:lnSpc>
              <a:spcBef>
                <a:spcPts val="0"/>
              </a:spcBef>
              <a:spcAft>
                <a:spcPts val="0"/>
              </a:spcAft>
              <a:buSzPts val="2600"/>
              <a:buFont typeface="Calibri"/>
              <a:buAutoNum type="arabicPeriod"/>
            </a:pPr>
            <a:r>
              <a:rPr lang="en-US" sz="2600"/>
              <a:t>Accelerated turnover of minerals in bone</a:t>
            </a:r>
            <a:endParaRPr sz="2600"/>
          </a:p>
          <a:p>
            <a:pPr indent="-50800" lvl="0" marL="228600" rtl="0" algn="l">
              <a:lnSpc>
                <a:spcPct val="90000"/>
              </a:lnSpc>
              <a:spcBef>
                <a:spcPts val="1000"/>
              </a:spcBef>
              <a:spcAft>
                <a:spcPts val="0"/>
              </a:spcAft>
              <a:buClr>
                <a:schemeClr val="dk1"/>
              </a:buClr>
              <a:buSzPts val="2800"/>
              <a:buFont typeface="Noto Sans Symbols"/>
              <a:buNone/>
            </a:pPr>
            <a:r>
              <a:t/>
            </a:r>
            <a:endParaRPr/>
          </a:p>
          <a:p>
            <a:pPr indent="-50800" lvl="0" marL="228600" rtl="0" algn="l">
              <a:lnSpc>
                <a:spcPct val="90000"/>
              </a:lnSpc>
              <a:spcBef>
                <a:spcPts val="1000"/>
              </a:spcBef>
              <a:spcAft>
                <a:spcPts val="0"/>
              </a:spcAft>
              <a:buClr>
                <a:schemeClr val="dk1"/>
              </a:buClr>
              <a:buSzPts val="2800"/>
              <a:buFont typeface="Noto Sans Symbols"/>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Thyroid Gland</a:t>
            </a:r>
            <a:r>
              <a:rPr lang="en-US"/>
              <a:t> </a:t>
            </a:r>
            <a:br>
              <a:rPr lang="en-US"/>
            </a:br>
            <a:endParaRPr/>
          </a:p>
        </p:txBody>
      </p:sp>
      <p:sp>
        <p:nvSpPr>
          <p:cNvPr id="342" name="Google Shape;342;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00050" lvl="0" marL="457200" rtl="0" algn="l">
              <a:lnSpc>
                <a:spcPct val="90000"/>
              </a:lnSpc>
              <a:spcBef>
                <a:spcPts val="0"/>
              </a:spcBef>
              <a:spcAft>
                <a:spcPts val="0"/>
              </a:spcAft>
              <a:buSzPts val="2700"/>
              <a:buFont typeface="Calibri"/>
              <a:buAutoNum type="arabicPeriod"/>
            </a:pPr>
            <a:r>
              <a:rPr lang="en-US" sz="2700"/>
              <a:t> Located just below the larynx </a:t>
            </a:r>
            <a:endParaRPr sz="2700"/>
          </a:p>
          <a:p>
            <a:pPr indent="-400050" lvl="0" marL="457200" rtl="0" algn="l">
              <a:lnSpc>
                <a:spcPct val="90000"/>
              </a:lnSpc>
              <a:spcBef>
                <a:spcPts val="0"/>
              </a:spcBef>
              <a:spcAft>
                <a:spcPts val="0"/>
              </a:spcAft>
              <a:buSzPts val="2700"/>
              <a:buFont typeface="Calibri"/>
              <a:buAutoNum type="arabicPeriod"/>
            </a:pPr>
            <a:r>
              <a:rPr lang="en-US" sz="2700"/>
              <a:t> Follicular cells – thyroxine and triiodothyronine </a:t>
            </a:r>
            <a:endParaRPr sz="2700"/>
          </a:p>
          <a:p>
            <a:pPr indent="-400050" lvl="0" marL="457200" rtl="0" algn="l">
              <a:lnSpc>
                <a:spcPct val="90000"/>
              </a:lnSpc>
              <a:spcBef>
                <a:spcPts val="0"/>
              </a:spcBef>
              <a:spcAft>
                <a:spcPts val="0"/>
              </a:spcAft>
              <a:buSzPts val="2700"/>
              <a:buFont typeface="Calibri"/>
              <a:buAutoNum type="arabicPeriod"/>
            </a:pPr>
            <a:r>
              <a:rPr lang="en-US" sz="2700"/>
              <a:t> Parafollicular – calcitonin </a:t>
            </a:r>
            <a:endParaRPr sz="2700"/>
          </a:p>
          <a:p>
            <a:pPr indent="-400050" lvl="0" marL="457200" rtl="0" algn="l">
              <a:lnSpc>
                <a:spcPct val="90000"/>
              </a:lnSpc>
              <a:spcBef>
                <a:spcPts val="0"/>
              </a:spcBef>
              <a:spcAft>
                <a:spcPts val="0"/>
              </a:spcAft>
              <a:buSzPts val="2700"/>
              <a:buChar char="•"/>
            </a:pPr>
            <a:r>
              <a:rPr lang="en-US" sz="2700"/>
              <a:t>Synthesized from iodine and tyrosine within thyroglobulin  Thyroxin-binding globulin transports it  The formation, storage, and release steps include iodide trapping, synthesis of  thyroglobulin, oxidation of iodide, iodination of tyrosine, coupling of T1 and T2,  pinocytosis and digestion of colloid, secretion of thyroid hormones, and transport  in blood </a:t>
            </a:r>
            <a:endParaRPr sz="2700"/>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000"/>
              <a:t>Thyroid</a:t>
            </a:r>
            <a:endParaRPr b="1" sz="4000"/>
          </a:p>
        </p:txBody>
      </p:sp>
      <p:sp>
        <p:nvSpPr>
          <p:cNvPr id="348" name="Google Shape;348;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1800"/>
              <a:t>Thyroid hormones  </a:t>
            </a:r>
            <a:endParaRPr sz="1800"/>
          </a:p>
          <a:p>
            <a:pPr indent="0" lvl="0" marL="0" rtl="0" algn="l">
              <a:lnSpc>
                <a:spcPct val="90000"/>
              </a:lnSpc>
              <a:spcBef>
                <a:spcPts val="1000"/>
              </a:spcBef>
              <a:spcAft>
                <a:spcPts val="0"/>
              </a:spcAft>
              <a:buClr>
                <a:schemeClr val="dk1"/>
              </a:buClr>
              <a:buSzPts val="2800"/>
              <a:buNone/>
            </a:pPr>
            <a:r>
              <a:rPr lang="en-US" sz="1800"/>
              <a:t> </a:t>
            </a:r>
            <a:endParaRPr sz="1800"/>
          </a:p>
          <a:p>
            <a:pPr indent="0" lvl="0" marL="0" rtl="0" algn="l">
              <a:lnSpc>
                <a:spcPct val="90000"/>
              </a:lnSpc>
              <a:spcBef>
                <a:spcPts val="1000"/>
              </a:spcBef>
              <a:spcAft>
                <a:spcPts val="0"/>
              </a:spcAft>
              <a:buClr>
                <a:schemeClr val="dk1"/>
              </a:buClr>
              <a:buSzPts val="2800"/>
              <a:buNone/>
            </a:pPr>
            <a:r>
              <a:rPr lang="en-US" sz="1800"/>
              <a:t>	regulate oxygen use and basal metabolic rate, cellular metabolism and growth and development </a:t>
            </a:r>
            <a:endParaRPr sz="1800"/>
          </a:p>
          <a:p>
            <a:pPr indent="0" lvl="0" marL="0" rtl="0" algn="l">
              <a:lnSpc>
                <a:spcPct val="90000"/>
              </a:lnSpc>
              <a:spcBef>
                <a:spcPts val="1000"/>
              </a:spcBef>
              <a:spcAft>
                <a:spcPts val="0"/>
              </a:spcAft>
              <a:buClr>
                <a:schemeClr val="dk1"/>
              </a:buClr>
              <a:buSzPts val="2800"/>
              <a:buNone/>
            </a:pPr>
            <a:r>
              <a:rPr lang="en-US" sz="1800"/>
              <a:t>Controlled by the levels of iodine  </a:t>
            </a:r>
            <a:endParaRPr sz="1800"/>
          </a:p>
          <a:p>
            <a:pPr indent="0" lvl="0" marL="0" rtl="0" algn="l">
              <a:lnSpc>
                <a:spcPct val="90000"/>
              </a:lnSpc>
              <a:spcBef>
                <a:spcPts val="1000"/>
              </a:spcBef>
              <a:spcAft>
                <a:spcPts val="0"/>
              </a:spcAft>
              <a:buClr>
                <a:schemeClr val="dk1"/>
              </a:buClr>
              <a:buSzPts val="2800"/>
              <a:buNone/>
            </a:pPr>
            <a:r>
              <a:rPr lang="en-US" sz="1800"/>
              <a:t>thyroxin and triiodothryonine thyroid epithelial cells thyroid follicles</a:t>
            </a:r>
            <a:endParaRPr sz="1800"/>
          </a:p>
          <a:p>
            <a:pPr indent="0" lvl="0" marL="0" rtl="0" algn="l">
              <a:lnSpc>
                <a:spcPct val="90000"/>
              </a:lnSpc>
              <a:spcBef>
                <a:spcPts val="1000"/>
              </a:spcBef>
              <a:spcAft>
                <a:spcPts val="0"/>
              </a:spcAft>
              <a:buClr>
                <a:schemeClr val="dk1"/>
              </a:buClr>
              <a:buSzPts val="2800"/>
              <a:buNone/>
            </a:pPr>
            <a:r>
              <a:rPr lang="en-US" sz="1800"/>
              <a:t> follicular cells amine- tyrosine target tissue is most cells of the body T3 and T4 are transported in combination with plasma proteins in the circulatory system. 75%  are bound to thyroxine-binding globulin, which is synthesized by the liver, and 20-30% are bound to other  plasma proteins, including albumin. </a:t>
            </a:r>
            <a:endParaRPr sz="1800"/>
          </a:p>
        </p:txBody>
      </p:sp>
      <p:sp>
        <p:nvSpPr>
          <p:cNvPr id="349" name="Google Shape;349;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lang="en-US"/>
              <a:t>Calcitonin </a:t>
            </a:r>
            <a:endParaRPr/>
          </a:p>
          <a:p>
            <a:pPr indent="0" lvl="0" marL="0" rtl="0" algn="l">
              <a:lnSpc>
                <a:spcPct val="90000"/>
              </a:lnSpc>
              <a:spcBef>
                <a:spcPts val="1000"/>
              </a:spcBef>
              <a:spcAft>
                <a:spcPts val="0"/>
              </a:spcAft>
              <a:buClr>
                <a:schemeClr val="dk1"/>
              </a:buClr>
              <a:buSzPct val="100000"/>
              <a:buNone/>
            </a:pPr>
            <a:r>
              <a:rPr lang="en-US"/>
              <a:t> </a:t>
            </a:r>
            <a:endParaRPr/>
          </a:p>
          <a:p>
            <a:pPr indent="0" lvl="0" marL="0" rtl="0" algn="l">
              <a:lnSpc>
                <a:spcPct val="90000"/>
              </a:lnSpc>
              <a:spcBef>
                <a:spcPts val="1000"/>
              </a:spcBef>
              <a:spcAft>
                <a:spcPts val="0"/>
              </a:spcAft>
              <a:buClr>
                <a:schemeClr val="dk1"/>
              </a:buClr>
              <a:buSzPct val="100000"/>
              <a:buNone/>
            </a:pPr>
            <a:r>
              <a:rPr lang="en-US"/>
              <a:t>	Lowers the blood calcium </a:t>
            </a:r>
            <a:endParaRPr/>
          </a:p>
          <a:p>
            <a:pPr indent="0" lvl="0" marL="0" rtl="0" algn="l">
              <a:lnSpc>
                <a:spcPct val="90000"/>
              </a:lnSpc>
              <a:spcBef>
                <a:spcPts val="1000"/>
              </a:spcBef>
              <a:spcAft>
                <a:spcPts val="0"/>
              </a:spcAft>
              <a:buClr>
                <a:schemeClr val="dk1"/>
              </a:buClr>
              <a:buSzPct val="100000"/>
              <a:buNone/>
            </a:pPr>
            <a:r>
              <a:rPr lang="en-US"/>
              <a:t>	Controlled by levels of calcium  	parafollicular cells or C cells 		polypeptide target tissue is bone 	decreased rate of breakdown of bone 	by osteoclasts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1813_A_Classic_Negative_Feedback_Loop.jpg" id="354" name="Google Shape;354;p36"/>
          <p:cNvPicPr preferRelativeResize="0"/>
          <p:nvPr>
            <p:ph idx="1" type="body"/>
          </p:nvPr>
        </p:nvPicPr>
        <p:blipFill rotWithShape="1">
          <a:blip r:embed="rId3">
            <a:alphaModFix/>
          </a:blip>
          <a:srcRect b="0" l="0" r="0" t="0"/>
          <a:stretch/>
        </p:blipFill>
        <p:spPr>
          <a:xfrm>
            <a:off x="5115345" y="305555"/>
            <a:ext cx="6106800" cy="5970900"/>
          </a:xfrm>
          <a:prstGeom prst="rect">
            <a:avLst/>
          </a:prstGeom>
          <a:noFill/>
          <a:ln>
            <a:noFill/>
          </a:ln>
        </p:spPr>
      </p:pic>
      <p:sp>
        <p:nvSpPr>
          <p:cNvPr id="355" name="Google Shape;35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000"/>
              <a:t>Negative feedback</a:t>
            </a:r>
            <a:r>
              <a:rPr lang="en-US"/>
              <a:t> </a:t>
            </a:r>
            <a:endParaRPr/>
          </a:p>
        </p:txBody>
      </p:sp>
      <p:sp>
        <p:nvSpPr>
          <p:cNvPr id="356" name="Google Shape;356;p36"/>
          <p:cNvSpPr txBox="1"/>
          <p:nvPr>
            <p:ph idx="4294967295" type="body"/>
          </p:nvPr>
        </p:nvSpPr>
        <p:spPr>
          <a:xfrm>
            <a:off x="-6350" y="6010275"/>
            <a:ext cx="10750550" cy="8369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Classic Negative Feedback Loop</a:t>
            </a:r>
            <a:endParaRPr/>
          </a:p>
          <a:p>
            <a:pPr indent="-228600" lvl="0" marL="228600" rtl="0" algn="l">
              <a:lnSpc>
                <a:spcPct val="90000"/>
              </a:lnSpc>
              <a:spcBef>
                <a:spcPts val="1000"/>
              </a:spcBef>
              <a:spcAft>
                <a:spcPts val="0"/>
              </a:spcAft>
              <a:buClr>
                <a:schemeClr val="dk1"/>
              </a:buClr>
              <a:buSzPts val="1600"/>
              <a:buChar char="•"/>
            </a:pPr>
            <a:r>
              <a:rPr lang="en-US" sz="1600"/>
              <a:t>A classic negative feedback loop controls the regulation of thyroid hormone levels.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7"/>
          <p:cNvSpPr txBox="1"/>
          <p:nvPr>
            <p:ph type="title"/>
          </p:nvPr>
        </p:nvSpPr>
        <p:spPr>
          <a:xfrm>
            <a:off x="838200" y="2127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600"/>
              <a:t>Parathyroid glands</a:t>
            </a:r>
            <a:endParaRPr b="1" sz="3600"/>
          </a:p>
        </p:txBody>
      </p:sp>
      <p:pic>
        <p:nvPicPr>
          <p:cNvPr descr="1814_The_Parathyroid_Glands.jpg" id="362" name="Google Shape;362;p37"/>
          <p:cNvPicPr preferRelativeResize="0"/>
          <p:nvPr>
            <p:ph idx="1" type="body"/>
          </p:nvPr>
        </p:nvPicPr>
        <p:blipFill rotWithShape="1">
          <a:blip r:embed="rId3">
            <a:alphaModFix/>
          </a:blip>
          <a:srcRect b="0" l="0" r="0" t="0"/>
          <a:stretch/>
        </p:blipFill>
        <p:spPr>
          <a:xfrm>
            <a:off x="1440361" y="1805477"/>
            <a:ext cx="9809400" cy="3583200"/>
          </a:xfrm>
          <a:prstGeom prst="rect">
            <a:avLst/>
          </a:prstGeom>
          <a:noFill/>
          <a:ln>
            <a:noFill/>
          </a:ln>
        </p:spPr>
      </p:pic>
      <p:sp>
        <p:nvSpPr>
          <p:cNvPr id="363" name="Google Shape;363;p37"/>
          <p:cNvSpPr txBox="1"/>
          <p:nvPr>
            <p:ph idx="4294967295" type="body"/>
          </p:nvPr>
        </p:nvSpPr>
        <p:spPr>
          <a:xfrm>
            <a:off x="-6350" y="5757863"/>
            <a:ext cx="10750500" cy="9477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Parathyroid Glands</a:t>
            </a:r>
            <a:endParaRPr/>
          </a:p>
          <a:p>
            <a:pPr indent="-228600" lvl="0" marL="228600" rtl="0" algn="l">
              <a:lnSpc>
                <a:spcPct val="90000"/>
              </a:lnSpc>
              <a:spcBef>
                <a:spcPts val="1000"/>
              </a:spcBef>
              <a:spcAft>
                <a:spcPts val="0"/>
              </a:spcAft>
              <a:buClr>
                <a:schemeClr val="dk1"/>
              </a:buClr>
              <a:buSzPts val="1600"/>
              <a:buChar char="•"/>
            </a:pPr>
            <a:r>
              <a:rPr lang="en-US" sz="1600"/>
              <a:t>The small parathyroid glands are embedded in the posterior surface of the thyroid gland. LM × 760. (Micrograph provided by the Regents of University of Michigan Medical School © 2012)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000"/>
              <a:t>Parathyroid</a:t>
            </a:r>
            <a:endParaRPr b="1" sz="4000"/>
          </a:p>
        </p:txBody>
      </p:sp>
      <p:pic>
        <p:nvPicPr>
          <p:cNvPr id="369" name="Google Shape;369;p38"/>
          <p:cNvPicPr preferRelativeResize="0"/>
          <p:nvPr>
            <p:ph idx="1" type="body"/>
          </p:nvPr>
        </p:nvPicPr>
        <p:blipFill rotWithShape="1">
          <a:blip r:embed="rId3">
            <a:alphaModFix/>
          </a:blip>
          <a:srcRect b="24475" l="0" r="-368" t="5866"/>
          <a:stretch/>
        </p:blipFill>
        <p:spPr>
          <a:xfrm>
            <a:off x="4478786" y="360305"/>
            <a:ext cx="6670995" cy="6173232"/>
          </a:xfrm>
          <a:prstGeom prst="rect">
            <a:avLst/>
          </a:prstGeom>
          <a:noFill/>
          <a:ln>
            <a:noFill/>
          </a:ln>
        </p:spPr>
      </p:pic>
      <p:sp>
        <p:nvSpPr>
          <p:cNvPr id="370" name="Google Shape;370;p38"/>
          <p:cNvSpPr txBox="1"/>
          <p:nvPr/>
        </p:nvSpPr>
        <p:spPr>
          <a:xfrm>
            <a:off x="11115368" y="1714189"/>
            <a:ext cx="21532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Chief cells</a:t>
            </a:r>
            <a:endParaRPr b="0" i="0" sz="1400" u="none" cap="none" strike="noStrike">
              <a:solidFill>
                <a:srgbClr val="000000"/>
              </a:solidFill>
              <a:latin typeface="Arial"/>
              <a:ea typeface="Arial"/>
              <a:cs typeface="Arial"/>
              <a:sym typeface="Arial"/>
            </a:endParaRPr>
          </a:p>
        </p:txBody>
      </p:sp>
      <p:sp>
        <p:nvSpPr>
          <p:cNvPr id="371" name="Google Shape;371;p38"/>
          <p:cNvSpPr txBox="1"/>
          <p:nvPr/>
        </p:nvSpPr>
        <p:spPr>
          <a:xfrm>
            <a:off x="1784555" y="3872301"/>
            <a:ext cx="1799303" cy="3834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Oxyphil cells</a:t>
            </a:r>
            <a:endParaRPr b="0" i="0" sz="1400" u="none" cap="none" strike="noStrike">
              <a:solidFill>
                <a:srgbClr val="000000"/>
              </a:solidFill>
              <a:latin typeface="Arial"/>
              <a:ea typeface="Arial"/>
              <a:cs typeface="Arial"/>
              <a:sym typeface="Arial"/>
            </a:endParaRPr>
          </a:p>
        </p:txBody>
      </p:sp>
      <p:sp>
        <p:nvSpPr>
          <p:cNvPr id="372" name="Google Shape;372;p38"/>
          <p:cNvSpPr txBox="1"/>
          <p:nvPr/>
        </p:nvSpPr>
        <p:spPr>
          <a:xfrm>
            <a:off x="2358577" y="5537853"/>
            <a:ext cx="237449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Thyroid gland</a:t>
            </a:r>
            <a:endParaRPr b="0" i="0" sz="1400" u="none" cap="none" strike="noStrike">
              <a:solidFill>
                <a:srgbClr val="000000"/>
              </a:solidFill>
              <a:latin typeface="Arial"/>
              <a:ea typeface="Arial"/>
              <a:cs typeface="Arial"/>
              <a:sym typeface="Arial"/>
            </a:endParaRPr>
          </a:p>
        </p:txBody>
      </p:sp>
      <p:cxnSp>
        <p:nvCxnSpPr>
          <p:cNvPr id="373" name="Google Shape;373;p38"/>
          <p:cNvCxnSpPr/>
          <p:nvPr/>
        </p:nvCxnSpPr>
        <p:spPr>
          <a:xfrm>
            <a:off x="3286967" y="4162168"/>
            <a:ext cx="3528402" cy="294033"/>
          </a:xfrm>
          <a:prstGeom prst="straightConnector1">
            <a:avLst/>
          </a:prstGeom>
          <a:noFill/>
          <a:ln cap="flat" cmpd="sng" w="63500">
            <a:solidFill>
              <a:schemeClr val="dk1"/>
            </a:solidFill>
            <a:prstDash val="solid"/>
            <a:miter lim="800000"/>
            <a:headEnd len="sm" w="sm" type="none"/>
            <a:tailEnd len="med" w="med" type="triangle"/>
          </a:ln>
        </p:spPr>
      </p:cxnSp>
      <p:cxnSp>
        <p:nvCxnSpPr>
          <p:cNvPr id="374" name="Google Shape;374;p38"/>
          <p:cNvCxnSpPr/>
          <p:nvPr/>
        </p:nvCxnSpPr>
        <p:spPr>
          <a:xfrm>
            <a:off x="3856810" y="5752493"/>
            <a:ext cx="3528402" cy="294033"/>
          </a:xfrm>
          <a:prstGeom prst="straightConnector1">
            <a:avLst/>
          </a:prstGeom>
          <a:noFill/>
          <a:ln cap="flat" cmpd="sng" w="63500">
            <a:solidFill>
              <a:schemeClr val="dk1"/>
            </a:solidFill>
            <a:prstDash val="solid"/>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aphicFrame>
        <p:nvGraphicFramePr>
          <p:cNvPr id="107" name="Google Shape;107;p4"/>
          <p:cNvGraphicFramePr/>
          <p:nvPr/>
        </p:nvGraphicFramePr>
        <p:xfrm>
          <a:off x="2559986" y="1573614"/>
          <a:ext cx="3000000" cy="3000000"/>
        </p:xfrm>
        <a:graphic>
          <a:graphicData uri="http://schemas.openxmlformats.org/drawingml/2006/table">
            <a:tbl>
              <a:tblPr bandRow="1" firstRow="1">
                <a:noFill/>
                <a:tableStyleId>{D29B6855-1767-4D58-A069-421063C650B1}</a:tableStyleId>
              </a:tblPr>
              <a:tblGrid>
                <a:gridCol w="1163025"/>
                <a:gridCol w="1224125"/>
                <a:gridCol w="1799300"/>
                <a:gridCol w="3367325"/>
              </a:tblGrid>
              <a:tr h="6534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Mechanism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Transition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Chemical mediators</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Distribution of effects</a:t>
                      </a:r>
                      <a:endParaRPr sz="1400" u="none" cap="none" strike="noStrike"/>
                    </a:p>
                  </a:txBody>
                  <a:tcPr marT="45725" marB="45725" marR="91450" marL="91450"/>
                </a:tc>
              </a:tr>
              <a:tr h="10221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Direct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Through gap junctions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Ions, small solutes, lipid-soluble materials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Usually limited to adjacent cells of the same type interconnected with connexons</a:t>
                      </a:r>
                      <a:endParaRPr sz="1600" u="none" cap="none" strike="noStrike"/>
                    </a:p>
                  </a:txBody>
                  <a:tcPr marT="45725" marB="45725" marR="91450" marL="91450"/>
                </a:tc>
              </a:tr>
              <a:tr h="10221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Paracrine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Through extracellular fluid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Paracrine factors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Limited to the local area where paracrine factor is high, target cell must have appropriate receptor</a:t>
                      </a:r>
                      <a:endParaRPr sz="1600" u="none" cap="none" strike="noStrike"/>
                    </a:p>
                  </a:txBody>
                  <a:tcPr marT="45725" marB="45725" marR="91450" marL="91450"/>
                </a:tc>
              </a:tr>
              <a:tr h="10221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Endocrine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Through the blood stream</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Hormones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Target cells mainly in other distant tissues and organs and must have appropriate receptor</a:t>
                      </a:r>
                      <a:endParaRPr sz="1600" u="none" cap="none" strike="noStrike"/>
                    </a:p>
                  </a:txBody>
                  <a:tcPr marT="45725" marB="45725" marR="91450" marL="91450"/>
                </a:tc>
              </a:tr>
              <a:tr h="10221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Synaptic</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Across synapse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Neurotransmittors (ex: E, NE, Ach, DA)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Limited to very specific area, target cell must have appropriate receptor</a:t>
                      </a:r>
                      <a:endParaRPr sz="1600" u="none" cap="none" strike="noStrike"/>
                    </a:p>
                  </a:txBody>
                  <a:tcPr marT="45725" marB="45725" marR="91450" marL="91450"/>
                </a:tc>
              </a:tr>
            </a:tbl>
          </a:graphicData>
        </a:graphic>
      </p:graphicFrame>
      <p:sp>
        <p:nvSpPr>
          <p:cNvPr id="108" name="Google Shape;108;p4"/>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Calibri"/>
              <a:buNone/>
            </a:pPr>
            <a:r>
              <a:rPr b="1" lang="en-US" sz="4000"/>
              <a:t>Mechanisms of </a:t>
            </a:r>
            <a:r>
              <a:rPr b="1" lang="en-US" sz="4000"/>
              <a:t>intercellular </a:t>
            </a:r>
            <a:r>
              <a:rPr b="1" lang="en-US" sz="4000"/>
              <a:t>communication</a:t>
            </a:r>
            <a:endParaRPr b="1" sz="4000"/>
          </a:p>
        </p:txBody>
      </p:sp>
      <p:pic>
        <p:nvPicPr>
          <p:cNvPr id="109" name="Google Shape;109;p4"/>
          <p:cNvPicPr preferRelativeResize="0"/>
          <p:nvPr>
            <p:ph idx="1" type="body"/>
          </p:nvPr>
        </p:nvPicPr>
        <p:blipFill rotWithShape="1">
          <a:blip r:embed="rId3">
            <a:alphaModFix/>
          </a:blip>
          <a:srcRect b="0" l="-1" r="77796" t="13778"/>
          <a:stretch/>
        </p:blipFill>
        <p:spPr>
          <a:xfrm>
            <a:off x="884969" y="2172035"/>
            <a:ext cx="1674900" cy="4143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9"/>
          <p:cNvSpPr txBox="1"/>
          <p:nvPr>
            <p:ph type="title"/>
          </p:nvPr>
        </p:nvSpPr>
        <p:spPr>
          <a:xfrm>
            <a:off x="838200" y="365125"/>
            <a:ext cx="3967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4000">
                <a:solidFill>
                  <a:schemeClr val="dk1"/>
                </a:solidFill>
              </a:rPr>
              <a:t>PTH and blood calcium</a:t>
            </a:r>
            <a:endParaRPr b="1" sz="4000"/>
          </a:p>
        </p:txBody>
      </p:sp>
      <p:pic>
        <p:nvPicPr>
          <p:cNvPr descr="1817_The_Role_of_Parathyroid_Hormone_in_Maintaining_Blood_Calcium_Homeostasis.jpg" id="380" name="Google Shape;380;p39"/>
          <p:cNvPicPr preferRelativeResize="0"/>
          <p:nvPr>
            <p:ph idx="1" type="body"/>
          </p:nvPr>
        </p:nvPicPr>
        <p:blipFill rotWithShape="1">
          <a:blip r:embed="rId3">
            <a:alphaModFix/>
          </a:blip>
          <a:srcRect b="0" l="0" r="0" t="0"/>
          <a:stretch/>
        </p:blipFill>
        <p:spPr>
          <a:xfrm>
            <a:off x="4805801" y="114081"/>
            <a:ext cx="5612818" cy="6743919"/>
          </a:xfrm>
          <a:prstGeom prst="rect">
            <a:avLst/>
          </a:prstGeom>
          <a:noFill/>
          <a:ln>
            <a:noFill/>
          </a:ln>
        </p:spPr>
      </p:pic>
      <p:sp>
        <p:nvSpPr>
          <p:cNvPr id="381" name="Google Shape;381;p39"/>
          <p:cNvSpPr txBox="1"/>
          <p:nvPr>
            <p:ph idx="4294967295" type="body"/>
          </p:nvPr>
        </p:nvSpPr>
        <p:spPr>
          <a:xfrm>
            <a:off x="0" y="4297362"/>
            <a:ext cx="3913188" cy="238327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Parathyroid Hormone in Maintaining Blood Calcium Homeostasis </a:t>
            </a:r>
            <a:endParaRPr/>
          </a:p>
          <a:p>
            <a:pPr indent="-228600" lvl="0" marL="228600" rtl="0" algn="l">
              <a:lnSpc>
                <a:spcPct val="90000"/>
              </a:lnSpc>
              <a:spcBef>
                <a:spcPts val="1000"/>
              </a:spcBef>
              <a:spcAft>
                <a:spcPts val="0"/>
              </a:spcAft>
              <a:buClr>
                <a:schemeClr val="dk1"/>
              </a:buClr>
              <a:buSzPts val="1600"/>
              <a:buChar char="•"/>
            </a:pPr>
            <a:r>
              <a:rPr lang="en-US" sz="1600"/>
              <a:t>Parathyroid hormone increases blood calcium levels when they drop too low. Conversely, calcitonin, which is released from the thyroid gland, decreases blood calcium levels when they become too high. These two mechanisms constantly maintain blood calcium concentration at homeostasis.</a:t>
            </a:r>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Adrenal glands</a:t>
            </a:r>
            <a:endParaRPr b="1" sz="4000"/>
          </a:p>
        </p:txBody>
      </p:sp>
      <p:pic>
        <p:nvPicPr>
          <p:cNvPr descr="1818_The_Adrenal_Glands.jpg" id="387" name="Google Shape;387;p40"/>
          <p:cNvPicPr preferRelativeResize="0"/>
          <p:nvPr>
            <p:ph idx="1" type="body"/>
          </p:nvPr>
        </p:nvPicPr>
        <p:blipFill rotWithShape="1">
          <a:blip r:embed="rId3">
            <a:alphaModFix/>
          </a:blip>
          <a:srcRect b="0" l="0" r="0" t="0"/>
          <a:stretch/>
        </p:blipFill>
        <p:spPr>
          <a:xfrm>
            <a:off x="1292118" y="2341418"/>
            <a:ext cx="10276572" cy="2946821"/>
          </a:xfrm>
          <a:prstGeom prst="rect">
            <a:avLst/>
          </a:prstGeom>
          <a:noFill/>
          <a:ln>
            <a:noFill/>
          </a:ln>
        </p:spPr>
      </p:pic>
      <p:sp>
        <p:nvSpPr>
          <p:cNvPr id="388" name="Google Shape;388;p40"/>
          <p:cNvSpPr txBox="1"/>
          <p:nvPr>
            <p:ph idx="4294967295" type="body"/>
          </p:nvPr>
        </p:nvSpPr>
        <p:spPr>
          <a:xfrm>
            <a:off x="0" y="5538788"/>
            <a:ext cx="10750500" cy="11667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Adrenal Glands</a:t>
            </a:r>
            <a:endParaRPr/>
          </a:p>
          <a:p>
            <a:pPr indent="-228600" lvl="0" marL="228600" rtl="0" algn="l">
              <a:lnSpc>
                <a:spcPct val="90000"/>
              </a:lnSpc>
              <a:spcBef>
                <a:spcPts val="1000"/>
              </a:spcBef>
              <a:spcAft>
                <a:spcPts val="0"/>
              </a:spcAft>
              <a:buClr>
                <a:schemeClr val="dk1"/>
              </a:buClr>
              <a:buSzPts val="1600"/>
              <a:buChar char="•"/>
            </a:pPr>
            <a:r>
              <a:rPr lang="en-US" sz="1600"/>
              <a:t>Both adrenal glands sit atop the kidneys and are composed of an outer cortex and an inner medulla, all surrounded by a connective tissue capsule. The cortex can be subdivided into additional zones, all of which produce different types of hormones. LM × 204. (Micrograph provided by the Regents of University of Michigan Medical School © 2012)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41"/>
          <p:cNvPicPr preferRelativeResize="0"/>
          <p:nvPr/>
        </p:nvPicPr>
        <p:blipFill rotWithShape="1">
          <a:blip r:embed="rId3">
            <a:alphaModFix/>
          </a:blip>
          <a:srcRect b="0" l="0" r="42857" t="0"/>
          <a:stretch/>
        </p:blipFill>
        <p:spPr>
          <a:xfrm>
            <a:off x="-43542" y="228600"/>
            <a:ext cx="2926080" cy="6400800"/>
          </a:xfrm>
          <a:prstGeom prst="rect">
            <a:avLst/>
          </a:prstGeom>
          <a:noFill/>
          <a:ln>
            <a:noFill/>
          </a:ln>
        </p:spPr>
      </p:pic>
      <p:sp>
        <p:nvSpPr>
          <p:cNvPr id="395" name="Google Shape;395;p41"/>
          <p:cNvSpPr/>
          <p:nvPr/>
        </p:nvSpPr>
        <p:spPr>
          <a:xfrm>
            <a:off x="9818812" y="6483945"/>
            <a:ext cx="26962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3</a:t>
            </a:r>
            <a:endParaRPr b="0" i="0" sz="1200" u="none" cap="none" strike="noStrike">
              <a:solidFill>
                <a:srgbClr val="FFFFFF"/>
              </a:solidFill>
              <a:latin typeface="Calibri"/>
              <a:ea typeface="Calibri"/>
              <a:cs typeface="Calibri"/>
              <a:sym typeface="Calibri"/>
            </a:endParaRPr>
          </a:p>
        </p:txBody>
      </p:sp>
      <p:sp>
        <p:nvSpPr>
          <p:cNvPr id="396" name="Google Shape;396;p41"/>
          <p:cNvSpPr txBox="1"/>
          <p:nvPr/>
        </p:nvSpPr>
        <p:spPr>
          <a:xfrm>
            <a:off x="-104721" y="-2232"/>
            <a:ext cx="209544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Micrograph of adrenal gland zones</a:t>
            </a:r>
            <a:endParaRPr b="1" i="0" sz="900" u="none" cap="none" strike="noStrike">
              <a:solidFill>
                <a:srgbClr val="000000"/>
              </a:solidFill>
              <a:latin typeface="Arial"/>
              <a:ea typeface="Arial"/>
              <a:cs typeface="Arial"/>
              <a:sym typeface="Arial"/>
            </a:endParaRPr>
          </a:p>
        </p:txBody>
      </p:sp>
      <p:sp>
        <p:nvSpPr>
          <p:cNvPr id="397" name="Google Shape;397;p41"/>
          <p:cNvSpPr txBox="1"/>
          <p:nvPr/>
        </p:nvSpPr>
        <p:spPr>
          <a:xfrm>
            <a:off x="-63499" y="6366074"/>
            <a:ext cx="154862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Black"/>
                <a:ea typeface="Arial Black"/>
                <a:cs typeface="Arial Black"/>
                <a:sym typeface="Arial Black"/>
              </a:rPr>
              <a:t>Adrenal gland</a:t>
            </a:r>
            <a:endParaRPr b="0" i="0" sz="1400" u="none" cap="none" strike="noStrike">
              <a:solidFill>
                <a:srgbClr val="000000"/>
              </a:solidFill>
              <a:latin typeface="Arial"/>
              <a:ea typeface="Arial"/>
              <a:cs typeface="Arial"/>
              <a:sym typeface="Arial"/>
            </a:endParaRPr>
          </a:p>
        </p:txBody>
      </p:sp>
      <p:graphicFrame>
        <p:nvGraphicFramePr>
          <p:cNvPr id="398" name="Google Shape;398;p41"/>
          <p:cNvGraphicFramePr/>
          <p:nvPr/>
        </p:nvGraphicFramePr>
        <p:xfrm>
          <a:off x="2772231" y="-2232"/>
          <a:ext cx="3000000" cy="3000000"/>
        </p:xfrm>
        <a:graphic>
          <a:graphicData uri="http://schemas.openxmlformats.org/drawingml/2006/table">
            <a:tbl>
              <a:tblPr bandRow="1" firstRow="1">
                <a:noFill/>
                <a:tableStyleId>{D29B6855-1767-4D58-A069-421063C650B1}</a:tableStyleId>
              </a:tblPr>
              <a:tblGrid>
                <a:gridCol w="1466650"/>
                <a:gridCol w="1936275"/>
                <a:gridCol w="1108750"/>
                <a:gridCol w="2513175"/>
                <a:gridCol w="2394900"/>
              </a:tblGrid>
              <a:tr h="4086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Region/zone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Hormone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Primary Targets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Hormonal effects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Regulatory control</a:t>
                      </a:r>
                      <a:endParaRPr sz="1400" u="none" cap="none" strike="noStrike"/>
                    </a:p>
                  </a:txBody>
                  <a:tcPr marT="45725" marB="45725" marR="91450" marL="91450"/>
                </a:tc>
              </a:tr>
              <a:tr h="3098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Adrenal Capsule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r>
              <a:tr h="3098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Adrenal Cortex</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r>
              <a:tr h="852850">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Zona glomerulosa </a:t>
                      </a:r>
                      <a:r>
                        <a:rPr lang="en-US" sz="1100" u="none" cap="none" strike="noStrike"/>
                        <a:t>(outer region of cortex)</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Mineralocorticoids</a:t>
                      </a:r>
                      <a:r>
                        <a:rPr lang="en-US" sz="1100" u="none" cap="none" strike="noStrike"/>
                        <a:t> primarily </a:t>
                      </a:r>
                      <a:r>
                        <a:rPr b="1" lang="en-US" sz="1100" u="none" cap="none" strike="noStrike"/>
                        <a:t>aldosterone</a:t>
                      </a:r>
                      <a:endParaRPr b="1"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kidneys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Aldosterone increases renal reabsorption of Na+ and water, especially in the presence of ADH. It also accelerates urinary loss of K+</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Mineralocorticoid secretion is stimulated by activating the renin-angiotensin-aldosterone system and inhibited by hormones opposing that system.</a:t>
                      </a:r>
                      <a:endParaRPr sz="1100" u="none" cap="none" strike="noStrike"/>
                    </a:p>
                  </a:txBody>
                  <a:tcPr marT="45725" marB="45725" marR="91450" marL="91450"/>
                </a:tc>
              </a:tr>
              <a:tr h="2540000">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Zona fasciculata </a:t>
                      </a:r>
                      <a:r>
                        <a:rPr lang="en-US" sz="1100" u="none" cap="none" strike="noStrike"/>
                        <a:t>(large central portion of cortex)</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Glucocorticoids are steroid hormones that affect glucose metabolism. The primary hormones are </a:t>
                      </a:r>
                      <a:r>
                        <a:rPr b="1" lang="en-US" sz="1100" u="none" cap="none" strike="noStrike"/>
                        <a:t>cortisol</a:t>
                      </a:r>
                      <a:r>
                        <a:rPr lang="en-US" sz="1100" u="none" cap="none" strike="noStrike"/>
                        <a:t> (hydrocortisone) and smaller amounts of </a:t>
                      </a:r>
                      <a:r>
                        <a:rPr b="1" lang="en-US" sz="1100" u="none" cap="none" strike="noStrike"/>
                        <a:t>corticosterone</a:t>
                      </a:r>
                      <a:r>
                        <a:rPr lang="en-US" sz="1100" u="none" cap="none" strike="noStrike"/>
                        <a:t>. The liver converts some cortisol to cortisone, another metabolically active glucocorticoid.</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Most cells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Glucocorticoids increase rates of glucose and glycogen formation by the liver. They also stimulate release of amino acids from skeletal muscles, and lipids from adipose tissues, and they promote lipid catabolism within peripheral cells. These actions supplement the glucose-sparing effect of growth hormone. Cortisol also </a:t>
                      </a:r>
                      <a:r>
                        <a:rPr b="1" lang="en-US" sz="1100" u="none" cap="none" strike="noStrike"/>
                        <a:t>reduces inflammation</a:t>
                      </a:r>
                      <a:r>
                        <a:rPr lang="en-US" sz="1100" u="none" cap="none" strike="noStrike"/>
                        <a:t>.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Glucocorticoid secretion is stimulated by ACTH from the anterior lobe of the pituitary.</a:t>
                      </a:r>
                      <a:endParaRPr sz="1100" u="none" cap="none" strike="noStrike"/>
                    </a:p>
                  </a:txBody>
                  <a:tcPr marT="45725" marB="45725" marR="91450" marL="91450"/>
                </a:tc>
              </a:tr>
              <a:tr h="1030525">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Zona reticularis</a:t>
                      </a:r>
                      <a:r>
                        <a:rPr lang="en-US" sz="1100" u="none" cap="none" strike="noStrike"/>
                        <a:t> (narrow band bordering each adrenal medulla)</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Small quantities of androgens that may be converted to estrogens in the blood stream.</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Skin, bones, and other tissues but min. effects in normal adults</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Adrenal androgens stimulate the development of pubic hair in boys and girls before puberty.</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Androgen secretion is stimulated by ACTH</a:t>
                      </a:r>
                      <a:endParaRPr sz="1100" u="none" cap="none" strike="noStrike"/>
                    </a:p>
                  </a:txBody>
                  <a:tcPr marT="45725" marB="45725" marR="91450" marL="91450"/>
                </a:tc>
              </a:tr>
              <a:tr h="47095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Adrenal medulla</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Epinephrine (E), norepinephrine (NE)</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Most cells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Epinephrine and norepinephrine increase cardiac activity, blood pressure, glycogen breakdown, and blood glucose levels.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Epinephrine and norepinephrine secretion is stimulated by sympathetic preganglionic fibers during sympathetic activation.</a:t>
                      </a:r>
                      <a:endParaRPr sz="1100" u="none" cap="none" strike="noStrike"/>
                    </a:p>
                  </a:txBody>
                  <a:tcPr marT="45725" marB="45725" marR="91450" marL="91450"/>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2"/>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What are the effects of Adrenaline?</a:t>
            </a:r>
            <a:endParaRPr b="1" sz="4000"/>
          </a:p>
        </p:txBody>
      </p:sp>
      <p:sp>
        <p:nvSpPr>
          <p:cNvPr id="405" name="Google Shape;405;p42"/>
          <p:cNvSpPr txBox="1"/>
          <p:nvPr>
            <p:ph idx="1" type="body"/>
          </p:nvPr>
        </p:nvSpPr>
        <p:spPr>
          <a:xfrm>
            <a:off x="1024128" y="1752599"/>
            <a:ext cx="9830700" cy="3760800"/>
          </a:xfrm>
          <a:prstGeom prst="rect">
            <a:avLst/>
          </a:prstGeom>
          <a:noFill/>
          <a:ln>
            <a:noFill/>
          </a:ln>
        </p:spPr>
        <p:txBody>
          <a:bodyPr anchorCtr="0" anchor="t" bIns="45700" lIns="91425" spcFirstLastPara="1" rIns="91425" wrap="square" tIns="45700">
            <a:noAutofit/>
          </a:bodyPr>
          <a:lstStyle/>
          <a:p>
            <a:pPr indent="-171450" lvl="4" marL="466725" rtl="0" algn="l">
              <a:lnSpc>
                <a:spcPct val="90000"/>
              </a:lnSpc>
              <a:spcBef>
                <a:spcPts val="0"/>
              </a:spcBef>
              <a:spcAft>
                <a:spcPts val="0"/>
              </a:spcAft>
              <a:buClr>
                <a:schemeClr val="dk1"/>
              </a:buClr>
              <a:buSzPts val="2400"/>
              <a:buFont typeface="Arial"/>
              <a:buChar char="•"/>
            </a:pPr>
            <a:r>
              <a:rPr lang="en-US" sz="2400"/>
              <a:t>Signals the liver and skeletal muscle cells to convert glycogen into glucose, resulting in increased blood glucose levels. </a:t>
            </a:r>
            <a:endParaRPr sz="2400"/>
          </a:p>
          <a:p>
            <a:pPr indent="-171450" lvl="4" marL="466725" rtl="0" algn="l">
              <a:lnSpc>
                <a:spcPct val="90000"/>
              </a:lnSpc>
              <a:spcBef>
                <a:spcPts val="500"/>
              </a:spcBef>
              <a:spcAft>
                <a:spcPts val="0"/>
              </a:spcAft>
              <a:buClr>
                <a:schemeClr val="dk1"/>
              </a:buClr>
              <a:buSzPts val="2400"/>
              <a:buFont typeface="Arial"/>
              <a:buChar char="•"/>
            </a:pPr>
            <a:r>
              <a:rPr lang="en-US" sz="2400"/>
              <a:t>These hormones increase the heart rate, pulse, and blood pressure to prepare the body to fight the perceived threat or flee from it. </a:t>
            </a:r>
            <a:endParaRPr sz="2400"/>
          </a:p>
          <a:p>
            <a:pPr indent="-171450" lvl="4" marL="466725" rtl="0" algn="l">
              <a:lnSpc>
                <a:spcPct val="90000"/>
              </a:lnSpc>
              <a:spcBef>
                <a:spcPts val="500"/>
              </a:spcBef>
              <a:spcAft>
                <a:spcPts val="0"/>
              </a:spcAft>
              <a:buClr>
                <a:schemeClr val="dk1"/>
              </a:buClr>
              <a:buSzPts val="2400"/>
              <a:buFont typeface="Arial"/>
              <a:buChar char="•"/>
            </a:pPr>
            <a:r>
              <a:rPr lang="en-US" sz="2400"/>
              <a:t>Dilates the airways, raising blood oxygen levels. </a:t>
            </a:r>
            <a:endParaRPr sz="2400"/>
          </a:p>
          <a:p>
            <a:pPr indent="-171450" lvl="4" marL="466725" rtl="0" algn="l">
              <a:lnSpc>
                <a:spcPct val="90000"/>
              </a:lnSpc>
              <a:spcBef>
                <a:spcPts val="500"/>
              </a:spcBef>
              <a:spcAft>
                <a:spcPts val="0"/>
              </a:spcAft>
              <a:buClr>
                <a:schemeClr val="dk1"/>
              </a:buClr>
              <a:buSzPts val="2400"/>
              <a:buFont typeface="Arial"/>
              <a:buChar char="•"/>
            </a:pPr>
            <a:r>
              <a:rPr lang="en-US" sz="2400"/>
              <a:t>Prompts vasodilation, further increasing the oxygenation of important organs such as the lungs, brain, heart, and skeletal muscle.</a:t>
            </a:r>
            <a:endParaRPr sz="2400"/>
          </a:p>
          <a:p>
            <a:pPr indent="-171450" lvl="4" marL="466725" rtl="0" algn="l">
              <a:lnSpc>
                <a:spcPct val="90000"/>
              </a:lnSpc>
              <a:spcBef>
                <a:spcPts val="500"/>
              </a:spcBef>
              <a:spcAft>
                <a:spcPts val="0"/>
              </a:spcAft>
              <a:buClr>
                <a:schemeClr val="dk1"/>
              </a:buClr>
              <a:buSzPts val="2400"/>
              <a:buFont typeface="Arial"/>
              <a:buChar char="•"/>
            </a:pPr>
            <a:r>
              <a:rPr lang="en-US" sz="2400"/>
              <a:t>Triggers vasoconstriction to blood vessels serving less essential organs such as the gastrointestinal tract, kidneys, and skin, and downregulates some components of the immune system.</a:t>
            </a:r>
            <a:endParaRPr sz="2400"/>
          </a:p>
          <a:p>
            <a:pPr indent="-171450" lvl="4" marL="466725" rtl="0" algn="l">
              <a:lnSpc>
                <a:spcPct val="90000"/>
              </a:lnSpc>
              <a:spcBef>
                <a:spcPts val="500"/>
              </a:spcBef>
              <a:spcAft>
                <a:spcPts val="0"/>
              </a:spcAft>
              <a:buClr>
                <a:schemeClr val="dk1"/>
              </a:buClr>
              <a:buSzPts val="2400"/>
              <a:buFont typeface="Arial"/>
              <a:buChar char="•"/>
            </a:pPr>
            <a:r>
              <a:rPr lang="en-US" sz="2400"/>
              <a:t>Other effects include a dry mouth, loss of appetite, pupil dilation, and a loss of peripheral vision.</a:t>
            </a:r>
            <a:endParaRPr sz="2400"/>
          </a:p>
        </p:txBody>
      </p:sp>
      <p:sp>
        <p:nvSpPr>
          <p:cNvPr id="406" name="Google Shape;406;p42"/>
          <p:cNvSpPr/>
          <p:nvPr/>
        </p:nvSpPr>
        <p:spPr>
          <a:xfrm>
            <a:off x="8584033" y="6063339"/>
            <a:ext cx="176362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Adrenaline video</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43"/>
          <p:cNvPicPr preferRelativeResize="0"/>
          <p:nvPr/>
        </p:nvPicPr>
        <p:blipFill rotWithShape="1">
          <a:blip r:embed="rId3">
            <a:alphaModFix/>
          </a:blip>
          <a:srcRect b="22500" l="0" r="80430" t="7535"/>
          <a:stretch/>
        </p:blipFill>
        <p:spPr>
          <a:xfrm rot="5400000">
            <a:off x="6862054" y="125265"/>
            <a:ext cx="2704375" cy="7251291"/>
          </a:xfrm>
          <a:prstGeom prst="rect">
            <a:avLst/>
          </a:prstGeom>
          <a:noFill/>
          <a:ln>
            <a:noFill/>
          </a:ln>
        </p:spPr>
      </p:pic>
      <p:sp>
        <p:nvSpPr>
          <p:cNvPr id="412" name="Google Shape;412;p43"/>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The Pineal Gland</a:t>
            </a:r>
            <a:endParaRPr b="1" sz="4000"/>
          </a:p>
        </p:txBody>
      </p:sp>
      <p:sp>
        <p:nvSpPr>
          <p:cNvPr id="413" name="Google Shape;413;p43"/>
          <p:cNvSpPr txBox="1"/>
          <p:nvPr>
            <p:ph idx="1" type="body"/>
          </p:nvPr>
        </p:nvSpPr>
        <p:spPr>
          <a:xfrm>
            <a:off x="306825" y="1873975"/>
            <a:ext cx="4281900" cy="4023300"/>
          </a:xfrm>
          <a:prstGeom prst="rect">
            <a:avLst/>
          </a:prstGeom>
          <a:noFill/>
          <a:ln>
            <a:noFill/>
          </a:ln>
        </p:spPr>
        <p:txBody>
          <a:bodyPr anchorCtr="0" anchor="t" bIns="45700" lIns="91425" spcFirstLastPara="1" rIns="91425" wrap="square" tIns="45700">
            <a:noAutofit/>
          </a:bodyPr>
          <a:lstStyle/>
          <a:p>
            <a:pPr indent="-217169" lvl="1" marL="685800" rtl="0" algn="l">
              <a:lnSpc>
                <a:spcPct val="70000"/>
              </a:lnSpc>
              <a:spcBef>
                <a:spcPts val="0"/>
              </a:spcBef>
              <a:spcAft>
                <a:spcPts val="0"/>
              </a:spcAft>
              <a:buClr>
                <a:schemeClr val="dk1"/>
              </a:buClr>
              <a:buSzPts val="2220"/>
              <a:buChar char="•"/>
            </a:pPr>
            <a:r>
              <a:rPr lang="en-US" sz="2220"/>
              <a:t>Part of epithalamus</a:t>
            </a:r>
            <a:endParaRPr sz="2220"/>
          </a:p>
          <a:p>
            <a:pPr indent="-217169" lvl="1" marL="685800" rtl="0" algn="l">
              <a:lnSpc>
                <a:spcPct val="70000"/>
              </a:lnSpc>
              <a:spcBef>
                <a:spcPts val="500"/>
              </a:spcBef>
              <a:spcAft>
                <a:spcPts val="0"/>
              </a:spcAft>
              <a:buClr>
                <a:schemeClr val="dk1"/>
              </a:buClr>
              <a:buSzPts val="2220"/>
              <a:buChar char="•"/>
            </a:pPr>
            <a:r>
              <a:rPr lang="en-US" sz="2220"/>
              <a:t>Lies in posterior portion of third ventricle roof</a:t>
            </a:r>
            <a:endParaRPr sz="2220"/>
          </a:p>
          <a:p>
            <a:pPr indent="-217169" lvl="1" marL="685800" rtl="0" algn="l">
              <a:lnSpc>
                <a:spcPct val="70000"/>
              </a:lnSpc>
              <a:spcBef>
                <a:spcPts val="500"/>
              </a:spcBef>
              <a:spcAft>
                <a:spcPts val="0"/>
              </a:spcAft>
              <a:buClr>
                <a:schemeClr val="dk1"/>
              </a:buClr>
              <a:buSzPts val="2220"/>
              <a:buChar char="•"/>
            </a:pPr>
            <a:r>
              <a:rPr lang="en-US" sz="2220"/>
              <a:t>Contains neurons, neuroglia, and secretory cells called </a:t>
            </a:r>
            <a:r>
              <a:rPr b="1" lang="en-US" sz="2220"/>
              <a:t>pinealocytes</a:t>
            </a:r>
            <a:endParaRPr b="1" sz="2220"/>
          </a:p>
          <a:p>
            <a:pPr indent="-220026" lvl="2" marL="1143000" rtl="0" algn="l">
              <a:lnSpc>
                <a:spcPct val="70000"/>
              </a:lnSpc>
              <a:spcBef>
                <a:spcPts val="500"/>
              </a:spcBef>
              <a:spcAft>
                <a:spcPts val="0"/>
              </a:spcAft>
              <a:buClr>
                <a:schemeClr val="dk1"/>
              </a:buClr>
              <a:buSzPts val="1665"/>
              <a:buChar char="•"/>
            </a:pPr>
            <a:r>
              <a:rPr lang="en-US" sz="1665"/>
              <a:t>Pinealocytes produce </a:t>
            </a:r>
            <a:r>
              <a:rPr b="1" lang="en-US" sz="1665"/>
              <a:t>melatonin</a:t>
            </a:r>
            <a:r>
              <a:rPr lang="en-US" sz="1665"/>
              <a:t> from molecules of serotonin (a neurotransmitter)</a:t>
            </a:r>
            <a:endParaRPr sz="1850"/>
          </a:p>
          <a:p>
            <a:pPr indent="-220026" lvl="2" marL="1143000" rtl="0" algn="l">
              <a:lnSpc>
                <a:spcPct val="70000"/>
              </a:lnSpc>
              <a:spcBef>
                <a:spcPts val="500"/>
              </a:spcBef>
              <a:spcAft>
                <a:spcPts val="0"/>
              </a:spcAft>
              <a:buClr>
                <a:schemeClr val="dk1"/>
              </a:buClr>
              <a:buSzPts val="1665"/>
              <a:buChar char="•"/>
            </a:pPr>
            <a:r>
              <a:rPr lang="en-US" sz="1665"/>
              <a:t>Collaterals from the visual pathway enter the pineal gland and affect rate of melatonin production</a:t>
            </a:r>
            <a:endParaRPr sz="1850"/>
          </a:p>
          <a:p>
            <a:pPr indent="-220026" lvl="3" marL="1600200" rtl="0" algn="l">
              <a:lnSpc>
                <a:spcPct val="70000"/>
              </a:lnSpc>
              <a:spcBef>
                <a:spcPts val="500"/>
              </a:spcBef>
              <a:spcAft>
                <a:spcPts val="0"/>
              </a:spcAft>
              <a:buClr>
                <a:schemeClr val="dk1"/>
              </a:buClr>
              <a:buSzPts val="1665"/>
              <a:buChar char="•"/>
            </a:pPr>
            <a:r>
              <a:rPr lang="en-US" sz="1665"/>
              <a:t>Rate lowest during daylight and highest at night</a:t>
            </a:r>
            <a:endParaRPr sz="1665"/>
          </a:p>
          <a:p>
            <a:pPr indent="-50800" lvl="0" marL="228600" rtl="0" algn="l">
              <a:lnSpc>
                <a:spcPct val="70000"/>
              </a:lnSpc>
              <a:spcBef>
                <a:spcPts val="1000"/>
              </a:spcBef>
              <a:spcAft>
                <a:spcPts val="0"/>
              </a:spcAft>
              <a:buClr>
                <a:schemeClr val="dk1"/>
              </a:buClr>
              <a:buSzPts val="2590"/>
              <a:buNone/>
            </a:pPr>
            <a:r>
              <a:t/>
            </a:r>
            <a:endParaRPr sz="2590"/>
          </a:p>
        </p:txBody>
      </p:sp>
      <p:cxnSp>
        <p:nvCxnSpPr>
          <p:cNvPr id="414" name="Google Shape;414;p43"/>
          <p:cNvCxnSpPr/>
          <p:nvPr/>
        </p:nvCxnSpPr>
        <p:spPr>
          <a:xfrm flipH="1" rot="10800000">
            <a:off x="8507787" y="3891082"/>
            <a:ext cx="1167300" cy="526500"/>
          </a:xfrm>
          <a:prstGeom prst="straightConnector1">
            <a:avLst/>
          </a:prstGeom>
          <a:noFill/>
          <a:ln cap="flat" cmpd="sng" w="38100">
            <a:solidFill>
              <a:srgbClr val="000000"/>
            </a:solidFill>
            <a:prstDash val="solid"/>
            <a:miter lim="800000"/>
            <a:headEnd len="sm" w="sm" type="none"/>
            <a:tailEnd len="sm" w="sm" type="none"/>
          </a:ln>
        </p:spPr>
      </p:cxnSp>
      <p:sp>
        <p:nvSpPr>
          <p:cNvPr id="415" name="Google Shape;415;p43"/>
          <p:cNvSpPr/>
          <p:nvPr/>
        </p:nvSpPr>
        <p:spPr>
          <a:xfrm>
            <a:off x="9674942" y="3750909"/>
            <a:ext cx="12105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Black"/>
                <a:ea typeface="Arial Black"/>
                <a:cs typeface="Arial Black"/>
                <a:sym typeface="Arial Black"/>
              </a:rPr>
              <a:t>Pineal gland</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4"/>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The Pineal Gland</a:t>
            </a:r>
            <a:endParaRPr b="1" sz="4000"/>
          </a:p>
        </p:txBody>
      </p:sp>
      <p:sp>
        <p:nvSpPr>
          <p:cNvPr id="421" name="Google Shape;421;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380"/>
              <a:buNone/>
            </a:pPr>
            <a:r>
              <a:rPr lang="en-US" sz="2580"/>
              <a:t>Functions of melatonin</a:t>
            </a:r>
            <a:endParaRPr sz="2580"/>
          </a:p>
          <a:p>
            <a:pPr indent="-355600" lvl="1" marL="470916" rtl="0" algn="l">
              <a:lnSpc>
                <a:spcPct val="70000"/>
              </a:lnSpc>
              <a:spcBef>
                <a:spcPts val="500"/>
              </a:spcBef>
              <a:spcAft>
                <a:spcPts val="0"/>
              </a:spcAft>
              <a:buClr>
                <a:schemeClr val="dk1"/>
              </a:buClr>
              <a:buSzPts val="2240"/>
              <a:buFont typeface="Calibri"/>
              <a:buAutoNum type="arabicPeriod"/>
            </a:pPr>
            <a:r>
              <a:rPr lang="en-US" sz="2240"/>
              <a:t>Inhibiting reproductive functions</a:t>
            </a:r>
            <a:endParaRPr sz="2240"/>
          </a:p>
          <a:p>
            <a:pPr indent="-241300" lvl="2" marL="1143000" rtl="0" algn="l">
              <a:lnSpc>
                <a:spcPct val="70000"/>
              </a:lnSpc>
              <a:spcBef>
                <a:spcPts val="500"/>
              </a:spcBef>
              <a:spcAft>
                <a:spcPts val="0"/>
              </a:spcAft>
              <a:buClr>
                <a:schemeClr val="dk1"/>
              </a:buClr>
              <a:buSzPts val="1900"/>
              <a:buChar char="•"/>
            </a:pPr>
            <a:r>
              <a:rPr lang="en-US" sz="1900"/>
              <a:t>May play role in timing of human sexual maturation</a:t>
            </a:r>
            <a:endParaRPr sz="1900"/>
          </a:p>
          <a:p>
            <a:pPr indent="-241300" lvl="3" marL="1600200" rtl="0" algn="l">
              <a:lnSpc>
                <a:spcPct val="70000"/>
              </a:lnSpc>
              <a:spcBef>
                <a:spcPts val="500"/>
              </a:spcBef>
              <a:spcAft>
                <a:spcPts val="0"/>
              </a:spcAft>
              <a:buClr>
                <a:schemeClr val="dk1"/>
              </a:buClr>
              <a:buSzPts val="1730"/>
              <a:buChar char="•"/>
            </a:pPr>
            <a:r>
              <a:rPr lang="en-US" sz="1729"/>
              <a:t>Melatonin levels decline at puberty</a:t>
            </a:r>
            <a:endParaRPr sz="1729"/>
          </a:p>
          <a:p>
            <a:pPr indent="-241300" lvl="3" marL="1600200" rtl="0" algn="l">
              <a:lnSpc>
                <a:spcPct val="70000"/>
              </a:lnSpc>
              <a:spcBef>
                <a:spcPts val="500"/>
              </a:spcBef>
              <a:spcAft>
                <a:spcPts val="0"/>
              </a:spcAft>
              <a:buClr>
                <a:schemeClr val="dk1"/>
              </a:buClr>
              <a:buSzPts val="1730"/>
              <a:buChar char="•"/>
            </a:pPr>
            <a:r>
              <a:rPr lang="en-US" sz="1729"/>
              <a:t>Pineal tumors stopping melatonin production cause premature puberty in young children</a:t>
            </a:r>
            <a:endParaRPr sz="1729"/>
          </a:p>
          <a:p>
            <a:pPr indent="-355600" lvl="1" marL="470916" rtl="0" algn="l">
              <a:lnSpc>
                <a:spcPct val="70000"/>
              </a:lnSpc>
              <a:spcBef>
                <a:spcPts val="500"/>
              </a:spcBef>
              <a:spcAft>
                <a:spcPts val="0"/>
              </a:spcAft>
              <a:buClr>
                <a:schemeClr val="dk1"/>
              </a:buClr>
              <a:buSzPts val="2240"/>
              <a:buFont typeface="Calibri"/>
              <a:buAutoNum type="arabicPeriod"/>
            </a:pPr>
            <a:r>
              <a:rPr lang="en-US" sz="2240"/>
              <a:t>Protecting against damage by free radicals</a:t>
            </a:r>
            <a:endParaRPr sz="2240"/>
          </a:p>
          <a:p>
            <a:pPr indent="-241300" lvl="2" marL="1143000" rtl="0" algn="l">
              <a:lnSpc>
                <a:spcPct val="70000"/>
              </a:lnSpc>
              <a:spcBef>
                <a:spcPts val="500"/>
              </a:spcBef>
              <a:spcAft>
                <a:spcPts val="0"/>
              </a:spcAft>
              <a:buClr>
                <a:schemeClr val="dk1"/>
              </a:buClr>
              <a:buSzPts val="1900"/>
              <a:buChar char="•"/>
            </a:pPr>
            <a:r>
              <a:rPr lang="en-US" sz="1900"/>
              <a:t>Very effective antioxidant</a:t>
            </a:r>
            <a:endParaRPr sz="1900"/>
          </a:p>
          <a:p>
            <a:pPr indent="-241300" lvl="2" marL="1143000" rtl="0" algn="l">
              <a:lnSpc>
                <a:spcPct val="70000"/>
              </a:lnSpc>
              <a:spcBef>
                <a:spcPts val="500"/>
              </a:spcBef>
              <a:spcAft>
                <a:spcPts val="0"/>
              </a:spcAft>
              <a:buClr>
                <a:schemeClr val="dk1"/>
              </a:buClr>
              <a:buSzPts val="1900"/>
              <a:buChar char="•"/>
            </a:pPr>
            <a:r>
              <a:rPr lang="en-US" sz="1900"/>
              <a:t>May protect CNS from </a:t>
            </a:r>
            <a:r>
              <a:rPr b="1" lang="en-US" sz="1900"/>
              <a:t>free radicals</a:t>
            </a:r>
            <a:r>
              <a:rPr lang="en-US" sz="1900"/>
              <a:t> such as nitric oxide (NO) or hydrogen peroxide (H</a:t>
            </a:r>
            <a:r>
              <a:rPr baseline="-25000" lang="en-US" sz="1900"/>
              <a:t>2</a:t>
            </a:r>
            <a:r>
              <a:rPr lang="en-US" sz="1900"/>
              <a:t>O</a:t>
            </a:r>
            <a:r>
              <a:rPr baseline="-25000" lang="en-US" sz="1900"/>
              <a:t>2</a:t>
            </a:r>
            <a:r>
              <a:rPr lang="en-US" sz="1900"/>
              <a:t>) formed in active neural tissue</a:t>
            </a:r>
            <a:endParaRPr sz="1900"/>
          </a:p>
          <a:p>
            <a:pPr indent="-355600" lvl="1" marL="470916" rtl="0" algn="l">
              <a:lnSpc>
                <a:spcPct val="70000"/>
              </a:lnSpc>
              <a:spcBef>
                <a:spcPts val="500"/>
              </a:spcBef>
              <a:spcAft>
                <a:spcPts val="0"/>
              </a:spcAft>
              <a:buClr>
                <a:schemeClr val="dk1"/>
              </a:buClr>
              <a:buSzPts val="2240"/>
              <a:buFont typeface="Calibri"/>
              <a:buAutoNum type="arabicPeriod"/>
            </a:pPr>
            <a:r>
              <a:rPr lang="en-US" sz="2240"/>
              <a:t>Setting </a:t>
            </a:r>
            <a:r>
              <a:rPr b="1" lang="en-US" sz="2240"/>
              <a:t>circadian rhythms</a:t>
            </a:r>
            <a:endParaRPr sz="2240"/>
          </a:p>
          <a:p>
            <a:pPr indent="-241300" lvl="2" marL="1143000" rtl="0" algn="l">
              <a:lnSpc>
                <a:spcPct val="70000"/>
              </a:lnSpc>
              <a:spcBef>
                <a:spcPts val="500"/>
              </a:spcBef>
              <a:spcAft>
                <a:spcPts val="0"/>
              </a:spcAft>
              <a:buClr>
                <a:schemeClr val="dk1"/>
              </a:buClr>
              <a:buSzPts val="1900"/>
              <a:buChar char="•"/>
            </a:pPr>
            <a:r>
              <a:rPr lang="en-US" sz="1900"/>
              <a:t>Pineal activity is cyclical</a:t>
            </a:r>
            <a:endParaRPr sz="1900"/>
          </a:p>
          <a:p>
            <a:pPr indent="-241300" lvl="2" marL="1143000" rtl="0" algn="l">
              <a:lnSpc>
                <a:spcPct val="70000"/>
              </a:lnSpc>
              <a:spcBef>
                <a:spcPts val="500"/>
              </a:spcBef>
              <a:spcAft>
                <a:spcPts val="0"/>
              </a:spcAft>
              <a:buClr>
                <a:schemeClr val="dk1"/>
              </a:buClr>
              <a:buSzPts val="1900"/>
              <a:buChar char="•"/>
            </a:pPr>
            <a:r>
              <a:rPr lang="en-US" sz="1900"/>
              <a:t>Daily changes in physiological processes follow a regular day/night pattern</a:t>
            </a:r>
            <a:endParaRPr sz="1900"/>
          </a:p>
          <a:p>
            <a:pPr indent="-241300" lvl="2" marL="1143000" rtl="0" algn="l">
              <a:lnSpc>
                <a:spcPct val="70000"/>
              </a:lnSpc>
              <a:spcBef>
                <a:spcPts val="500"/>
              </a:spcBef>
              <a:spcAft>
                <a:spcPts val="0"/>
              </a:spcAft>
              <a:buClr>
                <a:schemeClr val="dk1"/>
              </a:buClr>
              <a:buSzPts val="1900"/>
              <a:buChar char="•"/>
            </a:pPr>
            <a:r>
              <a:rPr lang="en-US" sz="1900"/>
              <a:t>Melatonin secretion increases in darkness</a:t>
            </a:r>
            <a:endParaRPr sz="1900"/>
          </a:p>
          <a:p>
            <a:pPr indent="-241300" lvl="3" marL="1600200" rtl="0" algn="l">
              <a:lnSpc>
                <a:spcPct val="70000"/>
              </a:lnSpc>
              <a:spcBef>
                <a:spcPts val="500"/>
              </a:spcBef>
              <a:spcAft>
                <a:spcPts val="0"/>
              </a:spcAft>
              <a:buClr>
                <a:schemeClr val="dk1"/>
              </a:buClr>
              <a:buSzPts val="1730"/>
              <a:buChar char="•"/>
            </a:pPr>
            <a:r>
              <a:rPr lang="en-US" sz="1729"/>
              <a:t>Suggested as primary cause of seasonal affective disorder (SAD)</a:t>
            </a:r>
            <a:endParaRPr sz="1729"/>
          </a:p>
          <a:p>
            <a:pPr indent="-241300" lvl="4" marL="2057400" rtl="0" algn="l">
              <a:lnSpc>
                <a:spcPct val="70000"/>
              </a:lnSpc>
              <a:spcBef>
                <a:spcPts val="500"/>
              </a:spcBef>
              <a:spcAft>
                <a:spcPts val="0"/>
              </a:spcAft>
              <a:buClr>
                <a:schemeClr val="dk1"/>
              </a:buClr>
              <a:buSzPts val="1730"/>
              <a:buChar char="•"/>
            </a:pPr>
            <a:r>
              <a:rPr lang="en-US" sz="1729"/>
              <a:t>Condition can develop during the winter in people living at higher latitudes (shorter days, less sunlight)</a:t>
            </a:r>
            <a:endParaRPr sz="1729"/>
          </a:p>
          <a:p>
            <a:pPr indent="-241300" lvl="4" marL="2057400" rtl="0" algn="l">
              <a:lnSpc>
                <a:spcPct val="70000"/>
              </a:lnSpc>
              <a:spcBef>
                <a:spcPts val="500"/>
              </a:spcBef>
              <a:spcAft>
                <a:spcPts val="0"/>
              </a:spcAft>
              <a:buClr>
                <a:schemeClr val="dk1"/>
              </a:buClr>
              <a:buSzPts val="1730"/>
              <a:buChar char="•"/>
            </a:pPr>
            <a:r>
              <a:rPr lang="en-US" sz="1729"/>
              <a:t>Characterized by changes in mood, eating habits, and sleeping patterns</a:t>
            </a:r>
            <a:endParaRPr sz="1729"/>
          </a:p>
          <a:p>
            <a:pPr indent="0" lvl="2" marL="310896" rtl="0" algn="l">
              <a:lnSpc>
                <a:spcPct val="70000"/>
              </a:lnSpc>
              <a:spcBef>
                <a:spcPts val="500"/>
              </a:spcBef>
              <a:spcAft>
                <a:spcPts val="0"/>
              </a:spcAft>
              <a:buClr>
                <a:schemeClr val="dk1"/>
              </a:buClr>
              <a:buSzPts val="1700"/>
              <a:buNone/>
            </a:pPr>
            <a:r>
              <a:t/>
            </a:r>
            <a:endParaRPr sz="1700"/>
          </a:p>
        </p:txBody>
      </p:sp>
      <p:sp>
        <p:nvSpPr>
          <p:cNvPr id="422" name="Google Shape;422;p44"/>
          <p:cNvSpPr txBox="1"/>
          <p:nvPr/>
        </p:nvSpPr>
        <p:spPr>
          <a:xfrm>
            <a:off x="9013371" y="2084832"/>
            <a:ext cx="29173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Melatonin video</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5"/>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Gonadal and placental glands</a:t>
            </a:r>
            <a:endParaRPr b="1" sz="4000"/>
          </a:p>
        </p:txBody>
      </p:sp>
      <p:sp>
        <p:nvSpPr>
          <p:cNvPr id="428" name="Google Shape;428;p45"/>
          <p:cNvSpPr txBox="1"/>
          <p:nvPr>
            <p:ph idx="1" type="body"/>
          </p:nvPr>
        </p:nvSpPr>
        <p:spPr>
          <a:xfrm>
            <a:off x="1024128" y="1295399"/>
            <a:ext cx="10064700" cy="4390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2400"/>
              <a:t>Ovaries produce:</a:t>
            </a:r>
            <a:endParaRPr sz="2400"/>
          </a:p>
          <a:p>
            <a:pPr indent="-228600" lvl="0" marL="228600" rtl="0" algn="l">
              <a:lnSpc>
                <a:spcPct val="90000"/>
              </a:lnSpc>
              <a:spcBef>
                <a:spcPts val="1000"/>
              </a:spcBef>
              <a:spcAft>
                <a:spcPts val="0"/>
              </a:spcAft>
              <a:buClr>
                <a:schemeClr val="dk1"/>
              </a:buClr>
              <a:buSzPts val="2400"/>
              <a:buFont typeface="Arial"/>
              <a:buChar char="•"/>
            </a:pPr>
            <a:r>
              <a:rPr b="1" lang="en-US" sz="2400"/>
              <a:t>Estrogen</a:t>
            </a:r>
            <a:r>
              <a:rPr lang="en-US" sz="2400"/>
              <a:t> – regulates secondary sex characteristics</a:t>
            </a:r>
            <a:endParaRPr sz="2400"/>
          </a:p>
          <a:p>
            <a:pPr indent="-228600" lvl="0" marL="228600" rtl="0" algn="l">
              <a:lnSpc>
                <a:spcPct val="90000"/>
              </a:lnSpc>
              <a:spcBef>
                <a:spcPts val="1000"/>
              </a:spcBef>
              <a:spcAft>
                <a:spcPts val="0"/>
              </a:spcAft>
              <a:buClr>
                <a:schemeClr val="dk1"/>
              </a:buClr>
              <a:buSzPts val="2400"/>
              <a:buFont typeface="Arial"/>
              <a:buChar char="•"/>
            </a:pPr>
            <a:r>
              <a:rPr b="1" lang="en-US" sz="2400"/>
              <a:t>Progesterone</a:t>
            </a:r>
            <a:r>
              <a:rPr lang="en-US" sz="2400"/>
              <a:t> – stimulates uterus to thicken and vascularize in preparation for implantation of embryo</a:t>
            </a:r>
            <a:endParaRPr sz="2400"/>
          </a:p>
          <a:p>
            <a:pPr indent="0" lvl="0" marL="0" rtl="0" algn="l">
              <a:lnSpc>
                <a:spcPct val="90000"/>
              </a:lnSpc>
              <a:spcBef>
                <a:spcPts val="1000"/>
              </a:spcBef>
              <a:spcAft>
                <a:spcPts val="0"/>
              </a:spcAft>
              <a:buClr>
                <a:schemeClr val="dk1"/>
              </a:buClr>
              <a:buSzPts val="2800"/>
              <a:buNone/>
            </a:pPr>
            <a:r>
              <a:t/>
            </a:r>
            <a:endParaRPr sz="1800"/>
          </a:p>
          <a:p>
            <a:pPr indent="0" lvl="0" marL="0" rtl="0" algn="l">
              <a:lnSpc>
                <a:spcPct val="90000"/>
              </a:lnSpc>
              <a:spcBef>
                <a:spcPts val="1000"/>
              </a:spcBef>
              <a:spcAft>
                <a:spcPts val="0"/>
              </a:spcAft>
              <a:buClr>
                <a:schemeClr val="dk1"/>
              </a:buClr>
              <a:buSzPts val="2800"/>
              <a:buNone/>
            </a:pPr>
            <a:r>
              <a:rPr lang="en-US" sz="2400"/>
              <a:t>Testes produce:</a:t>
            </a:r>
            <a:endParaRPr sz="2400"/>
          </a:p>
          <a:p>
            <a:pPr indent="-228600" lvl="0" marL="228600" rtl="0" algn="l">
              <a:lnSpc>
                <a:spcPct val="90000"/>
              </a:lnSpc>
              <a:spcBef>
                <a:spcPts val="1000"/>
              </a:spcBef>
              <a:spcAft>
                <a:spcPts val="0"/>
              </a:spcAft>
              <a:buClr>
                <a:schemeClr val="dk1"/>
              </a:buClr>
              <a:buSzPts val="2400"/>
              <a:buFont typeface="Arial"/>
              <a:buChar char="•"/>
            </a:pPr>
            <a:r>
              <a:rPr b="1" lang="en-US" sz="2400"/>
              <a:t>Testosterone</a:t>
            </a:r>
            <a:r>
              <a:rPr lang="en-US" sz="2400"/>
              <a:t> – regulates secondary sex characteristics, normal sex behaviors and production of sperm</a:t>
            </a:r>
            <a:endParaRPr sz="2400"/>
          </a:p>
          <a:p>
            <a:pPr indent="-228600" lvl="0" marL="228600" rtl="0" algn="l">
              <a:lnSpc>
                <a:spcPct val="90000"/>
              </a:lnSpc>
              <a:spcBef>
                <a:spcPts val="1000"/>
              </a:spcBef>
              <a:spcAft>
                <a:spcPts val="0"/>
              </a:spcAft>
              <a:buClr>
                <a:schemeClr val="dk1"/>
              </a:buClr>
              <a:buSzPts val="2400"/>
              <a:buFont typeface="Arial"/>
              <a:buChar char="•"/>
            </a:pPr>
            <a:r>
              <a:rPr b="1" lang="en-US" sz="2400"/>
              <a:t>Inhibin</a:t>
            </a:r>
            <a:r>
              <a:rPr lang="en-US" sz="2400"/>
              <a:t> – inhibits release of FSH and GnRH when sperm counts are high</a:t>
            </a:r>
            <a:endParaRPr sz="2400"/>
          </a:p>
          <a:p>
            <a:pPr indent="0" lvl="0" marL="0" rtl="0" algn="l">
              <a:lnSpc>
                <a:spcPct val="90000"/>
              </a:lnSpc>
              <a:spcBef>
                <a:spcPts val="1000"/>
              </a:spcBef>
              <a:spcAft>
                <a:spcPts val="0"/>
              </a:spcAft>
              <a:buClr>
                <a:schemeClr val="dk1"/>
              </a:buClr>
              <a:buSzPts val="2800"/>
              <a:buNone/>
            </a:pPr>
            <a:r>
              <a:t/>
            </a:r>
            <a:endParaRPr sz="1800"/>
          </a:p>
          <a:p>
            <a:pPr indent="0" lvl="0" marL="0" rtl="0" algn="l">
              <a:lnSpc>
                <a:spcPct val="90000"/>
              </a:lnSpc>
              <a:spcBef>
                <a:spcPts val="1000"/>
              </a:spcBef>
              <a:spcAft>
                <a:spcPts val="0"/>
              </a:spcAft>
              <a:buClr>
                <a:schemeClr val="dk1"/>
              </a:buClr>
              <a:buSzPts val="2800"/>
              <a:buNone/>
            </a:pPr>
            <a:r>
              <a:rPr lang="en-US" sz="2400"/>
              <a:t>Placenta produces:</a:t>
            </a:r>
            <a:endParaRPr sz="2400"/>
          </a:p>
          <a:p>
            <a:pPr indent="-228600" lvl="0" marL="228600" rtl="0" algn="l">
              <a:lnSpc>
                <a:spcPct val="90000"/>
              </a:lnSpc>
              <a:spcBef>
                <a:spcPts val="1000"/>
              </a:spcBef>
              <a:spcAft>
                <a:spcPts val="0"/>
              </a:spcAft>
              <a:buClr>
                <a:schemeClr val="dk1"/>
              </a:buClr>
              <a:buSzPts val="2400"/>
              <a:buFont typeface="Arial"/>
              <a:buChar char="•"/>
            </a:pPr>
            <a:r>
              <a:rPr b="1" lang="en-US" sz="2400"/>
              <a:t>hCG</a:t>
            </a:r>
            <a:r>
              <a:rPr lang="en-US" sz="2400"/>
              <a:t> (human chorionic gonadotrophic) – aids in maintaining pregnancy and keeping corpus luteum intact</a:t>
            </a:r>
            <a:endParaRPr sz="2400"/>
          </a:p>
        </p:txBody>
      </p:sp>
      <p:pic>
        <p:nvPicPr>
          <p:cNvPr id="429" name="Google Shape;429;p45"/>
          <p:cNvPicPr preferRelativeResize="0"/>
          <p:nvPr/>
        </p:nvPicPr>
        <p:blipFill rotWithShape="1">
          <a:blip r:embed="rId3">
            <a:alphaModFix/>
          </a:blip>
          <a:srcRect b="5725" l="43624" r="48826" t="85415"/>
          <a:stretch/>
        </p:blipFill>
        <p:spPr>
          <a:xfrm>
            <a:off x="475488" y="4045420"/>
            <a:ext cx="548639" cy="566929"/>
          </a:xfrm>
          <a:prstGeom prst="rect">
            <a:avLst/>
          </a:prstGeom>
          <a:noFill/>
          <a:ln>
            <a:noFill/>
          </a:ln>
        </p:spPr>
      </p:pic>
      <p:pic>
        <p:nvPicPr>
          <p:cNvPr id="430" name="Google Shape;430;p45"/>
          <p:cNvPicPr preferRelativeResize="0"/>
          <p:nvPr/>
        </p:nvPicPr>
        <p:blipFill rotWithShape="1">
          <a:blip r:embed="rId3">
            <a:alphaModFix/>
          </a:blip>
          <a:srcRect b="8868" l="53188" r="34983" t="82843"/>
          <a:stretch/>
        </p:blipFill>
        <p:spPr>
          <a:xfrm>
            <a:off x="164592" y="2053191"/>
            <a:ext cx="859536" cy="53035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descr="1820_The_Pancreas.jpg" id="435" name="Google Shape;435;p46"/>
          <p:cNvPicPr preferRelativeResize="0"/>
          <p:nvPr>
            <p:ph idx="1" type="body"/>
          </p:nvPr>
        </p:nvPicPr>
        <p:blipFill rotWithShape="1">
          <a:blip r:embed="rId3">
            <a:alphaModFix/>
          </a:blip>
          <a:srcRect b="0" l="0" r="0" t="0"/>
          <a:stretch/>
        </p:blipFill>
        <p:spPr>
          <a:xfrm>
            <a:off x="1024128" y="1242039"/>
            <a:ext cx="8760300" cy="4420200"/>
          </a:xfrm>
          <a:prstGeom prst="rect">
            <a:avLst/>
          </a:prstGeom>
          <a:noFill/>
          <a:ln>
            <a:noFill/>
          </a:ln>
        </p:spPr>
      </p:pic>
      <p:sp>
        <p:nvSpPr>
          <p:cNvPr id="436" name="Google Shape;436;p46"/>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Pancreas</a:t>
            </a:r>
            <a:endParaRPr b="1" sz="4000"/>
          </a:p>
        </p:txBody>
      </p:sp>
      <p:sp>
        <p:nvSpPr>
          <p:cNvPr id="437" name="Google Shape;437;p46"/>
          <p:cNvSpPr txBox="1"/>
          <p:nvPr>
            <p:ph idx="4294967295" type="body"/>
          </p:nvPr>
        </p:nvSpPr>
        <p:spPr>
          <a:xfrm>
            <a:off x="-6350" y="5760461"/>
            <a:ext cx="10750500" cy="945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1120"/>
              <a:buChar char="•"/>
            </a:pPr>
            <a:r>
              <a:rPr b="1" lang="en-US" sz="1120">
                <a:solidFill>
                  <a:srgbClr val="FF0000"/>
                </a:solidFill>
              </a:rPr>
              <a:t>Pancreas</a:t>
            </a:r>
            <a:endParaRPr/>
          </a:p>
          <a:p>
            <a:pPr indent="-228600" lvl="0" marL="228600" rtl="0" algn="l">
              <a:lnSpc>
                <a:spcPct val="90000"/>
              </a:lnSpc>
              <a:spcBef>
                <a:spcPts val="1000"/>
              </a:spcBef>
              <a:spcAft>
                <a:spcPts val="0"/>
              </a:spcAft>
              <a:buClr>
                <a:schemeClr val="dk1"/>
              </a:buClr>
              <a:buSzPts val="1200"/>
              <a:buChar char="•"/>
            </a:pPr>
            <a:r>
              <a:rPr lang="en-US" sz="1200"/>
              <a:t>The pancreatic exocrine function involves the acinar cells secreting digestive enzymes that are transported into the small intestine by the pancreatic duct. Its endocrine function involves the secretion of insulin (produced by beta cells) and glucagon (produced by alpha cells) within the pancreatic islets. These two hormones regulate the rate of glucose metabolism in the body. The micrograph reveals pancreatic islets. LM × 760. (Micrograph provided by the Regents of University of Michigan Medical School © 2012)</a:t>
            </a:r>
            <a:endParaRPr/>
          </a:p>
        </p:txBody>
      </p:sp>
      <p:sp>
        <p:nvSpPr>
          <p:cNvPr id="438" name="Google Shape;438;p46"/>
          <p:cNvSpPr txBox="1"/>
          <p:nvPr/>
        </p:nvSpPr>
        <p:spPr>
          <a:xfrm>
            <a:off x="9822905" y="3528337"/>
            <a:ext cx="23691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Pancreatic acini </a:t>
            </a:r>
            <a:r>
              <a:rPr b="0" i="0" lang="en-US" sz="1800" u="none" cap="none" strike="noStrike">
                <a:solidFill>
                  <a:schemeClr val="dk1"/>
                </a:solidFill>
                <a:latin typeface="Calibri"/>
                <a:ea typeface="Calibri"/>
                <a:cs typeface="Calibri"/>
                <a:sym typeface="Calibri"/>
              </a:rPr>
              <a:t>(exocrine cells)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accent3"/>
              </a:buClr>
              <a:buSzPts val="1800"/>
              <a:buFont typeface="Arial"/>
              <a:buChar char="•"/>
            </a:pPr>
            <a:r>
              <a:rPr b="0" i="0" lang="en-US" sz="1800" u="none" cap="none" strike="noStrike">
                <a:solidFill>
                  <a:schemeClr val="dk1"/>
                </a:solidFill>
                <a:latin typeface="Calibri"/>
                <a:ea typeface="Calibri"/>
                <a:cs typeface="Calibri"/>
                <a:sym typeface="Calibri"/>
              </a:rPr>
              <a:t>Sodium bicarbonate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accent3"/>
              </a:buClr>
              <a:buSzPts val="1800"/>
              <a:buFont typeface="Arial"/>
              <a:buChar char="•"/>
            </a:pPr>
            <a:r>
              <a:rPr b="0" i="0" lang="en-US" sz="1800" u="none" cap="none" strike="noStrike">
                <a:solidFill>
                  <a:schemeClr val="dk1"/>
                </a:solidFill>
                <a:latin typeface="Calibri"/>
                <a:ea typeface="Calibri"/>
                <a:cs typeface="Calibri"/>
                <a:sym typeface="Calibri"/>
              </a:rPr>
              <a:t>Proteases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accent3"/>
              </a:buClr>
              <a:buSzPts val="1800"/>
              <a:buFont typeface="Arial"/>
              <a:buChar char="•"/>
            </a:pPr>
            <a:r>
              <a:rPr b="0" i="0" lang="en-US" sz="1800" u="none" cap="none" strike="noStrike">
                <a:solidFill>
                  <a:schemeClr val="dk1"/>
                </a:solidFill>
                <a:latin typeface="Calibri"/>
                <a:ea typeface="Calibri"/>
                <a:cs typeface="Calibri"/>
                <a:sym typeface="Calibri"/>
              </a:rPr>
              <a:t>Pancreatic amylase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accent3"/>
              </a:buClr>
              <a:buSzPts val="1800"/>
              <a:buFont typeface="Arial"/>
              <a:buChar char="•"/>
            </a:pPr>
            <a:r>
              <a:rPr b="0" i="0" lang="en-US" sz="1800" u="none" cap="none" strike="noStrike">
                <a:solidFill>
                  <a:schemeClr val="dk1"/>
                </a:solidFill>
                <a:latin typeface="Calibri"/>
                <a:ea typeface="Calibri"/>
                <a:cs typeface="Calibri"/>
                <a:sym typeface="Calibri"/>
              </a:rPr>
              <a:t>Pancreatic lipase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accent3"/>
              </a:buClr>
              <a:buSzPts val="1800"/>
              <a:buFont typeface="Arial"/>
              <a:buChar char="•"/>
            </a:pPr>
            <a:r>
              <a:rPr b="0" i="0" lang="en-US" sz="1800" u="none" cap="none" strike="noStrike">
                <a:solidFill>
                  <a:schemeClr val="dk1"/>
                </a:solidFill>
                <a:latin typeface="Calibri"/>
                <a:ea typeface="Calibri"/>
                <a:cs typeface="Calibri"/>
                <a:sym typeface="Calibri"/>
              </a:rPr>
              <a:t>Pancreatic nuclease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cxnSp>
        <p:nvCxnSpPr>
          <p:cNvPr id="444" name="Google Shape;444;p47"/>
          <p:cNvCxnSpPr/>
          <p:nvPr/>
        </p:nvCxnSpPr>
        <p:spPr>
          <a:xfrm flipH="1">
            <a:off x="10220580" y="2511807"/>
            <a:ext cx="352425" cy="409575"/>
          </a:xfrm>
          <a:prstGeom prst="straightConnector1">
            <a:avLst/>
          </a:prstGeom>
          <a:noFill/>
          <a:ln cap="flat" cmpd="sng" w="25400">
            <a:solidFill>
              <a:schemeClr val="lt1"/>
            </a:solidFill>
            <a:prstDash val="solid"/>
            <a:miter lim="800000"/>
            <a:headEnd len="sm" w="sm" type="none"/>
            <a:tailEnd len="sm" w="sm" type="none"/>
          </a:ln>
        </p:spPr>
      </p:cxnSp>
      <p:sp>
        <p:nvSpPr>
          <p:cNvPr id="445" name="Google Shape;445;p47"/>
          <p:cNvSpPr/>
          <p:nvPr/>
        </p:nvSpPr>
        <p:spPr>
          <a:xfrm>
            <a:off x="9636380" y="2854706"/>
            <a:ext cx="866775" cy="901700"/>
          </a:xfrm>
          <a:custGeom>
            <a:rect b="b" l="l" r="r" t="t"/>
            <a:pathLst>
              <a:path extrusionOk="0" h="284" w="273">
                <a:moveTo>
                  <a:pt x="214" y="43"/>
                </a:moveTo>
                <a:cubicBezTo>
                  <a:pt x="250" y="66"/>
                  <a:pt x="273" y="135"/>
                  <a:pt x="267" y="168"/>
                </a:cubicBezTo>
                <a:cubicBezTo>
                  <a:pt x="260" y="201"/>
                  <a:pt x="194" y="234"/>
                  <a:pt x="151" y="257"/>
                </a:cubicBezTo>
                <a:cubicBezTo>
                  <a:pt x="109" y="280"/>
                  <a:pt x="33" y="284"/>
                  <a:pt x="16" y="237"/>
                </a:cubicBezTo>
                <a:cubicBezTo>
                  <a:pt x="0" y="191"/>
                  <a:pt x="3" y="102"/>
                  <a:pt x="7" y="69"/>
                </a:cubicBezTo>
                <a:cubicBezTo>
                  <a:pt x="10" y="37"/>
                  <a:pt x="56" y="7"/>
                  <a:pt x="105" y="4"/>
                </a:cubicBezTo>
                <a:cubicBezTo>
                  <a:pt x="155" y="0"/>
                  <a:pt x="194" y="27"/>
                  <a:pt x="194" y="27"/>
                </a:cubicBezTo>
                <a:lnTo>
                  <a:pt x="214" y="43"/>
                </a:lnTo>
                <a:close/>
              </a:path>
            </a:pathLst>
          </a:custGeom>
          <a:noFill/>
          <a:ln cap="flat" cmpd="sng" w="254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cxnSp>
        <p:nvCxnSpPr>
          <p:cNvPr id="446" name="Google Shape;446;p47"/>
          <p:cNvCxnSpPr/>
          <p:nvPr/>
        </p:nvCxnSpPr>
        <p:spPr>
          <a:xfrm rot="10800000">
            <a:off x="9585580" y="3924681"/>
            <a:ext cx="1254125" cy="0"/>
          </a:xfrm>
          <a:prstGeom prst="straightConnector1">
            <a:avLst/>
          </a:prstGeom>
          <a:noFill/>
          <a:ln cap="flat" cmpd="sng" w="25400">
            <a:solidFill>
              <a:schemeClr val="lt1"/>
            </a:solidFill>
            <a:prstDash val="solid"/>
            <a:miter lim="800000"/>
            <a:headEnd len="sm" w="sm" type="none"/>
            <a:tailEnd len="sm" w="sm" type="none"/>
          </a:ln>
        </p:spPr>
      </p:cxnSp>
      <p:cxnSp>
        <p:nvCxnSpPr>
          <p:cNvPr id="447" name="Google Shape;447;p47"/>
          <p:cNvCxnSpPr/>
          <p:nvPr/>
        </p:nvCxnSpPr>
        <p:spPr>
          <a:xfrm flipH="1">
            <a:off x="9760205" y="3924681"/>
            <a:ext cx="904875" cy="247650"/>
          </a:xfrm>
          <a:prstGeom prst="straightConnector1">
            <a:avLst/>
          </a:prstGeom>
          <a:noFill/>
          <a:ln cap="flat" cmpd="sng" w="25400">
            <a:solidFill>
              <a:schemeClr val="lt1"/>
            </a:solidFill>
            <a:prstDash val="solid"/>
            <a:miter lim="800000"/>
            <a:headEnd len="sm" w="sm" type="none"/>
            <a:tailEnd len="sm" w="sm" type="none"/>
          </a:ln>
        </p:spPr>
      </p:cxnSp>
      <p:cxnSp>
        <p:nvCxnSpPr>
          <p:cNvPr id="448" name="Google Shape;448;p47"/>
          <p:cNvCxnSpPr/>
          <p:nvPr/>
        </p:nvCxnSpPr>
        <p:spPr>
          <a:xfrm flipH="1">
            <a:off x="9052179" y="2432431"/>
            <a:ext cx="273050" cy="1803400"/>
          </a:xfrm>
          <a:prstGeom prst="straightConnector1">
            <a:avLst/>
          </a:prstGeom>
          <a:noFill/>
          <a:ln cap="flat" cmpd="sng" w="25400">
            <a:solidFill>
              <a:schemeClr val="lt1"/>
            </a:solidFill>
            <a:prstDash val="solid"/>
            <a:miter lim="800000"/>
            <a:headEnd len="sm" w="sm" type="none"/>
            <a:tailEnd len="sm" w="sm" type="none"/>
          </a:ln>
        </p:spPr>
      </p:cxnSp>
      <p:sp>
        <p:nvSpPr>
          <p:cNvPr id="449" name="Google Shape;449;p47"/>
          <p:cNvSpPr txBox="1"/>
          <p:nvPr>
            <p:ph type="title"/>
          </p:nvPr>
        </p:nvSpPr>
        <p:spPr>
          <a:xfrm>
            <a:off x="577801" y="162700"/>
            <a:ext cx="10305600" cy="149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5400"/>
              <a:buFont typeface="Calibri"/>
              <a:buNone/>
            </a:pPr>
            <a:r>
              <a:rPr b="1" lang="en-US" sz="4000">
                <a:solidFill>
                  <a:srgbClr val="000000"/>
                </a:solidFill>
              </a:rPr>
              <a:t>Pancreatic islets – endocrine cells</a:t>
            </a:r>
            <a:endParaRPr b="1" sz="4000"/>
          </a:p>
        </p:txBody>
      </p:sp>
      <p:sp>
        <p:nvSpPr>
          <p:cNvPr id="450" name="Google Shape;450;p47"/>
          <p:cNvSpPr txBox="1"/>
          <p:nvPr/>
        </p:nvSpPr>
        <p:spPr>
          <a:xfrm>
            <a:off x="258187" y="1927507"/>
            <a:ext cx="5101800" cy="4617600"/>
          </a:xfrm>
          <a:prstGeom prst="rect">
            <a:avLst/>
          </a:prstGeom>
          <a:noFill/>
          <a:ln>
            <a:noFill/>
          </a:ln>
        </p:spPr>
        <p:txBody>
          <a:bodyPr anchorCtr="0" anchor="t" bIns="45700" lIns="91425" spcFirstLastPara="1" rIns="91425" wrap="square" tIns="45700">
            <a:spAutoFit/>
          </a:bodyPr>
          <a:lstStyle/>
          <a:p>
            <a:pPr indent="0" lvl="1" marL="14288"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Alpha cells</a:t>
            </a:r>
            <a:endParaRPr b="0" i="0" sz="1400" u="none" cap="none" strike="noStrike">
              <a:solidFill>
                <a:srgbClr val="000000"/>
              </a:solidFill>
              <a:latin typeface="Arial"/>
              <a:ea typeface="Arial"/>
              <a:cs typeface="Arial"/>
              <a:sym typeface="Arial"/>
            </a:endParaRPr>
          </a:p>
          <a:p>
            <a:pPr indent="0" lvl="2" marL="230188"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Secrete </a:t>
            </a:r>
            <a:r>
              <a:rPr b="1" i="0" lang="en-US" sz="1400" u="none" cap="none" strike="noStrike">
                <a:solidFill>
                  <a:schemeClr val="dk1"/>
                </a:solidFill>
                <a:latin typeface="Calibri"/>
                <a:ea typeface="Calibri"/>
                <a:cs typeface="Calibri"/>
                <a:sym typeface="Calibri"/>
              </a:rPr>
              <a:t>glucagon</a:t>
            </a:r>
            <a:r>
              <a:rPr b="0" i="0" lang="en-US"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3"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Raises blood glucose </a:t>
            </a:r>
            <a:endParaRPr b="0" i="0" sz="1400" u="none" cap="none" strike="noStrike">
              <a:solidFill>
                <a:srgbClr val="000000"/>
              </a:solidFill>
              <a:latin typeface="Arial"/>
              <a:ea typeface="Arial"/>
              <a:cs typeface="Arial"/>
              <a:sym typeface="Arial"/>
            </a:endParaRPr>
          </a:p>
          <a:p>
            <a:pPr indent="0" lvl="4"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Increases rate of glycogen breakdown and glucose release by liver</a:t>
            </a:r>
            <a:endParaRPr b="0" i="0" sz="1400" u="none" cap="none" strike="noStrike">
              <a:solidFill>
                <a:srgbClr val="000000"/>
              </a:solidFill>
              <a:latin typeface="Arial"/>
              <a:ea typeface="Arial"/>
              <a:cs typeface="Arial"/>
              <a:sym typeface="Arial"/>
            </a:endParaRPr>
          </a:p>
          <a:p>
            <a:pPr indent="0" lvl="1" marL="14288"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Beta cells</a:t>
            </a:r>
            <a:endParaRPr b="0" i="0" sz="1400" u="none" cap="none" strike="noStrike">
              <a:solidFill>
                <a:srgbClr val="000000"/>
              </a:solidFill>
              <a:latin typeface="Arial"/>
              <a:ea typeface="Arial"/>
              <a:cs typeface="Arial"/>
              <a:sym typeface="Arial"/>
            </a:endParaRPr>
          </a:p>
          <a:p>
            <a:pPr indent="0" lvl="2" marL="230188"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Secrete </a:t>
            </a:r>
            <a:r>
              <a:rPr b="1" i="0" lang="en-US" sz="1400" u="none" cap="none" strike="noStrike">
                <a:solidFill>
                  <a:schemeClr val="dk1"/>
                </a:solidFill>
                <a:latin typeface="Calibri"/>
                <a:ea typeface="Calibri"/>
                <a:cs typeface="Calibri"/>
                <a:sym typeface="Calibri"/>
              </a:rPr>
              <a:t>insulin</a:t>
            </a:r>
            <a:endParaRPr b="0" i="0" sz="1400" u="none" cap="none" strike="noStrike">
              <a:solidFill>
                <a:srgbClr val="000000"/>
              </a:solidFill>
              <a:latin typeface="Arial"/>
              <a:ea typeface="Arial"/>
              <a:cs typeface="Arial"/>
              <a:sym typeface="Arial"/>
            </a:endParaRPr>
          </a:p>
          <a:p>
            <a:pPr indent="0" lvl="3"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Lowers blood glucose </a:t>
            </a:r>
            <a:endParaRPr b="0" i="0" sz="1400" u="none" cap="none" strike="noStrike">
              <a:solidFill>
                <a:srgbClr val="000000"/>
              </a:solidFill>
              <a:latin typeface="Arial"/>
              <a:ea typeface="Arial"/>
              <a:cs typeface="Arial"/>
              <a:sym typeface="Arial"/>
            </a:endParaRPr>
          </a:p>
          <a:p>
            <a:pPr indent="0" lvl="4"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Increases glucose uptake and utilization by cells</a:t>
            </a:r>
            <a:endParaRPr b="0" i="0" sz="1400" u="none" cap="none" strike="noStrike">
              <a:solidFill>
                <a:srgbClr val="000000"/>
              </a:solidFill>
              <a:latin typeface="Arial"/>
              <a:ea typeface="Arial"/>
              <a:cs typeface="Arial"/>
              <a:sym typeface="Arial"/>
            </a:endParaRPr>
          </a:p>
          <a:p>
            <a:pPr indent="0" lvl="4"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Increases glycogen production in liver and skeletal muscles</a:t>
            </a:r>
            <a:endParaRPr b="0" i="0" sz="1400" u="none" cap="none" strike="noStrike">
              <a:solidFill>
                <a:srgbClr val="000000"/>
              </a:solidFill>
              <a:latin typeface="Arial"/>
              <a:ea typeface="Arial"/>
              <a:cs typeface="Arial"/>
              <a:sym typeface="Arial"/>
            </a:endParaRPr>
          </a:p>
          <a:p>
            <a:pPr indent="0" lvl="1" marL="14288"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Delta cells</a:t>
            </a:r>
            <a:endParaRPr b="0" i="0" sz="1400" u="none" cap="none" strike="noStrike">
              <a:solidFill>
                <a:srgbClr val="000000"/>
              </a:solidFill>
              <a:latin typeface="Arial"/>
              <a:ea typeface="Arial"/>
              <a:cs typeface="Arial"/>
              <a:sym typeface="Arial"/>
            </a:endParaRPr>
          </a:p>
          <a:p>
            <a:pPr indent="0" lvl="2" marL="230188"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Produce peptide hormone identical to growth hormone–inhibiting hormone (GH–IH)</a:t>
            </a:r>
            <a:endParaRPr b="0" i="0" sz="1400" u="none" cap="none" strike="noStrike">
              <a:solidFill>
                <a:srgbClr val="000000"/>
              </a:solidFill>
              <a:latin typeface="Arial"/>
              <a:ea typeface="Arial"/>
              <a:cs typeface="Arial"/>
              <a:sym typeface="Arial"/>
            </a:endParaRPr>
          </a:p>
          <a:p>
            <a:pPr indent="0" lvl="3"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Suppresses release of glucagon and insulin</a:t>
            </a:r>
            <a:endParaRPr b="0" i="0" sz="1400" u="none" cap="none" strike="noStrike">
              <a:solidFill>
                <a:srgbClr val="000000"/>
              </a:solidFill>
              <a:latin typeface="Arial"/>
              <a:ea typeface="Arial"/>
              <a:cs typeface="Arial"/>
              <a:sym typeface="Arial"/>
            </a:endParaRPr>
          </a:p>
          <a:p>
            <a:pPr indent="0" lvl="3"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Slows rates of food absorption and enzyme secretion in intestinal tract</a:t>
            </a:r>
            <a:endParaRPr b="0" i="0" sz="1400" u="none" cap="none" strike="noStrike">
              <a:solidFill>
                <a:srgbClr val="000000"/>
              </a:solidFill>
              <a:latin typeface="Arial"/>
              <a:ea typeface="Arial"/>
              <a:cs typeface="Arial"/>
              <a:sym typeface="Arial"/>
            </a:endParaRPr>
          </a:p>
          <a:p>
            <a:pPr indent="0" lvl="1" marL="14288"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PP cells</a:t>
            </a:r>
            <a:endParaRPr b="0" i="0" sz="1400" u="none" cap="none" strike="noStrike">
              <a:solidFill>
                <a:srgbClr val="000000"/>
              </a:solidFill>
              <a:latin typeface="Arial"/>
              <a:ea typeface="Arial"/>
              <a:cs typeface="Arial"/>
              <a:sym typeface="Arial"/>
            </a:endParaRPr>
          </a:p>
          <a:p>
            <a:pPr indent="0" lvl="2" marL="230188"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Produce </a:t>
            </a:r>
            <a:r>
              <a:rPr b="1" i="0" lang="en-US" sz="1400" u="none" cap="none" strike="noStrike">
                <a:solidFill>
                  <a:schemeClr val="dk1"/>
                </a:solidFill>
                <a:latin typeface="Calibri"/>
                <a:ea typeface="Calibri"/>
                <a:cs typeface="Calibri"/>
                <a:sym typeface="Calibri"/>
              </a:rPr>
              <a:t>pancreatic polypeptide (PP)</a:t>
            </a:r>
            <a:endParaRPr b="0" i="0" sz="1400" u="none" cap="none" strike="noStrike">
              <a:solidFill>
                <a:srgbClr val="000000"/>
              </a:solidFill>
              <a:latin typeface="Arial"/>
              <a:ea typeface="Arial"/>
              <a:cs typeface="Arial"/>
              <a:sym typeface="Arial"/>
            </a:endParaRPr>
          </a:p>
          <a:p>
            <a:pPr indent="0" lvl="3"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Inhibits gallbladder contraction </a:t>
            </a:r>
            <a:endParaRPr b="0" i="0" sz="1400" u="none" cap="none" strike="noStrike">
              <a:solidFill>
                <a:srgbClr val="000000"/>
              </a:solidFill>
              <a:latin typeface="Arial"/>
              <a:ea typeface="Arial"/>
              <a:cs typeface="Arial"/>
              <a:sym typeface="Arial"/>
            </a:endParaRPr>
          </a:p>
          <a:p>
            <a:pPr indent="0" lvl="3"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Regulates production of some pancreatic enzymes</a:t>
            </a:r>
            <a:endParaRPr b="0" i="0" sz="1400" u="none" cap="none" strike="noStrike">
              <a:solidFill>
                <a:srgbClr val="000000"/>
              </a:solidFill>
              <a:latin typeface="Arial"/>
              <a:ea typeface="Arial"/>
              <a:cs typeface="Arial"/>
              <a:sym typeface="Arial"/>
            </a:endParaRPr>
          </a:p>
          <a:p>
            <a:pPr indent="0" lvl="3" marL="4603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May help control rate of nutrient absorption</a:t>
            </a:r>
            <a:endParaRPr b="0" i="0" sz="1400" u="none" cap="none" strike="noStrike">
              <a:solidFill>
                <a:srgbClr val="000000"/>
              </a:solidFill>
              <a:latin typeface="Arial"/>
              <a:ea typeface="Arial"/>
              <a:cs typeface="Arial"/>
              <a:sym typeface="Arial"/>
            </a:endParaRPr>
          </a:p>
        </p:txBody>
      </p:sp>
      <p:pic>
        <p:nvPicPr>
          <p:cNvPr descr="1820_The_Pancreas.jpg" id="451" name="Google Shape;451;p47"/>
          <p:cNvPicPr preferRelativeResize="0"/>
          <p:nvPr>
            <p:ph idx="1" type="body"/>
          </p:nvPr>
        </p:nvPicPr>
        <p:blipFill rotWithShape="1">
          <a:blip r:embed="rId3">
            <a:alphaModFix/>
          </a:blip>
          <a:srcRect b="0" l="64768" r="0" t="53830"/>
          <a:stretch/>
        </p:blipFill>
        <p:spPr>
          <a:xfrm>
            <a:off x="5300256" y="1646289"/>
            <a:ext cx="6891744" cy="455678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8"/>
          <p:cNvSpPr txBox="1"/>
          <p:nvPr>
            <p:ph type="title"/>
          </p:nvPr>
        </p:nvSpPr>
        <p:spPr>
          <a:xfrm>
            <a:off x="685800" y="365125"/>
            <a:ext cx="5243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4000">
                <a:solidFill>
                  <a:schemeClr val="dk1"/>
                </a:solidFill>
              </a:rPr>
              <a:t>Regulating blood glucose levels</a:t>
            </a:r>
            <a:endParaRPr b="1" sz="4000"/>
          </a:p>
        </p:txBody>
      </p:sp>
      <p:sp>
        <p:nvSpPr>
          <p:cNvPr id="457" name="Google Shape;457;p48"/>
          <p:cNvSpPr txBox="1"/>
          <p:nvPr>
            <p:ph idx="1" type="body"/>
          </p:nvPr>
        </p:nvSpPr>
        <p:spPr>
          <a:xfrm>
            <a:off x="324366" y="2867891"/>
            <a:ext cx="4544292" cy="2438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Homeostatic Regulation of Blood Glucose Levels</a:t>
            </a:r>
            <a:endParaRPr/>
          </a:p>
          <a:p>
            <a:pPr indent="-228600" lvl="0" marL="228600" rtl="0" algn="l">
              <a:lnSpc>
                <a:spcPct val="90000"/>
              </a:lnSpc>
              <a:spcBef>
                <a:spcPts val="1000"/>
              </a:spcBef>
              <a:spcAft>
                <a:spcPts val="0"/>
              </a:spcAft>
              <a:buClr>
                <a:schemeClr val="dk1"/>
              </a:buClr>
              <a:buSzPts val="1600"/>
              <a:buChar char="•"/>
            </a:pPr>
            <a:r>
              <a:rPr lang="en-US" sz="1600"/>
              <a:t>Blood glucose concentration is tightly maintained between 70 mg/dL and 110 mg/dL. If blood glucose concentration rises above this range, insulin is released, which stimulates body cells to remove glucose from the blood. If blood glucose concentration drops below this range, glucagon is released, which stimulates body cells to release glucose into the blood.</a:t>
            </a:r>
            <a:endParaRPr/>
          </a:p>
        </p:txBody>
      </p:sp>
      <p:pic>
        <p:nvPicPr>
          <p:cNvPr descr="1822_The_Homostatic_Regulation_of_Blood_Glucose_Levels.jpg" id="458" name="Google Shape;458;p48"/>
          <p:cNvPicPr preferRelativeResize="0"/>
          <p:nvPr>
            <p:ph idx="2" type="pic"/>
          </p:nvPr>
        </p:nvPicPr>
        <p:blipFill rotWithShape="1">
          <a:blip r:embed="rId3">
            <a:alphaModFix/>
          </a:blip>
          <a:srcRect b="0" l="-3818" r="-3818" t="0"/>
          <a:stretch/>
        </p:blipFill>
        <p:spPr>
          <a:xfrm>
            <a:off x="5805708" y="0"/>
            <a:ext cx="5243286" cy="6834851"/>
          </a:xfrm>
          <a:prstGeom prst="rect">
            <a:avLst/>
          </a:prstGeom>
          <a:noFill/>
          <a:ln>
            <a:noFill/>
          </a:ln>
        </p:spPr>
      </p:pic>
      <p:sp>
        <p:nvSpPr>
          <p:cNvPr id="459" name="Google Shape;459;p48"/>
          <p:cNvSpPr txBox="1"/>
          <p:nvPr/>
        </p:nvSpPr>
        <p:spPr>
          <a:xfrm>
            <a:off x="1283110" y="5121625"/>
            <a:ext cx="230074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Pancreas video</a:t>
            </a:r>
            <a:endParaRPr b="0" i="0" sz="1800" u="none" cap="none" strike="noStrike">
              <a:solidFill>
                <a:schemeClr val="dk1"/>
              </a:solidFill>
              <a:latin typeface="Calibri"/>
              <a:ea typeface="Calibri"/>
              <a:cs typeface="Calibri"/>
              <a:sym typeface="Calibri"/>
            </a:endParaRPr>
          </a:p>
        </p:txBody>
      </p:sp>
      <p:sp>
        <p:nvSpPr>
          <p:cNvPr id="460" name="Google Shape;460;p48"/>
          <p:cNvSpPr txBox="1"/>
          <p:nvPr/>
        </p:nvSpPr>
        <p:spPr>
          <a:xfrm>
            <a:off x="1430594" y="5943600"/>
            <a:ext cx="21532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insulin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Nervous system vs endocrine system</a:t>
            </a:r>
            <a:endParaRPr b="1" sz="4000"/>
          </a:p>
        </p:txBody>
      </p:sp>
      <p:sp>
        <p:nvSpPr>
          <p:cNvPr id="115" name="Google Shape;115;p3"/>
          <p:cNvSpPr txBox="1"/>
          <p:nvPr>
            <p:ph idx="1" type="body"/>
          </p:nvPr>
        </p:nvSpPr>
        <p:spPr>
          <a:xfrm>
            <a:off x="-56300" y="1052925"/>
            <a:ext cx="10931400" cy="533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500"/>
              <a:buNone/>
            </a:pPr>
            <a:r>
              <a:rPr lang="en-US" sz="2600"/>
              <a:t>Similarities:</a:t>
            </a:r>
            <a:endParaRPr sz="2600"/>
          </a:p>
          <a:p>
            <a:pPr indent="-355600" lvl="1" marL="914400" rtl="0" algn="l">
              <a:lnSpc>
                <a:spcPct val="90000"/>
              </a:lnSpc>
              <a:spcBef>
                <a:spcPts val="500"/>
              </a:spcBef>
              <a:spcAft>
                <a:spcPts val="0"/>
              </a:spcAft>
              <a:buSzPts val="2000"/>
              <a:buAutoNum type="alphaLcPeriod"/>
            </a:pPr>
            <a:r>
              <a:rPr lang="en-US" sz="2600"/>
              <a:t>Both use chemicals that bind to specific receptors on their target cells</a:t>
            </a:r>
            <a:endParaRPr sz="2600"/>
          </a:p>
          <a:p>
            <a:pPr indent="-355600" lvl="1" marL="914400" rtl="0" algn="l">
              <a:lnSpc>
                <a:spcPct val="90000"/>
              </a:lnSpc>
              <a:spcBef>
                <a:spcPts val="0"/>
              </a:spcBef>
              <a:spcAft>
                <a:spcPts val="0"/>
              </a:spcAft>
              <a:buSzPts val="2000"/>
              <a:buAutoNum type="alphaLcPeriod"/>
            </a:pPr>
            <a:r>
              <a:rPr lang="en-US" sz="2600"/>
              <a:t>They share many chemical messengers (neurotransmitters in nervous system, </a:t>
            </a:r>
            <a:r>
              <a:rPr b="1" lang="en-US" sz="2600"/>
              <a:t>hormones</a:t>
            </a:r>
            <a:r>
              <a:rPr lang="en-US" sz="2600"/>
              <a:t> in the endocrine system)</a:t>
            </a:r>
            <a:endParaRPr sz="2600"/>
          </a:p>
          <a:p>
            <a:pPr indent="-355600" lvl="1" marL="914400" rtl="0" algn="l">
              <a:lnSpc>
                <a:spcPct val="90000"/>
              </a:lnSpc>
              <a:spcBef>
                <a:spcPts val="0"/>
              </a:spcBef>
              <a:spcAft>
                <a:spcPts val="0"/>
              </a:spcAft>
              <a:buSzPts val="2000"/>
              <a:buAutoNum type="alphaLcPeriod"/>
            </a:pPr>
            <a:r>
              <a:rPr lang="en-US" sz="2600"/>
              <a:t>Both regulated primarily by negative feedback mechanisms</a:t>
            </a:r>
            <a:endParaRPr sz="2600"/>
          </a:p>
          <a:p>
            <a:pPr indent="-355600" lvl="1" marL="914400" rtl="0" algn="l">
              <a:lnSpc>
                <a:spcPct val="90000"/>
              </a:lnSpc>
              <a:spcBef>
                <a:spcPts val="0"/>
              </a:spcBef>
              <a:spcAft>
                <a:spcPts val="0"/>
              </a:spcAft>
              <a:buSzPts val="2000"/>
              <a:buAutoNum type="alphaLcPeriod"/>
            </a:pPr>
            <a:r>
              <a:rPr lang="en-US" sz="2600"/>
              <a:t>Common goal of both is to preserve homeostasis by coordinating and regulating other cells, tissues, organs, and systems</a:t>
            </a:r>
            <a:endParaRPr sz="2600"/>
          </a:p>
          <a:p>
            <a:pPr indent="0" lvl="0" marL="457200" rtl="0" algn="l">
              <a:lnSpc>
                <a:spcPct val="90000"/>
              </a:lnSpc>
              <a:spcBef>
                <a:spcPts val="1000"/>
              </a:spcBef>
              <a:spcAft>
                <a:spcPts val="0"/>
              </a:spcAft>
              <a:buSzPts val="1800"/>
              <a:buNone/>
            </a:pPr>
            <a:r>
              <a:t/>
            </a:r>
            <a:endParaRPr sz="2600">
              <a:highlight>
                <a:srgbClr val="00FFFF"/>
              </a:highlight>
            </a:endParaRPr>
          </a:p>
          <a:p>
            <a:pPr indent="0" lvl="0" marL="457200" rtl="0" algn="l">
              <a:lnSpc>
                <a:spcPct val="90000"/>
              </a:lnSpc>
              <a:spcBef>
                <a:spcPts val="1000"/>
              </a:spcBef>
              <a:spcAft>
                <a:spcPts val="0"/>
              </a:spcAft>
              <a:buSzPts val="1800"/>
              <a:buNone/>
            </a:pPr>
            <a:r>
              <a:t/>
            </a:r>
            <a:endParaRPr sz="2600">
              <a:highlight>
                <a:srgbClr val="00FFFF"/>
              </a:highlight>
            </a:endParaRPr>
          </a:p>
          <a:p>
            <a:pPr indent="-129412" lvl="1" marL="685800" rtl="0" algn="l">
              <a:lnSpc>
                <a:spcPct val="90000"/>
              </a:lnSpc>
              <a:spcBef>
                <a:spcPts val="500"/>
              </a:spcBef>
              <a:spcAft>
                <a:spcPts val="0"/>
              </a:spcAft>
              <a:buClr>
                <a:schemeClr val="dk1"/>
              </a:buClr>
              <a:buSzPts val="2500"/>
              <a:buNone/>
            </a:pPr>
            <a:r>
              <a:t/>
            </a:r>
            <a:endParaRPr/>
          </a:p>
          <a:p>
            <a:pPr indent="-117475" lvl="0" marL="228600" rtl="0" algn="l">
              <a:lnSpc>
                <a:spcPct val="90000"/>
              </a:lnSpc>
              <a:spcBef>
                <a:spcPts val="1000"/>
              </a:spcBef>
              <a:spcAft>
                <a:spcPts val="0"/>
              </a:spcAft>
              <a:buClr>
                <a:schemeClr val="dk1"/>
              </a:buClr>
              <a:buSzPts val="2800"/>
              <a:buNone/>
            </a:pPr>
            <a:r>
              <a:t/>
            </a:r>
            <a:endParaRPr sz="2400"/>
          </a:p>
        </p:txBody>
      </p:sp>
      <p:graphicFrame>
        <p:nvGraphicFramePr>
          <p:cNvPr id="116" name="Google Shape;116;p3"/>
          <p:cNvGraphicFramePr/>
          <p:nvPr/>
        </p:nvGraphicFramePr>
        <p:xfrm>
          <a:off x="838200" y="3812475"/>
          <a:ext cx="3000000" cy="3000000"/>
        </p:xfrm>
        <a:graphic>
          <a:graphicData uri="http://schemas.openxmlformats.org/drawingml/2006/table">
            <a:tbl>
              <a:tblPr>
                <a:noFill/>
                <a:tableStyleId>{EC0D1BBE-84B5-47B3-8648-9908A2522C43}</a:tableStyleId>
              </a:tblPr>
              <a:tblGrid>
                <a:gridCol w="5018450"/>
                <a:gridCol w="5018450"/>
              </a:tblGrid>
              <a:tr h="381000">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Calibri"/>
                          <a:ea typeface="Calibri"/>
                          <a:cs typeface="Calibri"/>
                          <a:sym typeface="Calibri"/>
                        </a:rPr>
                        <a:t>Nervous</a:t>
                      </a:r>
                      <a:endParaRPr b="1" sz="15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Calibri"/>
                          <a:ea typeface="Calibri"/>
                          <a:cs typeface="Calibri"/>
                          <a:sym typeface="Calibri"/>
                        </a:rPr>
                        <a:t>Endocrine</a:t>
                      </a:r>
                      <a:endParaRPr b="1" sz="1500" u="none" cap="none" strike="noStrike">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Electrical impulses</a:t>
                      </a:r>
                      <a:endParaRPr sz="15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Chemical messengers (hormones)</a:t>
                      </a:r>
                      <a:endParaRPr sz="1500" u="none" cap="none" strike="noStrike">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Rapid (milliseconds)</a:t>
                      </a:r>
                      <a:endParaRPr sz="15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Slower (seconds to days)</a:t>
                      </a:r>
                      <a:endParaRPr sz="1500" u="none" cap="none" strike="noStrike">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Short-lived</a:t>
                      </a:r>
                      <a:endParaRPr sz="15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Long-lasting</a:t>
                      </a:r>
                      <a:endParaRPr sz="1500" u="none" cap="none" strike="noStrike">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Highly specific (neurons/synapses)</a:t>
                      </a:r>
                      <a:endParaRPr sz="15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Broad effects on multiple organs/tissues</a:t>
                      </a:r>
                      <a:endParaRPr sz="1500" u="none" cap="none" strike="noStrike">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Voluntary and involuntary</a:t>
                      </a:r>
                      <a:endParaRPr sz="15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Involuntary only</a:t>
                      </a:r>
                      <a:endParaRPr sz="1500" u="none" cap="none" strike="noStrike">
                        <a:latin typeface="Calibri"/>
                        <a:ea typeface="Calibri"/>
                        <a:cs typeface="Calibri"/>
                        <a:sym typeface="Calibri"/>
                      </a:endParaRPr>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Brain, spinal cord, peripheral nerves</a:t>
                      </a:r>
                      <a:endParaRPr sz="15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Endocrine glands (e.g., pituitary, thyroid)</a:t>
                      </a:r>
                      <a:endParaRPr sz="1500" u="none" cap="none" strike="noStrike">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descr="413_Types_of_Membranes.jpg" id="465" name="Google Shape;465;p49"/>
          <p:cNvPicPr preferRelativeResize="0"/>
          <p:nvPr/>
        </p:nvPicPr>
        <p:blipFill rotWithShape="1">
          <a:blip r:embed="rId3">
            <a:alphaModFix/>
          </a:blip>
          <a:srcRect b="0" l="46862" r="-5699" t="0"/>
          <a:stretch/>
        </p:blipFill>
        <p:spPr>
          <a:xfrm>
            <a:off x="10062293" y="1335404"/>
            <a:ext cx="2129707" cy="5256213"/>
          </a:xfrm>
          <a:prstGeom prst="rect">
            <a:avLst/>
          </a:prstGeom>
          <a:noFill/>
          <a:ln>
            <a:noFill/>
          </a:ln>
        </p:spPr>
      </p:pic>
      <p:sp>
        <p:nvSpPr>
          <p:cNvPr id="466" name="Google Shape;466;p49"/>
          <p:cNvSpPr txBox="1"/>
          <p:nvPr>
            <p:ph type="title"/>
          </p:nvPr>
        </p:nvSpPr>
        <p:spPr>
          <a:xfrm>
            <a:off x="1024127" y="280416"/>
            <a:ext cx="10435500" cy="149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Organs with secondary endocrine function</a:t>
            </a:r>
            <a:endParaRPr b="1" sz="4000"/>
          </a:p>
        </p:txBody>
      </p:sp>
      <p:sp>
        <p:nvSpPr>
          <p:cNvPr id="467" name="Google Shape;467;p49"/>
          <p:cNvSpPr txBox="1"/>
          <p:nvPr>
            <p:ph idx="1" type="body"/>
          </p:nvPr>
        </p:nvSpPr>
        <p:spPr>
          <a:xfrm>
            <a:off x="676656" y="1946787"/>
            <a:ext cx="7022002" cy="4644830"/>
          </a:xfrm>
          <a:prstGeom prst="rect">
            <a:avLst/>
          </a:prstGeom>
          <a:noFill/>
          <a:ln>
            <a:noFill/>
          </a:ln>
        </p:spPr>
        <p:txBody>
          <a:bodyPr anchorCtr="0" anchor="t" bIns="45700" lIns="91425" spcFirstLastPara="1" rIns="91425" wrap="square" tIns="45700">
            <a:normAutofit fontScale="85000" lnSpcReduction="10000"/>
          </a:bodyPr>
          <a:lstStyle/>
          <a:p>
            <a:pPr indent="-215265" lvl="0" marL="228600" rtl="0" algn="l">
              <a:lnSpc>
                <a:spcPct val="90000"/>
              </a:lnSpc>
              <a:spcBef>
                <a:spcPts val="0"/>
              </a:spcBef>
              <a:spcAft>
                <a:spcPts val="0"/>
              </a:spcAft>
              <a:buClr>
                <a:schemeClr val="dk1"/>
              </a:buClr>
              <a:buSzPct val="100000"/>
              <a:buChar char="•"/>
            </a:pPr>
            <a:r>
              <a:rPr lang="en-US"/>
              <a:t>Heart – secretes ANP inhibiting aldosterone</a:t>
            </a:r>
            <a:endParaRPr/>
          </a:p>
          <a:p>
            <a:pPr indent="-215265" lvl="0" marL="228600" rtl="0" algn="l">
              <a:lnSpc>
                <a:spcPct val="90000"/>
              </a:lnSpc>
              <a:spcBef>
                <a:spcPts val="1000"/>
              </a:spcBef>
              <a:spcAft>
                <a:spcPts val="0"/>
              </a:spcAft>
              <a:buClr>
                <a:schemeClr val="dk1"/>
              </a:buClr>
              <a:buSzPct val="100000"/>
              <a:buChar char="•"/>
            </a:pPr>
            <a:r>
              <a:rPr lang="en-US"/>
              <a:t>Gastrointestinal tract – produces secretin, gastrin, CCK, GIP, VIP, ghrelin, galanin and neuropeptide Y….</a:t>
            </a:r>
            <a:endParaRPr/>
          </a:p>
          <a:p>
            <a:pPr indent="-215265" lvl="0" marL="228600" rtl="0" algn="l">
              <a:lnSpc>
                <a:spcPct val="90000"/>
              </a:lnSpc>
              <a:spcBef>
                <a:spcPts val="1000"/>
              </a:spcBef>
              <a:spcAft>
                <a:spcPts val="0"/>
              </a:spcAft>
              <a:buClr>
                <a:schemeClr val="dk1"/>
              </a:buClr>
              <a:buSzPct val="100000"/>
              <a:buChar char="•"/>
            </a:pPr>
            <a:r>
              <a:rPr lang="en-US"/>
              <a:t>Kidney – secretes EPO and renin</a:t>
            </a:r>
            <a:endParaRPr/>
          </a:p>
          <a:p>
            <a:pPr indent="-215265" lvl="0" marL="228600" rtl="0" algn="l">
              <a:lnSpc>
                <a:spcPct val="90000"/>
              </a:lnSpc>
              <a:spcBef>
                <a:spcPts val="1000"/>
              </a:spcBef>
              <a:spcAft>
                <a:spcPts val="0"/>
              </a:spcAft>
              <a:buClr>
                <a:schemeClr val="dk1"/>
              </a:buClr>
              <a:buSzPct val="100000"/>
              <a:buChar char="•"/>
            </a:pPr>
            <a:r>
              <a:rPr lang="en-US"/>
              <a:t>Skeleton – produces FGF23 and osteocalcin</a:t>
            </a:r>
            <a:endParaRPr/>
          </a:p>
          <a:p>
            <a:pPr indent="-215265" lvl="0" marL="228600" rtl="0" algn="l">
              <a:lnSpc>
                <a:spcPct val="90000"/>
              </a:lnSpc>
              <a:spcBef>
                <a:spcPts val="1000"/>
              </a:spcBef>
              <a:spcAft>
                <a:spcPts val="0"/>
              </a:spcAft>
              <a:buClr>
                <a:schemeClr val="dk1"/>
              </a:buClr>
              <a:buSzPct val="100000"/>
              <a:buChar char="•"/>
            </a:pPr>
            <a:r>
              <a:rPr lang="en-US"/>
              <a:t>Adipose tissue – releases leptin</a:t>
            </a:r>
            <a:endParaRPr/>
          </a:p>
          <a:p>
            <a:pPr indent="-215265" lvl="0" marL="228600" rtl="0" algn="l">
              <a:lnSpc>
                <a:spcPct val="90000"/>
              </a:lnSpc>
              <a:spcBef>
                <a:spcPts val="1000"/>
              </a:spcBef>
              <a:spcAft>
                <a:spcPts val="0"/>
              </a:spcAft>
              <a:buClr>
                <a:schemeClr val="dk1"/>
              </a:buClr>
              <a:buSzPct val="100000"/>
              <a:buChar char="•"/>
            </a:pPr>
            <a:r>
              <a:rPr lang="en-US"/>
              <a:t>Skin – produces cholecalciferol inactive vitamin D</a:t>
            </a:r>
            <a:endParaRPr/>
          </a:p>
          <a:p>
            <a:pPr indent="-215265" lvl="0" marL="228600" rtl="0" algn="l">
              <a:lnSpc>
                <a:spcPct val="90000"/>
              </a:lnSpc>
              <a:spcBef>
                <a:spcPts val="1000"/>
              </a:spcBef>
              <a:spcAft>
                <a:spcPts val="0"/>
              </a:spcAft>
              <a:buClr>
                <a:schemeClr val="dk1"/>
              </a:buClr>
              <a:buSzPct val="100000"/>
              <a:buChar char="•"/>
            </a:pPr>
            <a:r>
              <a:rPr lang="en-US"/>
              <a:t>Thymus – thymosin essential of development of T lymphocytes</a:t>
            </a:r>
            <a:endParaRPr/>
          </a:p>
          <a:p>
            <a:pPr indent="-215265" lvl="0" marL="228600" rtl="0" algn="l">
              <a:lnSpc>
                <a:spcPct val="90000"/>
              </a:lnSpc>
              <a:spcBef>
                <a:spcPts val="1000"/>
              </a:spcBef>
              <a:spcAft>
                <a:spcPts val="0"/>
              </a:spcAft>
              <a:buClr>
                <a:schemeClr val="dk1"/>
              </a:buClr>
              <a:buSzPct val="100000"/>
              <a:buChar char="•"/>
            </a:pPr>
            <a:r>
              <a:rPr lang="en-US"/>
              <a:t>Liver – secretes ILGF, Angiotensinogen, Thrombopoetin, Hepcinogin</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468" name="Google Shape;468;p49"/>
          <p:cNvSpPr txBox="1"/>
          <p:nvPr/>
        </p:nvSpPr>
        <p:spPr>
          <a:xfrm>
            <a:off x="9359938" y="1946787"/>
            <a:ext cx="956048" cy="3687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Thymus</a:t>
            </a:r>
            <a:endParaRPr b="0" i="0" sz="1400" u="none" cap="none" strike="noStrike">
              <a:solidFill>
                <a:srgbClr val="000000"/>
              </a:solidFill>
              <a:latin typeface="Arial"/>
              <a:ea typeface="Arial"/>
              <a:cs typeface="Arial"/>
              <a:sym typeface="Arial"/>
            </a:endParaRPr>
          </a:p>
        </p:txBody>
      </p:sp>
      <p:sp>
        <p:nvSpPr>
          <p:cNvPr id="469" name="Google Shape;469;p49"/>
          <p:cNvSpPr txBox="1"/>
          <p:nvPr/>
        </p:nvSpPr>
        <p:spPr>
          <a:xfrm>
            <a:off x="9819181" y="1715189"/>
            <a:ext cx="6085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GI</a:t>
            </a:r>
            <a:endParaRPr b="0" i="0" sz="1400" u="none" cap="none" strike="noStrike">
              <a:solidFill>
                <a:srgbClr val="000000"/>
              </a:solidFill>
              <a:latin typeface="Arial"/>
              <a:ea typeface="Arial"/>
              <a:cs typeface="Arial"/>
              <a:sym typeface="Arial"/>
            </a:endParaRPr>
          </a:p>
        </p:txBody>
      </p:sp>
      <p:cxnSp>
        <p:nvCxnSpPr>
          <p:cNvPr id="470" name="Google Shape;470;p49"/>
          <p:cNvCxnSpPr/>
          <p:nvPr/>
        </p:nvCxnSpPr>
        <p:spPr>
          <a:xfrm flipH="1" rot="10800000">
            <a:off x="9497961" y="2713703"/>
            <a:ext cx="1520380" cy="235974"/>
          </a:xfrm>
          <a:prstGeom prst="straightConnector1">
            <a:avLst/>
          </a:prstGeom>
          <a:noFill/>
          <a:ln cap="flat" cmpd="sng" w="19050">
            <a:solidFill>
              <a:schemeClr val="dk1"/>
            </a:solidFill>
            <a:prstDash val="solid"/>
            <a:miter lim="800000"/>
            <a:headEnd len="sm" w="sm" type="none"/>
            <a:tailEnd len="med" w="med" type="triangle"/>
          </a:ln>
        </p:spPr>
      </p:cxnSp>
      <p:sp>
        <p:nvSpPr>
          <p:cNvPr id="471" name="Google Shape;471;p49"/>
          <p:cNvSpPr txBox="1"/>
          <p:nvPr/>
        </p:nvSpPr>
        <p:spPr>
          <a:xfrm>
            <a:off x="8888634" y="2742888"/>
            <a:ext cx="1060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Heart</a:t>
            </a:r>
            <a:endParaRPr b="0" i="0" sz="1400" u="none" cap="none" strike="noStrike">
              <a:solidFill>
                <a:srgbClr val="000000"/>
              </a:solidFill>
              <a:latin typeface="Arial"/>
              <a:ea typeface="Arial"/>
              <a:cs typeface="Arial"/>
              <a:sym typeface="Arial"/>
            </a:endParaRPr>
          </a:p>
        </p:txBody>
      </p:sp>
      <p:sp>
        <p:nvSpPr>
          <p:cNvPr id="472" name="Google Shape;472;p49"/>
          <p:cNvSpPr txBox="1"/>
          <p:nvPr/>
        </p:nvSpPr>
        <p:spPr>
          <a:xfrm>
            <a:off x="9376717" y="2978551"/>
            <a:ext cx="10121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Kidney</a:t>
            </a:r>
            <a:endParaRPr b="0" i="0" sz="1400" u="none" cap="none" strike="noStrike">
              <a:solidFill>
                <a:srgbClr val="000000"/>
              </a:solidFill>
              <a:latin typeface="Arial"/>
              <a:ea typeface="Arial"/>
              <a:cs typeface="Arial"/>
              <a:sym typeface="Arial"/>
            </a:endParaRPr>
          </a:p>
        </p:txBody>
      </p:sp>
      <p:sp>
        <p:nvSpPr>
          <p:cNvPr id="473" name="Google Shape;473;p49"/>
          <p:cNvSpPr txBox="1"/>
          <p:nvPr/>
        </p:nvSpPr>
        <p:spPr>
          <a:xfrm>
            <a:off x="9146962" y="4785084"/>
            <a:ext cx="11450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Skeleton</a:t>
            </a:r>
            <a:endParaRPr b="0" i="0" sz="1400" u="none" cap="none" strike="noStrike">
              <a:solidFill>
                <a:srgbClr val="000000"/>
              </a:solidFill>
              <a:latin typeface="Arial"/>
              <a:ea typeface="Arial"/>
              <a:cs typeface="Arial"/>
              <a:sym typeface="Arial"/>
            </a:endParaRPr>
          </a:p>
        </p:txBody>
      </p:sp>
      <p:sp>
        <p:nvSpPr>
          <p:cNvPr id="474" name="Google Shape;474;p49"/>
          <p:cNvSpPr txBox="1"/>
          <p:nvPr/>
        </p:nvSpPr>
        <p:spPr>
          <a:xfrm>
            <a:off x="11580027" y="2712457"/>
            <a:ext cx="7325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Liver</a:t>
            </a:r>
            <a:endParaRPr b="0" i="0" sz="1400" u="none" cap="none" strike="noStrike">
              <a:solidFill>
                <a:srgbClr val="000000"/>
              </a:solidFill>
              <a:latin typeface="Arial"/>
              <a:ea typeface="Arial"/>
              <a:cs typeface="Arial"/>
              <a:sym typeface="Arial"/>
            </a:endParaRPr>
          </a:p>
        </p:txBody>
      </p:sp>
      <p:cxnSp>
        <p:nvCxnSpPr>
          <p:cNvPr id="475" name="Google Shape;475;p49"/>
          <p:cNvCxnSpPr/>
          <p:nvPr/>
        </p:nvCxnSpPr>
        <p:spPr>
          <a:xfrm flipH="1">
            <a:off x="10821160" y="2882375"/>
            <a:ext cx="791447" cy="164491"/>
          </a:xfrm>
          <a:prstGeom prst="straightConnector1">
            <a:avLst/>
          </a:prstGeom>
          <a:noFill/>
          <a:ln cap="flat" cmpd="sng" w="19050">
            <a:solidFill>
              <a:schemeClr val="dk1"/>
            </a:solidFill>
            <a:prstDash val="solid"/>
            <a:miter lim="800000"/>
            <a:headEnd len="sm" w="sm" type="none"/>
            <a:tailEnd len="med" w="med" type="triangle"/>
          </a:ln>
        </p:spPr>
      </p:cxnSp>
      <p:sp>
        <p:nvSpPr>
          <p:cNvPr id="476" name="Google Shape;476;p49"/>
          <p:cNvSpPr txBox="1"/>
          <p:nvPr/>
        </p:nvSpPr>
        <p:spPr>
          <a:xfrm>
            <a:off x="9586967" y="3640201"/>
            <a:ext cx="8019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Skin</a:t>
            </a:r>
            <a:endParaRPr b="0" i="0" sz="1400" u="none" cap="none" strike="noStrike">
              <a:solidFill>
                <a:srgbClr val="000000"/>
              </a:solidFill>
              <a:latin typeface="Arial"/>
              <a:ea typeface="Arial"/>
              <a:cs typeface="Arial"/>
              <a:sym typeface="Arial"/>
            </a:endParaRPr>
          </a:p>
        </p:txBody>
      </p:sp>
      <p:sp>
        <p:nvSpPr>
          <p:cNvPr id="477" name="Google Shape;477;p49"/>
          <p:cNvSpPr txBox="1"/>
          <p:nvPr/>
        </p:nvSpPr>
        <p:spPr>
          <a:xfrm>
            <a:off x="9011265" y="4153558"/>
            <a:ext cx="9376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Adipose</a:t>
            </a:r>
            <a:endParaRPr b="0" i="0" sz="1400" u="none" cap="none" strike="noStrike">
              <a:solidFill>
                <a:srgbClr val="000000"/>
              </a:solidFill>
              <a:latin typeface="Arial"/>
              <a:ea typeface="Arial"/>
              <a:cs typeface="Arial"/>
              <a:sym typeface="Arial"/>
            </a:endParaRPr>
          </a:p>
        </p:txBody>
      </p:sp>
      <p:cxnSp>
        <p:nvCxnSpPr>
          <p:cNvPr id="478" name="Google Shape;478;p49"/>
          <p:cNvCxnSpPr>
            <a:stCxn id="477" idx="3"/>
          </p:cNvCxnSpPr>
          <p:nvPr/>
        </p:nvCxnSpPr>
        <p:spPr>
          <a:xfrm flipH="1" rot="10800000">
            <a:off x="9948896" y="4318124"/>
            <a:ext cx="719100" cy="2010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0"/>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Development and aging</a:t>
            </a:r>
            <a:endParaRPr b="1" sz="4000"/>
          </a:p>
        </p:txBody>
      </p:sp>
      <p:sp>
        <p:nvSpPr>
          <p:cNvPr id="484" name="Google Shape;484;p50"/>
          <p:cNvSpPr txBox="1"/>
          <p:nvPr>
            <p:ph idx="1" type="body"/>
          </p:nvPr>
        </p:nvSpPr>
        <p:spPr>
          <a:xfrm>
            <a:off x="838200" y="1825625"/>
            <a:ext cx="7185000" cy="43512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Font typeface="Calibri"/>
              <a:buAutoNum type="arabicPeriod"/>
            </a:pPr>
            <a:r>
              <a:rPr lang="en-US"/>
              <a:t>Endoderm – thyroid, parathyroid, pancreas and thymus</a:t>
            </a:r>
            <a:endParaRPr/>
          </a:p>
          <a:p>
            <a:pPr indent="-457200" lvl="0" marL="457200" rtl="0" algn="l">
              <a:lnSpc>
                <a:spcPct val="90000"/>
              </a:lnSpc>
              <a:spcBef>
                <a:spcPts val="1000"/>
              </a:spcBef>
              <a:spcAft>
                <a:spcPts val="0"/>
              </a:spcAft>
              <a:buClr>
                <a:schemeClr val="dk1"/>
              </a:buClr>
              <a:buSzPts val="2800"/>
              <a:buFont typeface="Calibri"/>
              <a:buAutoNum type="arabicPeriod"/>
            </a:pPr>
            <a:r>
              <a:rPr lang="en-US"/>
              <a:t>Mesoderm – gonads and adrenal cortex</a:t>
            </a:r>
            <a:endParaRPr/>
          </a:p>
          <a:p>
            <a:pPr indent="-457200" lvl="0" marL="457200" rtl="0" algn="l">
              <a:lnSpc>
                <a:spcPct val="90000"/>
              </a:lnSpc>
              <a:spcBef>
                <a:spcPts val="1000"/>
              </a:spcBef>
              <a:spcAft>
                <a:spcPts val="0"/>
              </a:spcAft>
              <a:buClr>
                <a:schemeClr val="dk1"/>
              </a:buClr>
              <a:buSzPts val="2800"/>
              <a:buFont typeface="Calibri"/>
              <a:buAutoNum type="arabicPeriod"/>
            </a:pPr>
            <a:r>
              <a:rPr lang="en-US"/>
              <a:t>Ectoderm – pituitary gland, pineal gland, adrenal medulla </a:t>
            </a:r>
            <a:endParaRPr/>
          </a:p>
        </p:txBody>
      </p:sp>
      <p:pic>
        <p:nvPicPr>
          <p:cNvPr descr="2908_Germ_Layers-02.jpg" id="485" name="Google Shape;485;p50"/>
          <p:cNvPicPr preferRelativeResize="0"/>
          <p:nvPr/>
        </p:nvPicPr>
        <p:blipFill rotWithShape="1">
          <a:blip r:embed="rId3">
            <a:alphaModFix/>
          </a:blip>
          <a:srcRect b="-1002" l="-916" r="-276" t="0"/>
          <a:stretch/>
        </p:blipFill>
        <p:spPr>
          <a:xfrm>
            <a:off x="8023122" y="1335024"/>
            <a:ext cx="3967316" cy="3535153"/>
          </a:xfrm>
          <a:prstGeom prst="rect">
            <a:avLst/>
          </a:prstGeom>
          <a:noFill/>
          <a:ln>
            <a:noFill/>
          </a:ln>
        </p:spPr>
      </p:pic>
      <p:sp>
        <p:nvSpPr>
          <p:cNvPr id="486" name="Google Shape;486;p50"/>
          <p:cNvSpPr txBox="1"/>
          <p:nvPr/>
        </p:nvSpPr>
        <p:spPr>
          <a:xfrm>
            <a:off x="0" y="5421375"/>
            <a:ext cx="12059400" cy="925200"/>
          </a:xfrm>
          <a:prstGeom prst="rect">
            <a:avLst/>
          </a:prstGeom>
          <a:noFill/>
          <a:ln>
            <a:noFill/>
          </a:ln>
        </p:spPr>
        <p:txBody>
          <a:bodyPr anchorCtr="0" anchor="t" bIns="45700" lIns="91425" spcFirstLastPara="1" rIns="91425" wrap="square" tIns="45700">
            <a:noAutofit/>
          </a:bodyPr>
          <a:lstStyle/>
          <a:p>
            <a:pPr indent="-101600" lvl="0" marL="91440" marR="0" rtl="0" algn="l">
              <a:lnSpc>
                <a:spcPct val="90000"/>
              </a:lnSpc>
              <a:spcBef>
                <a:spcPts val="0"/>
              </a:spcBef>
              <a:spcAft>
                <a:spcPts val="0"/>
              </a:spcAft>
              <a:buClr>
                <a:schemeClr val="accent3"/>
              </a:buClr>
              <a:buSzPts val="1600"/>
              <a:buFont typeface="Twentieth Century"/>
              <a:buChar char=" "/>
            </a:pPr>
            <a:r>
              <a:rPr b="1" i="0" lang="en-US" sz="1600" u="none" cap="none" strike="noStrike">
                <a:solidFill>
                  <a:srgbClr val="FF0000"/>
                </a:solidFill>
                <a:latin typeface="Calibri"/>
                <a:ea typeface="Calibri"/>
                <a:cs typeface="Calibri"/>
                <a:sym typeface="Calibri"/>
              </a:rPr>
              <a:t>Germ Layers</a:t>
            </a:r>
            <a:endParaRPr b="0" i="0" sz="1400" u="none" cap="none" strike="noStrike">
              <a:solidFill>
                <a:srgbClr val="000000"/>
              </a:solidFill>
              <a:latin typeface="Arial"/>
              <a:ea typeface="Arial"/>
              <a:cs typeface="Arial"/>
              <a:sym typeface="Arial"/>
            </a:endParaRPr>
          </a:p>
          <a:p>
            <a:pPr indent="-101600" lvl="0" marL="91440" marR="0" rtl="0" algn="l">
              <a:lnSpc>
                <a:spcPct val="90000"/>
              </a:lnSpc>
              <a:spcBef>
                <a:spcPts val="1400"/>
              </a:spcBef>
              <a:spcAft>
                <a:spcPts val="0"/>
              </a:spcAft>
              <a:buClr>
                <a:schemeClr val="accent3"/>
              </a:buClr>
              <a:buSzPts val="1600"/>
              <a:buFont typeface="Twentieth Century"/>
              <a:buChar char=" "/>
            </a:pPr>
            <a:r>
              <a:rPr b="0" i="0" lang="en-US" sz="1600" u="none" cap="none" strike="noStrike">
                <a:solidFill>
                  <a:schemeClr val="dk1"/>
                </a:solidFill>
                <a:latin typeface="Calibri"/>
                <a:ea typeface="Calibri"/>
                <a:cs typeface="Calibri"/>
                <a:sym typeface="Calibri"/>
              </a:rPr>
              <a:t>Formation of the three primary germ layers occurs during the first 2 weeks of development. The embryo at this stage is only a few millimeters in length.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aphicFrame>
        <p:nvGraphicFramePr>
          <p:cNvPr id="491" name="Google Shape;491;p51"/>
          <p:cNvGraphicFramePr/>
          <p:nvPr/>
        </p:nvGraphicFramePr>
        <p:xfrm>
          <a:off x="0" y="25400"/>
          <a:ext cx="3000000" cy="3000000"/>
        </p:xfrm>
        <a:graphic>
          <a:graphicData uri="http://schemas.openxmlformats.org/drawingml/2006/table">
            <a:tbl>
              <a:tblPr bandRow="1" firstRow="1">
                <a:noFill/>
                <a:tableStyleId>{D29B6855-1767-4D58-A069-421063C650B1}</a:tableStyleId>
              </a:tblPr>
              <a:tblGrid>
                <a:gridCol w="1725550"/>
                <a:gridCol w="1799300"/>
                <a:gridCol w="3097150"/>
                <a:gridCol w="2315500"/>
                <a:gridCol w="325447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Hormone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Underproduction or tissue insensitivity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Principle signs and symptoms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Overproduction or tissue hypersensitivity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Principle signs and symptoms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Growth hormone (GH)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Pituitary growth failure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Delayed growth, abnormal fat distribution, low blood glucose hours after meal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Gigantism, acromegally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Excessive growth</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Antidiuretic hormone (ADH)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Diabetes insipidus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Polyuria, dehydration, thirst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Syndrome of Inappropriate ADH secretion (SIADH)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Increased body weight and water content</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Thyroxin (T</a:t>
                      </a:r>
                      <a:r>
                        <a:rPr baseline="-25000" lang="en-US" sz="1400" u="none" cap="none" strike="noStrike"/>
                        <a:t>3</a:t>
                      </a:r>
                      <a:r>
                        <a:rPr lang="en-US" sz="1400" u="none" cap="none" strike="noStrike"/>
                        <a:t>) and Triiodothyronine (T</a:t>
                      </a:r>
                      <a:r>
                        <a:rPr baseline="-25000" lang="en-US" sz="1400" u="none" cap="none" strike="noStrike"/>
                        <a:t>4</a:t>
                      </a:r>
                      <a:r>
                        <a:rPr lang="en-US" sz="1400" u="none" cap="none" strike="noStrike"/>
                        <a: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Hypothyroidism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Low metabolic rate, low body temp., impaired physical and mental development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Hyperthyroidism, Graves disease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High metabolic rate and body temp.</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Parathyroid hormone (PTH)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Hypoparathyroidism</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Muscle weakness, neurological problems, dense bones, tetany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Hyperparathyroidism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Neurological, mental, and muscular problems due to high blood Ca concentration, weak and brittle bones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Insulin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Diabetes melllitus Type I</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High blood glucose, impaired glucose utilization, dependence on lipids for energy, glycosuria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Excess insulin production (also caused by administering too much insulin)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Low blood glucose levels, possibly causing coma</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Mineralcorticoids Ex: Aldosterone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Hypoaldosteronism</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Polyuria, low blood volume, high blood K</a:t>
                      </a:r>
                      <a:r>
                        <a:rPr baseline="30000" lang="en-US" sz="1400" u="none" cap="none" strike="noStrike"/>
                        <a:t>+</a:t>
                      </a:r>
                      <a:r>
                        <a:rPr lang="en-US" sz="1400" u="none" cap="none" strike="noStrike"/>
                        <a:t> and low blood Na</a:t>
                      </a:r>
                      <a:r>
                        <a:rPr baseline="30000" lang="en-US" sz="1400" u="none" cap="none" strike="noStrike"/>
                        <a:t>+</a:t>
                      </a:r>
                      <a:r>
                        <a:rPr lang="en-US" sz="1400" u="none" cap="none" strike="noStrike"/>
                        <a:t> conc.</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Aldosteronism</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Increased body weight due to Na</a:t>
                      </a:r>
                      <a:r>
                        <a:rPr baseline="30000" lang="en-US" sz="1400" u="none" cap="none" strike="noStrike"/>
                        <a:t>+</a:t>
                      </a:r>
                      <a:r>
                        <a:rPr lang="en-US" sz="1400" u="none" cap="none" strike="noStrike"/>
                        <a:t> and H</a:t>
                      </a:r>
                      <a:r>
                        <a:rPr baseline="-25000" lang="en-US" sz="1400" u="none" cap="none" strike="noStrike"/>
                        <a:t>2</a:t>
                      </a:r>
                      <a:r>
                        <a:rPr lang="en-US" sz="1400" u="none" cap="none" strike="noStrike"/>
                        <a:t>O retention, low K</a:t>
                      </a:r>
                      <a:r>
                        <a:rPr baseline="30000" lang="en-US" sz="1400" u="none" cap="none" strike="noStrike"/>
                        <a:t>+</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Glucocorticoids Ex: Cortisol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Addison’s disease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Inability to tolerate stress, mobilize energy reserves or maintain normal blood glucose concentrations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Cushing’s disease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Excessive breakdown of tissue proteins and lipid reserves, impaired glucose metabolism</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Epinephrine (E) and Norepinephrin (NE)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None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None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Pheochromocytoma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High met. rate, body temp, and heart rate, increased glucose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Estrogens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Hypogonadism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Sterility, lack of secondary sex char.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Andrenogenital syndrome /precocious puberty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Overproduction of androgens by zona reticularis, leads to masculinization/ premature sexual maturation and behavior</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Androgens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Hypogonadism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Sterility, lack of secondary sex char.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Andrenogenital syndrome (gynocomastia)/precocious puberty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Overproduction of estrogens sometimes due leads to adrenal or interstitial tumor, breast enlargement/ premature sexual maturation and behavior</a:t>
                      </a:r>
                      <a:endParaRPr sz="1400" u="none" cap="none" strike="noStrike"/>
                    </a:p>
                  </a:txBody>
                  <a:tcPr marT="45725" marB="45725" marR="91450" marL="9145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r>
              <a:rPr b="1" lang="en-US" sz="3600"/>
              <a:t>	</a:t>
            </a:r>
            <a:r>
              <a:rPr b="1" lang="en-US" sz="4000"/>
              <a:t>Stress</a:t>
            </a:r>
            <a:endParaRPr b="1" sz="4000"/>
          </a:p>
        </p:txBody>
      </p:sp>
      <p:sp>
        <p:nvSpPr>
          <p:cNvPr id="497" name="Google Shape;497;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63114"/>
              <a:buNone/>
            </a:pPr>
            <a:r>
              <a:rPr lang="en-US" sz="4436"/>
              <a:t>Productive stress – eustress  </a:t>
            </a:r>
            <a:endParaRPr sz="4436"/>
          </a:p>
          <a:p>
            <a:pPr indent="0" lvl="0" marL="0" rtl="0" algn="l">
              <a:lnSpc>
                <a:spcPct val="90000"/>
              </a:lnSpc>
              <a:spcBef>
                <a:spcPts val="1000"/>
              </a:spcBef>
              <a:spcAft>
                <a:spcPts val="0"/>
              </a:spcAft>
              <a:buClr>
                <a:schemeClr val="dk1"/>
              </a:buClr>
              <a:buSzPct val="63114"/>
              <a:buNone/>
            </a:pPr>
            <a:r>
              <a:rPr lang="en-US" sz="4436"/>
              <a:t>Harmful stress – distress  </a:t>
            </a:r>
            <a:endParaRPr sz="4436"/>
          </a:p>
          <a:p>
            <a:pPr indent="0" lvl="0" marL="0" rtl="0" algn="l">
              <a:lnSpc>
                <a:spcPct val="90000"/>
              </a:lnSpc>
              <a:spcBef>
                <a:spcPts val="1000"/>
              </a:spcBef>
              <a:spcAft>
                <a:spcPts val="0"/>
              </a:spcAft>
              <a:buClr>
                <a:schemeClr val="dk1"/>
              </a:buClr>
              <a:buSzPct val="63114"/>
              <a:buNone/>
            </a:pPr>
            <a:r>
              <a:rPr lang="en-US" sz="4436"/>
              <a:t>Stressors   </a:t>
            </a:r>
            <a:endParaRPr sz="4436"/>
          </a:p>
          <a:p>
            <a:pPr indent="0" lvl="0" marL="0" rtl="0" algn="l">
              <a:lnSpc>
                <a:spcPct val="90000"/>
              </a:lnSpc>
              <a:spcBef>
                <a:spcPts val="1000"/>
              </a:spcBef>
              <a:spcAft>
                <a:spcPts val="0"/>
              </a:spcAft>
              <a:buClr>
                <a:schemeClr val="dk1"/>
              </a:buClr>
              <a:buSzPct val="63114"/>
              <a:buNone/>
            </a:pPr>
            <a:r>
              <a:rPr lang="en-US" sz="4436"/>
              <a:t>	Environmental   </a:t>
            </a:r>
            <a:endParaRPr sz="4436"/>
          </a:p>
          <a:p>
            <a:pPr indent="0" lvl="0" marL="0" rtl="0" algn="l">
              <a:lnSpc>
                <a:spcPct val="90000"/>
              </a:lnSpc>
              <a:spcBef>
                <a:spcPts val="1000"/>
              </a:spcBef>
              <a:spcAft>
                <a:spcPts val="0"/>
              </a:spcAft>
              <a:buClr>
                <a:schemeClr val="dk1"/>
              </a:buClr>
              <a:buSzPct val="63114"/>
              <a:buNone/>
            </a:pPr>
            <a:r>
              <a:rPr lang="en-US" sz="4436"/>
              <a:t>	Surgical  	</a:t>
            </a:r>
            <a:endParaRPr sz="4436"/>
          </a:p>
          <a:p>
            <a:pPr indent="0" lvl="0" marL="0" rtl="0" algn="l">
              <a:lnSpc>
                <a:spcPct val="90000"/>
              </a:lnSpc>
              <a:spcBef>
                <a:spcPts val="1000"/>
              </a:spcBef>
              <a:spcAft>
                <a:spcPts val="0"/>
              </a:spcAft>
              <a:buClr>
                <a:schemeClr val="dk1"/>
              </a:buClr>
              <a:buSzPct val="63114"/>
              <a:buNone/>
            </a:pPr>
            <a:r>
              <a:rPr lang="en-US" sz="4436"/>
              <a:t>	Poisons   </a:t>
            </a:r>
            <a:endParaRPr sz="4436"/>
          </a:p>
          <a:p>
            <a:pPr indent="0" lvl="0" marL="0" rtl="0" algn="l">
              <a:lnSpc>
                <a:spcPct val="90000"/>
              </a:lnSpc>
              <a:spcBef>
                <a:spcPts val="1000"/>
              </a:spcBef>
              <a:spcAft>
                <a:spcPts val="0"/>
              </a:spcAft>
              <a:buClr>
                <a:schemeClr val="dk1"/>
              </a:buClr>
              <a:buSzPct val="63114"/>
              <a:buNone/>
            </a:pPr>
            <a:r>
              <a:rPr lang="en-US" sz="4436"/>
              <a:t>	Emotional   </a:t>
            </a:r>
            <a:endParaRPr sz="4436"/>
          </a:p>
          <a:p>
            <a:pPr indent="0" lvl="0" marL="0" rtl="0" algn="l">
              <a:lnSpc>
                <a:spcPct val="90000"/>
              </a:lnSpc>
              <a:spcBef>
                <a:spcPts val="1000"/>
              </a:spcBef>
              <a:spcAft>
                <a:spcPts val="0"/>
              </a:spcAft>
              <a:buClr>
                <a:schemeClr val="dk1"/>
              </a:buClr>
              <a:buSzPct val="63114"/>
              <a:buNone/>
            </a:pPr>
            <a:r>
              <a:rPr lang="en-US" sz="4436"/>
              <a:t>	Infections  </a:t>
            </a:r>
            <a:endParaRPr sz="4436"/>
          </a:p>
          <a:p>
            <a:pPr indent="0" lvl="0" marL="0" rtl="0" algn="l">
              <a:lnSpc>
                <a:spcPct val="90000"/>
              </a:lnSpc>
              <a:spcBef>
                <a:spcPts val="1000"/>
              </a:spcBef>
              <a:spcAft>
                <a:spcPts val="0"/>
              </a:spcAft>
              <a:buClr>
                <a:schemeClr val="dk1"/>
              </a:buClr>
              <a:buSzPct val="63114"/>
              <a:buNone/>
            </a:pPr>
            <a:r>
              <a:rPr lang="en-US" sz="4436"/>
              <a:t>	Fevers</a:t>
            </a:r>
            <a:endParaRPr sz="4436"/>
          </a:p>
        </p:txBody>
      </p:sp>
      <p:sp>
        <p:nvSpPr>
          <p:cNvPr id="498" name="Google Shape;498;p52"/>
          <p:cNvSpPr txBox="1"/>
          <p:nvPr>
            <p:ph idx="2" type="body"/>
          </p:nvPr>
        </p:nvSpPr>
        <p:spPr>
          <a:xfrm>
            <a:off x="6096000" y="758825"/>
            <a:ext cx="51816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540"/>
              <a:buNone/>
            </a:pPr>
            <a:r>
              <a:rPr lang="en-US" sz="2040"/>
              <a:t>Stages </a:t>
            </a:r>
            <a:endParaRPr sz="2040"/>
          </a:p>
          <a:p>
            <a:pPr indent="0" lvl="0" marL="0" rtl="0" algn="l">
              <a:lnSpc>
                <a:spcPct val="70000"/>
              </a:lnSpc>
              <a:spcBef>
                <a:spcPts val="1000"/>
              </a:spcBef>
              <a:spcAft>
                <a:spcPts val="0"/>
              </a:spcAft>
              <a:buClr>
                <a:schemeClr val="dk1"/>
              </a:buClr>
              <a:buSzPts val="1540"/>
              <a:buNone/>
            </a:pPr>
            <a:r>
              <a:rPr lang="en-US" sz="2040"/>
              <a:t>1. Alarm Reaction a. nerve impulses from the hypothalamus to the sympathetic division b. fight or flight response </a:t>
            </a:r>
            <a:endParaRPr sz="2040"/>
          </a:p>
          <a:p>
            <a:pPr indent="0" lvl="0" marL="0" rtl="0" algn="l">
              <a:lnSpc>
                <a:spcPct val="70000"/>
              </a:lnSpc>
              <a:spcBef>
                <a:spcPts val="1000"/>
              </a:spcBef>
              <a:spcAft>
                <a:spcPts val="0"/>
              </a:spcAft>
              <a:buClr>
                <a:schemeClr val="dk1"/>
              </a:buClr>
              <a:buSzPts val="1540"/>
              <a:buNone/>
            </a:pPr>
            <a:r>
              <a:rPr lang="en-US" sz="2040"/>
              <a:t>2. Resistance reaction </a:t>
            </a:r>
            <a:endParaRPr sz="2040"/>
          </a:p>
          <a:p>
            <a:pPr indent="0" lvl="0" marL="0" rtl="0" algn="l">
              <a:lnSpc>
                <a:spcPct val="70000"/>
              </a:lnSpc>
              <a:spcBef>
                <a:spcPts val="1000"/>
              </a:spcBef>
              <a:spcAft>
                <a:spcPts val="0"/>
              </a:spcAft>
              <a:buClr>
                <a:schemeClr val="dk1"/>
              </a:buClr>
              <a:buSzPts val="1540"/>
              <a:buNone/>
            </a:pPr>
            <a:r>
              <a:rPr lang="en-US" sz="2040"/>
              <a:t>	a. regulating hormones </a:t>
            </a:r>
            <a:endParaRPr sz="2040"/>
          </a:p>
          <a:p>
            <a:pPr indent="0" lvl="0" marL="0" rtl="0" algn="l">
              <a:lnSpc>
                <a:spcPct val="70000"/>
              </a:lnSpc>
              <a:spcBef>
                <a:spcPts val="1000"/>
              </a:spcBef>
              <a:spcAft>
                <a:spcPts val="0"/>
              </a:spcAft>
              <a:buClr>
                <a:schemeClr val="dk1"/>
              </a:buClr>
              <a:buSzPts val="1540"/>
              <a:buNone/>
            </a:pPr>
            <a:r>
              <a:rPr lang="en-US" sz="2040"/>
              <a:t>	b. corticotropin releasing hormone, 	growth hormone releasing hormone and 	thyrotropin releasing hormone</a:t>
            </a:r>
            <a:endParaRPr sz="2040"/>
          </a:p>
          <a:p>
            <a:pPr indent="0" lvl="0" marL="0" rtl="0" algn="l">
              <a:lnSpc>
                <a:spcPct val="70000"/>
              </a:lnSpc>
              <a:spcBef>
                <a:spcPts val="1000"/>
              </a:spcBef>
              <a:spcAft>
                <a:spcPts val="0"/>
              </a:spcAft>
              <a:buClr>
                <a:schemeClr val="dk1"/>
              </a:buClr>
              <a:buSzPts val="1540"/>
              <a:buNone/>
            </a:pPr>
            <a:r>
              <a:rPr lang="en-US" sz="2040"/>
              <a:t>	 c. increase secretion of 	adrenocorticotrophic hormones </a:t>
            </a:r>
            <a:endParaRPr sz="2040"/>
          </a:p>
          <a:p>
            <a:pPr indent="0" lvl="0" marL="0" rtl="0" algn="l">
              <a:lnSpc>
                <a:spcPct val="70000"/>
              </a:lnSpc>
              <a:spcBef>
                <a:spcPts val="1000"/>
              </a:spcBef>
              <a:spcAft>
                <a:spcPts val="0"/>
              </a:spcAft>
              <a:buClr>
                <a:schemeClr val="dk1"/>
              </a:buClr>
              <a:buSzPts val="1540"/>
              <a:buNone/>
            </a:pPr>
            <a:r>
              <a:rPr lang="en-US" sz="2040"/>
              <a:t>	d. long-term and accelerate catabolism to 	provide energy to counteract stress </a:t>
            </a:r>
            <a:endParaRPr sz="2040"/>
          </a:p>
          <a:p>
            <a:pPr indent="0" lvl="0" marL="0" rtl="0" algn="l">
              <a:lnSpc>
                <a:spcPct val="70000"/>
              </a:lnSpc>
              <a:spcBef>
                <a:spcPts val="1000"/>
              </a:spcBef>
              <a:spcAft>
                <a:spcPts val="0"/>
              </a:spcAft>
              <a:buClr>
                <a:schemeClr val="dk1"/>
              </a:buClr>
              <a:buSzPts val="1540"/>
              <a:buNone/>
            </a:pPr>
            <a:r>
              <a:rPr lang="en-US" sz="2040"/>
              <a:t>	e. glucocorticoids increase during stress </a:t>
            </a:r>
            <a:endParaRPr sz="2040"/>
          </a:p>
          <a:p>
            <a:pPr indent="0" lvl="0" marL="0" rtl="0" algn="l">
              <a:lnSpc>
                <a:spcPct val="70000"/>
              </a:lnSpc>
              <a:spcBef>
                <a:spcPts val="1000"/>
              </a:spcBef>
              <a:spcAft>
                <a:spcPts val="0"/>
              </a:spcAft>
              <a:buClr>
                <a:schemeClr val="dk1"/>
              </a:buClr>
              <a:buSzPts val="1540"/>
              <a:buNone/>
            </a:pPr>
            <a:r>
              <a:rPr lang="en-US" sz="2040"/>
              <a:t>3. Exhaustion </a:t>
            </a:r>
            <a:endParaRPr sz="2040"/>
          </a:p>
          <a:p>
            <a:pPr indent="0" lvl="0" marL="0" rtl="0" algn="l">
              <a:lnSpc>
                <a:spcPct val="70000"/>
              </a:lnSpc>
              <a:spcBef>
                <a:spcPts val="1000"/>
              </a:spcBef>
              <a:spcAft>
                <a:spcPts val="0"/>
              </a:spcAft>
              <a:buClr>
                <a:schemeClr val="dk1"/>
              </a:buClr>
              <a:buSzPts val="1540"/>
              <a:buNone/>
            </a:pPr>
            <a:r>
              <a:rPr lang="en-US" sz="2040"/>
              <a:t>	a. results from dramatic changes during alarm and 	resistance reaction </a:t>
            </a:r>
            <a:endParaRPr sz="2040"/>
          </a:p>
          <a:p>
            <a:pPr indent="0" lvl="0" marL="0" rtl="0" algn="l">
              <a:lnSpc>
                <a:spcPct val="70000"/>
              </a:lnSpc>
              <a:spcBef>
                <a:spcPts val="1000"/>
              </a:spcBef>
              <a:spcAft>
                <a:spcPts val="0"/>
              </a:spcAft>
              <a:buClr>
                <a:schemeClr val="dk1"/>
              </a:buClr>
              <a:buSzPts val="1540"/>
              <a:buNone/>
            </a:pPr>
            <a:r>
              <a:rPr lang="en-US" sz="2040"/>
              <a:t>	b. caused mainly by loss of potassium, depletion of 	adrenal glucocorticoids, and weakened organs</a:t>
            </a:r>
            <a:endParaRPr sz="204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3"/>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Stress and Disease</a:t>
            </a:r>
            <a:endParaRPr b="1" sz="4000"/>
          </a:p>
        </p:txBody>
      </p:sp>
      <p:sp>
        <p:nvSpPr>
          <p:cNvPr id="504" name="Google Shape;504;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2800"/>
              <a:buNone/>
            </a:pPr>
            <a:r>
              <a:rPr lang="en-US" sz="2400"/>
              <a:t>1. Acromegaly – excess growth hormone, adults in early 20s </a:t>
            </a:r>
            <a:endParaRPr sz="2400"/>
          </a:p>
          <a:p>
            <a:pPr indent="0" lvl="0" marL="0" rtl="0" algn="l">
              <a:lnSpc>
                <a:spcPct val="70000"/>
              </a:lnSpc>
              <a:spcBef>
                <a:spcPts val="1000"/>
              </a:spcBef>
              <a:spcAft>
                <a:spcPts val="0"/>
              </a:spcAft>
              <a:buClr>
                <a:schemeClr val="dk1"/>
              </a:buClr>
              <a:buSzPts val="2800"/>
              <a:buNone/>
            </a:pPr>
            <a:r>
              <a:rPr lang="en-US" sz="2400"/>
              <a:t>2. Addison’s – insufficient amounts of steroid hormones </a:t>
            </a:r>
            <a:endParaRPr sz="2400"/>
          </a:p>
          <a:p>
            <a:pPr indent="0" lvl="0" marL="0" rtl="0" algn="l">
              <a:lnSpc>
                <a:spcPct val="70000"/>
              </a:lnSpc>
              <a:spcBef>
                <a:spcPts val="1000"/>
              </a:spcBef>
              <a:spcAft>
                <a:spcPts val="0"/>
              </a:spcAft>
              <a:buClr>
                <a:schemeClr val="dk1"/>
              </a:buClr>
              <a:buSzPts val="2800"/>
              <a:buNone/>
            </a:pPr>
            <a:r>
              <a:rPr lang="en-US" sz="2400"/>
              <a:t>3. Cushing’s syndrome – high levels of cortisol </a:t>
            </a:r>
            <a:endParaRPr sz="2400"/>
          </a:p>
          <a:p>
            <a:pPr indent="0" lvl="0" marL="0" rtl="0" algn="l">
              <a:lnSpc>
                <a:spcPct val="70000"/>
              </a:lnSpc>
              <a:spcBef>
                <a:spcPts val="1000"/>
              </a:spcBef>
              <a:spcAft>
                <a:spcPts val="0"/>
              </a:spcAft>
              <a:buClr>
                <a:schemeClr val="dk1"/>
              </a:buClr>
              <a:buSzPts val="2800"/>
              <a:buNone/>
            </a:pPr>
            <a:r>
              <a:rPr lang="en-US" sz="2400"/>
              <a:t>4. Diabetes insipidus – deficiency of ADH </a:t>
            </a:r>
            <a:endParaRPr sz="2400"/>
          </a:p>
          <a:p>
            <a:pPr indent="0" lvl="0" marL="0" rtl="0" algn="l">
              <a:lnSpc>
                <a:spcPct val="70000"/>
              </a:lnSpc>
              <a:spcBef>
                <a:spcPts val="1000"/>
              </a:spcBef>
              <a:spcAft>
                <a:spcPts val="0"/>
              </a:spcAft>
              <a:buClr>
                <a:schemeClr val="dk1"/>
              </a:buClr>
              <a:buSzPts val="2800"/>
              <a:buNone/>
            </a:pPr>
            <a:r>
              <a:rPr lang="en-US" sz="2400"/>
              <a:t>5. Diabetes mellitus – high blood sugar or low insulin </a:t>
            </a:r>
            <a:endParaRPr sz="2400"/>
          </a:p>
          <a:p>
            <a:pPr indent="0" lvl="0" marL="0" rtl="0" algn="l">
              <a:lnSpc>
                <a:spcPct val="70000"/>
              </a:lnSpc>
              <a:spcBef>
                <a:spcPts val="1000"/>
              </a:spcBef>
              <a:spcAft>
                <a:spcPts val="0"/>
              </a:spcAft>
              <a:buClr>
                <a:schemeClr val="dk1"/>
              </a:buClr>
              <a:buSzPts val="2800"/>
              <a:buNone/>
            </a:pPr>
            <a:r>
              <a:rPr lang="en-US" sz="2400"/>
              <a:t>6. Endemic goiter – iodine deficiency </a:t>
            </a:r>
            <a:endParaRPr sz="2400"/>
          </a:p>
          <a:p>
            <a:pPr indent="0" lvl="0" marL="0" rtl="0" algn="l">
              <a:lnSpc>
                <a:spcPct val="70000"/>
              </a:lnSpc>
              <a:spcBef>
                <a:spcPts val="1000"/>
              </a:spcBef>
              <a:spcAft>
                <a:spcPts val="0"/>
              </a:spcAft>
              <a:buClr>
                <a:schemeClr val="dk1"/>
              </a:buClr>
              <a:buSzPts val="2800"/>
              <a:buNone/>
            </a:pPr>
            <a:r>
              <a:rPr lang="en-US" sz="2400"/>
              <a:t>7. Giantism – increased growth hormone in children </a:t>
            </a:r>
            <a:endParaRPr sz="2400"/>
          </a:p>
          <a:p>
            <a:pPr indent="0" lvl="0" marL="0" rtl="0" algn="l">
              <a:lnSpc>
                <a:spcPct val="70000"/>
              </a:lnSpc>
              <a:spcBef>
                <a:spcPts val="1000"/>
              </a:spcBef>
              <a:spcAft>
                <a:spcPts val="0"/>
              </a:spcAft>
              <a:buClr>
                <a:schemeClr val="dk1"/>
              </a:buClr>
              <a:buSzPts val="2800"/>
              <a:buNone/>
            </a:pPr>
            <a:r>
              <a:rPr lang="en-US" sz="2400"/>
              <a:t>8. Hypoglycemia – increase in insulin </a:t>
            </a:r>
            <a:endParaRPr sz="2400"/>
          </a:p>
          <a:p>
            <a:pPr indent="0" lvl="0" marL="0" rtl="0" algn="l">
              <a:lnSpc>
                <a:spcPct val="70000"/>
              </a:lnSpc>
              <a:spcBef>
                <a:spcPts val="1000"/>
              </a:spcBef>
              <a:spcAft>
                <a:spcPts val="0"/>
              </a:spcAft>
              <a:buClr>
                <a:schemeClr val="dk1"/>
              </a:buClr>
              <a:buSzPts val="2800"/>
              <a:buNone/>
            </a:pPr>
            <a:r>
              <a:rPr lang="en-US" sz="2400"/>
              <a:t>9. Myxedema – prolonged hypothyroidism </a:t>
            </a:r>
            <a:endParaRPr sz="2400"/>
          </a:p>
          <a:p>
            <a:pPr indent="0" lvl="0" marL="0" rtl="0" algn="l">
              <a:lnSpc>
                <a:spcPct val="70000"/>
              </a:lnSpc>
              <a:spcBef>
                <a:spcPts val="1000"/>
              </a:spcBef>
              <a:spcAft>
                <a:spcPts val="0"/>
              </a:spcAft>
              <a:buClr>
                <a:schemeClr val="dk1"/>
              </a:buClr>
              <a:buSzPts val="2800"/>
              <a:buNone/>
            </a:pPr>
            <a:r>
              <a:rPr lang="en-US" sz="2400"/>
              <a:t>10. Grave’s disease – overactive thyroid </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4"/>
          <p:cNvSpPr txBox="1"/>
          <p:nvPr>
            <p:ph type="title"/>
          </p:nvPr>
        </p:nvSpPr>
        <p:spPr>
          <a:xfrm>
            <a:off x="477281" y="199733"/>
            <a:ext cx="9720000" cy="1499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000">
                <a:solidFill>
                  <a:schemeClr val="dk1"/>
                </a:solidFill>
              </a:rPr>
              <a:t>Dwarfism vs Gigantism</a:t>
            </a:r>
            <a:endParaRPr b="1" sz="4000"/>
          </a:p>
        </p:txBody>
      </p:sp>
      <p:pic>
        <p:nvPicPr>
          <p:cNvPr id="510" name="Google Shape;510;p54"/>
          <p:cNvPicPr preferRelativeResize="0"/>
          <p:nvPr>
            <p:ph idx="1" type="body"/>
          </p:nvPr>
        </p:nvPicPr>
        <p:blipFill rotWithShape="1">
          <a:blip r:embed="rId3">
            <a:alphaModFix/>
          </a:blip>
          <a:srcRect b="0" l="0" r="0" t="0"/>
          <a:stretch/>
        </p:blipFill>
        <p:spPr>
          <a:xfrm>
            <a:off x="283087" y="2508682"/>
            <a:ext cx="4126681" cy="2748369"/>
          </a:xfrm>
          <a:prstGeom prst="rect">
            <a:avLst/>
          </a:prstGeom>
          <a:noFill/>
          <a:ln>
            <a:noFill/>
          </a:ln>
        </p:spPr>
      </p:pic>
      <p:pic>
        <p:nvPicPr>
          <p:cNvPr id="511" name="Google Shape;511;p54"/>
          <p:cNvPicPr preferRelativeResize="0"/>
          <p:nvPr>
            <p:ph idx="2" type="body"/>
          </p:nvPr>
        </p:nvPicPr>
        <p:blipFill rotWithShape="1">
          <a:blip r:embed="rId4">
            <a:alphaModFix/>
          </a:blip>
          <a:srcRect b="0" l="0" r="0" t="0"/>
          <a:stretch/>
        </p:blipFill>
        <p:spPr>
          <a:xfrm>
            <a:off x="8314719" y="0"/>
            <a:ext cx="3877281" cy="5994800"/>
          </a:xfrm>
          <a:prstGeom prst="rect">
            <a:avLst/>
          </a:prstGeom>
          <a:noFill/>
          <a:ln>
            <a:noFill/>
          </a:ln>
        </p:spPr>
      </p:pic>
      <p:sp>
        <p:nvSpPr>
          <p:cNvPr id="512" name="Google Shape;512;p54"/>
          <p:cNvSpPr txBox="1"/>
          <p:nvPr/>
        </p:nvSpPr>
        <p:spPr>
          <a:xfrm>
            <a:off x="7057873" y="5934670"/>
            <a:ext cx="530941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Pituitary Gigantism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Guinness Book of World Records: World’s Shortest Man (He PingPing) and Tallest Man (Sultan Kosen)</a:t>
            </a:r>
            <a:endParaRPr b="0" i="0" sz="1400" u="none" cap="none" strike="noStrike">
              <a:solidFill>
                <a:srgbClr val="000000"/>
              </a:solidFill>
              <a:latin typeface="Arial"/>
              <a:ea typeface="Arial"/>
              <a:cs typeface="Arial"/>
              <a:sym typeface="Arial"/>
            </a:endParaRPr>
          </a:p>
        </p:txBody>
      </p:sp>
      <p:sp>
        <p:nvSpPr>
          <p:cNvPr id="513" name="Google Shape;513;p54"/>
          <p:cNvSpPr txBox="1"/>
          <p:nvPr/>
        </p:nvSpPr>
        <p:spPr>
          <a:xfrm>
            <a:off x="283087" y="5392252"/>
            <a:ext cx="32741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Pituitary Dwarfism</a:t>
            </a:r>
            <a:endParaRPr b="0" i="0" sz="1400" u="none" cap="none" strike="noStrike">
              <a:solidFill>
                <a:srgbClr val="000000"/>
              </a:solidFill>
              <a:latin typeface="Arial"/>
              <a:ea typeface="Arial"/>
              <a:cs typeface="Arial"/>
              <a:sym typeface="Arial"/>
            </a:endParaRPr>
          </a:p>
        </p:txBody>
      </p:sp>
      <p:pic>
        <p:nvPicPr>
          <p:cNvPr id="514" name="Google Shape;514;p54"/>
          <p:cNvPicPr preferRelativeResize="0"/>
          <p:nvPr/>
        </p:nvPicPr>
        <p:blipFill rotWithShape="1">
          <a:blip r:embed="rId5">
            <a:alphaModFix/>
          </a:blip>
          <a:srcRect b="0" l="47099" r="0" t="0"/>
          <a:stretch/>
        </p:blipFill>
        <p:spPr>
          <a:xfrm>
            <a:off x="4725250" y="1649824"/>
            <a:ext cx="2702905" cy="4111760"/>
          </a:xfrm>
          <a:prstGeom prst="rect">
            <a:avLst/>
          </a:prstGeom>
          <a:noFill/>
          <a:ln>
            <a:noFill/>
          </a:ln>
        </p:spPr>
      </p:pic>
      <p:sp>
        <p:nvSpPr>
          <p:cNvPr id="515" name="Google Shape;515;p54"/>
          <p:cNvSpPr txBox="1"/>
          <p:nvPr/>
        </p:nvSpPr>
        <p:spPr>
          <a:xfrm>
            <a:off x="4814075" y="5730092"/>
            <a:ext cx="2204884" cy="3687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Acromegally</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5"/>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000"/>
              <a:t>Goiter</a:t>
            </a:r>
            <a:endParaRPr b="1" sz="4000"/>
          </a:p>
        </p:txBody>
      </p:sp>
      <p:pic>
        <p:nvPicPr>
          <p:cNvPr descr="1823_Goiter.jpg" id="521" name="Google Shape;521;p55"/>
          <p:cNvPicPr preferRelativeResize="0"/>
          <p:nvPr>
            <p:ph idx="1" type="body"/>
          </p:nvPr>
        </p:nvPicPr>
        <p:blipFill rotWithShape="1">
          <a:blip r:embed="rId3">
            <a:alphaModFix/>
          </a:blip>
          <a:srcRect b="0" l="0" r="0" t="0"/>
          <a:stretch/>
        </p:blipFill>
        <p:spPr>
          <a:xfrm>
            <a:off x="3201323" y="1323950"/>
            <a:ext cx="6445500" cy="4832400"/>
          </a:xfrm>
          <a:prstGeom prst="rect">
            <a:avLst/>
          </a:prstGeom>
          <a:noFill/>
          <a:ln>
            <a:noFill/>
          </a:ln>
        </p:spPr>
      </p:pic>
      <p:sp>
        <p:nvSpPr>
          <p:cNvPr id="522" name="Google Shape;522;p55"/>
          <p:cNvSpPr txBox="1"/>
          <p:nvPr>
            <p:ph idx="4294967295" type="body"/>
          </p:nvPr>
        </p:nvSpPr>
        <p:spPr>
          <a:xfrm>
            <a:off x="69850" y="5987533"/>
            <a:ext cx="10750500" cy="739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b="1" lang="en-US" sz="1600">
                <a:solidFill>
                  <a:srgbClr val="FF0000"/>
                </a:solidFill>
              </a:rPr>
              <a:t>Goiter</a:t>
            </a:r>
            <a:endParaRPr b="1" sz="1600">
              <a:solidFill>
                <a:srgbClr val="FF0000"/>
              </a:solidFill>
            </a:endParaRPr>
          </a:p>
          <a:p>
            <a:pPr indent="-228600" lvl="0" marL="228600" rtl="0" algn="l">
              <a:lnSpc>
                <a:spcPct val="90000"/>
              </a:lnSpc>
              <a:spcBef>
                <a:spcPts val="1000"/>
              </a:spcBef>
              <a:spcAft>
                <a:spcPts val="0"/>
              </a:spcAft>
              <a:buClr>
                <a:schemeClr val="dk1"/>
              </a:buClr>
              <a:buSzPts val="1600"/>
              <a:buChar char="•"/>
            </a:pPr>
            <a:r>
              <a:rPr lang="en-US" sz="1600"/>
              <a:t>(credit: “Almazi”/Wikimedia Commons)</a:t>
            </a:r>
            <a:endParaRPr sz="16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3672eacf7db_1_269"/>
          <p:cNvSpPr txBox="1"/>
          <p:nvPr/>
        </p:nvSpPr>
        <p:spPr>
          <a:xfrm>
            <a:off x="508000" y="0"/>
            <a:ext cx="11074500" cy="738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chemeClr val="dk1"/>
              </a:buClr>
              <a:buSzPts val="5300"/>
              <a:buFont typeface="Calibri"/>
              <a:buNone/>
            </a:pPr>
            <a:r>
              <a:rPr b="1" i="0" lang="en-US" sz="4000" u="none" cap="none" strike="noStrike">
                <a:solidFill>
                  <a:schemeClr val="dk1"/>
                </a:solidFill>
                <a:latin typeface="Calibri"/>
                <a:ea typeface="Calibri"/>
                <a:cs typeface="Calibri"/>
                <a:sym typeface="Calibri"/>
              </a:rPr>
              <a:t>Preparation and Work Due</a:t>
            </a:r>
            <a:endParaRPr i="0" sz="4000" u="none" cap="none" strike="noStrike">
              <a:solidFill>
                <a:srgbClr val="000000"/>
              </a:solidFill>
              <a:latin typeface="Calibri"/>
              <a:ea typeface="Calibri"/>
              <a:cs typeface="Calibri"/>
              <a:sym typeface="Calibri"/>
            </a:endParaRPr>
          </a:p>
        </p:txBody>
      </p:sp>
      <p:sp>
        <p:nvSpPr>
          <p:cNvPr id="528" name="Google Shape;528;g3672eacf7db_1_269"/>
          <p:cNvSpPr txBox="1"/>
          <p:nvPr/>
        </p:nvSpPr>
        <p:spPr>
          <a:xfrm>
            <a:off x="52916" y="1270000"/>
            <a:ext cx="12067200" cy="4526100"/>
          </a:xfrm>
          <a:prstGeom prst="rect">
            <a:avLst/>
          </a:prstGeom>
          <a:noFill/>
          <a:ln>
            <a:noFill/>
          </a:ln>
        </p:spPr>
        <p:txBody>
          <a:bodyPr anchorCtr="0" anchor="t" bIns="60925" lIns="121900" spcFirstLastPara="1" rIns="121900" wrap="square" tIns="60925">
            <a:noAutofit/>
          </a:bodyPr>
          <a:lstStyle/>
          <a:p>
            <a:pPr indent="0" lvl="1" marL="0" marR="0" rtl="0" algn="l">
              <a:lnSpc>
                <a:spcPct val="100000"/>
              </a:lnSpc>
              <a:spcBef>
                <a:spcPts val="0"/>
              </a:spcBef>
              <a:spcAft>
                <a:spcPts val="0"/>
              </a:spcAft>
              <a:buClr>
                <a:schemeClr val="dk1"/>
              </a:buClr>
              <a:buSzPts val="3200"/>
              <a:buFont typeface="Calibri"/>
              <a:buNone/>
            </a:pPr>
            <a:r>
              <a:rPr b="1" i="0" lang="en-US" sz="2800" u="none" cap="none" strike="noStrike">
                <a:solidFill>
                  <a:schemeClr val="dk1"/>
                </a:solidFill>
                <a:latin typeface="Calibri"/>
                <a:ea typeface="Calibri"/>
                <a:cs typeface="Calibri"/>
                <a:sym typeface="Calibri"/>
              </a:rPr>
              <a:t>Reading Assignment:</a:t>
            </a:r>
            <a:endParaRPr i="0" sz="2800" u="none" cap="none" strike="noStrike">
              <a:solidFill>
                <a:schemeClr val="dk1"/>
              </a:solidFill>
              <a:latin typeface="Calibri"/>
              <a:ea typeface="Calibri"/>
              <a:cs typeface="Calibri"/>
              <a:sym typeface="Calibri"/>
            </a:endParaRPr>
          </a:p>
          <a:p>
            <a:pPr indent="25400" lvl="1" marL="0" marR="0" rtl="0" algn="l">
              <a:lnSpc>
                <a:spcPct val="100000"/>
              </a:lnSpc>
              <a:spcBef>
                <a:spcPts val="2400"/>
              </a:spcBef>
              <a:spcAft>
                <a:spcPts val="0"/>
              </a:spcAft>
              <a:buClr>
                <a:schemeClr val="dk1"/>
              </a:buClr>
              <a:buSzPts val="2800"/>
              <a:buFont typeface="Calibri"/>
              <a:buChar char="-"/>
            </a:pPr>
            <a:r>
              <a:rPr i="0" lang="en-US" sz="2800" u="none" cap="none" strike="noStrike">
                <a:solidFill>
                  <a:schemeClr val="dk1"/>
                </a:solidFill>
                <a:latin typeface="Calibri"/>
                <a:ea typeface="Calibri"/>
                <a:cs typeface="Calibri"/>
                <a:sym typeface="Calibri"/>
              </a:rPr>
              <a:t>Textbook: Read CH 1 in the course textbook </a:t>
            </a:r>
            <a:endParaRPr i="0" sz="2800" u="none" cap="none" strike="noStrike">
              <a:solidFill>
                <a:schemeClr val="dk1"/>
              </a:solidFill>
              <a:latin typeface="Calibri"/>
              <a:ea typeface="Calibri"/>
              <a:cs typeface="Calibri"/>
              <a:sym typeface="Calibri"/>
            </a:endParaRPr>
          </a:p>
          <a:p>
            <a:pPr indent="25400" lvl="1" marL="0" marR="0" rtl="0" algn="l">
              <a:lnSpc>
                <a:spcPct val="100000"/>
              </a:lnSpc>
              <a:spcBef>
                <a:spcPts val="2400"/>
              </a:spcBef>
              <a:spcAft>
                <a:spcPts val="0"/>
              </a:spcAft>
              <a:buClr>
                <a:schemeClr val="dk1"/>
              </a:buClr>
              <a:buSzPts val="2800"/>
              <a:buFont typeface="Calibri"/>
              <a:buChar char="-"/>
            </a:pPr>
            <a:r>
              <a:rPr i="0" lang="en-US" sz="2800" u="none" cap="none" strike="noStrike">
                <a:solidFill>
                  <a:schemeClr val="dk1"/>
                </a:solidFill>
                <a:latin typeface="Calibri"/>
                <a:ea typeface="Calibri"/>
                <a:cs typeface="Calibri"/>
                <a:sym typeface="Calibri"/>
              </a:rPr>
              <a:t>Complete the Module 1 Quiz and Module 1 Case Study</a:t>
            </a:r>
            <a:endParaRPr sz="2800">
              <a:solidFill>
                <a:schemeClr val="dk1"/>
              </a:solidFill>
              <a:latin typeface="Calibri"/>
              <a:ea typeface="Calibri"/>
              <a:cs typeface="Calibri"/>
              <a:sym typeface="Calibri"/>
            </a:endParaRPr>
          </a:p>
          <a:p>
            <a:pPr indent="0" lvl="0" marL="1219200" marR="0" rtl="0" algn="l">
              <a:lnSpc>
                <a:spcPct val="100000"/>
              </a:lnSpc>
              <a:spcBef>
                <a:spcPts val="800"/>
              </a:spcBef>
              <a:spcAft>
                <a:spcPts val="0"/>
              </a:spcAft>
              <a:buClr>
                <a:srgbClr val="000000"/>
              </a:buClr>
              <a:buSzPts val="1900"/>
              <a:buFont typeface="Arial"/>
              <a:buNone/>
            </a:pPr>
            <a:r>
              <a:t/>
            </a:r>
            <a:endParaRPr i="0" sz="1500" u="none" cap="none" strike="noStrike">
              <a:solidFill>
                <a:srgbClr val="000000"/>
              </a:solidFill>
              <a:latin typeface="Calibri"/>
              <a:ea typeface="Calibri"/>
              <a:cs typeface="Calibri"/>
              <a:sym typeface="Calibri"/>
            </a:endParaRPr>
          </a:p>
          <a:p>
            <a:pPr indent="0" lvl="1" marL="0" marR="0" rtl="0" algn="l">
              <a:lnSpc>
                <a:spcPct val="100000"/>
              </a:lnSpc>
              <a:spcBef>
                <a:spcPts val="0"/>
              </a:spcBef>
              <a:spcAft>
                <a:spcPts val="0"/>
              </a:spcAft>
              <a:buClr>
                <a:schemeClr val="dk1"/>
              </a:buClr>
              <a:buSzPts val="3200"/>
              <a:buFont typeface="Calibri"/>
              <a:buNone/>
            </a:pPr>
            <a:r>
              <a:t/>
            </a:r>
            <a:endParaRPr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rPr b="1" i="0" lang="en-US" sz="2800" u="none" cap="none" strike="noStrike">
                <a:solidFill>
                  <a:srgbClr val="000000"/>
                </a:solidFill>
                <a:latin typeface="Calibri"/>
                <a:ea typeface="Calibri"/>
                <a:cs typeface="Calibri"/>
                <a:sym typeface="Calibri"/>
              </a:rPr>
              <a:t>See Module 1 for more information &amp; assignments</a:t>
            </a:r>
            <a:endParaRPr i="0" sz="2800" u="none" cap="none" strike="noStrike">
              <a:solidFill>
                <a:srgbClr val="000000"/>
              </a:solidFill>
              <a:latin typeface="Calibri"/>
              <a:ea typeface="Calibri"/>
              <a:cs typeface="Calibri"/>
              <a:sym typeface="Calibri"/>
            </a:endParaRPr>
          </a:p>
          <a:p>
            <a:pPr indent="0" lvl="1" marL="0" marR="0" rtl="0" algn="l">
              <a:lnSpc>
                <a:spcPct val="100000"/>
              </a:lnSpc>
              <a:spcBef>
                <a:spcPts val="2400"/>
              </a:spcBef>
              <a:spcAft>
                <a:spcPts val="0"/>
              </a:spcAft>
              <a:buClr>
                <a:schemeClr val="dk1"/>
              </a:buClr>
              <a:buSzPts val="3200"/>
              <a:buFont typeface="Times New Roman"/>
              <a:buNone/>
            </a:pPr>
            <a:r>
              <a:t/>
            </a:r>
            <a:endParaRPr i="0" sz="28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chemeClr val="dk1"/>
              </a:buClr>
              <a:buSzPts val="1600"/>
              <a:buFont typeface="Times New Roman"/>
              <a:buNone/>
            </a:pPr>
            <a:r>
              <a:t/>
            </a:r>
            <a:endParaRPr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i="0" sz="1200" u="none" cap="none" strike="noStrike">
              <a:solidFill>
                <a:schemeClr val="dk1"/>
              </a:solidFill>
              <a:latin typeface="Calibri"/>
              <a:ea typeface="Calibri"/>
              <a:cs typeface="Calibri"/>
              <a:sym typeface="Calibri"/>
            </a:endParaRPr>
          </a:p>
        </p:txBody>
      </p:sp>
      <p:sp>
        <p:nvSpPr>
          <p:cNvPr id="529" name="Google Shape;529;g3672eacf7db_1_269"/>
          <p:cNvSpPr txBox="1"/>
          <p:nvPr/>
        </p:nvSpPr>
        <p:spPr>
          <a:xfrm>
            <a:off x="361949" y="5105400"/>
            <a:ext cx="11754000" cy="13467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19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Presented in accordance with the National Association of Biology Teachers and the National Research Council (Cheesman et al., 2007). </a:t>
            </a:r>
            <a:endParaRPr b="0" i="0" sz="1900" u="none" cap="none" strike="noStrike">
              <a:solidFill>
                <a:schemeClr val="dk1"/>
              </a:solidFill>
              <a:latin typeface="Arial"/>
              <a:ea typeface="Arial"/>
              <a:cs typeface="Arial"/>
              <a:sym typeface="Arial"/>
            </a:endParaRPr>
          </a:p>
          <a:p>
            <a:pPr indent="-355600" lvl="0" marL="457200" marR="0" rtl="0" algn="r">
              <a:lnSpc>
                <a:spcPct val="100000"/>
              </a:lnSpc>
              <a:spcBef>
                <a:spcPts val="300"/>
              </a:spcBef>
              <a:spcAft>
                <a:spcPts val="0"/>
              </a:spcAft>
              <a:buClr>
                <a:schemeClr val="dk1"/>
              </a:buClr>
              <a:buSzPts val="1600"/>
              <a:buFont typeface="Times New Roman"/>
              <a:buNone/>
            </a:pPr>
            <a:r>
              <a:t/>
            </a:r>
            <a:endParaRPr b="0" i="0" sz="16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Figures (unless otherwise cited) originated from: OpenStax College, Rice University. 2022.</a:t>
            </a:r>
            <a:r>
              <a:rPr b="0" i="1" lang="en-US" sz="1600" u="none" cap="none" strike="noStrike">
                <a:solidFill>
                  <a:schemeClr val="dk1"/>
                </a:solidFill>
                <a:latin typeface="Calibri"/>
                <a:ea typeface="Calibri"/>
                <a:cs typeface="Calibri"/>
                <a:sym typeface="Calibri"/>
              </a:rPr>
              <a:t> Anatomy and Physiology 2e. </a:t>
            </a:r>
            <a:endParaRPr b="0" i="0" sz="16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chemeClr val="dk1"/>
              </a:buClr>
              <a:buSzPts val="1600"/>
              <a:buFont typeface="Arial"/>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600"/>
              <a:t>Characteristics of the Endocrine System </a:t>
            </a:r>
            <a:r>
              <a:rPr lang="en-US" sz="3600"/>
              <a:t> </a:t>
            </a:r>
            <a:br>
              <a:rPr lang="en-US" sz="3600"/>
            </a:br>
            <a:endParaRPr sz="3600"/>
          </a:p>
        </p:txBody>
      </p:sp>
      <p:sp>
        <p:nvSpPr>
          <p:cNvPr id="122" name="Google Shape;12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Font typeface="Calibri"/>
              <a:buAutoNum type="arabicPeriod"/>
            </a:pPr>
            <a:r>
              <a:rPr lang="en-US" sz="2400"/>
              <a:t>Composed of endocrine glands and specialized endocrine cells located throughout the body </a:t>
            </a:r>
            <a:endParaRPr sz="2400"/>
          </a:p>
          <a:p>
            <a:pPr indent="-381000" lvl="0" marL="457200" rtl="0" algn="l">
              <a:lnSpc>
                <a:spcPct val="90000"/>
              </a:lnSpc>
              <a:spcBef>
                <a:spcPts val="0"/>
              </a:spcBef>
              <a:spcAft>
                <a:spcPts val="0"/>
              </a:spcAft>
              <a:buSzPts val="2400"/>
              <a:buFont typeface="Calibri"/>
              <a:buAutoNum type="arabicPeriod"/>
            </a:pPr>
            <a:r>
              <a:rPr lang="en-US" sz="2400"/>
              <a:t>Target cells (2,000-1,000,000) </a:t>
            </a:r>
            <a:endParaRPr sz="2400"/>
          </a:p>
          <a:p>
            <a:pPr indent="-381000" lvl="0" marL="457200" rtl="0" algn="l">
              <a:lnSpc>
                <a:spcPct val="90000"/>
              </a:lnSpc>
              <a:spcBef>
                <a:spcPts val="0"/>
              </a:spcBef>
              <a:spcAft>
                <a:spcPts val="0"/>
              </a:spcAft>
              <a:buSzPts val="2400"/>
              <a:buFont typeface="Calibri"/>
              <a:buAutoNum type="arabicPeriod"/>
            </a:pPr>
            <a:r>
              <a:rPr lang="en-US" sz="2400"/>
              <a:t>Receptor proteins compound on cell membrane or in cytoplasm </a:t>
            </a:r>
            <a:endParaRPr sz="2400"/>
          </a:p>
          <a:p>
            <a:pPr indent="-381000" lvl="0" marL="457200" rtl="0" algn="l">
              <a:lnSpc>
                <a:spcPct val="90000"/>
              </a:lnSpc>
              <a:spcBef>
                <a:spcPts val="0"/>
              </a:spcBef>
              <a:spcAft>
                <a:spcPts val="0"/>
              </a:spcAft>
              <a:buSzPts val="2400"/>
              <a:buFont typeface="Calibri"/>
              <a:buAutoNum type="arabicPeriod"/>
            </a:pPr>
            <a:r>
              <a:rPr lang="en-US" sz="2400"/>
              <a:t>Binding of hormones to receptor causes a change in the rate of cellular metabolism </a:t>
            </a:r>
            <a:endParaRPr sz="2400"/>
          </a:p>
          <a:p>
            <a:pPr indent="-381000" lvl="0" marL="457200" rtl="0" algn="l">
              <a:lnSpc>
                <a:spcPct val="90000"/>
              </a:lnSpc>
              <a:spcBef>
                <a:spcPts val="0"/>
              </a:spcBef>
              <a:spcAft>
                <a:spcPts val="0"/>
              </a:spcAft>
              <a:buSzPts val="2400"/>
              <a:buFont typeface="Calibri"/>
              <a:buAutoNum type="arabicPeriod"/>
            </a:pPr>
            <a:r>
              <a:rPr lang="en-US" sz="2400"/>
              <a:t>Hormones are not changed and are always present but only secreted when needed </a:t>
            </a:r>
            <a:endParaRPr sz="2400"/>
          </a:p>
          <a:p>
            <a:pPr indent="-381000" lvl="0" marL="457200" rtl="0" algn="l">
              <a:lnSpc>
                <a:spcPct val="90000"/>
              </a:lnSpc>
              <a:spcBef>
                <a:spcPts val="0"/>
              </a:spcBef>
              <a:spcAft>
                <a:spcPts val="0"/>
              </a:spcAft>
              <a:buSzPts val="2400"/>
              <a:buFont typeface="Calibri"/>
              <a:buAutoNum type="arabicPeriod"/>
            </a:pPr>
            <a:r>
              <a:rPr lang="en-US" sz="2400"/>
              <a:t>Hormones produced by nerve cells are called neuroendocrine cells </a:t>
            </a:r>
            <a:endParaRPr sz="2400"/>
          </a:p>
          <a:p>
            <a:pPr indent="-381000" lvl="0" marL="457200" rtl="0" algn="l">
              <a:lnSpc>
                <a:spcPct val="90000"/>
              </a:lnSpc>
              <a:spcBef>
                <a:spcPts val="0"/>
              </a:spcBef>
              <a:spcAft>
                <a:spcPts val="0"/>
              </a:spcAft>
              <a:buSzPts val="2400"/>
              <a:buFont typeface="Calibri"/>
              <a:buAutoNum type="arabicPeriod"/>
            </a:pPr>
            <a:r>
              <a:rPr lang="en-US" sz="2400"/>
              <a:t>Because of the phenomenon of enzyme amplification, a single hormone molecule can ultimately cause a target cell to produce millions of molecules of a metabolic product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600"/>
              <a:t>Hormones</a:t>
            </a:r>
            <a:endParaRPr b="1" sz="3600"/>
          </a:p>
        </p:txBody>
      </p:sp>
      <p:sp>
        <p:nvSpPr>
          <p:cNvPr id="128" name="Google Shape;12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0"/>
              </a:spcBef>
              <a:spcAft>
                <a:spcPts val="0"/>
              </a:spcAft>
              <a:buSzPts val="2400"/>
              <a:buFont typeface="Calibri"/>
              <a:buAutoNum type="arabicPeriod"/>
            </a:pPr>
            <a:r>
              <a:rPr lang="en-US" sz="2400"/>
              <a:t>Both neurotransmitters and hormones can affect their targets through receptors linked to G proteins </a:t>
            </a:r>
            <a:endParaRPr sz="2400"/>
          </a:p>
          <a:p>
            <a:pPr indent="-381000" lvl="0" marL="457200" rtl="0" algn="l">
              <a:lnSpc>
                <a:spcPct val="90000"/>
              </a:lnSpc>
              <a:spcBef>
                <a:spcPts val="0"/>
              </a:spcBef>
              <a:spcAft>
                <a:spcPts val="0"/>
              </a:spcAft>
              <a:buSzPts val="2400"/>
              <a:buFont typeface="Calibri"/>
              <a:buAutoNum type="arabicPeriod"/>
            </a:pPr>
            <a:r>
              <a:rPr lang="en-US" sz="2400"/>
              <a:t>The hormones secreted by most endocrine glands can be described as amplitude-modulated signals, which consist mainly of fluctuations in the concentration of hormones in the bloodstream, over a period of time ranging from minutes to hours. </a:t>
            </a:r>
            <a:endParaRPr sz="2400"/>
          </a:p>
          <a:p>
            <a:pPr indent="-381000" lvl="0" marL="457200" rtl="0" algn="l">
              <a:lnSpc>
                <a:spcPct val="90000"/>
              </a:lnSpc>
              <a:spcBef>
                <a:spcPts val="0"/>
              </a:spcBef>
              <a:spcAft>
                <a:spcPts val="0"/>
              </a:spcAft>
              <a:buSzPts val="2400"/>
              <a:buFont typeface="Calibri"/>
              <a:buAutoNum type="arabicPeriod"/>
            </a:pPr>
            <a:r>
              <a:rPr lang="en-US" sz="2400"/>
              <a:t>The all-or-none action potentials carried along axons can be described as frequency- modulated signals, which vary in frequency but not amplitude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838200" y="2127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600"/>
              <a:t>General Characteristics of Hormones </a:t>
            </a:r>
            <a:br>
              <a:rPr b="1" lang="en-US" sz="3600"/>
            </a:br>
            <a:endParaRPr b="1" sz="3600"/>
          </a:p>
        </p:txBody>
      </p:sp>
      <p:sp>
        <p:nvSpPr>
          <p:cNvPr id="134" name="Google Shape;134;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0"/>
              </a:spcBef>
              <a:spcAft>
                <a:spcPts val="0"/>
              </a:spcAft>
              <a:buSzPts val="2400"/>
              <a:buFont typeface="Calibri"/>
              <a:buAutoNum type="arabicPeriod"/>
            </a:pPr>
            <a:r>
              <a:rPr lang="en-US" sz="2400"/>
              <a:t>Stability – they must remain active in the circulation long enough to arrive at their target cells. </a:t>
            </a:r>
            <a:endParaRPr sz="2400"/>
          </a:p>
          <a:p>
            <a:pPr indent="-381000" lvl="0" marL="457200" rtl="0" algn="l">
              <a:lnSpc>
                <a:spcPct val="90000"/>
              </a:lnSpc>
              <a:spcBef>
                <a:spcPts val="0"/>
              </a:spcBef>
              <a:spcAft>
                <a:spcPts val="0"/>
              </a:spcAft>
              <a:buSzPts val="2400"/>
              <a:buFont typeface="Calibri"/>
              <a:buAutoNum type="arabicPeriod"/>
            </a:pPr>
            <a:r>
              <a:rPr lang="en-US" sz="2400"/>
              <a:t>Communication – they must be able to interact with their target tissue in a specific manner in order to activate a coordinated set of events. </a:t>
            </a:r>
            <a:endParaRPr sz="2400"/>
          </a:p>
          <a:p>
            <a:pPr indent="-381000" lvl="0" marL="457200" rtl="0" algn="l">
              <a:lnSpc>
                <a:spcPct val="90000"/>
              </a:lnSpc>
              <a:spcBef>
                <a:spcPts val="0"/>
              </a:spcBef>
              <a:spcAft>
                <a:spcPts val="0"/>
              </a:spcAft>
              <a:buSzPts val="2400"/>
              <a:buFont typeface="Calibri"/>
              <a:buAutoNum type="arabicPeriod"/>
            </a:pPr>
            <a:r>
              <a:rPr lang="en-US" sz="2400"/>
              <a:t>Distribution – they are transported by the blood to many locations.</a:t>
            </a:r>
            <a:r>
              <a:rPr lang="en-US"/>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1801_The_Endocrine_System.jpg" id="139" name="Google Shape;139;p8"/>
          <p:cNvPicPr preferRelativeResize="0"/>
          <p:nvPr>
            <p:ph idx="1" type="body"/>
          </p:nvPr>
        </p:nvPicPr>
        <p:blipFill rotWithShape="1">
          <a:blip r:embed="rId3">
            <a:alphaModFix/>
          </a:blip>
          <a:srcRect b="0" l="0" r="0" t="0"/>
          <a:stretch/>
        </p:blipFill>
        <p:spPr>
          <a:xfrm>
            <a:off x="5231199" y="676299"/>
            <a:ext cx="6545100" cy="5861100"/>
          </a:xfrm>
          <a:prstGeom prst="rect">
            <a:avLst/>
          </a:prstGeom>
          <a:noFill/>
          <a:ln>
            <a:noFill/>
          </a:ln>
        </p:spPr>
      </p:pic>
      <p:sp>
        <p:nvSpPr>
          <p:cNvPr id="140" name="Google Shape;140;p8"/>
          <p:cNvSpPr txBox="1"/>
          <p:nvPr>
            <p:ph type="title"/>
          </p:nvPr>
        </p:nvSpPr>
        <p:spPr>
          <a:xfrm>
            <a:off x="228600" y="603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3600"/>
              <a:t>Endocrine system</a:t>
            </a:r>
            <a:endParaRPr b="1" sz="3600"/>
          </a:p>
        </p:txBody>
      </p:sp>
      <p:pic>
        <p:nvPicPr>
          <p:cNvPr descr="OSC-Stacked-TM-RGB-1.png" id="141" name="Google Shape;141;p8"/>
          <p:cNvPicPr preferRelativeResize="0"/>
          <p:nvPr/>
        </p:nvPicPr>
        <p:blipFill rotWithShape="1">
          <a:blip r:embed="rId4">
            <a:alphaModFix/>
          </a:blip>
          <a:srcRect b="0" l="0" r="0" t="0"/>
          <a:stretch/>
        </p:blipFill>
        <p:spPr>
          <a:xfrm>
            <a:off x="10999460" y="5945693"/>
            <a:ext cx="1051734" cy="751709"/>
          </a:xfrm>
          <a:prstGeom prst="rect">
            <a:avLst/>
          </a:prstGeom>
          <a:noFill/>
          <a:ln>
            <a:noFill/>
          </a:ln>
        </p:spPr>
      </p:pic>
      <p:sp>
        <p:nvSpPr>
          <p:cNvPr id="142" name="Google Shape;142;p8"/>
          <p:cNvSpPr txBox="1"/>
          <p:nvPr/>
        </p:nvSpPr>
        <p:spPr>
          <a:xfrm>
            <a:off x="168514" y="1139611"/>
            <a:ext cx="5062800" cy="5479800"/>
          </a:xfrm>
          <a:prstGeom prst="rect">
            <a:avLst/>
          </a:prstGeom>
          <a:noFill/>
          <a:ln>
            <a:noFill/>
          </a:ln>
        </p:spPr>
        <p:txBody>
          <a:bodyPr anchorCtr="0" anchor="t" bIns="45700" lIns="91425" spcFirstLastPara="1" rIns="91425" wrap="square" tIns="45700">
            <a:spAutoFit/>
          </a:bodyPr>
          <a:lstStyle/>
          <a:p>
            <a:pPr indent="0" lvl="1" marL="127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Hypothalamus</a:t>
            </a:r>
            <a:endParaRPr b="0" i="0" sz="1400" u="none" cap="none" strike="noStrike">
              <a:solidFill>
                <a:srgbClr val="000000"/>
              </a:solidFill>
              <a:latin typeface="Arial"/>
              <a:ea typeface="Arial"/>
              <a:cs typeface="Arial"/>
              <a:sym typeface="Arial"/>
            </a:endParaRPr>
          </a:p>
          <a:p>
            <a:pPr indent="0" lvl="2"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Secretes hormones involved in fluid balance, smooth muscle contraction, control of hormone secretion by anterior pituitary gland</a:t>
            </a:r>
            <a:endParaRPr b="0" i="0" sz="1400" u="none" cap="none" strike="noStrike">
              <a:solidFill>
                <a:srgbClr val="000000"/>
              </a:solidFill>
              <a:latin typeface="Arial"/>
              <a:ea typeface="Arial"/>
              <a:cs typeface="Arial"/>
              <a:sym typeface="Arial"/>
            </a:endParaRPr>
          </a:p>
          <a:p>
            <a:pPr indent="0" lvl="1" marL="127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Pituitary gland</a:t>
            </a:r>
            <a:endParaRPr b="0" i="0" sz="1400" u="none" cap="none" strike="noStrike">
              <a:solidFill>
                <a:srgbClr val="000000"/>
              </a:solidFill>
              <a:latin typeface="Arial"/>
              <a:ea typeface="Arial"/>
              <a:cs typeface="Arial"/>
              <a:sym typeface="Arial"/>
            </a:endParaRPr>
          </a:p>
          <a:p>
            <a:pPr indent="0" lvl="2"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Secretes hormone stimulating melanin production as well as multiple hormones regulating endocrine activity of the adrenal cortex, thyroid gland, and reproductive organs</a:t>
            </a:r>
            <a:endParaRPr b="0" i="0" sz="1400" u="none" cap="none" strike="noStrike">
              <a:solidFill>
                <a:srgbClr val="000000"/>
              </a:solidFill>
              <a:latin typeface="Arial"/>
              <a:ea typeface="Arial"/>
              <a:cs typeface="Arial"/>
              <a:sym typeface="Arial"/>
            </a:endParaRPr>
          </a:p>
          <a:p>
            <a:pPr indent="0" lvl="1" marL="127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Pineal gland</a:t>
            </a:r>
            <a:endParaRPr b="0" i="0" sz="1400" u="none" cap="none" strike="noStrike">
              <a:solidFill>
                <a:srgbClr val="000000"/>
              </a:solidFill>
              <a:latin typeface="Arial"/>
              <a:ea typeface="Arial"/>
              <a:cs typeface="Arial"/>
              <a:sym typeface="Arial"/>
            </a:endParaRPr>
          </a:p>
          <a:p>
            <a:pPr indent="0" lvl="2"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Secretes melatonin, which affects reproductive function and circadian (day/night) rhythms</a:t>
            </a:r>
            <a:endParaRPr b="0" i="0" sz="1400" u="none" cap="none" strike="noStrike">
              <a:solidFill>
                <a:srgbClr val="000000"/>
              </a:solidFill>
              <a:latin typeface="Arial"/>
              <a:ea typeface="Arial"/>
              <a:cs typeface="Arial"/>
              <a:sym typeface="Arial"/>
            </a:endParaRPr>
          </a:p>
          <a:p>
            <a:pPr indent="0" lvl="1" marL="127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Thyroid gland</a:t>
            </a:r>
            <a:endParaRPr b="0" i="0" sz="1400" u="none" cap="none" strike="noStrike">
              <a:solidFill>
                <a:srgbClr val="000000"/>
              </a:solidFill>
              <a:latin typeface="Arial"/>
              <a:ea typeface="Arial"/>
              <a:cs typeface="Arial"/>
              <a:sym typeface="Arial"/>
            </a:endParaRPr>
          </a:p>
          <a:p>
            <a:pPr indent="0" lvl="2"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Secretes hormones affecting metabolic rate and calcium ion levels in body fluids</a:t>
            </a:r>
            <a:endParaRPr b="0" i="0" sz="1400" u="none" cap="none" strike="noStrike">
              <a:solidFill>
                <a:srgbClr val="000000"/>
              </a:solidFill>
              <a:latin typeface="Arial"/>
              <a:ea typeface="Arial"/>
              <a:cs typeface="Arial"/>
              <a:sym typeface="Arial"/>
            </a:endParaRPr>
          </a:p>
          <a:p>
            <a:pPr indent="0" lvl="1" marL="127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Parathyroid glands</a:t>
            </a:r>
            <a:endParaRPr b="0" i="0" sz="1400" u="none" cap="none" strike="noStrike">
              <a:solidFill>
                <a:srgbClr val="000000"/>
              </a:solidFill>
              <a:latin typeface="Arial"/>
              <a:ea typeface="Arial"/>
              <a:cs typeface="Arial"/>
              <a:sym typeface="Arial"/>
            </a:endParaRPr>
          </a:p>
          <a:p>
            <a:pPr indent="0" lvl="2"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Secrete hormone important to regulation of calcium ion levels in body fluids</a:t>
            </a:r>
            <a:endParaRPr b="0" i="0" sz="1400" u="none" cap="none" strike="noStrike">
              <a:solidFill>
                <a:srgbClr val="000000"/>
              </a:solidFill>
              <a:latin typeface="Arial"/>
              <a:ea typeface="Arial"/>
              <a:cs typeface="Arial"/>
              <a:sym typeface="Arial"/>
            </a:endParaRPr>
          </a:p>
          <a:p>
            <a:pPr indent="0" lvl="1" marL="127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Adrenal glands</a:t>
            </a:r>
            <a:endParaRPr b="0" i="0" sz="1400" u="none" cap="none" strike="noStrike">
              <a:solidFill>
                <a:srgbClr val="000000"/>
              </a:solidFill>
              <a:latin typeface="Arial"/>
              <a:ea typeface="Arial"/>
              <a:cs typeface="Arial"/>
              <a:sym typeface="Arial"/>
            </a:endParaRPr>
          </a:p>
          <a:p>
            <a:pPr indent="0" lvl="2"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Cells of the cortex secrete hormones involved with mineral balance, metabolic control, and resistance to stress</a:t>
            </a:r>
            <a:endParaRPr b="0" i="0" sz="1400" u="none" cap="none" strike="noStrike">
              <a:solidFill>
                <a:srgbClr val="000000"/>
              </a:solidFill>
              <a:latin typeface="Arial"/>
              <a:ea typeface="Arial"/>
              <a:cs typeface="Arial"/>
              <a:sym typeface="Arial"/>
            </a:endParaRPr>
          </a:p>
          <a:p>
            <a:pPr indent="0" lvl="2"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Medullae release epinephrine and norepinephrine during sympathetic activation</a:t>
            </a:r>
            <a:endParaRPr b="0" i="0" sz="1400" u="none" cap="none" strike="noStrike">
              <a:solidFill>
                <a:srgbClr val="000000"/>
              </a:solidFill>
              <a:latin typeface="Arial"/>
              <a:ea typeface="Arial"/>
              <a:cs typeface="Arial"/>
              <a:sym typeface="Arial"/>
            </a:endParaRPr>
          </a:p>
          <a:p>
            <a:pPr indent="0" lvl="1" marL="127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Pancreas (pancreatic islets)</a:t>
            </a:r>
            <a:endParaRPr b="0" i="0" sz="1400" u="none" cap="none" strike="noStrike">
              <a:solidFill>
                <a:srgbClr val="000000"/>
              </a:solidFill>
              <a:latin typeface="Arial"/>
              <a:ea typeface="Arial"/>
              <a:cs typeface="Arial"/>
              <a:sym typeface="Arial"/>
            </a:endParaRPr>
          </a:p>
          <a:p>
            <a:pPr indent="0" lvl="2"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Secretes hormones regulating rate of glucose uptake by body tissues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2020-06-02T01:31:45Z</dcterms:created>
  <dc:creator>sharon lagarde</dc:creator>
</cp:coreProperties>
</file>