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1"/>
  </p:notesMasterIdLst>
  <p:handoutMasterIdLst>
    <p:handoutMasterId r:id="rId22"/>
  </p:handoutMasterIdLst>
  <p:sldIdLst>
    <p:sldId id="256" r:id="rId2"/>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47" autoAdjust="0"/>
    <p:restoredTop sz="94591" autoAdjust="0"/>
  </p:normalViewPr>
  <p:slideViewPr>
    <p:cSldViewPr snapToGrid="0" snapToObjects="1">
      <p:cViewPr varScale="1">
        <p:scale>
          <a:sx n="105" d="100"/>
          <a:sy n="105" d="100"/>
        </p:scale>
        <p:origin x="181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pPr/>
              <a:t>09/11/17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pPr/>
              <a:t>‹#›</a:t>
            </a:fld>
            <a:endParaRPr lang="en-US" dirty="0"/>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9C98A1-63DB-4D9A-8E4F-189569237681}" type="datetimeFigureOut">
              <a:rPr lang="en-US" smtClean="0"/>
              <a:t>09/11/17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A2664-7CAB-4A9A-8056-3F7D0CC4C834}" type="slidenum">
              <a:rPr lang="en-US" smtClean="0"/>
              <a:t>‹#›</a:t>
            </a:fld>
            <a:endParaRPr lang="en-US"/>
          </a:p>
        </p:txBody>
      </p:sp>
    </p:spTree>
    <p:extLst>
      <p:ext uri="{BB962C8B-B14F-4D97-AF65-F5344CB8AC3E}">
        <p14:creationId xmlns:p14="http://schemas.microsoft.com/office/powerpoint/2010/main" val="285887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11,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11,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11,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11,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11,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5626153"/>
            <a:ext cx="1226434" cy="833592"/>
          </a:xfrm>
          <a:prstGeom prst="rect">
            <a:avLst/>
          </a:prstGeom>
        </p:spPr>
      </p:pic>
      <p:pic>
        <p:nvPicPr>
          <p:cNvPr id="4" name="Figure" descr="U.S. History"/>
          <p:cNvPicPr>
            <a:picLocks noChangeAspect="1"/>
          </p:cNvPicPr>
          <p:nvPr/>
        </p:nvPicPr>
        <p:blipFill>
          <a:blip r:embed="rId3" cstate="print"/>
          <a:stretch>
            <a:fillRect/>
          </a:stretch>
        </p:blipFill>
        <p:spPr>
          <a:xfrm>
            <a:off x="3562758" y="2518313"/>
            <a:ext cx="2010682" cy="2602058"/>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263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9 Industrial Transformation in the North, 1800–1850</a:t>
            </a:r>
          </a:p>
          <a:p>
            <a:pPr algn="ctr"/>
            <a:r>
              <a:rPr lang="en-US" sz="1600" cap="none" dirty="0">
                <a:solidFill>
                  <a:schemeClr val="tx1"/>
                </a:solidFill>
                <a:latin typeface="+mn-lt"/>
              </a:rPr>
              <a:t>PowerPoint Image Slideshow</a:t>
            </a:r>
          </a:p>
        </p:txBody>
      </p:sp>
      <p:sp>
        <p:nvSpPr>
          <p:cNvPr id="8" name="Title">
            <a:extLst>
              <a:ext uri="{FF2B5EF4-FFF2-40B4-BE49-F238E27FC236}">
                <a16:creationId xmlns:a16="http://schemas.microsoft.com/office/drawing/2014/main" id="{6D66823D-6C1C-43FD-9836-479C061AA1EE}"/>
              </a:ext>
            </a:extLst>
          </p:cNvPr>
          <p:cNvSpPr>
            <a:spLocks noGrp="1"/>
          </p:cNvSpPr>
          <p:nvPr>
            <p:ph type="title" idx="4294967295"/>
          </p:nvPr>
        </p:nvSpPr>
        <p:spPr>
          <a:xfrm>
            <a:off x="0" y="476680"/>
            <a:ext cx="9144000" cy="937909"/>
          </a:xfrm>
        </p:spPr>
        <p:txBody>
          <a:bodyPr>
            <a:normAutofit/>
          </a:bodyPr>
          <a:lstStyle/>
          <a:p>
            <a:pPr algn="ctr"/>
            <a:r>
              <a:rPr lang="en-US" sz="3600" dirty="0"/>
              <a:t>U.S. History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53087919-0783-41DE-B13B-F4452E5B01FD}"/>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engraving from </a:t>
            </a:r>
            <a:r>
              <a:rPr lang="en-US" sz="1600" i="1" dirty="0"/>
              <a:t>A Topographical Description of the State of Ohio, Indiana Territory, and Louisiana </a:t>
            </a:r>
            <a:r>
              <a:rPr lang="en-US" sz="1600" dirty="0"/>
              <a:t>(1812), by Jervis Cutler, presents a view of Cincinnati as it may have looked to Gershom Flagg.</a:t>
            </a:r>
          </a:p>
        </p:txBody>
      </p:sp>
      <p:pic>
        <p:nvPicPr>
          <p:cNvPr id="9" name="Figure" descr="An engraving presents a view of early nineteenth-century Cincinnati from across the Ohio River."/>
          <p:cNvPicPr>
            <a:picLocks noGrp="1" noChangeAspect="1"/>
          </p:cNvPicPr>
          <p:nvPr>
            <p:ph type="pic" sz="quarter" idx="13"/>
          </p:nvPr>
        </p:nvPicPr>
        <p:blipFill>
          <a:blip r:embed="rId2"/>
          <a:stretch>
            <a:fillRect/>
          </a:stretch>
        </p:blipFill>
        <p:spPr>
          <a:xfrm>
            <a:off x="1465338" y="1122386"/>
            <a:ext cx="6046634"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9.9</a:t>
            </a:r>
          </a:p>
        </p:txBody>
      </p:sp>
    </p:spTree>
    <p:extLst>
      <p:ext uri="{BB962C8B-B14F-4D97-AF65-F5344CB8AC3E}">
        <p14:creationId xmlns:p14="http://schemas.microsoft.com/office/powerpoint/2010/main" val="1039996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19E61FFB-F163-456D-AA0D-76FCE201B1F4}"/>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i="1" dirty="0"/>
              <a:t>The First Cotton-Gin, </a:t>
            </a:r>
            <a:r>
              <a:rPr lang="en-US" sz="1600" dirty="0"/>
              <a:t>an 1869 drawing by William L. Sheppard, shows the first use of a cotton gin “at the close of the last century.” African American slaves handle the gin while white men conduct business in the background. What do you think the artist was trying to convey with this image? (credit: Library of Congress)</a:t>
            </a:r>
          </a:p>
        </p:txBody>
      </p:sp>
      <p:pic>
        <p:nvPicPr>
          <p:cNvPr id="9" name="Figure" descr="An engraving depicts male and female African American slaves of all ages working with a cotton gin, while well-dressed white men talk and examine some cotton in the background."/>
          <p:cNvPicPr>
            <a:picLocks noGrp="1" noChangeAspect="1"/>
          </p:cNvPicPr>
          <p:nvPr>
            <p:ph type="pic" sz="quarter" idx="13"/>
          </p:nvPr>
        </p:nvPicPr>
        <p:blipFill>
          <a:blip r:embed="rId2"/>
          <a:stretch>
            <a:fillRect/>
          </a:stretch>
        </p:blipFill>
        <p:spPr>
          <a:xfrm>
            <a:off x="2265483" y="1122386"/>
            <a:ext cx="4446344"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9.10</a:t>
            </a:r>
          </a:p>
        </p:txBody>
      </p:sp>
    </p:spTree>
    <p:extLst>
      <p:ext uri="{BB962C8B-B14F-4D97-AF65-F5344CB8AC3E}">
        <p14:creationId xmlns:p14="http://schemas.microsoft.com/office/powerpoint/2010/main" val="1039996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E2D24BEF-3697-402B-ACFF-70ED68EE5BC6}"/>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Fulton’s steamboat the </a:t>
            </a:r>
            <a:r>
              <a:rPr lang="en-US" sz="1600" i="1" dirty="0"/>
              <a:t>Clermont </a:t>
            </a:r>
            <a:r>
              <a:rPr lang="en-US" sz="1600" dirty="0"/>
              <a:t>transformed the speed, cost, and dependability of water transportation in the United States. (credit: Project Gutenberg Archives)</a:t>
            </a:r>
          </a:p>
        </p:txBody>
      </p:sp>
      <p:pic>
        <p:nvPicPr>
          <p:cNvPr id="9" name="Figure" descr="An engraving depicts a steamboat sailing down a river past a city, surrounded by smaller vessels."/>
          <p:cNvPicPr>
            <a:picLocks noGrp="1" noChangeAspect="1"/>
          </p:cNvPicPr>
          <p:nvPr>
            <p:ph type="pic" sz="quarter" idx="13"/>
          </p:nvPr>
        </p:nvPicPr>
        <p:blipFill>
          <a:blip r:embed="rId2"/>
          <a:stretch>
            <a:fillRect/>
          </a:stretch>
        </p:blipFill>
        <p:spPr>
          <a:xfrm>
            <a:off x="1835540" y="1122386"/>
            <a:ext cx="5306230"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9.11</a:t>
            </a:r>
          </a:p>
        </p:txBody>
      </p:sp>
    </p:spTree>
    <p:extLst>
      <p:ext uri="{BB962C8B-B14F-4D97-AF65-F5344CB8AC3E}">
        <p14:creationId xmlns:p14="http://schemas.microsoft.com/office/powerpoint/2010/main" val="1039996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624E8E13-A35B-450B-906A-C2508E5B0817}"/>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sketch is from the 1845 patent for an improved grain reaper invented by Cyrus Hall McCormick. The reaper mechanized the labor-intensive use of scythes to harvest wheat.</a:t>
            </a:r>
          </a:p>
        </p:txBody>
      </p:sp>
      <p:pic>
        <p:nvPicPr>
          <p:cNvPr id="9" name="Figure" descr="A mechanical drawing shows the workings of a grain reaper, with parts labeled."/>
          <p:cNvPicPr>
            <a:picLocks noGrp="1" noChangeAspect="1"/>
          </p:cNvPicPr>
          <p:nvPr>
            <p:ph type="pic" sz="quarter" idx="13"/>
          </p:nvPr>
        </p:nvPicPr>
        <p:blipFill>
          <a:blip r:embed="rId2"/>
          <a:stretch>
            <a:fillRect/>
          </a:stretch>
        </p:blipFill>
        <p:spPr>
          <a:xfrm>
            <a:off x="1015303" y="1122386"/>
            <a:ext cx="6946705"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9.12</a:t>
            </a:r>
          </a:p>
        </p:txBody>
      </p:sp>
    </p:spTree>
    <p:extLst>
      <p:ext uri="{BB962C8B-B14F-4D97-AF65-F5344CB8AC3E}">
        <p14:creationId xmlns:p14="http://schemas.microsoft.com/office/powerpoint/2010/main" val="1039996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D45F2EC2-5966-4CB6-B8FA-E95F250F686A}"/>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Although the Erie Canal was primarily used for commerce and trade, in </a:t>
            </a:r>
            <a:r>
              <a:rPr lang="en-US" sz="1600" i="1" dirty="0"/>
              <a:t>Pittsford on the Erie Canal </a:t>
            </a:r>
            <a:r>
              <a:rPr lang="en-US" sz="1600" dirty="0"/>
              <a:t>(1837), George Harvey portrays it in a pastoral, natural setting. Why do you think the painter chose to portray the canal this way?</a:t>
            </a:r>
          </a:p>
        </p:txBody>
      </p:sp>
      <p:pic>
        <p:nvPicPr>
          <p:cNvPr id="9" name="Figure" descr="A painting presents a bucolic, romantic depiction of the Erie Canal and its environs. A single vessel is present on the water, and a man conducts several horses alongside the canal. A city is barely visible in the background."/>
          <p:cNvPicPr>
            <a:picLocks noGrp="1" noChangeAspect="1"/>
          </p:cNvPicPr>
          <p:nvPr>
            <p:ph type="pic" sz="quarter" idx="13"/>
          </p:nvPr>
        </p:nvPicPr>
        <p:blipFill>
          <a:blip r:embed="rId2"/>
          <a:stretch>
            <a:fillRect/>
          </a:stretch>
        </p:blipFill>
        <p:spPr>
          <a:xfrm>
            <a:off x="2118816" y="1122386"/>
            <a:ext cx="4739679"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9.13</a:t>
            </a:r>
          </a:p>
        </p:txBody>
      </p:sp>
    </p:spTree>
    <p:extLst>
      <p:ext uri="{BB962C8B-B14F-4D97-AF65-F5344CB8AC3E}">
        <p14:creationId xmlns:p14="http://schemas.microsoft.com/office/powerpoint/2010/main" val="1039996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A3C7D9C2-DB26-49DA-9A76-4DF8493FB050}"/>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map (a) shows the route taken by the Wabash and Erie Canal through the state of Indiana. The canal began operation in 1843 and boats operated on it until the 1870s. Sections have since been restored, as shown in this 2007 photo (b) from Delphi, Indiana.</a:t>
            </a:r>
          </a:p>
        </p:txBody>
      </p:sp>
      <p:pic>
        <p:nvPicPr>
          <p:cNvPr id="9" name="Figure" descr="Map (a) shows the route taken by the Wabash and Erie Canal through the state of Indiana. Photograph (b) shows a portion of the Erie Canal in 2007."/>
          <p:cNvPicPr>
            <a:picLocks noGrp="1" noChangeAspect="1"/>
          </p:cNvPicPr>
          <p:nvPr>
            <p:ph type="pic" sz="quarter" idx="13"/>
          </p:nvPr>
        </p:nvPicPr>
        <p:blipFill>
          <a:blip r:embed="rId2"/>
          <a:stretch>
            <a:fillRect/>
          </a:stretch>
        </p:blipFill>
        <p:spPr>
          <a:xfrm>
            <a:off x="2015779" y="1122386"/>
            <a:ext cx="4945752"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9.14</a:t>
            </a:r>
          </a:p>
        </p:txBody>
      </p:sp>
    </p:spTree>
    <p:extLst>
      <p:ext uri="{BB962C8B-B14F-4D97-AF65-F5344CB8AC3E}">
        <p14:creationId xmlns:p14="http://schemas.microsoft.com/office/powerpoint/2010/main" val="1039996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0DFC80C9-3706-46CE-94FC-E1C483B8B6F2}"/>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1853 map of the “Empire State” shows the extent of New York’s canal and railroad networks. The entire country’s transportation infrastructure grew dramatically during the first half of the nineteenth century.</a:t>
            </a:r>
          </a:p>
        </p:txBody>
      </p:sp>
      <p:pic>
        <p:nvPicPr>
          <p:cNvPr id="9" name="Figure" descr="An 1853 map of New York State shows its extensive networks of railroads and canals."/>
          <p:cNvPicPr>
            <a:picLocks noGrp="1" noChangeAspect="1"/>
          </p:cNvPicPr>
          <p:nvPr>
            <p:ph type="pic" sz="quarter" idx="13"/>
          </p:nvPr>
        </p:nvPicPr>
        <p:blipFill>
          <a:blip r:embed="rId2"/>
          <a:stretch>
            <a:fillRect/>
          </a:stretch>
        </p:blipFill>
        <p:spPr>
          <a:xfrm>
            <a:off x="1279343" y="1122386"/>
            <a:ext cx="6418625"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9.15</a:t>
            </a:r>
          </a:p>
        </p:txBody>
      </p:sp>
    </p:spTree>
    <p:extLst>
      <p:ext uri="{BB962C8B-B14F-4D97-AF65-F5344CB8AC3E}">
        <p14:creationId xmlns:p14="http://schemas.microsoft.com/office/powerpoint/2010/main" val="1039996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85E33572-CE50-47EA-9334-B50BB547AE23}"/>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Junius Spencer Morgan of Boston was one of the fathers of the American private banking system. (credit: Project Gutenberg Archives)</a:t>
            </a:r>
          </a:p>
        </p:txBody>
      </p:sp>
      <p:pic>
        <p:nvPicPr>
          <p:cNvPr id="6" name="Figure" descr="A photograph of Junius Spencer Morgan is shown."/>
          <p:cNvPicPr>
            <a:picLocks noGrp="1" noChangeAspect="1"/>
          </p:cNvPicPr>
          <p:nvPr>
            <p:ph type="pic" sz="quarter" idx="13"/>
          </p:nvPr>
        </p:nvPicPr>
        <p:blipFill>
          <a:blip r:embed="rId2"/>
          <a:stretch>
            <a:fillRect/>
          </a:stretch>
        </p:blipFill>
        <p:spPr>
          <a:xfrm>
            <a:off x="457200" y="1138482"/>
            <a:ext cx="4032250" cy="5195399"/>
          </a:xfrm>
        </p:spPr>
      </p:pic>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9.16</a:t>
            </a:r>
          </a:p>
        </p:txBody>
      </p:sp>
    </p:spTree>
    <p:extLst>
      <p:ext uri="{BB962C8B-B14F-4D97-AF65-F5344CB8AC3E}">
        <p14:creationId xmlns:p14="http://schemas.microsoft.com/office/powerpoint/2010/main" val="3285096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4D51C296-2DA6-4561-AC42-5BB79F1BA5F4}"/>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Peter Cooper, who would go on to found the Cooper Union for the Advancement of Science and Art in New York City, designed and built the Tom Thumb, the first American-built steam locomotive, a replica of which is shown here.</a:t>
            </a:r>
          </a:p>
        </p:txBody>
      </p:sp>
      <p:pic>
        <p:nvPicPr>
          <p:cNvPr id="9" name="Figure" descr="A photograph of a replica of the Tom Thumb steam locomotive is shown. On its side are painted the words “Peter Cooper’s ‘Tom Thumb’ 1829–30 Baltimore and Ohio R.R.”"/>
          <p:cNvPicPr>
            <a:picLocks noGrp="1" noChangeAspect="1"/>
          </p:cNvPicPr>
          <p:nvPr>
            <p:ph type="pic" sz="quarter" idx="13"/>
          </p:nvPr>
        </p:nvPicPr>
        <p:blipFill>
          <a:blip r:embed="rId2"/>
          <a:stretch>
            <a:fillRect/>
          </a:stretch>
        </p:blipFill>
        <p:spPr>
          <a:xfrm>
            <a:off x="2566081" y="1122386"/>
            <a:ext cx="3845148"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9.17</a:t>
            </a:r>
          </a:p>
        </p:txBody>
      </p:sp>
    </p:spTree>
    <p:extLst>
      <p:ext uri="{BB962C8B-B14F-4D97-AF65-F5344CB8AC3E}">
        <p14:creationId xmlns:p14="http://schemas.microsoft.com/office/powerpoint/2010/main" val="1039996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F126F7EE-1569-4AC0-AD25-80B915E79D82}"/>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Spurious though they were, attractions such as the Feejee mermaid (a) from P. T. Barnum’s American Museum in New York City (b) drew throngs of working-class wage earners in the middle of the nineteenth century.</a:t>
            </a:r>
          </a:p>
        </p:txBody>
      </p:sp>
      <p:pic>
        <p:nvPicPr>
          <p:cNvPr id="9" name="Figure" descr="Illustration (a) depicts a creature with the head and upper torso of a young monkey and the bottom half of a fish. Photograph (b) shows crowds of people surrounding P. T. Barnum’s American Museum in New York City."/>
          <p:cNvPicPr>
            <a:picLocks noGrp="1" noChangeAspect="1"/>
          </p:cNvPicPr>
          <p:nvPr>
            <p:ph type="pic" sz="quarter" idx="13"/>
          </p:nvPr>
        </p:nvPicPr>
        <p:blipFill>
          <a:blip r:embed="rId2"/>
          <a:stretch>
            <a:fillRect/>
          </a:stretch>
        </p:blipFill>
        <p:spPr>
          <a:xfrm>
            <a:off x="2051106" y="1113242"/>
            <a:ext cx="4875098"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9.18</a:t>
            </a:r>
          </a:p>
        </p:txBody>
      </p:sp>
    </p:spTree>
    <p:extLst>
      <p:ext uri="{BB962C8B-B14F-4D97-AF65-F5344CB8AC3E}">
        <p14:creationId xmlns:p14="http://schemas.microsoft.com/office/powerpoint/2010/main" val="1039996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D4CD777B-792D-44C2-8733-810BF9F2A6C7}"/>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i="1" dirty="0"/>
              <a:t>Five Points </a:t>
            </a:r>
            <a:r>
              <a:rPr lang="en-US" sz="1600" dirty="0"/>
              <a:t>(1827), by George Catlin, depicts the infamous Five Points neighborhood of New York City, so called because it was centered at the intersection of five streets. Five Points was home to a polyglot mix of recent immigrants, freed slaves, and other members of the working class.</a:t>
            </a:r>
          </a:p>
        </p:txBody>
      </p:sp>
      <p:pic>
        <p:nvPicPr>
          <p:cNvPr id="9" name="Figure" descr="A painting depicts a busy street in the Five Points neighborhood. People of all ages, ethnicities, and social classes swarm in various directions, with buildings and shops in the background."/>
          <p:cNvPicPr>
            <a:picLocks noGrp="1" noChangeAspect="1"/>
          </p:cNvPicPr>
          <p:nvPr>
            <p:ph type="pic" sz="quarter" idx="13"/>
          </p:nvPr>
        </p:nvPicPr>
        <p:blipFill>
          <a:blip r:embed="rId2"/>
          <a:stretch>
            <a:fillRect/>
          </a:stretch>
        </p:blipFill>
        <p:spPr>
          <a:xfrm>
            <a:off x="2160778" y="1122386"/>
            <a:ext cx="4655754"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9.1</a:t>
            </a:r>
          </a:p>
        </p:txBody>
      </p:sp>
    </p:spTree>
    <p:extLst>
      <p:ext uri="{BB962C8B-B14F-4D97-AF65-F5344CB8AC3E}">
        <p14:creationId xmlns:p14="http://schemas.microsoft.com/office/powerpoint/2010/main" val="103999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E5C3E327-4648-46EC-B11D-42E509F7AD79}"/>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pPr marL="342900" indent="-342900"/>
            <a:r>
              <a:rPr lang="en-US" sz="1600" dirty="0"/>
              <a:t>(credit “1807 photo”: Project Gutenberg Archives)</a:t>
            </a:r>
          </a:p>
        </p:txBody>
      </p:sp>
      <p:pic>
        <p:nvPicPr>
          <p:cNvPr id="9" name="Figure" descr="A timeline shows important events of the era. In 1807, Robert Fulton builds the first successful steamboat; an illustration of a steamboat traversing a waterway is shown. In 1813, Francis Cabot Lowell founds the Boston Manufacturing Company; an engraving of the Boston Manufacturing Company buildings and environs is shown. In 1819, a bank panic leads to depression. In 1825, the Erie Canal opens; an early nineteenth-century map depicting the western United States is shown. In 1831, Cyrus McCormick invents the mechanical reaper, and the Mohawk and Hudson Railroad begins service; a drawing of McCormick’s mechanical reaper is shown. In 1838, Samuel Morse first demonstrates the telegraph; an illustration of a telegraph is shown. In 1841, P. T. Barnum’s American Museum opens in New York City."/>
          <p:cNvPicPr>
            <a:picLocks noGrp="1" noChangeAspect="1"/>
          </p:cNvPicPr>
          <p:nvPr>
            <p:ph type="pic" sz="quarter" idx="13"/>
          </p:nvPr>
        </p:nvPicPr>
        <p:blipFill>
          <a:blip r:embed="rId2"/>
          <a:stretch>
            <a:fillRect/>
          </a:stretch>
        </p:blipFill>
        <p:spPr>
          <a:xfrm>
            <a:off x="577401" y="1122386"/>
            <a:ext cx="7822508"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9.2</a:t>
            </a:r>
          </a:p>
        </p:txBody>
      </p:sp>
    </p:spTree>
    <p:extLst>
      <p:ext uri="{BB962C8B-B14F-4D97-AF65-F5344CB8AC3E}">
        <p14:creationId xmlns:p14="http://schemas.microsoft.com/office/powerpoint/2010/main" val="103999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DAE4D26F-2145-43BD-B4F1-5045306F87B4}"/>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Samuel Slater (a) was a British migrant who brought plans for English textile mills to the United States and built the nation’s first successful water-powered mill in Pawtucket, Massachusetts (b).</a:t>
            </a:r>
          </a:p>
        </p:txBody>
      </p:sp>
      <p:pic>
        <p:nvPicPr>
          <p:cNvPr id="9" name="Figure" descr="Image (a) is a portrait of Samuel Slater. Drawing (b) is a sketch of his water-powered textile mill on a river with a dam in Pawtucket, Rhode Island."/>
          <p:cNvPicPr>
            <a:picLocks noGrp="1" noChangeAspect="1"/>
          </p:cNvPicPr>
          <p:nvPr>
            <p:ph type="pic" sz="quarter" idx="13"/>
          </p:nvPr>
        </p:nvPicPr>
        <p:blipFill>
          <a:blip r:embed="rId2"/>
          <a:stretch>
            <a:fillRect/>
          </a:stretch>
        </p:blipFill>
        <p:spPr>
          <a:xfrm>
            <a:off x="1028509" y="1122386"/>
            <a:ext cx="6920292"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9.3</a:t>
            </a:r>
          </a:p>
        </p:txBody>
      </p:sp>
    </p:spTree>
    <p:extLst>
      <p:ext uri="{BB962C8B-B14F-4D97-AF65-F5344CB8AC3E}">
        <p14:creationId xmlns:p14="http://schemas.microsoft.com/office/powerpoint/2010/main" val="103999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14A29A6F-6E84-4D5A-8180-05936897EE6C}"/>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Boston Manufacturing Company, shown in this engraving made in 1813–1816, was headquartered in Waltham, Massachusetts. The company started the northeastern textile industry by building water-powered textile mills along suitable rivers and developing mill towns around them.</a:t>
            </a:r>
          </a:p>
        </p:txBody>
      </p:sp>
      <p:pic>
        <p:nvPicPr>
          <p:cNvPr id="9" name="Figure" descr="An engraving depicts the Boston Manufacturing Company buildings and the river and greenery alongside them."/>
          <p:cNvPicPr>
            <a:picLocks noGrp="1" noChangeAspect="1"/>
          </p:cNvPicPr>
          <p:nvPr>
            <p:ph type="pic" sz="quarter" idx="13"/>
          </p:nvPr>
        </p:nvPicPr>
        <p:blipFill>
          <a:blip r:embed="rId2"/>
          <a:stretch>
            <a:fillRect/>
          </a:stretch>
        </p:blipFill>
        <p:spPr>
          <a:xfrm>
            <a:off x="2175049" y="1122386"/>
            <a:ext cx="4627212"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9.4</a:t>
            </a:r>
          </a:p>
        </p:txBody>
      </p:sp>
      <p:sp>
        <p:nvSpPr>
          <p:cNvPr id="2" name="Rectangle 1">
            <a:extLst>
              <a:ext uri="{FF2B5EF4-FFF2-40B4-BE49-F238E27FC236}">
                <a16:creationId xmlns:a16="http://schemas.microsoft.com/office/drawing/2014/main" id="{24D60B8A-5C7F-4C36-AE37-1E53D78FE3FC}"/>
              </a:ext>
            </a:extLst>
          </p:cNvPr>
          <p:cNvSpPr/>
          <p:nvPr/>
        </p:nvSpPr>
        <p:spPr>
          <a:xfrm>
            <a:off x="3363977" y="3244334"/>
            <a:ext cx="2416046" cy="369332"/>
          </a:xfrm>
          <a:prstGeom prst="rect">
            <a:avLst/>
          </a:prstGeom>
        </p:spPr>
        <p:txBody>
          <a:bodyPr wrap="none">
            <a:spAutoFit/>
          </a:bodyPr>
          <a:lstStyle/>
          <a:p>
            <a:r>
              <a:rPr lang="en-US" dirty="0" err="1"/>
              <a:t>openstax</a:t>
            </a:r>
            <a:r>
              <a:rPr lang="en-US" dirty="0"/>
              <a:t> college logo</a:t>
            </a:r>
          </a:p>
        </p:txBody>
      </p:sp>
    </p:spTree>
    <p:extLst>
      <p:ext uri="{BB962C8B-B14F-4D97-AF65-F5344CB8AC3E}">
        <p14:creationId xmlns:p14="http://schemas.microsoft.com/office/powerpoint/2010/main" val="1039996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A7B71645-05CA-442D-9750-F5ECA1B4C4AF}"/>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Oliver Evans was an American engineer and inventor, best known for developing ways to automate the flour milling process, which is illustrated here in a drawing from a 1785 instructional book called </a:t>
            </a:r>
            <a:r>
              <a:rPr lang="en-US" sz="1600" i="1" dirty="0"/>
              <a:t>The Young Mill- right &amp; Miller’s Guide.</a:t>
            </a:r>
            <a:endParaRPr lang="en-US" sz="1600" dirty="0"/>
          </a:p>
        </p:txBody>
      </p:sp>
      <p:pic>
        <p:nvPicPr>
          <p:cNvPr id="9" name="Figure" descr="A mechanical drawing shows the workings of a flour mill, with the parts of machinery labeled."/>
          <p:cNvPicPr>
            <a:picLocks noGrp="1" noChangeAspect="1"/>
          </p:cNvPicPr>
          <p:nvPr>
            <p:ph type="pic" sz="quarter" idx="13"/>
          </p:nvPr>
        </p:nvPicPr>
        <p:blipFill>
          <a:blip r:embed="rId2"/>
          <a:stretch>
            <a:fillRect/>
          </a:stretch>
        </p:blipFill>
        <p:spPr>
          <a:xfrm>
            <a:off x="2432891" y="1122386"/>
            <a:ext cx="4111529"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9.5</a:t>
            </a:r>
          </a:p>
        </p:txBody>
      </p:sp>
    </p:spTree>
    <p:extLst>
      <p:ext uri="{BB962C8B-B14F-4D97-AF65-F5344CB8AC3E}">
        <p14:creationId xmlns:p14="http://schemas.microsoft.com/office/powerpoint/2010/main" val="103999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EAA8C373-5AA8-4E33-882D-9B9DC832651E}"/>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New England mill workers were often young women, as seen in this early tintype made ca. 1870 (a). When management proposed rent increases for those living in company boarding houses, female textile workers in Lowell responded by forming the Lowell Factory Girls Association—its constitution is shown in image (b)—in 1836 and organizing a “turn-out” or strike.</a:t>
            </a:r>
          </a:p>
        </p:txBody>
      </p:sp>
      <p:pic>
        <p:nvPicPr>
          <p:cNvPr id="9" name="Figure" descr="Tintype photograph (a) shows two young women wearing work smocks standing side by side. Image (b) is a document titled “Constitution of the Lowell Factory Girls Association.”"/>
          <p:cNvPicPr>
            <a:picLocks noGrp="1" noChangeAspect="1"/>
          </p:cNvPicPr>
          <p:nvPr>
            <p:ph type="pic" sz="quarter" idx="13"/>
          </p:nvPr>
        </p:nvPicPr>
        <p:blipFill>
          <a:blip r:embed="rId2"/>
          <a:stretch>
            <a:fillRect/>
          </a:stretch>
        </p:blipFill>
        <p:spPr>
          <a:xfrm>
            <a:off x="2228676" y="1122386"/>
            <a:ext cx="4519959"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9.6</a:t>
            </a:r>
          </a:p>
        </p:txBody>
      </p:sp>
    </p:spTree>
    <p:extLst>
      <p:ext uri="{BB962C8B-B14F-4D97-AF65-F5344CB8AC3E}">
        <p14:creationId xmlns:p14="http://schemas.microsoft.com/office/powerpoint/2010/main" val="1039996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76A3B09E-0915-4FE2-B167-9E4FFB8758D7}"/>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Cartographer John Cary drew this map “exhibiting The Western Territory, Kentucky, Pennsylvania, Maryland, Virginia &amp;c” for his 1808 atlas; it depicted the huge western territory that fascinated settlers in the early nineteenth century.</a:t>
            </a:r>
          </a:p>
        </p:txBody>
      </p:sp>
      <p:pic>
        <p:nvPicPr>
          <p:cNvPr id="9" name="Figure" descr="An 1808 map shows what was then the western territory of the United States, lying between the Appalachian Mountains and the Mississippi River."/>
          <p:cNvPicPr>
            <a:picLocks noGrp="1" noChangeAspect="1"/>
          </p:cNvPicPr>
          <p:nvPr>
            <p:ph type="pic" sz="quarter" idx="13"/>
          </p:nvPr>
        </p:nvPicPr>
        <p:blipFill>
          <a:blip r:embed="rId2"/>
          <a:stretch>
            <a:fillRect/>
          </a:stretch>
        </p:blipFill>
        <p:spPr>
          <a:xfrm>
            <a:off x="2549696" y="1122386"/>
            <a:ext cx="3877919"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9.7</a:t>
            </a:r>
          </a:p>
        </p:txBody>
      </p:sp>
    </p:spTree>
    <p:extLst>
      <p:ext uri="{BB962C8B-B14F-4D97-AF65-F5344CB8AC3E}">
        <p14:creationId xmlns:p14="http://schemas.microsoft.com/office/powerpoint/2010/main" val="1039996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5559BCB5-3C7F-43F9-B1BC-300A8AB7834B}"/>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Thomas Cole, who painted </a:t>
            </a:r>
            <a:r>
              <a:rPr lang="en-US" sz="1600" i="1" dirty="0"/>
              <a:t>Home in the Woods </a:t>
            </a:r>
            <a:r>
              <a:rPr lang="en-US" sz="1600" dirty="0"/>
              <a:t>in 1847, was an American artist. Cole founded the Hudson River School, a style renowned for portrayals of landscapes and wilderness influenced by the emotional aesthetic known as romanticism. In what ways is this image realistic, and how is it idealized or romanticized?</a:t>
            </a:r>
          </a:p>
        </p:txBody>
      </p:sp>
      <p:pic>
        <p:nvPicPr>
          <p:cNvPr id="9" name="Figure" descr="A painting depicts a log cabin in the woods. A woman stands in the doorway of the house, surrounded by children. A man returns from fishing in the body of water beside the house, where a small boat is docked. Laundry hangs from the trees."/>
          <p:cNvPicPr>
            <a:picLocks noGrp="1" noChangeAspect="1"/>
          </p:cNvPicPr>
          <p:nvPr>
            <p:ph type="pic" sz="quarter" idx="13"/>
          </p:nvPr>
        </p:nvPicPr>
        <p:blipFill>
          <a:blip r:embed="rId2"/>
          <a:stretch>
            <a:fillRect/>
          </a:stretch>
        </p:blipFill>
        <p:spPr>
          <a:xfrm>
            <a:off x="1835540" y="1122386"/>
            <a:ext cx="5306230"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9.8</a:t>
            </a:r>
          </a:p>
        </p:txBody>
      </p:sp>
    </p:spTree>
    <p:extLst>
      <p:ext uri="{BB962C8B-B14F-4D97-AF65-F5344CB8AC3E}">
        <p14:creationId xmlns:p14="http://schemas.microsoft.com/office/powerpoint/2010/main" val="10399969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318</TotalTime>
  <Words>1847</Words>
  <Application>Microsoft Office PowerPoint</Application>
  <PresentationFormat>On-screen Show (4:3)</PresentationFormat>
  <Paragraphs>58</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Arial Black</vt:lpstr>
      <vt:lpstr>Calibri</vt:lpstr>
      <vt:lpstr>Essential</vt:lpstr>
      <vt:lpstr>U.S. History</vt:lpstr>
      <vt:lpstr>Figure 9.1</vt:lpstr>
      <vt:lpstr>Figure 9.2</vt:lpstr>
      <vt:lpstr>Figure 9.3</vt:lpstr>
      <vt:lpstr>Figure 9.4</vt:lpstr>
      <vt:lpstr>Figure 9.5</vt:lpstr>
      <vt:lpstr>Figure 9.6</vt:lpstr>
      <vt:lpstr>Figure 9.7</vt:lpstr>
      <vt:lpstr>Figure 9.8</vt:lpstr>
      <vt:lpstr>Figure 9.9</vt:lpstr>
      <vt:lpstr>Figure 9.10</vt:lpstr>
      <vt:lpstr>Figure 9.11</vt:lpstr>
      <vt:lpstr>Figure 9.12</vt:lpstr>
      <vt:lpstr>Figure 9.13</vt:lpstr>
      <vt:lpstr>Figure 9.14</vt:lpstr>
      <vt:lpstr>Figure 9.15</vt:lpstr>
      <vt:lpstr>Figure 9.16</vt:lpstr>
      <vt:lpstr>Figure 9.17</vt:lpstr>
      <vt:lpstr>Figure 9.18</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History - Chapter 9 - Industrial Transformation in the North, 1800–1850</dc:title>
  <dc:creator>Spuddy McSpare</dc:creator>
  <cp:lastModifiedBy>Conversion_08</cp:lastModifiedBy>
  <cp:revision>45</cp:revision>
  <dcterms:created xsi:type="dcterms:W3CDTF">2012-06-04T02:13:36Z</dcterms:created>
  <dcterms:modified xsi:type="dcterms:W3CDTF">2017-09-10T21:18:30Z</dcterms:modified>
</cp:coreProperties>
</file>