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0"/>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591" autoAdjust="0"/>
  </p:normalViewPr>
  <p:slideViewPr>
    <p:cSldViewPr snapToGrid="0" snapToObjects="1">
      <p:cViewPr varScale="1">
        <p:scale>
          <a:sx n="105" d="100"/>
          <a:sy n="105" d="100"/>
        </p:scale>
        <p:origin x="1794" y="78"/>
      </p:cViewPr>
      <p:guideLst>
        <p:guide orient="horz" pos="2160"/>
        <p:guide pos="2880"/>
      </p:guideLst>
    </p:cSldViewPr>
  </p:slideViewPr>
  <p:outlineViewPr>
    <p:cViewPr>
      <p:scale>
        <a:sx n="33" d="100"/>
        <a:sy n="33" d="100"/>
      </p:scale>
      <p:origin x="0" y="-25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624724"/>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7 Creating Republican Governments, 1776–1790</a:t>
            </a:r>
          </a:p>
          <a:p>
            <a:pPr algn="ctr"/>
            <a:r>
              <a:rPr lang="en-US" sz="1600" cap="none" dirty="0">
                <a:solidFill>
                  <a:schemeClr val="tx1"/>
                </a:solidFill>
                <a:latin typeface="+mn-lt"/>
              </a:rPr>
              <a:t>PowerPoint Image Slideshow</a:t>
            </a:r>
          </a:p>
        </p:txBody>
      </p:sp>
      <p:sp>
        <p:nvSpPr>
          <p:cNvPr id="8" name="Title">
            <a:extLst>
              <a:ext uri="{FF2B5EF4-FFF2-40B4-BE49-F238E27FC236}">
                <a16:creationId xmlns:a16="http://schemas.microsoft.com/office/drawing/2014/main" id="{8A8FB108-6091-41D1-BF38-5C28A2CCC2DC}"/>
              </a:ext>
            </a:extLst>
          </p:cNvPr>
          <p:cNvSpPr>
            <a:spLocks noGrp="1"/>
          </p:cNvSpPr>
          <p:nvPr>
            <p:ph type="title" idx="4294967295"/>
          </p:nvPr>
        </p:nvSpPr>
        <p:spPr>
          <a:xfrm>
            <a:off x="0" y="487017"/>
            <a:ext cx="9144000" cy="918033"/>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8114F8E-BAFD-456F-BBC7-E44DE6FAF3A4}"/>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1783 Treaty of Paris divided North America into territories belonging to the United States and several European countries, but it failed to address Indian lands at all.</a:t>
            </a:r>
          </a:p>
        </p:txBody>
      </p:sp>
      <p:pic>
        <p:nvPicPr>
          <p:cNvPr id="9" name="Figure" descr="A map shows the territorial divisions in North America in 1783. British, French, Spanish, and U.S. Territory are shaded. Louisiana, Florida, and New Spain are labeled within Spanish Territory, which includes most of the present-day U.S. west of the Mississippi as well as Mexico and Central America. Quebec, Newfoundland, and Nova Scotia are labeled within British Territory, which includes much of present-day Canada. The United States of America is labeled within U.S. Territory, which is bordered on the west by the Mississippi River. French Territory is limited to present-day Haiti."/>
          <p:cNvPicPr>
            <a:picLocks noGrp="1" noChangeAspect="1"/>
          </p:cNvPicPr>
          <p:nvPr>
            <p:ph type="pic" sz="quarter" idx="13"/>
          </p:nvPr>
        </p:nvPicPr>
        <p:blipFill>
          <a:blip r:embed="rId2"/>
          <a:stretch>
            <a:fillRect/>
          </a:stretch>
        </p:blipFill>
        <p:spPr>
          <a:xfrm>
            <a:off x="2420432" y="1122386"/>
            <a:ext cx="413644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7.9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E9B4EBE-96F7-44FB-9F19-5FE7E7FEDC3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 1776 Pennsylvania constitution, the first page of which is shown here, adhered to more democratic principles than some other states’ constitutions did initially.</a:t>
            </a:r>
          </a:p>
        </p:txBody>
      </p:sp>
      <p:pic>
        <p:nvPicPr>
          <p:cNvPr id="6" name="Figure" descr="The first page of the 1776 Pennsylvania constitution is shown."/>
          <p:cNvPicPr>
            <a:picLocks noGrp="1" noChangeAspect="1"/>
          </p:cNvPicPr>
          <p:nvPr>
            <p:ph type="pic" sz="quarter" idx="13"/>
          </p:nvPr>
        </p:nvPicPr>
        <p:blipFill>
          <a:blip r:embed="rId2"/>
          <a:stretch>
            <a:fillRect/>
          </a:stretch>
        </p:blipFill>
        <p:spPr>
          <a:xfrm>
            <a:off x="457200" y="1146236"/>
            <a:ext cx="4032250" cy="5179890"/>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a:t>
            </a:r>
            <a:r>
              <a:rPr lang="en-US" dirty="0"/>
              <a:t>7.10</a:t>
            </a:r>
            <a:endParaRPr lang="en-US" sz="2400" dirty="0">
              <a:solidFill>
                <a:srgbClr val="6CB255"/>
              </a:solidFill>
            </a:endParaRPr>
          </a:p>
        </p:txBody>
      </p:sp>
    </p:spTree>
    <p:extLst>
      <p:ext uri="{BB962C8B-B14F-4D97-AF65-F5344CB8AC3E}">
        <p14:creationId xmlns:p14="http://schemas.microsoft.com/office/powerpoint/2010/main" val="328509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C5FB900-1FE9-4C5F-893D-FFC0D318FFD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Connecticut, like many other states, used its state constitution to stake claims to uncharted western lands.</a:t>
            </a:r>
          </a:p>
        </p:txBody>
      </p:sp>
      <p:pic>
        <p:nvPicPr>
          <p:cNvPr id="9" name="Figure" descr="A map shows Connecticut’s western land claims. New York, Pennsylvania, and Connecticut are labeled. Portions of a narrow swath of land stretching east to west are labeled “Land originally claimed by Connecticut, ceded in 1786” and “Connecticut Western Reserve, settled in 1786, ceded in 1800.”"/>
          <p:cNvPicPr>
            <a:picLocks noGrp="1" noChangeAspect="1"/>
          </p:cNvPicPr>
          <p:nvPr>
            <p:ph type="pic" sz="quarter" idx="13"/>
          </p:nvPr>
        </p:nvPicPr>
        <p:blipFill>
          <a:blip r:embed="rId2"/>
          <a:stretch>
            <a:fillRect/>
          </a:stretch>
        </p:blipFill>
        <p:spPr>
          <a:xfrm>
            <a:off x="1559412" y="1122386"/>
            <a:ext cx="5858487" cy="3500070"/>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7.11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4840B1F-3F3C-43C8-BAF1-902FA91F4EB1}"/>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The first page of the Articles of Confederation is shown. The language reads “Articles of Confederation and Perpetual Union between the States of New-Hampshire, Massachusetts-Bay, Rhode-Island and Providence Plantations, Connecticut, New-York, New-Jersey, Pennsylvania, Delaware, Maryland, Virginia, North-Carolina, South-Carolina and Georgia.”"/>
          <p:cNvPicPr>
            <a:picLocks noGrp="1" noChangeAspect="1"/>
          </p:cNvPicPr>
          <p:nvPr>
            <p:ph type="pic" sz="quarter" idx="13"/>
          </p:nvPr>
        </p:nvPicPr>
        <p:blipFill>
          <a:blip r:embed="rId2"/>
          <a:stretch>
            <a:fillRect/>
          </a:stretch>
        </p:blipFill>
        <p:spPr>
          <a:xfrm>
            <a:off x="4596101" y="1108075"/>
            <a:ext cx="3817361"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The first page of the 1777 Articles of Confederation, printed by Alexander Purdie, emphasized the “perpetual union” between the states.</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a:t>
            </a:r>
            <a:r>
              <a:rPr lang="en-US" dirty="0"/>
              <a:t>7.12</a:t>
            </a:r>
            <a:endParaRPr lang="en-US" sz="2400" dirty="0">
              <a:solidFill>
                <a:srgbClr val="6CB255"/>
              </a:solidFill>
            </a:endParaRPr>
          </a:p>
        </p:txBody>
      </p:sp>
    </p:spTree>
    <p:extLst>
      <p:ext uri="{BB962C8B-B14F-4D97-AF65-F5344CB8AC3E}">
        <p14:creationId xmlns:p14="http://schemas.microsoft.com/office/powerpoint/2010/main" val="1793688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32CAACD-CFAA-4FDB-9493-E0AB9427F014}"/>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Northwest Ordinance of 1787 created territories and an orderly method for the admission of new states.</a:t>
            </a:r>
          </a:p>
        </p:txBody>
      </p:sp>
      <p:pic>
        <p:nvPicPr>
          <p:cNvPr id="9" name="Figure" descr="A map demonstrating the effects of the Northwest Ordinance is shown. A list of “Key Points of the Northwest Ordinance of 1787” lists the following points: Territory divided into 3–5 states; Eligible for statehood with 60,000 settlers; Religious freedom, the right of trial by jury, free access to the major rivers of the region; Banned slavery north of the Ohio River; Township = six miles square; Six miles square = 36 plots; 1 plot = 640 acres (1 mile square); The Northwest Territory eventually became the states of Ohio, Indiana, Illinois, Michigan, and Wisconsin. A map of the Northwest Territory labels the states of Minnesota, Wisconsin, Illinois, Indiana, Ohio, and Michigan, as well as the Great Lakes, the Ohio River, and the Mississippi River. In Ohio, the grid for a 6-mile-by-6-mile township is shown with the 36 plots it comprises."/>
          <p:cNvPicPr>
            <a:picLocks noGrp="1" noChangeAspect="1"/>
          </p:cNvPicPr>
          <p:nvPr>
            <p:ph type="pic" sz="quarter" idx="13"/>
          </p:nvPr>
        </p:nvPicPr>
        <p:blipFill>
          <a:blip r:embed="rId2"/>
          <a:stretch>
            <a:fillRect/>
          </a:stretch>
        </p:blipFill>
        <p:spPr>
          <a:xfrm>
            <a:off x="563290" y="1342535"/>
            <a:ext cx="7850730" cy="3059772"/>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7.13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3F52A87-7834-4BF3-BF46-043511368AB8}"/>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woodcut, from Bickerstaff’s Boston Almanack of 1787, depicts Daniel Shays and Job Shattuck. Shays and Shattuck were two of the leaders of the rebels who rose up against the Massachusetts government in 1786 to 1787. As Revolutionary War veterans, both men wear the uniform of officers of the Continental Army.</a:t>
            </a:r>
          </a:p>
        </p:txBody>
      </p:sp>
      <p:pic>
        <p:nvPicPr>
          <p:cNvPr id="9" name="Figure" descr="A woodcut depicts Daniel Shays and Job Shattuck, both of whom wear the uniform of officers of the Continental Army. Both hold swords and one holds an American flag."/>
          <p:cNvPicPr>
            <a:picLocks noGrp="1" noChangeAspect="1"/>
          </p:cNvPicPr>
          <p:nvPr>
            <p:ph type="pic" sz="quarter" idx="13"/>
          </p:nvPr>
        </p:nvPicPr>
        <p:blipFill>
          <a:blip r:embed="rId2"/>
          <a:stretch>
            <a:fillRect/>
          </a:stretch>
        </p:blipFill>
        <p:spPr>
          <a:xfrm>
            <a:off x="1988605" y="1122386"/>
            <a:ext cx="500010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7.14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2CFD127-B112-4DBA-AA9B-0F7E0F4B156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James Madison’s Virginia Plan, shown here, proposed a strong national government with proportional state representation.</a:t>
            </a:r>
          </a:p>
        </p:txBody>
      </p:sp>
      <p:pic>
        <p:nvPicPr>
          <p:cNvPr id="6" name="Figure" descr="James Madison’s Virginia Plan is shown."/>
          <p:cNvPicPr>
            <a:picLocks noGrp="1" noChangeAspect="1"/>
          </p:cNvPicPr>
          <p:nvPr>
            <p:ph type="pic" sz="quarter" idx="13"/>
          </p:nvPr>
        </p:nvPicPr>
        <p:blipFill>
          <a:blip r:embed="rId2"/>
          <a:stretch>
            <a:fillRect/>
          </a:stretch>
        </p:blipFill>
        <p:spPr>
          <a:xfrm>
            <a:off x="802646" y="1108075"/>
            <a:ext cx="3341357"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7.15</a:t>
            </a:r>
          </a:p>
        </p:txBody>
      </p:sp>
    </p:spTree>
    <p:extLst>
      <p:ext uri="{BB962C8B-B14F-4D97-AF65-F5344CB8AC3E}">
        <p14:creationId xmlns:p14="http://schemas.microsoft.com/office/powerpoint/2010/main" val="328509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07D6FB0-1BAF-446C-9A40-08C5319F3F7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ortrait of James Madison is shown."/>
          <p:cNvPicPr>
            <a:picLocks noGrp="1" noChangeAspect="1"/>
          </p:cNvPicPr>
          <p:nvPr>
            <p:ph type="pic" sz="quarter" idx="13"/>
          </p:nvPr>
        </p:nvPicPr>
        <p:blipFill>
          <a:blip r:embed="rId2"/>
          <a:stretch>
            <a:fillRect/>
          </a:stretch>
        </p:blipFill>
        <p:spPr>
          <a:xfrm>
            <a:off x="4489450" y="1286779"/>
            <a:ext cx="4030663" cy="4898805"/>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John Vanderlyn’s 1816 portrait depicts James Madison, one of the leading Federalists who supported the 1787 Constitution.</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a:t>
            </a:r>
            <a:r>
              <a:rPr lang="en-US" dirty="0"/>
              <a:t>7.16</a:t>
            </a:r>
            <a:endParaRPr lang="en-US" sz="2400" dirty="0">
              <a:solidFill>
                <a:srgbClr val="6CB255"/>
              </a:solidFill>
            </a:endParaRPr>
          </a:p>
        </p:txBody>
      </p:sp>
    </p:spTree>
    <p:extLst>
      <p:ext uri="{BB962C8B-B14F-4D97-AF65-F5344CB8AC3E}">
        <p14:creationId xmlns:p14="http://schemas.microsoft.com/office/powerpoint/2010/main" val="1793688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sclaimer">
            <a:extLst>
              <a:ext uri="{FF2B5EF4-FFF2-40B4-BE49-F238E27FC236}">
                <a16:creationId xmlns:a16="http://schemas.microsoft.com/office/drawing/2014/main" id="{65E8A435-893A-4FF2-966E-5052F32BBAB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 first page of the 1787 United States Constitution, shown here, begins: “We the People of the United States, in Order to form a more perfect Union, establish Justice, insure domestic Tranquility, provide for the common defence, promote the general Welfare, and secure the Blessings of Liberty to ourselves and our Posterity, do ordain and establish this Constitution for the United States of America.”</a:t>
            </a:r>
          </a:p>
        </p:txBody>
      </p:sp>
      <p:pic>
        <p:nvPicPr>
          <p:cNvPr id="6" name="Figure" descr="The first page of the U.S. Constitution is shown."/>
          <p:cNvPicPr>
            <a:picLocks noGrp="1" noChangeAspect="1"/>
          </p:cNvPicPr>
          <p:nvPr>
            <p:ph type="pic" sz="quarter" idx="13"/>
          </p:nvPr>
        </p:nvPicPr>
        <p:blipFill>
          <a:blip r:embed="rId2"/>
          <a:stretch>
            <a:fillRect/>
          </a:stretch>
        </p:blipFill>
        <p:spPr>
          <a:xfrm>
            <a:off x="457200" y="1293569"/>
            <a:ext cx="4032250" cy="4885225"/>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a:t>
            </a:r>
            <a:r>
              <a:rPr lang="en-US" dirty="0"/>
              <a:t>7.17</a:t>
            </a:r>
            <a:endParaRPr lang="en-US" sz="2400" dirty="0">
              <a:solidFill>
                <a:srgbClr val="6CB255"/>
              </a:solidFill>
            </a:endParaRPr>
          </a:p>
        </p:txBody>
      </p:sp>
    </p:spTree>
    <p:extLst>
      <p:ext uri="{BB962C8B-B14F-4D97-AF65-F5344CB8AC3E}">
        <p14:creationId xmlns:p14="http://schemas.microsoft.com/office/powerpoint/2010/main" val="328509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AD48775-377F-476D-961F-91D2282ACCA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John Trumbull, Washington’s aide-de-camp, painted this wartime image of Washington on a promontory above the Hudson River. Just behind Washington, his slave William “Billy” Lee has his eyes firmly fixed on his master. In the far background, British warships fire on an American fort.</a:t>
            </a:r>
          </a:p>
        </p:txBody>
      </p:sp>
      <p:pic>
        <p:nvPicPr>
          <p:cNvPr id="6" name="Figure" descr="A painting shows George Washington standing on a promontory above the Hudson River, wearing a military coat and holding a tricorner hat and sword in his hand. Just behind Washington, his slave William “Billy” Lee, a black man wearing a red, turban-like hat, holds a horse and watches Washington. In the far background, British warships fire on an American fort."/>
          <p:cNvPicPr>
            <a:picLocks noGrp="1" noChangeAspect="1"/>
          </p:cNvPicPr>
          <p:nvPr>
            <p:ph type="pic" sz="quarter" idx="13"/>
          </p:nvPr>
        </p:nvPicPr>
        <p:blipFill>
          <a:blip r:embed="rId2"/>
          <a:stretch>
            <a:fillRect/>
          </a:stretch>
        </p:blipFill>
        <p:spPr>
          <a:xfrm>
            <a:off x="457200" y="1145973"/>
            <a:ext cx="4032250" cy="5180416"/>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a:t>
            </a:r>
            <a:r>
              <a:rPr lang="en-US" dirty="0"/>
              <a:t>7.1</a:t>
            </a:r>
            <a:endParaRPr lang="en-US" sz="2400" dirty="0">
              <a:solidFill>
                <a:srgbClr val="6CB255"/>
              </a:solidFill>
            </a:endParaRPr>
          </a:p>
        </p:txBody>
      </p:sp>
    </p:spTree>
    <p:extLst>
      <p:ext uri="{BB962C8B-B14F-4D97-AF65-F5344CB8AC3E}">
        <p14:creationId xmlns:p14="http://schemas.microsoft.com/office/powerpoint/2010/main" val="328509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875708F-D77E-4261-8926-8B24AA0EE808}"/>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776–1780s, the states draft revolutionary constitutions; a state constitution is shown. In 1781, the Continental Congress ratifies the Articles of Confederation; the first page of the Articles of Confederation is shown. In 1784–1787, the Northwest Ordinances outline the process for the sale of new lands. In 1786–1787, Massachusetts farmers rise up in Shays’ Rebellion; a woodcut depicting Daniel Shays and Job Shattuck is shown. In 1787, the Philadelphia Constitutional Convention drafts a plan for the federal government; a painting of the Constitutional Convention is shown. In 1787–1788, the Constitution is debated across the country."/>
          <p:cNvPicPr>
            <a:picLocks noGrp="1" noChangeAspect="1"/>
          </p:cNvPicPr>
          <p:nvPr>
            <p:ph type="pic" sz="quarter" idx="13"/>
          </p:nvPr>
        </p:nvPicPr>
        <p:blipFill>
          <a:blip r:embed="rId2"/>
          <a:stretch>
            <a:fillRect/>
          </a:stretch>
        </p:blipFill>
        <p:spPr>
          <a:xfrm>
            <a:off x="1291869" y="1122386"/>
            <a:ext cx="639357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7.2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4CC91E3-A24F-42D8-BA82-DAE0EFA4A2EC}"/>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membership certificate for the Society of the Cincinnati commemorates “the great Event which gave Independence to North America.”</a:t>
            </a:r>
          </a:p>
        </p:txBody>
      </p:sp>
      <p:pic>
        <p:nvPicPr>
          <p:cNvPr id="9" name="Figure" descr="A membership certificate for the Society of the Cincinnati is shown. The language on the certificate commemorates “the great Event which gave Independence to North America.”"/>
          <p:cNvPicPr>
            <a:picLocks noGrp="1" noChangeAspect="1"/>
          </p:cNvPicPr>
          <p:nvPr>
            <p:ph type="pic" sz="quarter" idx="13"/>
          </p:nvPr>
        </p:nvPicPr>
        <p:blipFill>
          <a:blip r:embed="rId2"/>
          <a:stretch>
            <a:fillRect/>
          </a:stretch>
        </p:blipFill>
        <p:spPr>
          <a:xfrm>
            <a:off x="1883641" y="1122386"/>
            <a:ext cx="521002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7.3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C66BCD4-9ACE-4829-846A-D73BA4915E1D}"/>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Abigail Adams (a), shown here in a 1766 portrait by Benjamin Blythe, is best remembered for her eloquent letters to her husband, John Adams (b), who would later become the second president of the United States.</a:t>
            </a:r>
          </a:p>
        </p:txBody>
      </p:sp>
      <p:pic>
        <p:nvPicPr>
          <p:cNvPr id="9" name="Figure" descr="A portrait of Abigail Adams is shown in image (a). Her hair is tied back in a simple style and she wears a silk gown and a pearl choker. Her husband, John Adams, is shown in image (b). He has powdered hair and wears a brown, high-collared coat and a cravat."/>
          <p:cNvPicPr>
            <a:picLocks noGrp="1" noChangeAspect="1"/>
          </p:cNvPicPr>
          <p:nvPr>
            <p:ph type="pic" sz="quarter" idx="13"/>
          </p:nvPr>
        </p:nvPicPr>
        <p:blipFill>
          <a:blip r:embed="rId2"/>
          <a:stretch>
            <a:fillRect/>
          </a:stretch>
        </p:blipFill>
        <p:spPr>
          <a:xfrm>
            <a:off x="1671261" y="1122386"/>
            <a:ext cx="563478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7.4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074EBE4-01D4-4558-897C-ACC26106192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John Singleton Copley’s 1772 portrait of Judith Sargent Murray (a) and 1763 portrait of Mercy Otis Warren (b) show two of America’s earliest advocates for women’s rights. Notice how their fine silk dresses telegraph their privileged social status.</a:t>
            </a:r>
          </a:p>
        </p:txBody>
      </p:sp>
      <p:pic>
        <p:nvPicPr>
          <p:cNvPr id="9" name="Figure" descr="Painting (a) is a portrait of Judith Sargent Murray. Painting (b) is a portrait of Mercy Otis Warren. Both women wear silk dresses and pose with flowers."/>
          <p:cNvPicPr>
            <a:picLocks noGrp="1" noChangeAspect="1"/>
          </p:cNvPicPr>
          <p:nvPr>
            <p:ph type="pic" sz="quarter" idx="13"/>
          </p:nvPr>
        </p:nvPicPr>
        <p:blipFill>
          <a:blip r:embed="rId2"/>
          <a:stretch>
            <a:fillRect/>
          </a:stretch>
        </p:blipFill>
        <p:spPr>
          <a:xfrm>
            <a:off x="1794522" y="1122386"/>
            <a:ext cx="538826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7.5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029DF29-A07B-41D3-9FE4-C299E0E27E2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ortrait of Phillis Wheatley from the frontispiece of Poems on various subjects is shown. The image, which depicts Wheatley writing at a desk, is framed with the words “Phillis Wheatley, Negro Servant to Mr. John Wheatley, of Boston.”"/>
          <p:cNvPicPr>
            <a:picLocks noGrp="1" noChangeAspect="1"/>
          </p:cNvPicPr>
          <p:nvPr>
            <p:ph type="pic" sz="quarter" idx="13"/>
          </p:nvPr>
        </p:nvPicPr>
        <p:blipFill>
          <a:blip r:embed="rId2"/>
          <a:stretch>
            <a:fillRect/>
          </a:stretch>
        </p:blipFill>
        <p:spPr>
          <a:xfrm>
            <a:off x="4489450" y="1193763"/>
            <a:ext cx="4030663" cy="5084836"/>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portrait of Phillis Wheatley from the frontispiece of </a:t>
            </a:r>
            <a:r>
              <a:rPr lang="en-US" sz="1600" i="1" dirty="0">
                <a:solidFill>
                  <a:schemeClr val="tx1"/>
                </a:solidFill>
              </a:rPr>
              <a:t>Poems on various subjects, religious and moral </a:t>
            </a:r>
            <a:r>
              <a:rPr lang="en-US" sz="1600" dirty="0">
                <a:solidFill>
                  <a:schemeClr val="tx1"/>
                </a:solidFill>
              </a:rPr>
              <a:t>shows the writer at work. Despite her status as a slave, her poems won great renown in America and in Europe.</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7.6</a:t>
            </a:r>
          </a:p>
        </p:txBody>
      </p:sp>
    </p:spTree>
    <p:extLst>
      <p:ext uri="{BB962C8B-B14F-4D97-AF65-F5344CB8AC3E}">
        <p14:creationId xmlns:p14="http://schemas.microsoft.com/office/powerpoint/2010/main" val="179368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BF5C828-1F9B-4C71-9DC1-9E56AFF3C0F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page, taken from one of Thomas Jefferson’s record books from 1795, lists his slaves.</a:t>
            </a:r>
          </a:p>
        </p:txBody>
      </p:sp>
      <p:pic>
        <p:nvPicPr>
          <p:cNvPr id="6" name="Figure" descr="A handwritten page from Thomas Jefferson’s record book lists the slaves in his possession."/>
          <p:cNvPicPr>
            <a:picLocks noGrp="1" noChangeAspect="1"/>
          </p:cNvPicPr>
          <p:nvPr>
            <p:ph type="pic" sz="quarter" idx="13"/>
          </p:nvPr>
        </p:nvPicPr>
        <p:blipFill>
          <a:blip r:embed="rId2"/>
          <a:stretch>
            <a:fillRect/>
          </a:stretch>
        </p:blipFill>
        <p:spPr>
          <a:xfrm>
            <a:off x="457200" y="1223780"/>
            <a:ext cx="4032250" cy="502480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7.7</a:t>
            </a:r>
          </a:p>
        </p:txBody>
      </p:sp>
    </p:spTree>
    <p:extLst>
      <p:ext uri="{BB962C8B-B14F-4D97-AF65-F5344CB8AC3E}">
        <p14:creationId xmlns:p14="http://schemas.microsoft.com/office/powerpoint/2010/main" val="3285096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D1327B7-E0AD-42F7-98AE-B70E92C3148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The first page of a broadside, headed “To the Citizens of the Southern States,” is shown."/>
          <p:cNvPicPr>
            <a:picLocks noGrp="1" noChangeAspect="1"/>
          </p:cNvPicPr>
          <p:nvPr>
            <p:ph type="pic" sz="quarter" idx="13"/>
          </p:nvPr>
        </p:nvPicPr>
        <p:blipFill>
          <a:blip r:embed="rId2"/>
          <a:stretch>
            <a:fillRect/>
          </a:stretch>
        </p:blipFill>
        <p:spPr>
          <a:xfrm>
            <a:off x="4873976" y="1108075"/>
            <a:ext cx="3261611"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1796 broadside to “the Citizens of the Southern States” by “a Southern Planter” argued that Thomas Jefferson’s advocacy of the emancipation of slaves in his </a:t>
            </a:r>
            <a:r>
              <a:rPr lang="en-US" sz="1600" i="1" dirty="0">
                <a:solidFill>
                  <a:schemeClr val="tx1"/>
                </a:solidFill>
              </a:rPr>
              <a:t>Notes on the State of Virginia </a:t>
            </a:r>
            <a:r>
              <a:rPr lang="en-US" sz="1600" dirty="0">
                <a:solidFill>
                  <a:schemeClr val="tx1"/>
                </a:solidFill>
              </a:rPr>
              <a:t>posed a threat to the safety, the prosperity, and even the existence of the southern states.</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7.8</a:t>
            </a:r>
          </a:p>
        </p:txBody>
      </p:sp>
    </p:spTree>
    <p:extLst>
      <p:ext uri="{BB962C8B-B14F-4D97-AF65-F5344CB8AC3E}">
        <p14:creationId xmlns:p14="http://schemas.microsoft.com/office/powerpoint/2010/main" val="17936886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TotalTime>
  <Words>1583</Words>
  <Application>Microsoft Office PowerPoint</Application>
  <PresentationFormat>On-screen Show (4:3)</PresentationFormat>
  <Paragraphs>53</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Black</vt:lpstr>
      <vt:lpstr>Calibri</vt:lpstr>
      <vt:lpstr>Essential</vt:lpstr>
      <vt:lpstr>U.S. History</vt:lpstr>
      <vt:lpstr>Figure 7.1</vt:lpstr>
      <vt:lpstr>Figure 7.2</vt:lpstr>
      <vt:lpstr>Figure 7.3</vt:lpstr>
      <vt:lpstr>Figure 7.4</vt:lpstr>
      <vt:lpstr>Figure 7.5</vt:lpstr>
      <vt:lpstr>Figure 7.6</vt:lpstr>
      <vt:lpstr>Figure 7.7</vt:lpstr>
      <vt:lpstr>Figure 7.8</vt:lpstr>
      <vt:lpstr>Figure 7.9</vt:lpstr>
      <vt:lpstr>Figure 7.10</vt:lpstr>
      <vt:lpstr>Figure 7.11</vt:lpstr>
      <vt:lpstr>Figure 7.12</vt:lpstr>
      <vt:lpstr>Figure 7.13</vt:lpstr>
      <vt:lpstr>Figure 7.14</vt:lpstr>
      <vt:lpstr>Figure 7.15</vt:lpstr>
      <vt:lpstr>Figure 7.16</vt:lpstr>
      <vt:lpstr>Figure 7.17</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7 - Creating Republican Governments, 1776–1790</dc:title>
  <dc:creator>Spuddy McSpare</dc:creator>
  <cp:lastModifiedBy>Conversion_08</cp:lastModifiedBy>
  <cp:revision>86</cp:revision>
  <dcterms:created xsi:type="dcterms:W3CDTF">2012-06-04T02:13:36Z</dcterms:created>
  <dcterms:modified xsi:type="dcterms:W3CDTF">2017-09-10T21:18:34Z</dcterms:modified>
</cp:coreProperties>
</file>