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Chapter 4: The Eukaryotes of Microbiology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Eukaryotic Microorganisms</a:t>
            </a:r>
          </a:p>
          <a:p>
            <a:r>
              <a:rPr dirty="0"/>
              <a:t>Based on </a:t>
            </a:r>
            <a:r>
              <a:rPr lang="en-US" dirty="0"/>
              <a:t>Louisiana</a:t>
            </a:r>
            <a:r>
              <a:rPr dirty="0"/>
              <a:t> State Open Textbook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Protozoa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Malaria</a:t>
            </a:r>
          </a:p>
          <a:p>
            <a:r>
              <a:t>Giardiasis</a:t>
            </a:r>
          </a:p>
          <a:p>
            <a:r>
              <a:t>Amoebiasis</a:t>
            </a:r>
          </a:p>
        </p:txBody>
      </p:sp>
      <p:pic>
        <p:nvPicPr>
          <p:cNvPr id="3074" name="Picture 2" descr="https://www.cdc.gov/dpdx/malaria/modules/malaria_LifeCycle.gif?_=05237">
            <a:extLst>
              <a:ext uri="{FF2B5EF4-FFF2-40B4-BE49-F238E27FC236}">
                <a16:creationId xmlns:a16="http://schemas.microsoft.com/office/drawing/2014/main" id="{AF602848-4978-4DE5-B1F8-3AB7C212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641423"/>
            <a:ext cx="51720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FD7C54-A318-40A8-986E-D50EC24277F0}"/>
              </a:ext>
            </a:extLst>
          </p:cNvPr>
          <p:cNvSpPr txBox="1"/>
          <p:nvPr/>
        </p:nvSpPr>
        <p:spPr>
          <a:xfrm>
            <a:off x="2953063" y="5672570"/>
            <a:ext cx="598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Life cycle of Plasmodium, the protozoan parasite responsible for malaria.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Helminths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Multicellular worms</a:t>
            </a:r>
          </a:p>
          <a:p>
            <a:r>
              <a:t>Parasitic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Types of Helminths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Nematodes</a:t>
            </a:r>
          </a:p>
          <a:p>
            <a:r>
              <a:rPr dirty="0"/>
              <a:t>Cestodes</a:t>
            </a:r>
          </a:p>
          <a:p>
            <a:r>
              <a:rPr dirty="0"/>
              <a:t>Trematodes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92432-A226-4A95-9BBB-DC961BE7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921" y="1417638"/>
            <a:ext cx="5485488" cy="4228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860AB-BCF2-4EF0-A905-136CD0FAA44A}"/>
              </a:ext>
            </a:extLst>
          </p:cNvPr>
          <p:cNvSpPr txBox="1"/>
          <p:nvPr/>
        </p:nvSpPr>
        <p:spPr>
          <a:xfrm>
            <a:off x="3414921" y="5782235"/>
            <a:ext cx="548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Major helminth groups: nematodes, cestodes, and trematodes.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Helminth Life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Eggs</a:t>
            </a:r>
          </a:p>
          <a:p>
            <a:r>
              <a:t>Larvae</a:t>
            </a:r>
          </a:p>
          <a:p>
            <a:r>
              <a:t>Adult stages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6EF5B-0EBD-4393-9C01-8B940C13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4" y="1417638"/>
            <a:ext cx="4683333" cy="45334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Medical Impact of Helminths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Chronic infections</a:t>
            </a:r>
          </a:p>
          <a:p>
            <a:r>
              <a:t>Global health burden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DD10C-A9BD-439F-94B6-036FC2316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770" y="2768365"/>
            <a:ext cx="4295030" cy="3814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9DF8E-3D2B-4EEA-94D4-2CA610994651}"/>
              </a:ext>
            </a:extLst>
          </p:cNvPr>
          <p:cNvSpPr txBox="1"/>
          <p:nvPr/>
        </p:nvSpPr>
        <p:spPr>
          <a:xfrm>
            <a:off x="4391771" y="2038662"/>
            <a:ext cx="429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Microscopic helminth eggs, which are often the infectious stage.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Fungi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Eukaryotic</a:t>
            </a:r>
          </a:p>
          <a:p>
            <a:r>
              <a:t>Heterotrophic</a:t>
            </a:r>
          </a:p>
          <a:p>
            <a:r>
              <a:t>Cell walls of chitin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Yeasts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Unicellular fungi</a:t>
            </a:r>
          </a:p>
          <a:p>
            <a:r>
              <a:t>Reproduce by budding</a:t>
            </a:r>
          </a:p>
        </p:txBody>
      </p:sp>
      <p:pic>
        <p:nvPicPr>
          <p:cNvPr id="4098" name="Picture 2" descr="https://www.researchgate.net/publication/228411503/figure/fig3/AS%3A667775458611209%401536221484336/The-green-component-of-a-microscopic-image-of-a-budding-yeast-cell-population-The-size.ppm">
            <a:extLst>
              <a:ext uri="{FF2B5EF4-FFF2-40B4-BE49-F238E27FC236}">
                <a16:creationId xmlns:a16="http://schemas.microsoft.com/office/drawing/2014/main" id="{727F89DD-E39E-4D93-B652-8E5398A3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55" y="2893102"/>
            <a:ext cx="4765469" cy="3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A3667-3D06-4E3F-8A1E-8A433328E2C7}"/>
              </a:ext>
            </a:extLst>
          </p:cNvPr>
          <p:cNvSpPr txBox="1"/>
          <p:nvPr/>
        </p:nvSpPr>
        <p:spPr>
          <a:xfrm>
            <a:off x="5126637" y="2063969"/>
            <a:ext cx="356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Unicellular yeast reproducing by budding.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Multicellular</a:t>
            </a:r>
          </a:p>
          <a:p>
            <a:r>
              <a:t>Hyphae &amp; mycelium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AC179-4245-4B4D-BFEC-A0088496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069" y="3049587"/>
            <a:ext cx="5181600" cy="3533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1E3C5-D683-4677-B421-88AD4C1F9B79}"/>
              </a:ext>
            </a:extLst>
          </p:cNvPr>
          <p:cNvSpPr txBox="1"/>
          <p:nvPr/>
        </p:nvSpPr>
        <p:spPr>
          <a:xfrm>
            <a:off x="4377128" y="2280654"/>
            <a:ext cx="450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Multicellular fungal structures composed of hyphae forming mycelium.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Fungal 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Asexual spores</a:t>
            </a:r>
          </a:p>
          <a:p>
            <a:r>
              <a:rPr dirty="0"/>
              <a:t>Sexual spores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Fungi in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Pathogens</a:t>
            </a:r>
          </a:p>
          <a:p>
            <a:r>
              <a:t>Antibiotic production</a:t>
            </a:r>
          </a:p>
        </p:txBody>
      </p:sp>
      <p:pic>
        <p:nvPicPr>
          <p:cNvPr id="4" name="Picture 2" descr="Fungal life cycles – spores and more — Science Learning Hub">
            <a:extLst>
              <a:ext uri="{FF2B5EF4-FFF2-40B4-BE49-F238E27FC236}">
                <a16:creationId xmlns:a16="http://schemas.microsoft.com/office/drawing/2014/main" id="{D09A93B6-D6A3-48AC-8AF1-D60BF50D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14" y="3740072"/>
            <a:ext cx="5891134" cy="28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F6A64-773E-4FDB-A69C-D51BB1DE9BA9}"/>
              </a:ext>
            </a:extLst>
          </p:cNvPr>
          <p:cNvSpPr txBox="1"/>
          <p:nvPr/>
        </p:nvSpPr>
        <p:spPr>
          <a:xfrm>
            <a:off x="3028014" y="3117928"/>
            <a:ext cx="589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Fungal species used in the production of antibiotics.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Define eukaryotes</a:t>
            </a:r>
          </a:p>
          <a:p>
            <a:r>
              <a:t>Identify major eukaryotic groups</a:t>
            </a:r>
          </a:p>
          <a:p>
            <a:r>
              <a:t>Explain medical relevance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Algae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Photosynthetic eukaryotes</a:t>
            </a:r>
          </a:p>
          <a:p>
            <a:r>
              <a:t>Aquatic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C48AD-E99C-4BF4-857E-94C114D6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49" y="2533649"/>
            <a:ext cx="5023892" cy="3524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FC9512-3D0A-4910-BFAF-92ED2BB10DB1}"/>
              </a:ext>
            </a:extLst>
          </p:cNvPr>
          <p:cNvSpPr txBox="1"/>
          <p:nvPr/>
        </p:nvSpPr>
        <p:spPr>
          <a:xfrm>
            <a:off x="3295649" y="6012846"/>
            <a:ext cx="48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Photosynthetic eukaryotic microorganisms commonly found in aquatic environments.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Algae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Chloroplasts</a:t>
            </a:r>
          </a:p>
          <a:p>
            <a:r>
              <a:t>Cell walls</a:t>
            </a:r>
          </a:p>
        </p:txBody>
      </p:sp>
      <p:pic>
        <p:nvPicPr>
          <p:cNvPr id="7170" name="Picture 2" descr="The Algal Cell Diagram | Quizlet">
            <a:extLst>
              <a:ext uri="{FF2B5EF4-FFF2-40B4-BE49-F238E27FC236}">
                <a16:creationId xmlns:a16="http://schemas.microsoft.com/office/drawing/2014/main" id="{1609C55E-8B73-4E45-837D-1BCFCF60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92" y="2258976"/>
            <a:ext cx="5954245" cy="45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Algae in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Oxygen production</a:t>
            </a:r>
          </a:p>
          <a:p>
            <a:r>
              <a:t>Food webs</a:t>
            </a:r>
          </a:p>
        </p:txBody>
      </p:sp>
      <p:pic>
        <p:nvPicPr>
          <p:cNvPr id="8194" name="Picture 2" descr="What is a harmful algal bloom? | National Oceanic and Atmospheric ...">
            <a:extLst>
              <a:ext uri="{FF2B5EF4-FFF2-40B4-BE49-F238E27FC236}">
                <a16:creationId xmlns:a16="http://schemas.microsoft.com/office/drawing/2014/main" id="{70F3C549-6B3F-4F2B-B5D2-905D3019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01" y="2609562"/>
            <a:ext cx="5681272" cy="31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B88DD-E630-42D7-9B22-F289F6EC56AA}"/>
              </a:ext>
            </a:extLst>
          </p:cNvPr>
          <p:cNvSpPr txBox="1"/>
          <p:nvPr/>
        </p:nvSpPr>
        <p:spPr>
          <a:xfrm>
            <a:off x="2893101" y="5941496"/>
            <a:ext cx="5681272" cy="64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Algal blooms can disrupt ecosystems and pose public health risks.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Comparing Eukaryotic Groups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BD9557-D598-4A7A-A0FB-06D9CA257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573812"/>
              </p:ext>
            </p:extLst>
          </p:nvPr>
        </p:nvGraphicFramePr>
        <p:xfrm>
          <a:off x="341026" y="1417638"/>
          <a:ext cx="8461948" cy="3749040"/>
        </p:xfrm>
        <a:graphic>
          <a:graphicData uri="http://schemas.openxmlformats.org/drawingml/2006/table">
            <a:tbl>
              <a:tblPr/>
              <a:tblGrid>
                <a:gridCol w="2115487">
                  <a:extLst>
                    <a:ext uri="{9D8B030D-6E8A-4147-A177-3AD203B41FA5}">
                      <a16:colId xmlns:a16="http://schemas.microsoft.com/office/drawing/2014/main" val="4230506934"/>
                    </a:ext>
                  </a:extLst>
                </a:gridCol>
                <a:gridCol w="2115487">
                  <a:extLst>
                    <a:ext uri="{9D8B030D-6E8A-4147-A177-3AD203B41FA5}">
                      <a16:colId xmlns:a16="http://schemas.microsoft.com/office/drawing/2014/main" val="3887192376"/>
                    </a:ext>
                  </a:extLst>
                </a:gridCol>
                <a:gridCol w="2115487">
                  <a:extLst>
                    <a:ext uri="{9D8B030D-6E8A-4147-A177-3AD203B41FA5}">
                      <a16:colId xmlns:a16="http://schemas.microsoft.com/office/drawing/2014/main" val="1406494814"/>
                    </a:ext>
                  </a:extLst>
                </a:gridCol>
                <a:gridCol w="2115487">
                  <a:extLst>
                    <a:ext uri="{9D8B030D-6E8A-4147-A177-3AD203B41FA5}">
                      <a16:colId xmlns:a16="http://schemas.microsoft.com/office/drawing/2014/main" val="3907490145"/>
                    </a:ext>
                  </a:extLst>
                </a:gridCol>
              </a:tblGrid>
              <a:tr h="259180">
                <a:tc>
                  <a:txBody>
                    <a:bodyPr/>
                    <a:lstStyle/>
                    <a:p>
                      <a:r>
                        <a:rPr lang="en-US" b="1"/>
                        <a:t>Eukaryotic Group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Typical Size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Nutrition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Habitat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98578"/>
                  </a:ext>
                </a:extLst>
              </a:tr>
              <a:tr h="647950">
                <a:tc>
                  <a:txBody>
                    <a:bodyPr/>
                    <a:lstStyle/>
                    <a:p>
                      <a:r>
                        <a:rPr lang="en-US" b="1"/>
                        <a:t>Protozoa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Microscopic; unicellular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Heterotrophic (ingestion or absorption)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Water, soil, host tissues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08679"/>
                  </a:ext>
                </a:extLst>
              </a:tr>
              <a:tr h="842335">
                <a:tc>
                  <a:txBody>
                    <a:bodyPr/>
                    <a:lstStyle/>
                    <a:p>
                      <a:r>
                        <a:rPr lang="en-US" b="1"/>
                        <a:t>Fungi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Microscopic (yeasts) to macroscopic (molds)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Heterotrophic (absorption)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Soil, decaying organic matter, host organisms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70704"/>
                  </a:ext>
                </a:extLst>
              </a:tr>
              <a:tr h="842335">
                <a:tc>
                  <a:txBody>
                    <a:bodyPr/>
                    <a:lstStyle/>
                    <a:p>
                      <a:r>
                        <a:rPr lang="en-US" b="1" dirty="0"/>
                        <a:t>Helminths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Macroscopic adults; microscopic eggs/larvae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Heterotrophic (parasitic)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Host organisms; soil or water during life cycle stages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234138"/>
                  </a:ext>
                </a:extLst>
              </a:tr>
              <a:tr h="453565">
                <a:tc>
                  <a:txBody>
                    <a:bodyPr/>
                    <a:lstStyle/>
                    <a:p>
                      <a:r>
                        <a:rPr lang="en-US" b="1"/>
                        <a:t>Algae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Microscopic to macroscopic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Autotrophic (photosynthesis)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Aquatic and moist environments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5626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Eukaryotes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Culturing fungi</a:t>
            </a:r>
          </a:p>
          <a:p>
            <a:r>
              <a:t>Microscopy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A6A4-0CB3-4765-BA9A-1AFFC95A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54" y="1897062"/>
            <a:ext cx="4686300" cy="468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51B0D0-B587-42BF-928E-5AA946C01C2B}"/>
              </a:ext>
            </a:extLst>
          </p:cNvPr>
          <p:cNvSpPr txBox="1"/>
          <p:nvPr/>
        </p:nvSpPr>
        <p:spPr>
          <a:xfrm>
            <a:off x="4077325" y="1100787"/>
            <a:ext cx="479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 compound light microscope commonly used in microbiology laboratories for observing eukaryotic microorganisms.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Public Health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Water safety</a:t>
            </a:r>
          </a:p>
          <a:p>
            <a:r>
              <a:t>Food safety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Malaria parasite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Diverse</a:t>
            </a:r>
          </a:p>
          <a:p>
            <a:r>
              <a:t>Important</a:t>
            </a:r>
          </a:p>
          <a:p>
            <a:r>
              <a:t>Clinically relevant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What defines a eukaryote?</a:t>
            </a:r>
          </a:p>
          <a:p>
            <a:r>
              <a:t>Name one protozoan disease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9147-EF86-4D22-9F85-1D74B043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8490-7861-495D-88EA-0A98FFC4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OpenStax. (2018). Eukaryotic cell structure [Diagram]. OpenStax Microbiology.</a:t>
            </a:r>
          </a:p>
          <a:p>
            <a:r>
              <a:rPr lang="en-US" dirty="0"/>
              <a:t>Wikimedia Commons contributors. (n.d.). Eukaryotic microorganisms under light microscopy [Photograph]. Wikimedia Commons.</a:t>
            </a:r>
          </a:p>
          <a:p>
            <a:r>
              <a:rPr lang="en-US" dirty="0"/>
              <a:t>OpenStax. (2018). Comparison of prokaryotic and eukaryotic cells [Diagram]. OpenStax Microbiology. </a:t>
            </a:r>
          </a:p>
          <a:p>
            <a:r>
              <a:rPr lang="en-US" dirty="0"/>
              <a:t>Centers for Disease Control and Prevention. (n.d.). Giardia lamblia trophozoite [Micrograph].</a:t>
            </a:r>
          </a:p>
          <a:p>
            <a:r>
              <a:rPr lang="en-US" dirty="0"/>
              <a:t>Wikimedia Commons contributors. (n.d.). Protozoan motility types [Diagram]. Wikimedia Commons.</a:t>
            </a:r>
          </a:p>
          <a:p>
            <a:r>
              <a:rPr lang="en-US" dirty="0"/>
              <a:t>OpenStax. (2018). Plasmodium life cycle [Diagram]. OpenStax Microbiology.</a:t>
            </a:r>
          </a:p>
          <a:p>
            <a:r>
              <a:rPr lang="en-US" dirty="0"/>
              <a:t>OpenStax. (2018). Helminth classification [Diagram]. OpenStax Microbiology.</a:t>
            </a:r>
          </a:p>
          <a:p>
            <a:r>
              <a:rPr lang="en-US" dirty="0"/>
              <a:t>Wikimedia Commons contributors. (n.d.). Helminth life cycle diagram [Diagram]. Wikimedia Commons.</a:t>
            </a:r>
          </a:p>
          <a:p>
            <a:r>
              <a:rPr lang="en-US" dirty="0"/>
              <a:t>Centers for Disease Control and Prevention. (n.d.). Helminth eggs under light microscopy [Micrograph].</a:t>
            </a:r>
          </a:p>
          <a:p>
            <a:r>
              <a:rPr lang="en-US" dirty="0"/>
              <a:t>OpenStax. (2018). Yeast budding [Micrograph]. OpenStax Microbiology.</a:t>
            </a:r>
          </a:p>
          <a:p>
            <a:r>
              <a:rPr lang="en-US" dirty="0"/>
              <a:t>Wikimedia Commons contributors. (n.d.). Fungal hyphae and mycelium [Photograph]. </a:t>
            </a:r>
          </a:p>
          <a:p>
            <a:r>
              <a:rPr lang="en-US" dirty="0"/>
              <a:t>Wikimedia </a:t>
            </a:r>
            <a:r>
              <a:rPr lang="en-US" dirty="0" err="1"/>
              <a:t>Commons.Wikimedia</a:t>
            </a:r>
            <a:r>
              <a:rPr lang="en-US" dirty="0"/>
              <a:t> Commons contributors. (n.d.). Penicillium mold [Photograph]. Wikimedia Commons. OpenStax. (2018). Algae under microscopy [Micrograph]. </a:t>
            </a:r>
          </a:p>
          <a:p>
            <a:r>
              <a:rPr lang="en-US" dirty="0"/>
              <a:t>OpenStax </a:t>
            </a:r>
            <a:r>
              <a:rPr lang="en-US" dirty="0" err="1"/>
              <a:t>Microbiology.Wikimedia</a:t>
            </a:r>
            <a:r>
              <a:rPr lang="en-US" dirty="0"/>
              <a:t> Commons contributors. (n.d.). Algal cell structure [Diagram]. Wikimedia Commons.</a:t>
            </a:r>
          </a:p>
          <a:p>
            <a:r>
              <a:rPr lang="en-US" dirty="0"/>
              <a:t>National Oceanic and Atmospheric Administration. (n.d.). Harmful algal bloom [</a:t>
            </a:r>
            <a:r>
              <a:rPr lang="en-US"/>
              <a:t>Photograph].</a:t>
            </a:r>
          </a:p>
          <a:p>
            <a:r>
              <a:rPr lang="en-US"/>
              <a:t>OpenStax</a:t>
            </a:r>
            <a:r>
              <a:rPr lang="en-US" dirty="0"/>
              <a:t>. (2018). Compound light microscope [Diagram]. Microbiology. Rice University. https://openstax.org/details/books/microbiology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Eukaryotes?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eukaryotic microorganisms studied in microbiology, including protozoa and fungi.</a:t>
            </a:r>
          </a:p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817F7-49BC-4CCA-ABF4-7AD14B4E9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Cells with 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Membrane-bound organelles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complex than prokaryotes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71BB3-AE99-43E2-B802-BBCA6245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92" y="2436003"/>
            <a:ext cx="4714407" cy="4449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Eukaryotes vs Prokaryotes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Nucleus present</a:t>
            </a:r>
          </a:p>
          <a:p>
            <a:r>
              <a:t>Organelles present</a:t>
            </a:r>
          </a:p>
          <a:p>
            <a:r>
              <a:t>Larger cell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5F535-208B-4E39-A34B-4FE74C28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10" y="3242429"/>
            <a:ext cx="5126637" cy="2883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Study Eukaryotes?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Cause disease</a:t>
            </a:r>
          </a:p>
          <a:p>
            <a:r>
              <a:t>Environmental importance</a:t>
            </a:r>
          </a:p>
          <a:p>
            <a:r>
              <a:t>Industrial uses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Major Groups of Eukaryotes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Protozoa</a:t>
            </a:r>
          </a:p>
          <a:p>
            <a:r>
              <a:rPr dirty="0"/>
              <a:t>Fungi</a:t>
            </a:r>
          </a:p>
          <a:p>
            <a:r>
              <a:rPr dirty="0"/>
              <a:t>Helminths</a:t>
            </a:r>
          </a:p>
          <a:p>
            <a:r>
              <a:rPr dirty="0"/>
              <a:t>Algae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Protozoa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Unicellular</a:t>
            </a:r>
          </a:p>
          <a:p>
            <a:r>
              <a:t>Motile</a:t>
            </a:r>
          </a:p>
          <a:p>
            <a:r>
              <a:t>Often parasitic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E5833-3B08-4F8A-9B91-FEE3E220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098" y="1417638"/>
            <a:ext cx="4117126" cy="3316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DE713-2AA5-4A11-8957-C1B71220A7A0}"/>
              </a:ext>
            </a:extLst>
          </p:cNvPr>
          <p:cNvSpPr txBox="1"/>
          <p:nvPr/>
        </p:nvSpPr>
        <p:spPr>
          <a:xfrm>
            <a:off x="4552097" y="1417638"/>
            <a:ext cx="289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Giardia lamblia</a:t>
            </a:r>
            <a:r>
              <a:rPr lang="en-US" dirty="0"/>
              <a:t> trophozoite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94543-0586-4600-9F67-FF0375469881}"/>
              </a:ext>
            </a:extLst>
          </p:cNvPr>
          <p:cNvSpPr txBox="1"/>
          <p:nvPr/>
        </p:nvSpPr>
        <p:spPr>
          <a:xfrm>
            <a:off x="4552098" y="4824159"/>
            <a:ext cx="411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Flagellated protozoan parasite demonstrating unicellular eukaryotic structure.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Protozoan Motility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Flagella</a:t>
            </a:r>
          </a:p>
          <a:p>
            <a:r>
              <a:t>Cilia</a:t>
            </a:r>
          </a:p>
          <a:p>
            <a:r>
              <a:t>Pseudopodia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595F7-7D2F-49D4-BA50-2C9FC8D9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1717"/>
            <a:ext cx="7620000" cy="2847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6DC4E-EB75-4FAD-9BF8-66A2DC8A5824}"/>
              </a:ext>
            </a:extLst>
          </p:cNvPr>
          <p:cNvSpPr txBox="1"/>
          <p:nvPr/>
        </p:nvSpPr>
        <p:spPr>
          <a:xfrm>
            <a:off x="457200" y="3429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Flagellated protozoan parasite demonstrating unicellular eukaryotic structure.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Protozoan Life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Sexual &amp; asexual</a:t>
            </a:r>
          </a:p>
          <a:p>
            <a:r>
              <a:t>Cysts &amp; trophozoites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691</Words>
  <Application>Microsoft Office PowerPoint</Application>
  <PresentationFormat>On-screen Show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Chapter 4: The Eukaryotes of Microbiology</vt:lpstr>
      <vt:lpstr>Learning Objectives</vt:lpstr>
      <vt:lpstr>What Are Eukaryotes?</vt:lpstr>
      <vt:lpstr>Eukaryotes vs Prokaryotes</vt:lpstr>
      <vt:lpstr>Why Study Eukaryotes?</vt:lpstr>
      <vt:lpstr>Major Groups of Eukaryotes</vt:lpstr>
      <vt:lpstr>Protozoa Overview</vt:lpstr>
      <vt:lpstr>Protozoan Motility</vt:lpstr>
      <vt:lpstr>Protozoan Life Cycles</vt:lpstr>
      <vt:lpstr>Protozoa and Disease</vt:lpstr>
      <vt:lpstr>Helminths Overview</vt:lpstr>
      <vt:lpstr>Types of Helminths</vt:lpstr>
      <vt:lpstr>Helminth Life Cycles</vt:lpstr>
      <vt:lpstr>Medical Impact of Helminths</vt:lpstr>
      <vt:lpstr>Fungi Overview</vt:lpstr>
      <vt:lpstr>Yeasts</vt:lpstr>
      <vt:lpstr>Molds</vt:lpstr>
      <vt:lpstr>Fungal Reproduction</vt:lpstr>
      <vt:lpstr>Fungi in Medicine</vt:lpstr>
      <vt:lpstr>Algae Overview</vt:lpstr>
      <vt:lpstr>Algae Structure</vt:lpstr>
      <vt:lpstr>Algae in the Environment</vt:lpstr>
      <vt:lpstr>Comparing Eukaryotic Groups</vt:lpstr>
      <vt:lpstr>Eukaryotes in the Lab</vt:lpstr>
      <vt:lpstr>Public Health Relevance</vt:lpstr>
      <vt:lpstr>Case Study Example</vt:lpstr>
      <vt:lpstr>Key Takeaways</vt:lpstr>
      <vt:lpstr>Review Questions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The Eukaryotes of Microbiology</dc:title>
  <dc:subject/>
  <dc:creator>Meiko Thompson</dc:creator>
  <cp:keywords/>
  <dc:description>generated using python-pptx</dc:description>
  <cp:lastModifiedBy>Meiko Thompson</cp:lastModifiedBy>
  <cp:revision>7</cp:revision>
  <dcterms:created xsi:type="dcterms:W3CDTF">2013-01-27T09:14:16Z</dcterms:created>
  <dcterms:modified xsi:type="dcterms:W3CDTF">2025-12-29T14:47:18Z</dcterms:modified>
  <cp:category/>
</cp:coreProperties>
</file>