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15"/>
  </p:notesMasterIdLst>
  <p:handoutMasterIdLst>
    <p:handoutMasterId r:id="rId16"/>
  </p:handoutMasterIdLst>
  <p:sldIdLst>
    <p:sldId id="360" r:id="rId2"/>
    <p:sldId id="364" r:id="rId3"/>
    <p:sldId id="365" r:id="rId4"/>
    <p:sldId id="366" r:id="rId5"/>
    <p:sldId id="367" r:id="rId6"/>
    <p:sldId id="369" r:id="rId7"/>
    <p:sldId id="368" r:id="rId8"/>
    <p:sldId id="370" r:id="rId9"/>
    <p:sldId id="371" r:id="rId10"/>
    <p:sldId id="372" r:id="rId11"/>
    <p:sldId id="373" r:id="rId12"/>
    <p:sldId id="374" r:id="rId13"/>
    <p:sldId id="362" r:id="rId1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19"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002" y="96"/>
      </p:cViewPr>
      <p:guideLst>
        <p:guide orient="horz" pos="1119"/>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BDA67C89-B887-4607-8785-52CD74C16B34}"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7CD35760-8A5D-4E8E-B548-CEC9537CF73C}" type="slidenum">
              <a:rPr lang="en-US" altLang="en-US"/>
              <a:pPr/>
              <a:t>‹#›</a:t>
            </a:fld>
            <a:endParaRPr lang="en-US" altLang="en-US"/>
          </a:p>
        </p:txBody>
      </p:sp>
    </p:spTree>
    <p:extLst>
      <p:ext uri="{BB962C8B-B14F-4D97-AF65-F5344CB8AC3E}">
        <p14:creationId xmlns:p14="http://schemas.microsoft.com/office/powerpoint/2010/main" val="16944194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07961329-BE0B-4DE1-96F1-3FF96142BD83}"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BA98E38-631D-45B6-B8EA-698AA1EF7E27}" type="slidenum">
              <a:rPr lang="en-US" altLang="en-US"/>
              <a:pPr/>
              <a:t>‹#›</a:t>
            </a:fld>
            <a:endParaRPr lang="en-US" altLang="en-US"/>
          </a:p>
        </p:txBody>
      </p:sp>
    </p:spTree>
    <p:extLst>
      <p:ext uri="{BB962C8B-B14F-4D97-AF65-F5344CB8AC3E}">
        <p14:creationId xmlns:p14="http://schemas.microsoft.com/office/powerpoint/2010/main" val="318634949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3957302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1235085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35041855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10496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115969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1221837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387786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657051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426748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3127604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1842390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242103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520523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89986BA-93BA-441E-A26E-9C64F193264B}" type="slidenum">
              <a:rPr lang="en-US" altLang="en-US"/>
              <a:pPr/>
              <a:t>‹#›</a:t>
            </a:fld>
            <a:endParaRPr lang="en-US" altLang="en-US"/>
          </a:p>
        </p:txBody>
      </p:sp>
    </p:spTree>
    <p:extLst>
      <p:ext uri="{BB962C8B-B14F-4D97-AF65-F5344CB8AC3E}">
        <p14:creationId xmlns:p14="http://schemas.microsoft.com/office/powerpoint/2010/main" val="2473715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5A1FAED-C1F1-4495-95F9-284EF38B02FB}" type="slidenum">
              <a:rPr lang="en-US" altLang="en-US"/>
              <a:pPr/>
              <a:t>‹#›</a:t>
            </a:fld>
            <a:endParaRPr lang="en-US" altLang="en-US"/>
          </a:p>
        </p:txBody>
      </p:sp>
    </p:spTree>
    <p:extLst>
      <p:ext uri="{BB962C8B-B14F-4D97-AF65-F5344CB8AC3E}">
        <p14:creationId xmlns:p14="http://schemas.microsoft.com/office/powerpoint/2010/main" val="1869406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91F0BD-6262-4F08-ABE4-700422156BE1}" type="slidenum">
              <a:rPr lang="en-US" altLang="en-US"/>
              <a:pPr/>
              <a:t>‹#›</a:t>
            </a:fld>
            <a:endParaRPr lang="en-US" altLang="en-US"/>
          </a:p>
        </p:txBody>
      </p:sp>
    </p:spTree>
    <p:extLst>
      <p:ext uri="{BB962C8B-B14F-4D97-AF65-F5344CB8AC3E}">
        <p14:creationId xmlns:p14="http://schemas.microsoft.com/office/powerpoint/2010/main" val="2578553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4109190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3861265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68AEE25-B25F-486E-98D7-30C3865BD082}" type="slidenum">
              <a:rPr lang="en-US" altLang="en-US"/>
              <a:pPr/>
              <a:t>‹#›</a:t>
            </a:fld>
            <a:endParaRPr lang="en-US" altLang="en-US"/>
          </a:p>
        </p:txBody>
      </p:sp>
    </p:spTree>
    <p:extLst>
      <p:ext uri="{BB962C8B-B14F-4D97-AF65-F5344CB8AC3E}">
        <p14:creationId xmlns:p14="http://schemas.microsoft.com/office/powerpoint/2010/main" val="3557773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5CD5A0F-F417-4B08-A1E3-FEE4A8C7055D}" type="slidenum">
              <a:rPr lang="en-US" altLang="en-US"/>
              <a:pPr/>
              <a:t>‹#›</a:t>
            </a:fld>
            <a:endParaRPr lang="en-US" altLang="en-US"/>
          </a:p>
        </p:txBody>
      </p:sp>
    </p:spTree>
    <p:extLst>
      <p:ext uri="{BB962C8B-B14F-4D97-AF65-F5344CB8AC3E}">
        <p14:creationId xmlns:p14="http://schemas.microsoft.com/office/powerpoint/2010/main" val="337255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C32371-B230-4598-8A4E-293330024693}" type="slidenum">
              <a:rPr lang="en-US" altLang="en-US"/>
              <a:pPr/>
              <a:t>‹#›</a:t>
            </a:fld>
            <a:endParaRPr lang="en-US" altLang="en-US"/>
          </a:p>
        </p:txBody>
      </p:sp>
    </p:spTree>
    <p:extLst>
      <p:ext uri="{BB962C8B-B14F-4D97-AF65-F5344CB8AC3E}">
        <p14:creationId xmlns:p14="http://schemas.microsoft.com/office/powerpoint/2010/main" val="270645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814ABB93-0A78-4A13-97AA-AE7A2FF66954}" type="slidenum">
              <a:rPr lang="en-US" altLang="en-US"/>
              <a:pPr/>
              <a:t>‹#›</a:t>
            </a:fld>
            <a:endParaRPr lang="en-US" altLang="en-US"/>
          </a:p>
        </p:txBody>
      </p:sp>
    </p:spTree>
    <p:extLst>
      <p:ext uri="{BB962C8B-B14F-4D97-AF65-F5344CB8AC3E}">
        <p14:creationId xmlns:p14="http://schemas.microsoft.com/office/powerpoint/2010/main" val="1210951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39E3789-F703-432C-A81A-0BF14EC30445}" type="slidenum">
              <a:rPr lang="en-US" altLang="en-US"/>
              <a:pPr/>
              <a:t>‹#›</a:t>
            </a:fld>
            <a:endParaRPr lang="en-US" altLang="en-US"/>
          </a:p>
        </p:txBody>
      </p:sp>
    </p:spTree>
    <p:extLst>
      <p:ext uri="{BB962C8B-B14F-4D97-AF65-F5344CB8AC3E}">
        <p14:creationId xmlns:p14="http://schemas.microsoft.com/office/powerpoint/2010/main" val="2836494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0473A13-77A1-4EA6-97CA-F5325414CC63}" type="slidenum">
              <a:rPr lang="en-US" altLang="en-US"/>
              <a:pPr/>
              <a:t>‹#›</a:t>
            </a:fld>
            <a:endParaRPr lang="en-US" altLang="en-US"/>
          </a:p>
        </p:txBody>
      </p:sp>
    </p:spTree>
    <p:extLst>
      <p:ext uri="{BB962C8B-B14F-4D97-AF65-F5344CB8AC3E}">
        <p14:creationId xmlns:p14="http://schemas.microsoft.com/office/powerpoint/2010/main" val="249580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FC92E6A-BA6C-4616-9873-7623F35AF050}" type="slidenum">
              <a:rPr lang="en-US" altLang="en-US"/>
              <a:pPr/>
              <a:t>‹#›</a:t>
            </a:fld>
            <a:endParaRPr lang="en-US" altLang="en-US"/>
          </a:p>
        </p:txBody>
      </p:sp>
    </p:spTree>
    <p:extLst>
      <p:ext uri="{BB962C8B-B14F-4D97-AF65-F5344CB8AC3E}">
        <p14:creationId xmlns:p14="http://schemas.microsoft.com/office/powerpoint/2010/main" val="225419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D83F62F-9E61-4A47-A9FE-3F2A6419F8A6}" type="slidenum">
              <a:rPr lang="en-US" altLang="en-US"/>
              <a:pPr/>
              <a:t>‹#›</a:t>
            </a:fld>
            <a:endParaRPr lang="en-US" altLang="en-US"/>
          </a:p>
        </p:txBody>
      </p:sp>
    </p:spTree>
    <p:extLst>
      <p:ext uri="{BB962C8B-B14F-4D97-AF65-F5344CB8AC3E}">
        <p14:creationId xmlns:p14="http://schemas.microsoft.com/office/powerpoint/2010/main" val="273657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5CC8DCBF-A204-4ADF-A116-6C5A675781B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226" r:id="rId1"/>
    <p:sldLayoutId id="2147484227" r:id="rId2"/>
    <p:sldLayoutId id="2147484228" r:id="rId3"/>
    <p:sldLayoutId id="2147484229" r:id="rId4"/>
    <p:sldLayoutId id="2147484230" r:id="rId5"/>
    <p:sldLayoutId id="2147484231" r:id="rId6"/>
    <p:sldLayoutId id="2147484232" r:id="rId7"/>
    <p:sldLayoutId id="2147484233" r:id="rId8"/>
    <p:sldLayoutId id="2147484234" r:id="rId9"/>
    <p:sldLayoutId id="2147484235" r:id="rId10"/>
    <p:sldLayoutId id="2147484236" r:id="rId11"/>
    <p:sldLayoutId id="2147484240" r:id="rId12"/>
    <p:sldLayoutId id="2147484241"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67062"/>
            <a:ext cx="5222081"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r>
              <a:rPr lang="en-US" altLang="en-US" sz="2250" b="1"/>
              <a:t>Module Overview</a:t>
            </a:r>
          </a:p>
        </p:txBody>
      </p:sp>
      <p:sp>
        <p:nvSpPr>
          <p:cNvPr id="4" name="Title 7"/>
          <p:cNvSpPr txBox="1">
            <a:spLocks/>
          </p:cNvSpPr>
          <p:nvPr/>
        </p:nvSpPr>
        <p:spPr bwMode="auto">
          <a:xfrm>
            <a:off x="457200" y="221932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Industrialization and the Rise of Big Business</a:t>
            </a:r>
            <a:endParaRPr lang="en-US" sz="3000" b="1" dirty="0">
              <a:ea typeface="+mj-ea"/>
              <a:cs typeface="+mj-cs"/>
            </a:endParaRPr>
          </a:p>
        </p:txBody>
      </p:sp>
    </p:spTree>
    <p:extLst>
      <p:ext uri="{BB962C8B-B14F-4D97-AF65-F5344CB8AC3E}">
        <p14:creationId xmlns:p14="http://schemas.microsoft.com/office/powerpoint/2010/main" val="54783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Poor working conditions, combined with few substantial options for relief, led workers to frustration and sporadic acts of </a:t>
            </a:r>
            <a:r>
              <a:rPr lang="en-US" altLang="en-US" sz="1875" b="1"/>
              <a:t>protest and violence</a:t>
            </a:r>
            <a:r>
              <a:rPr lang="en-US" altLang="en-US" sz="1875"/>
              <a:t>. Workers were well aware of the vast discrepancy between their lives and the wealth of the factory owners.</a:t>
            </a:r>
          </a:p>
          <a:p>
            <a:pPr eaLnBrk="1" hangingPunct="1">
              <a:spcAft>
                <a:spcPts val="900"/>
              </a:spcAft>
            </a:pPr>
            <a:r>
              <a:rPr lang="en-US" altLang="en-US" sz="1875"/>
              <a:t>Workers organized labor unions to advocate for their rights. </a:t>
            </a:r>
            <a:r>
              <a:rPr lang="en-US" altLang="en-US" sz="1875" b="1"/>
              <a:t>Business owners </a:t>
            </a:r>
            <a:r>
              <a:rPr lang="en-US" altLang="en-US" sz="1875"/>
              <a:t>viewed organization efforts with great mistrust. They capitalized on widespread </a:t>
            </a:r>
            <a:r>
              <a:rPr lang="en-US" altLang="en-US" sz="1875" b="1"/>
              <a:t>anti-union</a:t>
            </a:r>
            <a:r>
              <a:rPr lang="en-US" altLang="en-US" sz="1875"/>
              <a:t> sentiment among the general public to crush unions through </a:t>
            </a:r>
            <a:r>
              <a:rPr lang="en-US" altLang="en-US" sz="1875" b="1"/>
              <a:t>open shops</a:t>
            </a:r>
            <a:r>
              <a:rPr lang="en-US" altLang="en-US" sz="1875"/>
              <a:t>, the use of </a:t>
            </a:r>
            <a:r>
              <a:rPr lang="en-US" altLang="en-US" sz="1875" b="1"/>
              <a:t>strikebreakers</a:t>
            </a:r>
            <a:r>
              <a:rPr lang="en-US" altLang="en-US" sz="1875"/>
              <a:t>, and </a:t>
            </a:r>
            <a:r>
              <a:rPr lang="en-US" altLang="en-US" sz="1875" b="1"/>
              <a:t>yellow dog contracts</a:t>
            </a:r>
            <a:r>
              <a:rPr lang="en-US" altLang="en-US" sz="1875"/>
              <a:t> (employment agreements not to join a union).</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Worker protests, violence, and unions</a:t>
            </a:r>
            <a:endParaRPr lang="en-US" sz="3000" b="1" dirty="0">
              <a:ea typeface="+mj-ea"/>
              <a:cs typeface="+mj-cs"/>
            </a:endParaRPr>
          </a:p>
        </p:txBody>
      </p:sp>
    </p:spTree>
    <p:extLst>
      <p:ext uri="{BB962C8B-B14F-4D97-AF65-F5344CB8AC3E}">
        <p14:creationId xmlns:p14="http://schemas.microsoft.com/office/powerpoint/2010/main" val="3642123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buFont typeface="Arial" panose="020B0604020202020204" pitchFamily="34" charset="0"/>
              <a:buChar char="•"/>
            </a:pPr>
            <a:r>
              <a:rPr lang="en-US" altLang="en-US" sz="1875"/>
              <a:t>The </a:t>
            </a:r>
            <a:r>
              <a:rPr lang="en-US" altLang="en-US" sz="1875" b="1"/>
              <a:t>National Labor Union</a:t>
            </a:r>
            <a:r>
              <a:rPr lang="en-US" altLang="en-US" sz="1875"/>
              <a:t> (</a:t>
            </a:r>
            <a:r>
              <a:rPr lang="en-US" altLang="en-US" sz="1875" b="1"/>
              <a:t>NLU</a:t>
            </a:r>
            <a:r>
              <a:rPr lang="en-US" altLang="en-US" sz="1875"/>
              <a:t>) was one of the first</a:t>
            </a:r>
            <a:r>
              <a:rPr lang="en-US" altLang="en-US" sz="1875" b="1"/>
              <a:t> labor unions. </a:t>
            </a:r>
            <a:r>
              <a:rPr lang="en-US" altLang="en-US" sz="1875"/>
              <a:t>Its main accomplishment was convincing Congress to adopt the eight-hour workday for federal employees.</a:t>
            </a:r>
          </a:p>
          <a:p>
            <a:pPr eaLnBrk="1" hangingPunct="1">
              <a:spcAft>
                <a:spcPts val="900"/>
              </a:spcAft>
              <a:buFont typeface="Arial" panose="020B0604020202020204" pitchFamily="34" charset="0"/>
              <a:buChar char="•"/>
            </a:pPr>
            <a:r>
              <a:rPr lang="en-US" altLang="en-US" sz="1875" b="1"/>
              <a:t>The Knights of Labor</a:t>
            </a:r>
            <a:r>
              <a:rPr lang="en-US" altLang="en-US" sz="1875"/>
              <a:t> (</a:t>
            </a:r>
            <a:r>
              <a:rPr lang="en-US" altLang="en-US" sz="1875" b="1"/>
              <a:t>KOL</a:t>
            </a:r>
            <a:r>
              <a:rPr lang="en-US" altLang="en-US" sz="1875"/>
              <a:t>) was known for its concept of “</a:t>
            </a:r>
            <a:r>
              <a:rPr lang="en-US" altLang="ja-JP" sz="1875"/>
              <a:t>One Big Union” and welcomed all wage workers, regardless of occupation, with the exception of doctors, lawyers, and bankers. It also welcomed women, all ethnicities, and immigrants of all trades and skill levels.</a:t>
            </a:r>
          </a:p>
          <a:p>
            <a:pPr eaLnBrk="1" hangingPunct="1">
              <a:spcAft>
                <a:spcPts val="900"/>
              </a:spcAft>
              <a:buFont typeface="Arial" panose="020B0604020202020204" pitchFamily="34" charset="0"/>
              <a:buChar char="•"/>
            </a:pPr>
            <a:r>
              <a:rPr lang="en-US" altLang="en-US" sz="1875"/>
              <a:t>The </a:t>
            </a:r>
            <a:r>
              <a:rPr lang="en-US" altLang="en-US" sz="1875" b="1"/>
              <a:t>American Federation of Labor </a:t>
            </a:r>
            <a:r>
              <a:rPr lang="en-US" altLang="en-US" sz="1875"/>
              <a:t>(</a:t>
            </a:r>
            <a:r>
              <a:rPr lang="en-US" altLang="en-US" sz="1875" b="1"/>
              <a:t>AFL</a:t>
            </a:r>
            <a:r>
              <a:rPr lang="en-US" altLang="en-US" sz="1875"/>
              <a:t>) was an organization of twenty different craft unions.</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Worker organization and the struggles of unions</a:t>
            </a:r>
            <a:endParaRPr lang="en-US" sz="3000" b="1" dirty="0">
              <a:ea typeface="+mj-ea"/>
              <a:cs typeface="+mj-cs"/>
            </a:endParaRPr>
          </a:p>
        </p:txBody>
      </p:sp>
    </p:spTree>
    <p:extLst>
      <p:ext uri="{BB962C8B-B14F-4D97-AF65-F5344CB8AC3E}">
        <p14:creationId xmlns:p14="http://schemas.microsoft.com/office/powerpoint/2010/main" val="644438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0" indent="0" eaLnBrk="1" hangingPunct="1">
              <a:spcAft>
                <a:spcPts val="900"/>
              </a:spcAft>
              <a:defRPr/>
            </a:pPr>
            <a:r>
              <a:rPr lang="en-US" sz="1875" dirty="0"/>
              <a:t>The rise of industry in the United States allowed people to access goods as never before, creating a </a:t>
            </a:r>
            <a:r>
              <a:rPr lang="en-US" sz="1875" b="1" dirty="0"/>
              <a:t>culture of consumers </a:t>
            </a:r>
            <a:r>
              <a:rPr lang="en-US" sz="1875" dirty="0"/>
              <a:t>desperate for time-saving and leisure commodities. </a:t>
            </a:r>
          </a:p>
          <a:p>
            <a:pPr marL="0" indent="0" eaLnBrk="1" hangingPunct="1">
              <a:spcAft>
                <a:spcPts val="900"/>
              </a:spcAft>
              <a:defRPr/>
            </a:pPr>
            <a:r>
              <a:rPr lang="en-US" sz="1875" dirty="0"/>
              <a:t>The small general store was no longer the only option and people could take a train into the city and shop in </a:t>
            </a:r>
            <a:r>
              <a:rPr lang="en-US" sz="1875" b="1" dirty="0"/>
              <a:t>large department stores</a:t>
            </a:r>
            <a:r>
              <a:rPr lang="en-US" sz="1875" dirty="0"/>
              <a:t>.</a:t>
            </a:r>
            <a:r>
              <a:rPr lang="en-US" sz="1875" b="1" dirty="0"/>
              <a:t> </a:t>
            </a:r>
            <a:r>
              <a:rPr lang="en-US" sz="1875" dirty="0"/>
              <a:t>Rural families could purchase a greater variety of products at decreasing prices from </a:t>
            </a:r>
            <a:r>
              <a:rPr lang="en-US" sz="1875" b="1" dirty="0"/>
              <a:t>mail-order catalogs </a:t>
            </a:r>
            <a:r>
              <a:rPr lang="en-US" sz="1875" dirty="0"/>
              <a:t>or </a:t>
            </a:r>
            <a:r>
              <a:rPr lang="en-US" sz="1875" b="1" dirty="0"/>
              <a:t>place orders by telephone</a:t>
            </a:r>
            <a:r>
              <a:rPr lang="en-US" sz="1875" dirty="0"/>
              <a:t>.</a:t>
            </a:r>
          </a:p>
          <a:p>
            <a:pPr marL="0" indent="0" eaLnBrk="1" hangingPunct="1">
              <a:spcAft>
                <a:spcPts val="900"/>
              </a:spcAft>
              <a:defRPr/>
            </a:pPr>
            <a:r>
              <a:rPr lang="en-US" sz="1875" dirty="0"/>
              <a:t>The wide variety of goods required businesses to compete for customers, which in turn made </a:t>
            </a:r>
            <a:r>
              <a:rPr lang="en-US" sz="1875" b="1" dirty="0"/>
              <a:t>advertising</a:t>
            </a:r>
            <a:r>
              <a:rPr lang="en-US" sz="1875" dirty="0"/>
              <a:t> a vital component of commerce.</a:t>
            </a:r>
          </a:p>
          <a:p>
            <a:pPr eaLnBrk="1" hangingPunct="1">
              <a:spcAft>
                <a:spcPts val="450"/>
              </a:spcAft>
              <a:buFont typeface="Arial" charset="0"/>
              <a:buChar char="•"/>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 new American consumer culture</a:t>
            </a:r>
            <a:endParaRPr lang="en-US" sz="3000" b="1" dirty="0">
              <a:ea typeface="+mj-ea"/>
              <a:cs typeface="+mj-cs"/>
            </a:endParaRPr>
          </a:p>
        </p:txBody>
      </p:sp>
    </p:spTree>
    <p:extLst>
      <p:ext uri="{BB962C8B-B14F-4D97-AF65-F5344CB8AC3E}">
        <p14:creationId xmlns:p14="http://schemas.microsoft.com/office/powerpoint/2010/main" val="274920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Rectangle 2"/>
          <p:cNvSpPr>
            <a:spLocks noChangeArrowheads="1"/>
          </p:cNvSpPr>
          <p:nvPr/>
        </p:nvSpPr>
        <p:spPr bwMode="auto">
          <a:xfrm>
            <a:off x="686992" y="1909762"/>
            <a:ext cx="7849790" cy="309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buFont typeface="Arial" panose="020B0604020202020204" pitchFamily="34" charset="0"/>
              <a:buChar char="•"/>
            </a:pPr>
            <a:r>
              <a:rPr lang="en-US" altLang="en-US" sz="1875"/>
              <a:t>Read the syllabus or schedule of assignments regularly. </a:t>
            </a:r>
          </a:p>
          <a:p>
            <a:pPr eaLnBrk="1" hangingPunct="1">
              <a:spcAft>
                <a:spcPts val="900"/>
              </a:spcAft>
              <a:buFont typeface="Arial" panose="020B0604020202020204" pitchFamily="34" charset="0"/>
              <a:buChar char="•"/>
            </a:pPr>
            <a:r>
              <a:rPr lang="en-US" altLang="en-US" sz="1875"/>
              <a:t>Understand key terms; look up and define all unfamiliar words and terms.</a:t>
            </a:r>
          </a:p>
          <a:p>
            <a:pPr eaLnBrk="1" hangingPunct="1">
              <a:spcAft>
                <a:spcPts val="900"/>
              </a:spcAft>
              <a:buFont typeface="Arial" panose="020B0604020202020204" pitchFamily="34" charset="0"/>
              <a:buChar char="•"/>
            </a:pPr>
            <a:r>
              <a:rPr lang="en-US" altLang="en-US" sz="1875"/>
              <a:t>Take notes on your readings, assigned media, and lectures. </a:t>
            </a:r>
          </a:p>
          <a:p>
            <a:pPr eaLnBrk="1" hangingPunct="1">
              <a:spcAft>
                <a:spcPts val="900"/>
              </a:spcAft>
              <a:buFont typeface="Arial" panose="020B0604020202020204" pitchFamily="34" charset="0"/>
              <a:buChar char="•"/>
            </a:pPr>
            <a:r>
              <a:rPr lang="en-US" altLang="en-US" sz="1875"/>
              <a:t>Discuss topics with classmates. </a:t>
            </a:r>
          </a:p>
          <a:p>
            <a:pPr eaLnBrk="1" hangingPunct="1">
              <a:spcAft>
                <a:spcPts val="900"/>
              </a:spcAft>
              <a:buFont typeface="Arial" panose="020B0604020202020204" pitchFamily="34" charset="0"/>
              <a:buChar char="•"/>
            </a:pPr>
            <a:r>
              <a:rPr lang="en-US" altLang="en-US" sz="1875"/>
              <a:t>Review your notes routinely. </a:t>
            </a:r>
          </a:p>
          <a:p>
            <a:pPr eaLnBrk="1" hangingPunct="1">
              <a:spcAft>
                <a:spcPts val="900"/>
              </a:spcAft>
              <a:buFont typeface="Arial" panose="020B0604020202020204" pitchFamily="34" charset="0"/>
              <a:buChar char="•"/>
            </a:pPr>
            <a:r>
              <a:rPr lang="en-US" altLang="en-US" sz="1875"/>
              <a:t>Make flow charts and outlines from your notes to help you study for assessments. </a:t>
            </a:r>
          </a:p>
          <a:p>
            <a:pPr eaLnBrk="1" hangingPunct="1">
              <a:spcAft>
                <a:spcPts val="900"/>
              </a:spcAft>
              <a:buFont typeface="Arial" panose="020B0604020202020204" pitchFamily="34" charset="0"/>
              <a:buChar char="•"/>
            </a:pPr>
            <a:r>
              <a:rPr lang="en-US" altLang="en-US" sz="1875"/>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3283212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0" indent="0" eaLnBrk="1" hangingPunct="1">
              <a:spcAft>
                <a:spcPts val="900"/>
              </a:spcAft>
              <a:defRPr/>
            </a:pPr>
            <a:r>
              <a:rPr lang="en-US" sz="1875" dirty="0"/>
              <a:t>The 19th century was an era of inventions and entrepreneurial spirit. Harnessing the power of steam and then electricity made other advances possible as the century advanced.</a:t>
            </a:r>
          </a:p>
          <a:p>
            <a:pPr marL="0" indent="0" eaLnBrk="1" hangingPunct="1">
              <a:spcAft>
                <a:spcPts val="900"/>
              </a:spcAft>
              <a:defRPr/>
            </a:pPr>
            <a:r>
              <a:rPr lang="en-US" sz="1875" dirty="0"/>
              <a:t>In 1790, the first decade of its existence, the</a:t>
            </a:r>
            <a:r>
              <a:rPr lang="en-US" sz="1875" b="1" dirty="0"/>
              <a:t> U.S. Patent Office </a:t>
            </a:r>
            <a:r>
              <a:rPr lang="en-US" sz="1875" dirty="0"/>
              <a:t>recorded only 276 inventions. By the year 1890, it had recorded 450,000 patents.</a:t>
            </a:r>
          </a:p>
          <a:p>
            <a:pPr marL="0" indent="0" eaLnBrk="1" hangingPunct="1">
              <a:spcAft>
                <a:spcPts val="900"/>
              </a:spcAft>
              <a:defRPr/>
            </a:pPr>
            <a:r>
              <a:rPr lang="en-US" sz="1875" dirty="0"/>
              <a:t>Many patents did not realize success, but others proved to be lynchpins in the rise of big business and moved the country </a:t>
            </a:r>
            <a:r>
              <a:rPr lang="en-US" altLang="ja-JP" sz="1875" dirty="0"/>
              <a:t>toward an </a:t>
            </a:r>
            <a:r>
              <a:rPr lang="en-US" altLang="ja-JP" sz="1875" b="1" dirty="0"/>
              <a:t>industrial-based economy</a:t>
            </a:r>
            <a:r>
              <a:rPr lang="en-US" altLang="ja-JP" sz="1875" dirty="0"/>
              <a:t>.</a:t>
            </a:r>
          </a:p>
          <a:p>
            <a:pPr eaLnBrk="1" hangingPunct="1">
              <a:spcAft>
                <a:spcPts val="450"/>
              </a:spcAft>
              <a:defRPr/>
            </a:pPr>
            <a:endParaRPr lang="en-US" sz="1950" dirty="0"/>
          </a:p>
          <a:p>
            <a:pPr eaLnBrk="1" hangingPunct="1">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age of invention</a:t>
            </a:r>
            <a:endParaRPr lang="en-US" sz="3000" b="1" dirty="0">
              <a:ea typeface="+mj-ea"/>
              <a:cs typeface="+mj-cs"/>
            </a:endParaRPr>
          </a:p>
        </p:txBody>
      </p:sp>
    </p:spTree>
    <p:extLst>
      <p:ext uri="{BB962C8B-B14F-4D97-AF65-F5344CB8AC3E}">
        <p14:creationId xmlns:p14="http://schemas.microsoft.com/office/powerpoint/2010/main" val="2030539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New inventions fueled industrial growth around the country. Refrigerated train cars, sewing machines, typewriters, cash registers, adding machines, flush toilets, and frozen foods were just a few of the new inventions that raised standards of living and increased productivity.</a:t>
            </a:r>
          </a:p>
          <a:p>
            <a:pPr eaLnBrk="1" hangingPunct="1">
              <a:spcAft>
                <a:spcPts val="900"/>
              </a:spcAft>
            </a:pPr>
            <a:r>
              <a:rPr lang="en-US" altLang="en-US" sz="1875" b="1"/>
              <a:t>Steel</a:t>
            </a:r>
            <a:r>
              <a:rPr lang="en-US" altLang="en-US" sz="1875"/>
              <a:t> was an important industrial advancement of the era. Ultimately, the steel industry became a significant cornerstone of the American economy, remaining the primary indicator of industrial growth and stability through the early twentieth century. </a:t>
            </a:r>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An explosion of inventive energy</a:t>
            </a:r>
            <a:endParaRPr lang="en-US" sz="3000" b="1" dirty="0">
              <a:ea typeface="+mj-ea"/>
              <a:cs typeface="+mj-cs"/>
            </a:endParaRPr>
          </a:p>
        </p:txBody>
      </p:sp>
    </p:spTree>
    <p:extLst>
      <p:ext uri="{BB962C8B-B14F-4D97-AF65-F5344CB8AC3E}">
        <p14:creationId xmlns:p14="http://schemas.microsoft.com/office/powerpoint/2010/main" val="1542523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36997" y="1901429"/>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b="1"/>
              <a:t>Alexander Graham Bell </a:t>
            </a:r>
            <a:r>
              <a:rPr lang="en-US" altLang="en-US" sz="1875"/>
              <a:t>patented the </a:t>
            </a:r>
            <a:r>
              <a:rPr lang="en-US" altLang="en-US" sz="1875" b="1"/>
              <a:t>telephone</a:t>
            </a:r>
            <a:r>
              <a:rPr lang="en-US" altLang="en-US" sz="1875"/>
              <a:t> in 1876. The telephone allowed rapid, in-person communication, changing the rural isolation that had defined America since its beginnings.</a:t>
            </a:r>
          </a:p>
          <a:p>
            <a:pPr eaLnBrk="1" hangingPunct="1">
              <a:spcAft>
                <a:spcPts val="900"/>
              </a:spcAft>
            </a:pPr>
            <a:r>
              <a:rPr lang="en-US" altLang="en-US" sz="1875"/>
              <a:t>Inventor and businessman </a:t>
            </a:r>
            <a:r>
              <a:rPr lang="en-US" altLang="en-US" sz="1875" b="1"/>
              <a:t>Thomas Edison </a:t>
            </a:r>
            <a:r>
              <a:rPr lang="en-US" altLang="en-US" sz="1875"/>
              <a:t>filed over 1,093 patents in his lifetime. While best known for his invention of the incandescent </a:t>
            </a:r>
            <a:r>
              <a:rPr lang="en-US" altLang="en-US" sz="1875" b="1"/>
              <a:t>light bulb</a:t>
            </a:r>
            <a:r>
              <a:rPr lang="en-US" altLang="en-US" sz="1875"/>
              <a:t>, he invented a number of items (the phonograph, the mimeograph machine, the motion picture projector, the dictaphone, and the storage battery) that evolved into technologies we use today. </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Alexander Graham Bell and Thomas Edison</a:t>
            </a:r>
            <a:endParaRPr lang="en-US" sz="3000" b="1" dirty="0">
              <a:ea typeface="+mj-ea"/>
              <a:cs typeface="+mj-cs"/>
            </a:endParaRPr>
          </a:p>
        </p:txBody>
      </p:sp>
    </p:spTree>
    <p:extLst>
      <p:ext uri="{BB962C8B-B14F-4D97-AF65-F5344CB8AC3E}">
        <p14:creationId xmlns:p14="http://schemas.microsoft.com/office/powerpoint/2010/main" val="1124805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0" indent="0" eaLnBrk="1" hangingPunct="1">
              <a:spcAft>
                <a:spcPts val="900"/>
              </a:spcAft>
              <a:defRPr/>
            </a:pPr>
            <a:r>
              <a:rPr lang="en-US" sz="1875" dirty="0"/>
              <a:t>The explosion of new technologies provided opportunities for tremendous growth. </a:t>
            </a:r>
            <a:r>
              <a:rPr lang="en-US" sz="1875" b="1" dirty="0"/>
              <a:t>Business entrepreneurs </a:t>
            </a:r>
            <a:r>
              <a:rPr lang="en-US" sz="1875" dirty="0"/>
              <a:t>with financial backing stepped into this explosion to make their millions. </a:t>
            </a:r>
          </a:p>
          <a:p>
            <a:pPr marL="0" indent="0" eaLnBrk="1" hangingPunct="1">
              <a:spcAft>
                <a:spcPts val="900"/>
              </a:spcAft>
              <a:defRPr/>
            </a:pPr>
            <a:r>
              <a:rPr lang="en-US" sz="1875" dirty="0"/>
              <a:t>Some of these new millionaires were known as </a:t>
            </a:r>
            <a:r>
              <a:rPr lang="en-US" sz="1875" b="1" dirty="0"/>
              <a:t>robber barons</a:t>
            </a:r>
            <a:r>
              <a:rPr lang="en-US" sz="1875" dirty="0"/>
              <a:t>, a negative term that connoted the belief that they exploited workers and bent laws to succeed. </a:t>
            </a:r>
          </a:p>
          <a:p>
            <a:pPr marL="0" indent="0" eaLnBrk="1" hangingPunct="1">
              <a:spcAft>
                <a:spcPts val="900"/>
              </a:spcAft>
              <a:defRPr/>
            </a:pPr>
            <a:r>
              <a:rPr lang="en-US" sz="1875" dirty="0"/>
              <a:t>These businessman and the companies they created revolutionized American industry.</a:t>
            </a:r>
          </a:p>
          <a:p>
            <a:pPr eaLnBrk="1" hangingPunct="1">
              <a:spcAft>
                <a:spcPts val="450"/>
              </a:spcAft>
              <a:defRPr/>
            </a:pPr>
            <a:endParaRPr lang="en-US" sz="1950" dirty="0"/>
          </a:p>
          <a:p>
            <a:pPr eaLnBrk="1" hangingPunct="1">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Inventions and industrial growth</a:t>
            </a:r>
            <a:endParaRPr lang="en-US" sz="3000" b="1" dirty="0">
              <a:ea typeface="+mj-ea"/>
              <a:cs typeface="+mj-cs"/>
            </a:endParaRPr>
          </a:p>
        </p:txBody>
      </p:sp>
    </p:spTree>
    <p:extLst>
      <p:ext uri="{BB962C8B-B14F-4D97-AF65-F5344CB8AC3E}">
        <p14:creationId xmlns:p14="http://schemas.microsoft.com/office/powerpoint/2010/main" val="3292631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899048"/>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a:t>In the early nineteenth century, the first</a:t>
            </a:r>
            <a:r>
              <a:rPr lang="en-US" altLang="en-US" sz="1875" b="1"/>
              <a:t> transcontinental railroad </a:t>
            </a:r>
            <a:r>
              <a:rPr lang="en-US" altLang="en-US" sz="1875"/>
              <a:t>paved the way for rapid and explosive railway growth, as well as stimulating growth in the iron, wood, coal, and other related industries. The railway industry became the nation’</a:t>
            </a:r>
            <a:r>
              <a:rPr lang="en-US" altLang="ja-JP" sz="1875"/>
              <a:t>s first </a:t>
            </a:r>
            <a:r>
              <a:rPr lang="en-US" altLang="ja-JP" sz="1875" b="1"/>
              <a:t>big business</a:t>
            </a:r>
            <a:r>
              <a:rPr lang="en-US" altLang="ja-JP" sz="1875"/>
              <a:t>.</a:t>
            </a:r>
          </a:p>
          <a:p>
            <a:pPr eaLnBrk="1" hangingPunct="1">
              <a:spcAft>
                <a:spcPts val="900"/>
              </a:spcAft>
            </a:pPr>
            <a:r>
              <a:rPr lang="en-US" altLang="en-US" sz="1875"/>
              <a:t>The men who controlled and profited from big businesses were famous for their wealth and labor practices. Some were also known for their philanthropy. The press and public called these men captains of industry or, when emphasizing their monopoly over resources or the growth of their fortunes relative to the quality of their worker’s lives, </a:t>
            </a:r>
            <a:r>
              <a:rPr lang="en-US" altLang="en-US" sz="1875" b="1"/>
              <a:t>robber barons. </a:t>
            </a:r>
            <a:endParaRPr lang="en-US" altLang="en-US" sz="1875"/>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Railroads and robber barons</a:t>
            </a:r>
            <a:endParaRPr lang="en-US" sz="3000" b="1" dirty="0">
              <a:ea typeface="+mj-ea"/>
              <a:cs typeface="+mj-cs"/>
            </a:endParaRPr>
          </a:p>
        </p:txBody>
      </p:sp>
    </p:spTree>
    <p:extLst>
      <p:ext uri="{BB962C8B-B14F-4D97-AF65-F5344CB8AC3E}">
        <p14:creationId xmlns:p14="http://schemas.microsoft.com/office/powerpoint/2010/main" val="671984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b="1"/>
              <a:t>Andrew Carnegie </a:t>
            </a:r>
            <a:r>
              <a:rPr lang="en-US" altLang="en-US" sz="1875"/>
              <a:t>was a steel magnate who was at one time the richest man in the world. More than any other businessman of the era, Carnegie championed the idea that America’</a:t>
            </a:r>
            <a:r>
              <a:rPr lang="en-US" altLang="ja-JP" sz="1875"/>
              <a:t>s tycoons owed a debt to society. He believed that, given the circumstances of their successes, they should serve as benefactors to the less fortunate public.</a:t>
            </a:r>
          </a:p>
          <a:p>
            <a:pPr eaLnBrk="1" hangingPunct="1">
              <a:spcAft>
                <a:spcPts val="900"/>
              </a:spcAft>
            </a:pPr>
            <a:r>
              <a:rPr lang="en-US" altLang="en-US" sz="1875"/>
              <a:t>Carnegie donated his $60 million fortune to build 1,689 public libraries across the United States. He wrote a famous essay, </a:t>
            </a:r>
            <a:r>
              <a:rPr lang="en-US" altLang="en-US" sz="1875" b="1" i="1"/>
              <a:t>The Gospel of Wealth</a:t>
            </a:r>
            <a:r>
              <a:rPr lang="en-US" altLang="en-US" sz="1875" i="1"/>
              <a:t>, </a:t>
            </a:r>
            <a:r>
              <a:rPr lang="en-US" altLang="en-US" sz="1875"/>
              <a:t>that expounded on his beliefs.</a:t>
            </a:r>
            <a:endParaRPr lang="en-US" altLang="en-US" sz="1875" i="1"/>
          </a:p>
          <a:p>
            <a:pPr eaLnBrk="1" hangingPunct="1">
              <a:spcAft>
                <a:spcPts val="450"/>
              </a:spcAft>
              <a:buFont typeface="Arial" panose="020B0604020202020204" pitchFamily="34" charset="0"/>
              <a:buChar char="•"/>
            </a:pPr>
            <a:endParaRPr lang="en-US" altLang="en-US" sz="1950"/>
          </a:p>
          <a:p>
            <a:pPr eaLnBrk="1" hangingPunct="1">
              <a:spcAft>
                <a:spcPts val="450"/>
              </a:spcAft>
            </a:pPr>
            <a:endParaRPr lang="en-US" altLang="en-US" sz="1950"/>
          </a:p>
          <a:p>
            <a:pPr eaLnBrk="1" hangingPunct="1">
              <a:spcAft>
                <a:spcPts val="450"/>
              </a:spcAft>
            </a:pPr>
            <a:endParaRPr lang="en-US" altLang="en-US" sz="195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Andrew Carnegie</a:t>
            </a:r>
            <a:endParaRPr lang="en-US" sz="3000" b="1" dirty="0">
              <a:ea typeface="+mj-ea"/>
              <a:cs typeface="+mj-cs"/>
            </a:endParaRPr>
          </a:p>
        </p:txBody>
      </p:sp>
    </p:spTree>
    <p:extLst>
      <p:ext uri="{BB962C8B-B14F-4D97-AF65-F5344CB8AC3E}">
        <p14:creationId xmlns:p14="http://schemas.microsoft.com/office/powerpoint/2010/main" val="2916809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01429"/>
            <a:ext cx="8036719"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ＭＳ Ｐゴシック" panose="020B0600070205080204" pitchFamily="34" charset="-128"/>
              </a:defRPr>
            </a:lvl1pPr>
            <a:lvl2pPr marL="742950" indent="-285750">
              <a:defRPr sz="2400">
                <a:solidFill>
                  <a:schemeClr val="tx1"/>
                </a:solidFill>
                <a:latin typeface="Calibri" panose="020F0502020204030204" pitchFamily="34" charset="0"/>
                <a:ea typeface="ＭＳ Ｐゴシック" panose="020B0600070205080204" pitchFamily="34" charset="-128"/>
              </a:defRPr>
            </a:lvl2pPr>
            <a:lvl3pPr marL="1143000" indent="-228600">
              <a:defRPr sz="2400">
                <a:solidFill>
                  <a:schemeClr val="tx1"/>
                </a:solidFill>
                <a:latin typeface="Calibri" panose="020F0502020204030204" pitchFamily="34" charset="0"/>
                <a:ea typeface="ＭＳ Ｐゴシック" panose="020B0600070205080204" pitchFamily="34" charset="-128"/>
              </a:defRPr>
            </a:lvl3pPr>
            <a:lvl4pPr marL="1600200" indent="-228600">
              <a:defRPr sz="2400">
                <a:solidFill>
                  <a:schemeClr val="tx1"/>
                </a:solidFill>
                <a:latin typeface="Calibri" panose="020F0502020204030204" pitchFamily="34" charset="0"/>
                <a:ea typeface="ＭＳ Ｐゴシック" panose="020B0600070205080204" pitchFamily="34" charset="-128"/>
              </a:defRPr>
            </a:lvl4pPr>
            <a:lvl5pPr marL="2057400" indent="-22860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spcAft>
                <a:spcPts val="900"/>
              </a:spcAft>
            </a:pPr>
            <a:r>
              <a:rPr lang="en-US" altLang="en-US" sz="1875" b="1"/>
              <a:t>John D. Rockefeller </a:t>
            </a:r>
            <a:r>
              <a:rPr lang="en-US" altLang="en-US" sz="1875"/>
              <a:t>was another self-made robber baron of the time. Rockefeller ruthlessly pursued total control of the oil-refining business. He developed a plan to crush his competitors and created a true </a:t>
            </a:r>
            <a:r>
              <a:rPr lang="en-US" altLang="en-US" sz="1875" b="1"/>
              <a:t>monopoly</a:t>
            </a:r>
            <a:r>
              <a:rPr lang="en-US" altLang="en-US" sz="1875"/>
              <a:t> in the refining industry.</a:t>
            </a:r>
          </a:p>
          <a:p>
            <a:pPr eaLnBrk="1" hangingPunct="1">
              <a:spcAft>
                <a:spcPts val="900"/>
              </a:spcAft>
            </a:pPr>
            <a:r>
              <a:rPr lang="en-US" altLang="en-US" sz="1875"/>
              <a:t>Through his method of growth via mergers and acquisitions of similar companies, known as </a:t>
            </a:r>
            <a:r>
              <a:rPr lang="en-US" altLang="en-US" sz="1875" b="1"/>
              <a:t>horizontal integration, </a:t>
            </a:r>
            <a:r>
              <a:rPr lang="en-US" altLang="en-US" sz="1875"/>
              <a:t>Standard Oil grew to control nearly 95 percent of all oil-refining in the country and 90 percent of the world.</a:t>
            </a:r>
          </a:p>
          <a:p>
            <a:pPr eaLnBrk="1" hangingPunct="1">
              <a:spcAft>
                <a:spcPts val="900"/>
              </a:spcAft>
            </a:pPr>
            <a:r>
              <a:rPr lang="en-US" altLang="en-US" sz="1875"/>
              <a:t>Rockefeller was also responsible for creating vertical </a:t>
            </a:r>
            <a:r>
              <a:rPr lang="en-US" altLang="en-US" sz="1875" b="1"/>
              <a:t>integration</a:t>
            </a:r>
            <a:r>
              <a:rPr lang="en-US" altLang="en-US" sz="1875"/>
              <a:t>, in which a company handles all aspects of a product’s lifecycle. In addition, he created two new legal business entities, a </a:t>
            </a:r>
            <a:r>
              <a:rPr lang="en-US" altLang="en-US" sz="1875" b="1"/>
              <a:t>trust</a:t>
            </a:r>
            <a:r>
              <a:rPr lang="en-US" altLang="en-US" sz="1875"/>
              <a:t> and a </a:t>
            </a:r>
            <a:r>
              <a:rPr lang="en-US" altLang="en-US" sz="1875" b="1"/>
              <a:t>holding company</a:t>
            </a:r>
            <a:r>
              <a:rPr lang="en-US" altLang="en-US" sz="1875"/>
              <a:t>.</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John Rockefeller and business integration models</a:t>
            </a:r>
            <a:endParaRPr lang="en-US" sz="3000" b="1" dirty="0">
              <a:ea typeface="+mj-ea"/>
              <a:cs typeface="+mj-cs"/>
            </a:endParaRPr>
          </a:p>
        </p:txBody>
      </p:sp>
    </p:spTree>
    <p:extLst>
      <p:ext uri="{BB962C8B-B14F-4D97-AF65-F5344CB8AC3E}">
        <p14:creationId xmlns:p14="http://schemas.microsoft.com/office/powerpoint/2010/main" val="672205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01429"/>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Calibri" charset="0"/>
                <a:ea typeface="ＭＳ Ｐゴシック" charset="0"/>
                <a:cs typeface="ＭＳ Ｐゴシック" charset="0"/>
              </a:defRPr>
            </a:lvl1pPr>
            <a:lvl2pPr marL="742950" indent="-285750">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0" indent="0" eaLnBrk="1" hangingPunct="1">
              <a:spcAft>
                <a:spcPts val="900"/>
              </a:spcAft>
              <a:defRPr/>
            </a:pPr>
            <a:r>
              <a:rPr lang="en-US" sz="1875" dirty="0"/>
              <a:t>By the early 1900s, the majority of the </a:t>
            </a:r>
            <a:r>
              <a:rPr lang="en-US" sz="1875" b="1" dirty="0"/>
              <a:t>American workforce </a:t>
            </a:r>
            <a:r>
              <a:rPr lang="en-US" sz="1875" dirty="0"/>
              <a:t>had</a:t>
            </a:r>
            <a:r>
              <a:rPr lang="en-US" sz="1875" b="1" dirty="0"/>
              <a:t> </a:t>
            </a:r>
            <a:r>
              <a:rPr lang="en-US" sz="1875" dirty="0"/>
              <a:t>shifted from rural areas to urban and early suburban areas, where they worked mainly in </a:t>
            </a:r>
            <a:r>
              <a:rPr lang="en-US" sz="1875" b="1" dirty="0"/>
              <a:t>factories</a:t>
            </a:r>
            <a:r>
              <a:rPr lang="en-US" sz="1875" dirty="0"/>
              <a:t>.</a:t>
            </a:r>
          </a:p>
          <a:p>
            <a:pPr marL="0" indent="0" eaLnBrk="1" hangingPunct="1">
              <a:spcAft>
                <a:spcPts val="900"/>
              </a:spcAft>
              <a:defRPr/>
            </a:pPr>
            <a:r>
              <a:rPr lang="en-US" sz="1875" dirty="0"/>
              <a:t>These urban workers were largely dependent on the </a:t>
            </a:r>
            <a:r>
              <a:rPr lang="en-US" sz="1875" b="1" dirty="0"/>
              <a:t>factory wage system</a:t>
            </a:r>
            <a:r>
              <a:rPr lang="en-US" sz="1875" dirty="0"/>
              <a:t> for their living. Wages were low, leaving twenty percent of the population in poverty. An average factory work week was sixty hours: ten hours per day, six days per week. </a:t>
            </a:r>
          </a:p>
          <a:p>
            <a:pPr marL="0" indent="0" eaLnBrk="1" hangingPunct="1">
              <a:spcAft>
                <a:spcPts val="900"/>
              </a:spcAft>
              <a:defRPr/>
            </a:pPr>
            <a:r>
              <a:rPr lang="en-US" sz="1875" dirty="0"/>
              <a:t>Factory work was dehumanizing as workers executed repetitive tasks through the long shift hours, seldom interacting with coworkers. Workplaces were not regulated for safety. </a:t>
            </a:r>
          </a:p>
          <a:p>
            <a:pPr eaLnBrk="1" hangingPunct="1">
              <a:spcAft>
                <a:spcPts val="450"/>
              </a:spcAft>
              <a:defRPr/>
            </a:pPr>
            <a:endParaRPr lang="en-US" sz="1950" dirty="0"/>
          </a:p>
          <a:p>
            <a:pPr eaLnBrk="1" hangingPunct="1">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Working-class life in industrial America</a:t>
            </a:r>
            <a:endParaRPr lang="en-US" sz="3000" b="1" dirty="0">
              <a:ea typeface="+mj-ea"/>
              <a:cs typeface="+mj-cs"/>
            </a:endParaRPr>
          </a:p>
        </p:txBody>
      </p:sp>
    </p:spTree>
    <p:extLst>
      <p:ext uri="{BB962C8B-B14F-4D97-AF65-F5344CB8AC3E}">
        <p14:creationId xmlns:p14="http://schemas.microsoft.com/office/powerpoint/2010/main" val="1004566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3967</TotalTime>
  <Words>1217</Words>
  <Application>Microsoft Office PowerPoint</Application>
  <PresentationFormat>On-screen Show (4:3)</PresentationFormat>
  <Paragraphs>76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112</cp:revision>
  <cp:lastPrinted>2018-01-31T01:50:56Z</cp:lastPrinted>
  <dcterms:modified xsi:type="dcterms:W3CDTF">2022-05-26T15:41:07Z</dcterms:modified>
</cp:coreProperties>
</file>