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04" r:id="rId3"/>
    <p:sldId id="305" r:id="rId4"/>
    <p:sldId id="306" r:id="rId5"/>
    <p:sldId id="307" r:id="rId6"/>
    <p:sldId id="308" r:id="rId7"/>
    <p:sldId id="309" r:id="rId8"/>
    <p:sldId id="310" r:id="rId9"/>
    <p:sldId id="335" r:id="rId10"/>
    <p:sldId id="311" r:id="rId11"/>
    <p:sldId id="336"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DFE11-E60D-452B-A8E4-F2B69A8FB6FF}" type="datetimeFigureOut">
              <a:rPr lang="en-US" smtClean="0"/>
              <a:t>7/25/2025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22290-6150-456E-94BC-53A4B611DA07}" type="slidenum">
              <a:rPr lang="en-US" smtClean="0"/>
              <a:t>‹#›</a:t>
            </a:fld>
            <a:endParaRPr lang="en-US"/>
          </a:p>
        </p:txBody>
      </p:sp>
    </p:spTree>
    <p:extLst>
      <p:ext uri="{BB962C8B-B14F-4D97-AF65-F5344CB8AC3E}">
        <p14:creationId xmlns:p14="http://schemas.microsoft.com/office/powerpoint/2010/main" val="3709581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6" name="Google Shape;536;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4" name="Google Shape;544;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2" name="Google Shape;552;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0" name="Google Shape;560;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8" name="Google Shape;568;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7" name="Google Shape;577;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5" name="Google Shape;585;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3" name="Google Shape;593;p6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2" name="Google Shape;602;p6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8" name="Google Shape;608;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5" name="Google Shape;615;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3" name="Google Shape;623;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1" name="Google Shape;631;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7" name="Google Shape;637;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3" name="Google Shape;643;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9" name="Google Shape;649;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8" name="Google Shape;658;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5" name="Google Shape;665;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3" name="Google Shape;673;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9" name="Google Shape;679;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1" name="Google Shape;481;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2" name="Google Shape;692;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0" name="Google Shape;700;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9" name="Google Shape;499;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7" name="Google Shape;507;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 name="Google Shape;514;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8" name="Google Shape;528;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B319-D649-6E33-7DBF-3BE5B09F44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657427-3423-8CFB-C608-BCCEDAEB18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874F8D-B7E6-796B-FCC8-A188022A352E}"/>
              </a:ext>
            </a:extLst>
          </p:cNvPr>
          <p:cNvSpPr>
            <a:spLocks noGrp="1"/>
          </p:cNvSpPr>
          <p:nvPr>
            <p:ph type="dt" sz="half" idx="10"/>
          </p:nvPr>
        </p:nvSpPr>
        <p:spPr/>
        <p:txBody>
          <a:bodyPr/>
          <a:lstStyle/>
          <a:p>
            <a:fld id="{E0DEB1EC-D84F-419A-B842-3576CCE3BF29}" type="datetimeFigureOut">
              <a:rPr lang="en-US" smtClean="0"/>
              <a:t>7/25/2025</a:t>
            </a:fld>
            <a:endParaRPr lang="en-US"/>
          </a:p>
        </p:txBody>
      </p:sp>
      <p:sp>
        <p:nvSpPr>
          <p:cNvPr id="5" name="Footer Placeholder 4">
            <a:extLst>
              <a:ext uri="{FF2B5EF4-FFF2-40B4-BE49-F238E27FC236}">
                <a16:creationId xmlns:a16="http://schemas.microsoft.com/office/drawing/2014/main" id="{D67B4E7B-B32D-7541-4A48-8D91ADCEB0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66C09-329D-8943-8E51-F3D067436F6E}"/>
              </a:ext>
            </a:extLst>
          </p:cNvPr>
          <p:cNvSpPr>
            <a:spLocks noGrp="1"/>
          </p:cNvSpPr>
          <p:nvPr>
            <p:ph type="sldNum" sz="quarter" idx="12"/>
          </p:nvPr>
        </p:nvSpPr>
        <p:spPr/>
        <p:txBody>
          <a:bodyPr/>
          <a:lstStyle/>
          <a:p>
            <a:fld id="{E02CCBA9-E395-41AD-B9AF-38E9DE670D6D}" type="slidenum">
              <a:rPr lang="en-US" smtClean="0"/>
              <a:t>‹#›</a:t>
            </a:fld>
            <a:endParaRPr lang="en-US"/>
          </a:p>
        </p:txBody>
      </p:sp>
    </p:spTree>
    <p:extLst>
      <p:ext uri="{BB962C8B-B14F-4D97-AF65-F5344CB8AC3E}">
        <p14:creationId xmlns:p14="http://schemas.microsoft.com/office/powerpoint/2010/main" val="177921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A91A9-4921-E6FC-5BCB-B9B7E69B07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E84713-5180-C22F-E371-95E8D3583D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79B58A-17E1-6D31-B70B-03B456817356}"/>
              </a:ext>
            </a:extLst>
          </p:cNvPr>
          <p:cNvSpPr>
            <a:spLocks noGrp="1"/>
          </p:cNvSpPr>
          <p:nvPr>
            <p:ph type="dt" sz="half" idx="10"/>
          </p:nvPr>
        </p:nvSpPr>
        <p:spPr/>
        <p:txBody>
          <a:bodyPr/>
          <a:lstStyle/>
          <a:p>
            <a:fld id="{E0DEB1EC-D84F-419A-B842-3576CCE3BF29}" type="datetimeFigureOut">
              <a:rPr lang="en-US" smtClean="0"/>
              <a:t>7/25/2025</a:t>
            </a:fld>
            <a:endParaRPr lang="en-US"/>
          </a:p>
        </p:txBody>
      </p:sp>
      <p:sp>
        <p:nvSpPr>
          <p:cNvPr id="5" name="Footer Placeholder 4">
            <a:extLst>
              <a:ext uri="{FF2B5EF4-FFF2-40B4-BE49-F238E27FC236}">
                <a16:creationId xmlns:a16="http://schemas.microsoft.com/office/drawing/2014/main" id="{0280D4AE-29DC-4EFC-BCFB-8E2279FFC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00B2AD-2521-B0CE-6C5C-A2BD61548C76}"/>
              </a:ext>
            </a:extLst>
          </p:cNvPr>
          <p:cNvSpPr>
            <a:spLocks noGrp="1"/>
          </p:cNvSpPr>
          <p:nvPr>
            <p:ph type="sldNum" sz="quarter" idx="12"/>
          </p:nvPr>
        </p:nvSpPr>
        <p:spPr/>
        <p:txBody>
          <a:bodyPr/>
          <a:lstStyle/>
          <a:p>
            <a:fld id="{E02CCBA9-E395-41AD-B9AF-38E9DE670D6D}" type="slidenum">
              <a:rPr lang="en-US" smtClean="0"/>
              <a:t>‹#›</a:t>
            </a:fld>
            <a:endParaRPr lang="en-US"/>
          </a:p>
        </p:txBody>
      </p:sp>
    </p:spTree>
    <p:extLst>
      <p:ext uri="{BB962C8B-B14F-4D97-AF65-F5344CB8AC3E}">
        <p14:creationId xmlns:p14="http://schemas.microsoft.com/office/powerpoint/2010/main" val="3267892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C8F9D6-F595-D671-335F-DBBA1010E9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77BA10-F124-E1F4-95AE-FC23514318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38FE5D-B6F2-34A9-9435-71FB389955BA}"/>
              </a:ext>
            </a:extLst>
          </p:cNvPr>
          <p:cNvSpPr>
            <a:spLocks noGrp="1"/>
          </p:cNvSpPr>
          <p:nvPr>
            <p:ph type="dt" sz="half" idx="10"/>
          </p:nvPr>
        </p:nvSpPr>
        <p:spPr/>
        <p:txBody>
          <a:bodyPr/>
          <a:lstStyle/>
          <a:p>
            <a:fld id="{E0DEB1EC-D84F-419A-B842-3576CCE3BF29}" type="datetimeFigureOut">
              <a:rPr lang="en-US" smtClean="0"/>
              <a:t>7/25/2025</a:t>
            </a:fld>
            <a:endParaRPr lang="en-US"/>
          </a:p>
        </p:txBody>
      </p:sp>
      <p:sp>
        <p:nvSpPr>
          <p:cNvPr id="5" name="Footer Placeholder 4">
            <a:extLst>
              <a:ext uri="{FF2B5EF4-FFF2-40B4-BE49-F238E27FC236}">
                <a16:creationId xmlns:a16="http://schemas.microsoft.com/office/drawing/2014/main" id="{9D27C5FA-4415-C81E-B82B-FA06C2BF4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3F747-C62C-3B5C-4178-056FF2CDDE1E}"/>
              </a:ext>
            </a:extLst>
          </p:cNvPr>
          <p:cNvSpPr>
            <a:spLocks noGrp="1"/>
          </p:cNvSpPr>
          <p:nvPr>
            <p:ph type="sldNum" sz="quarter" idx="12"/>
          </p:nvPr>
        </p:nvSpPr>
        <p:spPr/>
        <p:txBody>
          <a:bodyPr/>
          <a:lstStyle/>
          <a:p>
            <a:fld id="{E02CCBA9-E395-41AD-B9AF-38E9DE670D6D}" type="slidenum">
              <a:rPr lang="en-US" smtClean="0"/>
              <a:t>‹#›</a:t>
            </a:fld>
            <a:endParaRPr lang="en-US"/>
          </a:p>
        </p:txBody>
      </p:sp>
    </p:spTree>
    <p:extLst>
      <p:ext uri="{BB962C8B-B14F-4D97-AF65-F5344CB8AC3E}">
        <p14:creationId xmlns:p14="http://schemas.microsoft.com/office/powerpoint/2010/main" val="2619650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24"/>
        <p:cNvGrpSpPr/>
        <p:nvPr/>
      </p:nvGrpSpPr>
      <p:grpSpPr>
        <a:xfrm>
          <a:off x="0" y="0"/>
          <a:ext cx="0" cy="0"/>
          <a:chOff x="0" y="0"/>
          <a:chExt cx="0" cy="0"/>
        </a:xfrm>
      </p:grpSpPr>
      <p:sp>
        <p:nvSpPr>
          <p:cNvPr id="25" name="Google Shape;25;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83"/>
          <p:cNvSpPr txBox="1">
            <a:spLocks noGrp="1"/>
          </p:cNvSpPr>
          <p:nvPr>
            <p:ph type="title"/>
          </p:nvPr>
        </p:nvSpPr>
        <p:spPr>
          <a:xfrm>
            <a:off x="609600" y="241327"/>
            <a:ext cx="10750549" cy="6595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3"/>
          <p:cNvSpPr>
            <a:spLocks noGrp="1"/>
          </p:cNvSpPr>
          <p:nvPr>
            <p:ph type="pic" idx="2"/>
          </p:nvPr>
        </p:nvSpPr>
        <p:spPr>
          <a:xfrm>
            <a:off x="609599" y="1122387"/>
            <a:ext cx="10750551" cy="3500071"/>
          </a:xfrm>
          <a:prstGeom prst="rect">
            <a:avLst/>
          </a:prstGeom>
          <a:noFill/>
          <a:ln>
            <a:noFill/>
          </a:ln>
        </p:spPr>
      </p:sp>
      <p:sp>
        <p:nvSpPr>
          <p:cNvPr id="30" name="Google Shape;30;p83"/>
          <p:cNvSpPr txBox="1">
            <a:spLocks noGrp="1"/>
          </p:cNvSpPr>
          <p:nvPr>
            <p:ph type="body" idx="1"/>
          </p:nvPr>
        </p:nvSpPr>
        <p:spPr>
          <a:xfrm>
            <a:off x="609600" y="4843982"/>
            <a:ext cx="10750549" cy="116638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6CB255"/>
              </a:buClr>
              <a:buSzPts val="2800"/>
              <a:buChar char="•"/>
              <a:defRPr>
                <a:solidFill>
                  <a:srgbClr val="000000"/>
                </a:solidFill>
              </a:defRPr>
            </a:lvl1pPr>
            <a:lvl2pPr marL="914400" lvl="1" indent="-381000" algn="l">
              <a:lnSpc>
                <a:spcPct val="90000"/>
              </a:lnSpc>
              <a:spcBef>
                <a:spcPts val="500"/>
              </a:spcBef>
              <a:spcAft>
                <a:spcPts val="0"/>
              </a:spcAft>
              <a:buClr>
                <a:srgbClr val="6CB255"/>
              </a:buClr>
              <a:buSzPts val="2400"/>
              <a:buFont typeface="Calibri"/>
              <a:buAutoNum type="alphaLcParenR"/>
              <a:defRPr>
                <a:solidFill>
                  <a:schemeClr val="dk1"/>
                </a:solidFill>
              </a:defRPr>
            </a:lvl2pPr>
            <a:lvl3pPr marL="1371600" lvl="2" indent="-355600" algn="l">
              <a:lnSpc>
                <a:spcPct val="90000"/>
              </a:lnSpc>
              <a:spcBef>
                <a:spcPts val="500"/>
              </a:spcBef>
              <a:spcAft>
                <a:spcPts val="0"/>
              </a:spcAft>
              <a:buClr>
                <a:srgbClr val="6CB255"/>
              </a:buClr>
              <a:buSzPts val="2000"/>
              <a:buFont typeface="Calibri"/>
              <a:buAutoNum type="alphaLcParenR"/>
              <a:defRPr>
                <a:solidFill>
                  <a:schemeClr val="dk1"/>
                </a:solidFill>
              </a:defRPr>
            </a:lvl3pPr>
            <a:lvl4pPr marL="1828800" lvl="3" indent="-342900" algn="l">
              <a:lnSpc>
                <a:spcPct val="90000"/>
              </a:lnSpc>
              <a:spcBef>
                <a:spcPts val="500"/>
              </a:spcBef>
              <a:spcAft>
                <a:spcPts val="0"/>
              </a:spcAft>
              <a:buClr>
                <a:srgbClr val="6CB255"/>
              </a:buClr>
              <a:buSzPts val="1800"/>
              <a:buFont typeface="Calibri"/>
              <a:buAutoNum type="alphaLcParenR"/>
              <a:defRPr>
                <a:solidFill>
                  <a:schemeClr val="dk1"/>
                </a:solidFill>
              </a:defRPr>
            </a:lvl4pPr>
            <a:lvl5pPr marL="2286000" lvl="4" indent="-342900" algn="l">
              <a:lnSpc>
                <a:spcPct val="90000"/>
              </a:lnSpc>
              <a:spcBef>
                <a:spcPts val="500"/>
              </a:spcBef>
              <a:spcAft>
                <a:spcPts val="0"/>
              </a:spcAft>
              <a:buClr>
                <a:srgbClr val="6CB255"/>
              </a:buClr>
              <a:buSzPts val="1800"/>
              <a:buFont typeface="Calibri"/>
              <a:buAutoNum type="alphaLcParen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2099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C273-8155-3E4B-B810-AF51A2F82A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4AB3E-D5CA-E624-E3FA-32A72C18A9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C7344-5088-3E1E-D112-60FF075C64FF}"/>
              </a:ext>
            </a:extLst>
          </p:cNvPr>
          <p:cNvSpPr>
            <a:spLocks noGrp="1"/>
          </p:cNvSpPr>
          <p:nvPr>
            <p:ph type="dt" sz="half" idx="10"/>
          </p:nvPr>
        </p:nvSpPr>
        <p:spPr/>
        <p:txBody>
          <a:bodyPr/>
          <a:lstStyle/>
          <a:p>
            <a:fld id="{E0DEB1EC-D84F-419A-B842-3576CCE3BF29}" type="datetimeFigureOut">
              <a:rPr lang="en-US" smtClean="0"/>
              <a:t>7/25/2025</a:t>
            </a:fld>
            <a:endParaRPr lang="en-US"/>
          </a:p>
        </p:txBody>
      </p:sp>
      <p:sp>
        <p:nvSpPr>
          <p:cNvPr id="5" name="Footer Placeholder 4">
            <a:extLst>
              <a:ext uri="{FF2B5EF4-FFF2-40B4-BE49-F238E27FC236}">
                <a16:creationId xmlns:a16="http://schemas.microsoft.com/office/drawing/2014/main" id="{04F4F448-837A-E0E2-B143-DE024FDF3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4300C-12E9-9B94-B23F-6F4E2584AF1A}"/>
              </a:ext>
            </a:extLst>
          </p:cNvPr>
          <p:cNvSpPr>
            <a:spLocks noGrp="1"/>
          </p:cNvSpPr>
          <p:nvPr>
            <p:ph type="sldNum" sz="quarter" idx="12"/>
          </p:nvPr>
        </p:nvSpPr>
        <p:spPr/>
        <p:txBody>
          <a:bodyPr/>
          <a:lstStyle/>
          <a:p>
            <a:fld id="{E02CCBA9-E395-41AD-B9AF-38E9DE670D6D}" type="slidenum">
              <a:rPr lang="en-US" smtClean="0"/>
              <a:t>‹#›</a:t>
            </a:fld>
            <a:endParaRPr lang="en-US"/>
          </a:p>
        </p:txBody>
      </p:sp>
    </p:spTree>
    <p:extLst>
      <p:ext uri="{BB962C8B-B14F-4D97-AF65-F5344CB8AC3E}">
        <p14:creationId xmlns:p14="http://schemas.microsoft.com/office/powerpoint/2010/main" val="184258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7C5EC-F7B2-AF69-8F92-CC04D328C1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F1D6EC-7EB3-32B7-2D82-4B814463B04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5A0E40-E19A-40FB-9271-C0F13075A4E3}"/>
              </a:ext>
            </a:extLst>
          </p:cNvPr>
          <p:cNvSpPr>
            <a:spLocks noGrp="1"/>
          </p:cNvSpPr>
          <p:nvPr>
            <p:ph type="dt" sz="half" idx="10"/>
          </p:nvPr>
        </p:nvSpPr>
        <p:spPr/>
        <p:txBody>
          <a:bodyPr/>
          <a:lstStyle/>
          <a:p>
            <a:fld id="{E0DEB1EC-D84F-419A-B842-3576CCE3BF29}" type="datetimeFigureOut">
              <a:rPr lang="en-US" smtClean="0"/>
              <a:t>7/25/2025</a:t>
            </a:fld>
            <a:endParaRPr lang="en-US"/>
          </a:p>
        </p:txBody>
      </p:sp>
      <p:sp>
        <p:nvSpPr>
          <p:cNvPr id="5" name="Footer Placeholder 4">
            <a:extLst>
              <a:ext uri="{FF2B5EF4-FFF2-40B4-BE49-F238E27FC236}">
                <a16:creationId xmlns:a16="http://schemas.microsoft.com/office/drawing/2014/main" id="{5F36D200-3D62-1BF5-E8A9-D199AD8D0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163EE-4538-7448-F506-EAA30C37A0F5}"/>
              </a:ext>
            </a:extLst>
          </p:cNvPr>
          <p:cNvSpPr>
            <a:spLocks noGrp="1"/>
          </p:cNvSpPr>
          <p:nvPr>
            <p:ph type="sldNum" sz="quarter" idx="12"/>
          </p:nvPr>
        </p:nvSpPr>
        <p:spPr/>
        <p:txBody>
          <a:bodyPr/>
          <a:lstStyle/>
          <a:p>
            <a:fld id="{E02CCBA9-E395-41AD-B9AF-38E9DE670D6D}" type="slidenum">
              <a:rPr lang="en-US" smtClean="0"/>
              <a:t>‹#›</a:t>
            </a:fld>
            <a:endParaRPr lang="en-US"/>
          </a:p>
        </p:txBody>
      </p:sp>
    </p:spTree>
    <p:extLst>
      <p:ext uri="{BB962C8B-B14F-4D97-AF65-F5344CB8AC3E}">
        <p14:creationId xmlns:p14="http://schemas.microsoft.com/office/powerpoint/2010/main" val="534202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4EB5C-C4C7-E724-22E6-6277E31869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4AA54A-B0C6-E90D-BD17-D309107E28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AB0B98-CF8A-18A7-179D-BE02402E3D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48A982-87D1-F49E-7C23-9B6A691A399A}"/>
              </a:ext>
            </a:extLst>
          </p:cNvPr>
          <p:cNvSpPr>
            <a:spLocks noGrp="1"/>
          </p:cNvSpPr>
          <p:nvPr>
            <p:ph type="dt" sz="half" idx="10"/>
          </p:nvPr>
        </p:nvSpPr>
        <p:spPr/>
        <p:txBody>
          <a:bodyPr/>
          <a:lstStyle/>
          <a:p>
            <a:fld id="{E0DEB1EC-D84F-419A-B842-3576CCE3BF29}" type="datetimeFigureOut">
              <a:rPr lang="en-US" smtClean="0"/>
              <a:t>7/25/2025</a:t>
            </a:fld>
            <a:endParaRPr lang="en-US"/>
          </a:p>
        </p:txBody>
      </p:sp>
      <p:sp>
        <p:nvSpPr>
          <p:cNvPr id="6" name="Footer Placeholder 5">
            <a:extLst>
              <a:ext uri="{FF2B5EF4-FFF2-40B4-BE49-F238E27FC236}">
                <a16:creationId xmlns:a16="http://schemas.microsoft.com/office/drawing/2014/main" id="{0EEB40F2-3E92-5C95-8616-619C79F0C6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4119D-13DC-D86D-C76F-0BE8D204643A}"/>
              </a:ext>
            </a:extLst>
          </p:cNvPr>
          <p:cNvSpPr>
            <a:spLocks noGrp="1"/>
          </p:cNvSpPr>
          <p:nvPr>
            <p:ph type="sldNum" sz="quarter" idx="12"/>
          </p:nvPr>
        </p:nvSpPr>
        <p:spPr/>
        <p:txBody>
          <a:bodyPr/>
          <a:lstStyle/>
          <a:p>
            <a:fld id="{E02CCBA9-E395-41AD-B9AF-38E9DE670D6D}" type="slidenum">
              <a:rPr lang="en-US" smtClean="0"/>
              <a:t>‹#›</a:t>
            </a:fld>
            <a:endParaRPr lang="en-US"/>
          </a:p>
        </p:txBody>
      </p:sp>
    </p:spTree>
    <p:extLst>
      <p:ext uri="{BB962C8B-B14F-4D97-AF65-F5344CB8AC3E}">
        <p14:creationId xmlns:p14="http://schemas.microsoft.com/office/powerpoint/2010/main" val="212856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523E4-C417-B756-0375-3CB1776E9D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25C055-8A87-D5C3-394B-5698F1265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3B1824-52FD-4A33-5A77-1C396F7BBA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6323E0-E5C7-5E05-137C-C2D7018AE3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164C0B-0FB0-16B8-4D53-F10A9744C7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C46108-CF07-8B34-ADB5-CD4604CD97A2}"/>
              </a:ext>
            </a:extLst>
          </p:cNvPr>
          <p:cNvSpPr>
            <a:spLocks noGrp="1"/>
          </p:cNvSpPr>
          <p:nvPr>
            <p:ph type="dt" sz="half" idx="10"/>
          </p:nvPr>
        </p:nvSpPr>
        <p:spPr/>
        <p:txBody>
          <a:bodyPr/>
          <a:lstStyle/>
          <a:p>
            <a:fld id="{E0DEB1EC-D84F-419A-B842-3576CCE3BF29}" type="datetimeFigureOut">
              <a:rPr lang="en-US" smtClean="0"/>
              <a:t>7/25/2025</a:t>
            </a:fld>
            <a:endParaRPr lang="en-US"/>
          </a:p>
        </p:txBody>
      </p:sp>
      <p:sp>
        <p:nvSpPr>
          <p:cNvPr id="8" name="Footer Placeholder 7">
            <a:extLst>
              <a:ext uri="{FF2B5EF4-FFF2-40B4-BE49-F238E27FC236}">
                <a16:creationId xmlns:a16="http://schemas.microsoft.com/office/drawing/2014/main" id="{CC0F7887-3A88-CFFE-07B3-7D32791594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7222E9-2A54-9443-1816-0701B7ADE217}"/>
              </a:ext>
            </a:extLst>
          </p:cNvPr>
          <p:cNvSpPr>
            <a:spLocks noGrp="1"/>
          </p:cNvSpPr>
          <p:nvPr>
            <p:ph type="sldNum" sz="quarter" idx="12"/>
          </p:nvPr>
        </p:nvSpPr>
        <p:spPr/>
        <p:txBody>
          <a:bodyPr/>
          <a:lstStyle/>
          <a:p>
            <a:fld id="{E02CCBA9-E395-41AD-B9AF-38E9DE670D6D}" type="slidenum">
              <a:rPr lang="en-US" smtClean="0"/>
              <a:t>‹#›</a:t>
            </a:fld>
            <a:endParaRPr lang="en-US"/>
          </a:p>
        </p:txBody>
      </p:sp>
    </p:spTree>
    <p:extLst>
      <p:ext uri="{BB962C8B-B14F-4D97-AF65-F5344CB8AC3E}">
        <p14:creationId xmlns:p14="http://schemas.microsoft.com/office/powerpoint/2010/main" val="323008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1AA72-73CC-19A1-19BA-4ECC24535E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F567C1-EB65-E25C-0F12-BA8D8C28CAAB}"/>
              </a:ext>
            </a:extLst>
          </p:cNvPr>
          <p:cNvSpPr>
            <a:spLocks noGrp="1"/>
          </p:cNvSpPr>
          <p:nvPr>
            <p:ph type="dt" sz="half" idx="10"/>
          </p:nvPr>
        </p:nvSpPr>
        <p:spPr/>
        <p:txBody>
          <a:bodyPr/>
          <a:lstStyle/>
          <a:p>
            <a:fld id="{E0DEB1EC-D84F-419A-B842-3576CCE3BF29}" type="datetimeFigureOut">
              <a:rPr lang="en-US" smtClean="0"/>
              <a:t>7/25/2025</a:t>
            </a:fld>
            <a:endParaRPr lang="en-US"/>
          </a:p>
        </p:txBody>
      </p:sp>
      <p:sp>
        <p:nvSpPr>
          <p:cNvPr id="4" name="Footer Placeholder 3">
            <a:extLst>
              <a:ext uri="{FF2B5EF4-FFF2-40B4-BE49-F238E27FC236}">
                <a16:creationId xmlns:a16="http://schemas.microsoft.com/office/drawing/2014/main" id="{3A496F33-10F1-2206-C5B6-64C74854C3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F15FE8-7B22-E125-B8D3-C015328F3C96}"/>
              </a:ext>
            </a:extLst>
          </p:cNvPr>
          <p:cNvSpPr>
            <a:spLocks noGrp="1"/>
          </p:cNvSpPr>
          <p:nvPr>
            <p:ph type="sldNum" sz="quarter" idx="12"/>
          </p:nvPr>
        </p:nvSpPr>
        <p:spPr/>
        <p:txBody>
          <a:bodyPr/>
          <a:lstStyle/>
          <a:p>
            <a:fld id="{E02CCBA9-E395-41AD-B9AF-38E9DE670D6D}" type="slidenum">
              <a:rPr lang="en-US" smtClean="0"/>
              <a:t>‹#›</a:t>
            </a:fld>
            <a:endParaRPr lang="en-US"/>
          </a:p>
        </p:txBody>
      </p:sp>
    </p:spTree>
    <p:extLst>
      <p:ext uri="{BB962C8B-B14F-4D97-AF65-F5344CB8AC3E}">
        <p14:creationId xmlns:p14="http://schemas.microsoft.com/office/powerpoint/2010/main" val="1703305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A1CC73-767B-ED38-1D65-3D81694DB37C}"/>
              </a:ext>
            </a:extLst>
          </p:cNvPr>
          <p:cNvSpPr>
            <a:spLocks noGrp="1"/>
          </p:cNvSpPr>
          <p:nvPr>
            <p:ph type="dt" sz="half" idx="10"/>
          </p:nvPr>
        </p:nvSpPr>
        <p:spPr/>
        <p:txBody>
          <a:bodyPr/>
          <a:lstStyle/>
          <a:p>
            <a:fld id="{E0DEB1EC-D84F-419A-B842-3576CCE3BF29}" type="datetimeFigureOut">
              <a:rPr lang="en-US" smtClean="0"/>
              <a:t>7/25/2025</a:t>
            </a:fld>
            <a:endParaRPr lang="en-US"/>
          </a:p>
        </p:txBody>
      </p:sp>
      <p:sp>
        <p:nvSpPr>
          <p:cNvPr id="3" name="Footer Placeholder 2">
            <a:extLst>
              <a:ext uri="{FF2B5EF4-FFF2-40B4-BE49-F238E27FC236}">
                <a16:creationId xmlns:a16="http://schemas.microsoft.com/office/drawing/2014/main" id="{C4DB2D22-5463-3F66-9102-240D65F2A0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C8B062-4F54-B2C3-3F70-065EAFCDABF3}"/>
              </a:ext>
            </a:extLst>
          </p:cNvPr>
          <p:cNvSpPr>
            <a:spLocks noGrp="1"/>
          </p:cNvSpPr>
          <p:nvPr>
            <p:ph type="sldNum" sz="quarter" idx="12"/>
          </p:nvPr>
        </p:nvSpPr>
        <p:spPr/>
        <p:txBody>
          <a:bodyPr/>
          <a:lstStyle/>
          <a:p>
            <a:fld id="{E02CCBA9-E395-41AD-B9AF-38E9DE670D6D}" type="slidenum">
              <a:rPr lang="en-US" smtClean="0"/>
              <a:t>‹#›</a:t>
            </a:fld>
            <a:endParaRPr lang="en-US"/>
          </a:p>
        </p:txBody>
      </p:sp>
    </p:spTree>
    <p:extLst>
      <p:ext uri="{BB962C8B-B14F-4D97-AF65-F5344CB8AC3E}">
        <p14:creationId xmlns:p14="http://schemas.microsoft.com/office/powerpoint/2010/main" val="2713546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E7B36-CA5D-9039-4B7F-191E5E2B8B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39AF07-C9EE-B60A-0657-595BA0890A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D235D7-C367-AEA8-40AB-AD1BA1E26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A41497-F47A-1C30-72EF-5B374796CDF5}"/>
              </a:ext>
            </a:extLst>
          </p:cNvPr>
          <p:cNvSpPr>
            <a:spLocks noGrp="1"/>
          </p:cNvSpPr>
          <p:nvPr>
            <p:ph type="dt" sz="half" idx="10"/>
          </p:nvPr>
        </p:nvSpPr>
        <p:spPr/>
        <p:txBody>
          <a:bodyPr/>
          <a:lstStyle/>
          <a:p>
            <a:fld id="{E0DEB1EC-D84F-419A-B842-3576CCE3BF29}" type="datetimeFigureOut">
              <a:rPr lang="en-US" smtClean="0"/>
              <a:t>7/25/2025</a:t>
            </a:fld>
            <a:endParaRPr lang="en-US"/>
          </a:p>
        </p:txBody>
      </p:sp>
      <p:sp>
        <p:nvSpPr>
          <p:cNvPr id="6" name="Footer Placeholder 5">
            <a:extLst>
              <a:ext uri="{FF2B5EF4-FFF2-40B4-BE49-F238E27FC236}">
                <a16:creationId xmlns:a16="http://schemas.microsoft.com/office/drawing/2014/main" id="{88FB701F-066F-075C-21FE-0934632D8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AAAD11-233A-A6E5-A0F0-8486843FFCB6}"/>
              </a:ext>
            </a:extLst>
          </p:cNvPr>
          <p:cNvSpPr>
            <a:spLocks noGrp="1"/>
          </p:cNvSpPr>
          <p:nvPr>
            <p:ph type="sldNum" sz="quarter" idx="12"/>
          </p:nvPr>
        </p:nvSpPr>
        <p:spPr/>
        <p:txBody>
          <a:bodyPr/>
          <a:lstStyle/>
          <a:p>
            <a:fld id="{E02CCBA9-E395-41AD-B9AF-38E9DE670D6D}" type="slidenum">
              <a:rPr lang="en-US" smtClean="0"/>
              <a:t>‹#›</a:t>
            </a:fld>
            <a:endParaRPr lang="en-US"/>
          </a:p>
        </p:txBody>
      </p:sp>
    </p:spTree>
    <p:extLst>
      <p:ext uri="{BB962C8B-B14F-4D97-AF65-F5344CB8AC3E}">
        <p14:creationId xmlns:p14="http://schemas.microsoft.com/office/powerpoint/2010/main" val="335524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6BC43-5E58-CCB0-B4C4-53721D31CE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39C36F-9DD1-5727-AF56-27503FC54D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9E86F7-0B04-7BFB-7CB7-7436C6752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3733DF-DDC3-B009-A989-26BEA977AA5C}"/>
              </a:ext>
            </a:extLst>
          </p:cNvPr>
          <p:cNvSpPr>
            <a:spLocks noGrp="1"/>
          </p:cNvSpPr>
          <p:nvPr>
            <p:ph type="dt" sz="half" idx="10"/>
          </p:nvPr>
        </p:nvSpPr>
        <p:spPr/>
        <p:txBody>
          <a:bodyPr/>
          <a:lstStyle/>
          <a:p>
            <a:fld id="{E0DEB1EC-D84F-419A-B842-3576CCE3BF29}" type="datetimeFigureOut">
              <a:rPr lang="en-US" smtClean="0"/>
              <a:t>7/25/2025</a:t>
            </a:fld>
            <a:endParaRPr lang="en-US"/>
          </a:p>
        </p:txBody>
      </p:sp>
      <p:sp>
        <p:nvSpPr>
          <p:cNvPr id="6" name="Footer Placeholder 5">
            <a:extLst>
              <a:ext uri="{FF2B5EF4-FFF2-40B4-BE49-F238E27FC236}">
                <a16:creationId xmlns:a16="http://schemas.microsoft.com/office/drawing/2014/main" id="{B2C1F84D-721C-DED6-85F7-F2311B5EE8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0680E9-F168-D4BF-CF0A-D09F9E859891}"/>
              </a:ext>
            </a:extLst>
          </p:cNvPr>
          <p:cNvSpPr>
            <a:spLocks noGrp="1"/>
          </p:cNvSpPr>
          <p:nvPr>
            <p:ph type="sldNum" sz="quarter" idx="12"/>
          </p:nvPr>
        </p:nvSpPr>
        <p:spPr/>
        <p:txBody>
          <a:bodyPr/>
          <a:lstStyle/>
          <a:p>
            <a:fld id="{E02CCBA9-E395-41AD-B9AF-38E9DE670D6D}" type="slidenum">
              <a:rPr lang="en-US" smtClean="0"/>
              <a:t>‹#›</a:t>
            </a:fld>
            <a:endParaRPr lang="en-US"/>
          </a:p>
        </p:txBody>
      </p:sp>
    </p:spTree>
    <p:extLst>
      <p:ext uri="{BB962C8B-B14F-4D97-AF65-F5344CB8AC3E}">
        <p14:creationId xmlns:p14="http://schemas.microsoft.com/office/powerpoint/2010/main" val="338675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80A40-6B35-657D-95B5-8F69D0EEB6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6F500A-0129-E92A-74B0-F30BCB3284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AA15C9-CD44-4754-BE75-501CBAF71D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DEB1EC-D84F-419A-B842-3576CCE3BF29}" type="datetimeFigureOut">
              <a:rPr lang="en-US" smtClean="0"/>
              <a:t>7/25/2025</a:t>
            </a:fld>
            <a:endParaRPr lang="en-US"/>
          </a:p>
        </p:txBody>
      </p:sp>
      <p:sp>
        <p:nvSpPr>
          <p:cNvPr id="5" name="Footer Placeholder 4">
            <a:extLst>
              <a:ext uri="{FF2B5EF4-FFF2-40B4-BE49-F238E27FC236}">
                <a16:creationId xmlns:a16="http://schemas.microsoft.com/office/drawing/2014/main" id="{421B70B1-DD21-3C3C-C7B1-F008DD0026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53B5524-15FC-A880-2A93-119887F555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2CCBA9-E395-41AD-B9AF-38E9DE670D6D}" type="slidenum">
              <a:rPr lang="en-US" smtClean="0"/>
              <a:t>‹#›</a:t>
            </a:fld>
            <a:endParaRPr lang="en-US"/>
          </a:p>
        </p:txBody>
      </p:sp>
    </p:spTree>
    <p:extLst>
      <p:ext uri="{BB962C8B-B14F-4D97-AF65-F5344CB8AC3E}">
        <p14:creationId xmlns:p14="http://schemas.microsoft.com/office/powerpoint/2010/main" val="852041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hyperlink" Target="http://www.athro.com/evo/inherit.html"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0.jp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www2.edc.org/weblabs/mendel/MendelMenu.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hyperlink" Target="https://www.sciencesource.com/archive/Karyotype--Normal-Male-Chromosomes-SS2482155.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1;p1">
            <a:extLst>
              <a:ext uri="{FF2B5EF4-FFF2-40B4-BE49-F238E27FC236}">
                <a16:creationId xmlns:a16="http://schemas.microsoft.com/office/drawing/2014/main" id="{08612EEB-567C-BF6E-8EA9-D5F0422EFDBC}"/>
              </a:ext>
            </a:extLst>
          </p:cNvPr>
          <p:cNvSpPr txBox="1">
            <a:spLocks/>
          </p:cNvSpPr>
          <p:nvPr/>
        </p:nvSpPr>
        <p:spPr>
          <a:xfrm>
            <a:off x="1127039" y="1926012"/>
            <a:ext cx="7474172" cy="1325563"/>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dk1"/>
              </a:buClr>
              <a:buSzPts val="4400"/>
              <a:buFont typeface="Calibri"/>
              <a:buNone/>
            </a:pPr>
            <a:r>
              <a:rPr lang="en-US" sz="4400" dirty="0"/>
              <a:t>Anatomy and Physiology II</a:t>
            </a:r>
          </a:p>
        </p:txBody>
      </p:sp>
      <p:sp>
        <p:nvSpPr>
          <p:cNvPr id="5" name="Google Shape;92;p1">
            <a:extLst>
              <a:ext uri="{FF2B5EF4-FFF2-40B4-BE49-F238E27FC236}">
                <a16:creationId xmlns:a16="http://schemas.microsoft.com/office/drawing/2014/main" id="{373FC65D-BD19-7A75-4C6D-58376B22CA41}"/>
              </a:ext>
            </a:extLst>
          </p:cNvPr>
          <p:cNvSpPr txBox="1">
            <a:spLocks/>
          </p:cNvSpPr>
          <p:nvPr/>
        </p:nvSpPr>
        <p:spPr>
          <a:xfrm>
            <a:off x="1136428" y="2427508"/>
            <a:ext cx="6291072" cy="2357835"/>
          </a:xfrm>
          <a:prstGeom prst="rect">
            <a:avLst/>
          </a:prstGeom>
          <a:noFill/>
          <a:ln>
            <a:noFill/>
          </a:ln>
        </p:spPr>
        <p:txBody>
          <a:bodyPr spcFirstLastPara="1" vert="horz" wrap="square" lIns="91425" tIns="45700" rIns="91425" bIns="4570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chemeClr val="dk1"/>
              </a:buClr>
              <a:buSzPts val="2400"/>
            </a:pPr>
            <a:r>
              <a:rPr lang="en-US" dirty="0"/>
              <a:t>Chapter 15: Genetics &amp; Genomics</a:t>
            </a:r>
          </a:p>
        </p:txBody>
      </p:sp>
      <p:sp>
        <p:nvSpPr>
          <p:cNvPr id="6" name="Google Shape;93;p1">
            <a:extLst>
              <a:ext uri="{FF2B5EF4-FFF2-40B4-BE49-F238E27FC236}">
                <a16:creationId xmlns:a16="http://schemas.microsoft.com/office/drawing/2014/main" id="{4554CF1F-657E-C6D6-9C13-A108281C0222}"/>
              </a:ext>
            </a:extLst>
          </p:cNvPr>
          <p:cNvSpPr/>
          <p:nvPr/>
        </p:nvSpPr>
        <p:spPr>
          <a:xfrm>
            <a:off x="10088880" y="0"/>
            <a:ext cx="2103120" cy="6858000"/>
          </a:xfrm>
          <a:prstGeom prst="rect">
            <a:avLst/>
          </a:prstGeom>
          <a:solidFill>
            <a:srgbClr val="5E50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Google Shape;94;p1">
            <a:extLst>
              <a:ext uri="{FF2B5EF4-FFF2-40B4-BE49-F238E27FC236}">
                <a16:creationId xmlns:a16="http://schemas.microsoft.com/office/drawing/2014/main" id="{68DACE46-F3CA-FEAB-110E-EDFE117BF9FE}"/>
              </a:ext>
            </a:extLst>
          </p:cNvPr>
          <p:cNvSpPr/>
          <p:nvPr/>
        </p:nvSpPr>
        <p:spPr>
          <a:xfrm>
            <a:off x="8915400" y="2358913"/>
            <a:ext cx="2140172" cy="2140172"/>
          </a:xfrm>
          <a:prstGeom prst="ellipse">
            <a:avLst/>
          </a:prstGeom>
          <a:solidFill>
            <a:srgbClr val="FFFFFF"/>
          </a:solidFill>
          <a:ln w="22225" cap="flat" cmpd="sng">
            <a:solidFill>
              <a:srgbClr val="E2674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 name="Google Shape;95;p1">
            <a:extLst>
              <a:ext uri="{FF2B5EF4-FFF2-40B4-BE49-F238E27FC236}">
                <a16:creationId xmlns:a16="http://schemas.microsoft.com/office/drawing/2014/main" id="{D3C75761-AADD-CF55-483F-0EF934DD3C32}"/>
              </a:ext>
            </a:extLst>
          </p:cNvPr>
          <p:cNvPicPr preferRelativeResize="0"/>
          <p:nvPr/>
        </p:nvPicPr>
        <p:blipFill rotWithShape="1">
          <a:blip r:embed="rId2">
            <a:alphaModFix/>
          </a:blip>
          <a:srcRect/>
          <a:stretch/>
        </p:blipFill>
        <p:spPr>
          <a:xfrm>
            <a:off x="9543778" y="2857501"/>
            <a:ext cx="883416" cy="1142998"/>
          </a:xfrm>
          <a:prstGeom prst="rect">
            <a:avLst/>
          </a:prstGeom>
          <a:noFill/>
          <a:ln>
            <a:noFill/>
          </a:ln>
        </p:spPr>
      </p:pic>
    </p:spTree>
    <p:extLst>
      <p:ext uri="{BB962C8B-B14F-4D97-AF65-F5344CB8AC3E}">
        <p14:creationId xmlns:p14="http://schemas.microsoft.com/office/powerpoint/2010/main" val="3261730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Autosomes, Sex Chromosomes, and Inheritance of Gender</a:t>
            </a:r>
            <a:endParaRPr dirty="0"/>
          </a:p>
        </p:txBody>
      </p:sp>
      <p:sp>
        <p:nvSpPr>
          <p:cNvPr id="524" name="Google Shape;524;p56"/>
          <p:cNvSpPr txBox="1">
            <a:spLocks noGrp="1"/>
          </p:cNvSpPr>
          <p:nvPr>
            <p:ph idx="1"/>
          </p:nvPr>
        </p:nvSpPr>
        <p:spPr>
          <a:xfrm>
            <a:off x="274320" y="1825625"/>
            <a:ext cx="11676888" cy="4351338"/>
          </a:xfrm>
          <a:prstGeom prst="rect">
            <a:avLst/>
          </a:prstGeom>
          <a:noFill/>
          <a:ln>
            <a:noFill/>
          </a:ln>
        </p:spPr>
        <p:txBody>
          <a:bodyPr spcFirstLastPara="1" wrap="square" lIns="91425" tIns="45700" rIns="91425" bIns="45700" anchor="t" anchorCtr="0">
            <a:normAutofit fontScale="47500" lnSpcReduction="20000"/>
          </a:bodyPr>
          <a:lstStyle/>
          <a:p>
            <a:pPr marL="514350" lvl="0" indent="-514350" algn="l" rtl="0">
              <a:lnSpc>
                <a:spcPct val="90000"/>
              </a:lnSpc>
              <a:spcBef>
                <a:spcPts val="0"/>
              </a:spcBef>
              <a:spcAft>
                <a:spcPts val="0"/>
              </a:spcAft>
              <a:buClr>
                <a:schemeClr val="dk1"/>
              </a:buClr>
              <a:buSzPct val="100000"/>
              <a:buAutoNum type="arabicPeriod"/>
            </a:pPr>
            <a:r>
              <a:rPr lang="en-US" dirty="0"/>
              <a:t>In 22 of the 23 pairs of chromosomes, the homologous chromosomes look alike and have the same appearance in both males and females; these 22 pairs are called autosomes. The two members of the 23rd pair are termed the sex chromosomes . </a:t>
            </a:r>
            <a:endParaRPr dirty="0"/>
          </a:p>
          <a:p>
            <a:pPr marL="0" lvl="0" indent="0" algn="l" rtl="0">
              <a:lnSpc>
                <a:spcPct val="90000"/>
              </a:lnSpc>
              <a:spcBef>
                <a:spcPts val="1000"/>
              </a:spcBef>
              <a:spcAft>
                <a:spcPts val="0"/>
              </a:spcAft>
              <a:buClr>
                <a:schemeClr val="dk1"/>
              </a:buClr>
              <a:buSzPct val="100000"/>
              <a:buNone/>
            </a:pPr>
            <a:r>
              <a:rPr lang="en-US" dirty="0"/>
              <a:t>	a.  In females, the 23rd pair consists of two chromosomes designated as X chromosomes. </a:t>
            </a:r>
            <a:endParaRPr dirty="0"/>
          </a:p>
          <a:p>
            <a:pPr marL="0" lvl="0" indent="0" algn="l" rtl="0">
              <a:lnSpc>
                <a:spcPct val="90000"/>
              </a:lnSpc>
              <a:spcBef>
                <a:spcPts val="1000"/>
              </a:spcBef>
              <a:spcAft>
                <a:spcPts val="0"/>
              </a:spcAft>
              <a:buClr>
                <a:schemeClr val="dk1"/>
              </a:buClr>
              <a:buSzPct val="100000"/>
              <a:buNone/>
            </a:pPr>
            <a:r>
              <a:rPr lang="en-US" dirty="0"/>
              <a:t>	b.  One X chromosome is also present in the male sex chromosomes, but its mate is a smaller chromosome called a Y chromosome. </a:t>
            </a:r>
            <a:endParaRPr dirty="0"/>
          </a:p>
          <a:p>
            <a:pPr marL="0" lvl="0" indent="0" algn="l" rtl="0">
              <a:lnSpc>
                <a:spcPct val="90000"/>
              </a:lnSpc>
              <a:spcBef>
                <a:spcPts val="1000"/>
              </a:spcBef>
              <a:spcAft>
                <a:spcPts val="0"/>
              </a:spcAft>
              <a:buClr>
                <a:schemeClr val="dk1"/>
              </a:buClr>
              <a:buSzPct val="100000"/>
              <a:buNone/>
            </a:pPr>
            <a:r>
              <a:rPr lang="en-US" dirty="0"/>
              <a:t>	c.  If the secondary oocyte is fertilized by an X-bearing sperm, the offspring normally will be female (XX). Fertilization by a Y-bearing sperm normally 	produces a male (XY). Thus, gender (sex) is determined by the father’s sex chromosome  </a:t>
            </a:r>
            <a:endParaRPr dirty="0"/>
          </a:p>
          <a:p>
            <a:pPr marL="514350" lvl="0" indent="-514350" algn="l" rtl="0">
              <a:lnSpc>
                <a:spcPct val="90000"/>
              </a:lnSpc>
              <a:spcBef>
                <a:spcPts val="1000"/>
              </a:spcBef>
              <a:spcAft>
                <a:spcPts val="0"/>
              </a:spcAft>
              <a:buClr>
                <a:schemeClr val="dk1"/>
              </a:buClr>
              <a:buSzPct val="100000"/>
              <a:buAutoNum type="arabicPeriod" startAt="2"/>
            </a:pPr>
            <a:endParaRPr lang="en-US" dirty="0"/>
          </a:p>
          <a:p>
            <a:pPr marL="514350" lvl="0" indent="-514350" algn="l" rtl="0">
              <a:lnSpc>
                <a:spcPct val="90000"/>
              </a:lnSpc>
              <a:spcBef>
                <a:spcPts val="1000"/>
              </a:spcBef>
              <a:spcAft>
                <a:spcPts val="0"/>
              </a:spcAft>
              <a:buClr>
                <a:schemeClr val="dk1"/>
              </a:buClr>
              <a:buSzPct val="100000"/>
              <a:buAutoNum type="arabicPeriod" startAt="2"/>
            </a:pPr>
            <a:r>
              <a:rPr lang="en-US" dirty="0"/>
              <a:t>Sex is determined by the presence or absence of an SRY (sex determining region of the Y chromosome) gene on the Y chromosome at fertilization </a:t>
            </a:r>
          </a:p>
          <a:p>
            <a:pPr marL="514350" lvl="0" indent="-514350" algn="l" rtl="0">
              <a:lnSpc>
                <a:spcPct val="90000"/>
              </a:lnSpc>
              <a:spcBef>
                <a:spcPts val="1000"/>
              </a:spcBef>
              <a:spcAft>
                <a:spcPts val="0"/>
              </a:spcAft>
              <a:buClr>
                <a:schemeClr val="dk1"/>
              </a:buClr>
              <a:buSzPct val="100000"/>
              <a:buAutoNum type="arabicPeriod" startAt="2"/>
            </a:pPr>
            <a:endParaRPr dirty="0"/>
          </a:p>
          <a:p>
            <a:pPr marL="0" lvl="0" indent="0" algn="l" rtl="0">
              <a:lnSpc>
                <a:spcPct val="90000"/>
              </a:lnSpc>
              <a:spcBef>
                <a:spcPts val="1000"/>
              </a:spcBef>
              <a:spcAft>
                <a:spcPts val="0"/>
              </a:spcAft>
              <a:buClr>
                <a:schemeClr val="dk1"/>
              </a:buClr>
              <a:buSzPct val="100000"/>
              <a:buNone/>
            </a:pPr>
            <a:r>
              <a:rPr lang="en-US" dirty="0"/>
              <a:t>Sex-Linked Inheritance </a:t>
            </a:r>
            <a:endParaRPr dirty="0"/>
          </a:p>
          <a:p>
            <a:pPr marL="0" lvl="0" indent="0" algn="l" rtl="0">
              <a:lnSpc>
                <a:spcPct val="90000"/>
              </a:lnSpc>
              <a:spcBef>
                <a:spcPts val="1000"/>
              </a:spcBef>
              <a:spcAft>
                <a:spcPts val="0"/>
              </a:spcAft>
              <a:buClr>
                <a:schemeClr val="dk1"/>
              </a:buClr>
              <a:buSzPct val="100000"/>
              <a:buNone/>
            </a:pPr>
            <a:r>
              <a:rPr lang="en-US" dirty="0"/>
              <a:t>	1.  The sex chromosomes also are responsible for the transmission of several nonsexual traits. Genes for these traits appear on X chromosomes, but 	many of them are absent from Y chromosomes. Traits inherited in this manner are called sex-linked or X-linked traits. </a:t>
            </a:r>
            <a:endParaRPr dirty="0"/>
          </a:p>
          <a:p>
            <a:pPr marL="0" lvl="0" indent="0" algn="l" rtl="0">
              <a:lnSpc>
                <a:spcPct val="90000"/>
              </a:lnSpc>
              <a:spcBef>
                <a:spcPts val="1000"/>
              </a:spcBef>
              <a:spcAft>
                <a:spcPts val="0"/>
              </a:spcAft>
              <a:buClr>
                <a:schemeClr val="dk1"/>
              </a:buClr>
              <a:buSzPct val="100000"/>
              <a:buNone/>
            </a:pPr>
            <a:r>
              <a:rPr lang="en-US" dirty="0"/>
              <a:t>	2.  Red-green color blindness and hemophilia primarily affect males because there are no counterbalancing dominant genes on the Y chromosome. 	Other sex-linked traits in humans are fragile X syndrome, nonfunctional sweat glands, certain forms of diabetes, some types of deafness, 	uncontrollable rolling of the eyeballs, absence of central incisors, night blindness, one form of cataract, juvenile glaucoma, and juvenile muscular 	dystrophy. </a:t>
            </a:r>
            <a:endParaRPr dirty="0"/>
          </a:p>
          <a:p>
            <a:pPr marL="0" lvl="0" indent="0" algn="l" rtl="0">
              <a:lnSpc>
                <a:spcPct val="90000"/>
              </a:lnSpc>
              <a:spcBef>
                <a:spcPts val="1000"/>
              </a:spcBef>
              <a:spcAft>
                <a:spcPts val="0"/>
              </a:spcAft>
              <a:buClr>
                <a:schemeClr val="dk1"/>
              </a:buClr>
              <a:buSzPct val="100000"/>
              <a:buNone/>
            </a:pPr>
            <a:r>
              <a:rPr lang="en-US" dirty="0"/>
              <a:t>		a.  Whereas females have two X chromosomes in every cell, they actually use only one. X-chromosome inactivation or lyonization 			inactivates one X-chromosome so that its genes are not expressed. </a:t>
            </a:r>
            <a:endParaRPr dirty="0"/>
          </a:p>
          <a:p>
            <a:pPr marL="0" lvl="0" indent="0" algn="l" rtl="0">
              <a:lnSpc>
                <a:spcPct val="90000"/>
              </a:lnSpc>
              <a:spcBef>
                <a:spcPts val="1000"/>
              </a:spcBef>
              <a:spcAft>
                <a:spcPts val="0"/>
              </a:spcAft>
              <a:buClr>
                <a:schemeClr val="dk1"/>
              </a:buClr>
              <a:buSzPct val="100000"/>
              <a:buNone/>
            </a:pPr>
            <a:r>
              <a:rPr lang="en-US" dirty="0"/>
              <a:t>		b.  The inactivated X chromosome shows up as a Barr body in cells. </a:t>
            </a:r>
            <a:endParaRPr dirty="0"/>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0458C-5EF5-690A-BFC3-8721159330E7}"/>
              </a:ext>
            </a:extLst>
          </p:cNvPr>
          <p:cNvSpPr>
            <a:spLocks noGrp="1"/>
          </p:cNvSpPr>
          <p:nvPr>
            <p:ph type="title"/>
          </p:nvPr>
        </p:nvSpPr>
        <p:spPr/>
        <p:txBody>
          <a:bodyPr/>
          <a:lstStyle/>
          <a:p>
            <a:r>
              <a:rPr lang="en-US" dirty="0"/>
              <a:t>Autosomes, Sex Chromosomes, and Inheritance of Gender</a:t>
            </a:r>
          </a:p>
        </p:txBody>
      </p:sp>
      <p:sp>
        <p:nvSpPr>
          <p:cNvPr id="525" name="Google Shape;525;p56"/>
          <p:cNvSpPr txBox="1">
            <a:spLocks noGrp="1"/>
          </p:cNvSpPr>
          <p:nvPr>
            <p:ph idx="1"/>
          </p:nvPr>
        </p:nvSpPr>
        <p:spPr>
          <a:xfrm>
            <a:off x="838200" y="1825625"/>
            <a:ext cx="10515600" cy="4351338"/>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Clr>
                <a:schemeClr val="dk1"/>
              </a:buClr>
              <a:buSzPct val="100000"/>
              <a:buNone/>
            </a:pPr>
            <a:r>
              <a:rPr lang="en-US" dirty="0"/>
              <a:t>Environmental Influences on Genotype and Phenotype </a:t>
            </a:r>
            <a:endParaRPr dirty="0"/>
          </a:p>
          <a:p>
            <a:pPr marL="0" lvl="0" indent="0" algn="l" rtl="0">
              <a:lnSpc>
                <a:spcPct val="90000"/>
              </a:lnSpc>
              <a:spcBef>
                <a:spcPts val="1000"/>
              </a:spcBef>
              <a:spcAft>
                <a:spcPts val="0"/>
              </a:spcAft>
              <a:buClr>
                <a:schemeClr val="dk1"/>
              </a:buClr>
              <a:buSzPct val="100000"/>
              <a:buNone/>
            </a:pPr>
            <a:r>
              <a:rPr lang="en-US" dirty="0"/>
              <a:t>	1.  A given phenotype is the result of the interactions of genotype and the environment. A teratogen is any agent or 	influence that causes developmental defects in the embryo. </a:t>
            </a:r>
            <a:endParaRPr dirty="0"/>
          </a:p>
          <a:p>
            <a:pPr marL="0" lvl="0" indent="0" algn="l" rtl="0">
              <a:lnSpc>
                <a:spcPct val="90000"/>
              </a:lnSpc>
              <a:spcBef>
                <a:spcPts val="1000"/>
              </a:spcBef>
              <a:spcAft>
                <a:spcPts val="0"/>
              </a:spcAft>
              <a:buClr>
                <a:schemeClr val="dk1"/>
              </a:buClr>
              <a:buSzPct val="100000"/>
              <a:buNone/>
            </a:pPr>
            <a:r>
              <a:rPr lang="en-US" dirty="0"/>
              <a:t>	2.  Chemicals and Drugs </a:t>
            </a:r>
            <a:endParaRPr dirty="0"/>
          </a:p>
          <a:p>
            <a:pPr marL="0" lvl="0" indent="0" algn="l" rtl="0">
              <a:lnSpc>
                <a:spcPct val="90000"/>
              </a:lnSpc>
              <a:spcBef>
                <a:spcPts val="1000"/>
              </a:spcBef>
              <a:spcAft>
                <a:spcPts val="0"/>
              </a:spcAft>
              <a:buClr>
                <a:schemeClr val="dk1"/>
              </a:buClr>
              <a:buSzPct val="100000"/>
              <a:buNone/>
            </a:pPr>
            <a:r>
              <a:rPr lang="en-US" dirty="0"/>
              <a:t>		a.  Because the placenta is a porous barrier between the maternal and fetal circulations, any drug or 			chemical dangerous to an infant may be considered potentially dangerous to the fetus when given to the 		mother. </a:t>
            </a:r>
            <a:endParaRPr dirty="0"/>
          </a:p>
          <a:p>
            <a:pPr marL="0" lvl="0" indent="0" algn="l" rtl="0">
              <a:lnSpc>
                <a:spcPct val="90000"/>
              </a:lnSpc>
              <a:spcBef>
                <a:spcPts val="1000"/>
              </a:spcBef>
              <a:spcAft>
                <a:spcPts val="0"/>
              </a:spcAft>
              <a:buClr>
                <a:schemeClr val="dk1"/>
              </a:buClr>
              <a:buSzPct val="100000"/>
              <a:buNone/>
            </a:pPr>
            <a:r>
              <a:rPr lang="en-US" dirty="0"/>
              <a:t>		b.  Alcohol is by far the number one fetal teratogen. Intrauterine exposure to even a small amount of 			alcohol may result in fetal alcohol syndrome, one of the most common causes of mental retardation and 		one of the most common preventable causes of birth defects in the United States. </a:t>
            </a:r>
            <a:endParaRPr dirty="0"/>
          </a:p>
          <a:p>
            <a:pPr marL="0" lvl="0" indent="0" algn="l" rtl="0">
              <a:lnSpc>
                <a:spcPct val="90000"/>
              </a:lnSpc>
              <a:spcBef>
                <a:spcPts val="1000"/>
              </a:spcBef>
              <a:spcAft>
                <a:spcPts val="0"/>
              </a:spcAft>
              <a:buClr>
                <a:schemeClr val="dk1"/>
              </a:buClr>
              <a:buSzPct val="100000"/>
              <a:buNone/>
            </a:pPr>
            <a:r>
              <a:rPr lang="en-US" dirty="0"/>
              <a:t>		c.  Other fetal teratogens include pesticides, industrial chemicals, some hormones, antibiotics, some 		prescription drugs, and street drugs. </a:t>
            </a:r>
            <a:endParaRPr dirty="0"/>
          </a:p>
          <a:p>
            <a:pPr marL="0" lvl="0" indent="0" algn="l" rtl="0">
              <a:lnSpc>
                <a:spcPct val="90000"/>
              </a:lnSpc>
              <a:spcBef>
                <a:spcPts val="1000"/>
              </a:spcBef>
              <a:spcAft>
                <a:spcPts val="0"/>
              </a:spcAft>
              <a:buClr>
                <a:schemeClr val="dk1"/>
              </a:buClr>
              <a:buSzPct val="100000"/>
              <a:buNone/>
            </a:pPr>
            <a:r>
              <a:rPr lang="en-US" dirty="0"/>
              <a:t>	3.  Cigarette Smoking </a:t>
            </a:r>
            <a:endParaRPr dirty="0"/>
          </a:p>
          <a:p>
            <a:pPr marL="0" lvl="0" indent="0" algn="l" rtl="0">
              <a:lnSpc>
                <a:spcPct val="90000"/>
              </a:lnSpc>
              <a:spcBef>
                <a:spcPts val="1000"/>
              </a:spcBef>
              <a:spcAft>
                <a:spcPts val="0"/>
              </a:spcAft>
              <a:buClr>
                <a:schemeClr val="dk1"/>
              </a:buClr>
              <a:buSzPct val="100000"/>
              <a:buNone/>
            </a:pPr>
            <a:r>
              <a:rPr lang="en-US" dirty="0"/>
              <a:t>		a.  Cigarette smoking is implicated as a cause of low birth weight and a higher fetal and infant mortality 		rate. </a:t>
            </a:r>
            <a:endParaRPr dirty="0"/>
          </a:p>
          <a:p>
            <a:pPr marL="0" lvl="0" indent="0" algn="l" rtl="0">
              <a:lnSpc>
                <a:spcPct val="90000"/>
              </a:lnSpc>
              <a:spcBef>
                <a:spcPts val="1000"/>
              </a:spcBef>
              <a:spcAft>
                <a:spcPts val="0"/>
              </a:spcAft>
              <a:buClr>
                <a:schemeClr val="dk1"/>
              </a:buClr>
              <a:buSzPct val="100000"/>
              <a:buNone/>
            </a:pPr>
            <a:r>
              <a:rPr lang="en-US" dirty="0"/>
              <a:t>		b.  Cigarette smoke may be teratogenic and cause cardiac abnormalities and anencephaly. </a:t>
            </a:r>
            <a:endParaRPr dirty="0"/>
          </a:p>
          <a:p>
            <a:pPr marL="0" lvl="0" indent="0" algn="l" rtl="0">
              <a:lnSpc>
                <a:spcPct val="90000"/>
              </a:lnSpc>
              <a:spcBef>
                <a:spcPts val="1000"/>
              </a:spcBef>
              <a:spcAft>
                <a:spcPts val="0"/>
              </a:spcAft>
              <a:buClr>
                <a:schemeClr val="dk1"/>
              </a:buClr>
              <a:buSzPct val="100000"/>
              <a:buNone/>
            </a:pPr>
            <a:r>
              <a:rPr lang="en-US" dirty="0"/>
              <a:t>	4.  Ionizing radiations are potent teratogens. X</a:t>
            </a:r>
            <a:endParaRPr dirty="0"/>
          </a:p>
        </p:txBody>
      </p:sp>
    </p:spTree>
    <p:extLst>
      <p:ext uri="{BB962C8B-B14F-4D97-AF65-F5344CB8AC3E}">
        <p14:creationId xmlns:p14="http://schemas.microsoft.com/office/powerpoint/2010/main" val="3099782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a:solidFill>
                  <a:schemeClr val="dk1"/>
                </a:solidFill>
              </a:rPr>
              <a:t>Random segregation</a:t>
            </a:r>
            <a:endParaRPr/>
          </a:p>
        </p:txBody>
      </p:sp>
      <p:sp>
        <p:nvSpPr>
          <p:cNvPr id="531" name="Google Shape;531;p57"/>
          <p:cNvSpPr txBox="1">
            <a:spLocks noGrp="1"/>
          </p:cNvSpPr>
          <p:nvPr>
            <p:ph type="body" idx="1"/>
          </p:nvPr>
        </p:nvSpPr>
        <p:spPr>
          <a:xfrm>
            <a:off x="532251" y="5115545"/>
            <a:ext cx="9720071" cy="156556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1600"/>
              <a:buChar char="•"/>
            </a:pPr>
            <a:r>
              <a:rPr lang="en-US" sz="1600" b="1" dirty="0">
                <a:solidFill>
                  <a:srgbClr val="FF0000"/>
                </a:solidFill>
              </a:rPr>
              <a:t>Random Segregation</a:t>
            </a:r>
            <a:endParaRPr dirty="0"/>
          </a:p>
          <a:p>
            <a:pPr marL="228600" lvl="0" indent="-228600" algn="l" rtl="0">
              <a:lnSpc>
                <a:spcPct val="90000"/>
              </a:lnSpc>
              <a:spcBef>
                <a:spcPts val="1000"/>
              </a:spcBef>
              <a:spcAft>
                <a:spcPts val="0"/>
              </a:spcAft>
              <a:buClr>
                <a:schemeClr val="dk1"/>
              </a:buClr>
              <a:buSzPts val="1600"/>
              <a:buChar char="•"/>
            </a:pPr>
            <a:r>
              <a:rPr lang="en-US" sz="1600" dirty="0"/>
              <a:t>In the formation of gametes, it is equally likely that either one of a pair alleles from one parent will be passed on to the offspring. This figure follows the possible combinations of alleles through two generations following a first-generation cross of homozygous dominant and homozygous recessive parents. The recessive phenotype, which is masked in the second generation, has a 1 in 4, or 25 percent, chance of reappearing in the third generation.</a:t>
            </a:r>
            <a:endParaRPr sz="1600" b="1" dirty="0"/>
          </a:p>
        </p:txBody>
      </p:sp>
      <p:pic>
        <p:nvPicPr>
          <p:cNvPr id="532" name="Google Shape;532;p57" descr="OSC-Stacked-TM-RGB-1.png"/>
          <p:cNvPicPr preferRelativeResize="0"/>
          <p:nvPr/>
        </p:nvPicPr>
        <p:blipFill rotWithShape="1">
          <a:blip r:embed="rId3">
            <a:alphaModFix/>
          </a:blip>
          <a:srcRect/>
          <a:stretch/>
        </p:blipFill>
        <p:spPr>
          <a:xfrm>
            <a:off x="10744200" y="5929400"/>
            <a:ext cx="1051734" cy="751709"/>
          </a:xfrm>
          <a:prstGeom prst="rect">
            <a:avLst/>
          </a:prstGeom>
          <a:noFill/>
          <a:ln>
            <a:noFill/>
          </a:ln>
        </p:spPr>
      </p:pic>
      <p:pic>
        <p:nvPicPr>
          <p:cNvPr id="533" name="Google Shape;533;p57"/>
          <p:cNvPicPr preferRelativeResize="0"/>
          <p:nvPr/>
        </p:nvPicPr>
        <p:blipFill rotWithShape="1">
          <a:blip r:embed="rId4">
            <a:alphaModFix/>
          </a:blip>
          <a:srcRect/>
          <a:stretch/>
        </p:blipFill>
        <p:spPr>
          <a:xfrm>
            <a:off x="3949574" y="1472184"/>
            <a:ext cx="3804538" cy="36731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58"/>
          <p:cNvSpPr txBox="1">
            <a:spLocks noGrp="1"/>
          </p:cNvSpPr>
          <p:nvPr>
            <p:ph type="title"/>
          </p:nvPr>
        </p:nvSpPr>
        <p:spPr>
          <a:xfrm>
            <a:off x="454152"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dirty="0">
                <a:solidFill>
                  <a:schemeClr val="dk1"/>
                </a:solidFill>
              </a:rPr>
              <a:t>Incomplete Dominance</a:t>
            </a:r>
            <a:endParaRPr dirty="0"/>
          </a:p>
        </p:txBody>
      </p:sp>
      <p:sp>
        <p:nvSpPr>
          <p:cNvPr id="539" name="Google Shape;539;p58"/>
          <p:cNvSpPr txBox="1">
            <a:spLocks noGrp="1"/>
          </p:cNvSpPr>
          <p:nvPr>
            <p:ph type="body" idx="4294967295"/>
          </p:nvPr>
        </p:nvSpPr>
        <p:spPr>
          <a:xfrm>
            <a:off x="2213410" y="6032064"/>
            <a:ext cx="8055864" cy="6000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Char char="•"/>
            </a:pPr>
            <a:r>
              <a:rPr lang="en-US" sz="1600" dirty="0"/>
              <a:t>These pink flowers of a heterozygote snapdragon result from incomplete dominance. </a:t>
            </a:r>
          </a:p>
          <a:p>
            <a:pPr marL="0" lvl="0" indent="0" algn="l" rtl="0">
              <a:lnSpc>
                <a:spcPct val="90000"/>
              </a:lnSpc>
              <a:spcBef>
                <a:spcPts val="0"/>
              </a:spcBef>
              <a:spcAft>
                <a:spcPts val="0"/>
              </a:spcAft>
              <a:buClr>
                <a:schemeClr val="dk1"/>
              </a:buClr>
              <a:buSzPts val="1600"/>
              <a:buNone/>
            </a:pPr>
            <a:r>
              <a:rPr lang="en-US" sz="1600" dirty="0"/>
              <a:t>(credit: “</a:t>
            </a:r>
            <a:r>
              <a:rPr lang="en-US" sz="1600" dirty="0" err="1"/>
              <a:t>storebukkebruse</a:t>
            </a:r>
            <a:r>
              <a:rPr lang="en-US" sz="1600" dirty="0"/>
              <a:t>”/Flickr)</a:t>
            </a:r>
            <a:endParaRPr sz="1600" dirty="0"/>
          </a:p>
        </p:txBody>
      </p:sp>
      <p:pic>
        <p:nvPicPr>
          <p:cNvPr id="540" name="Google Shape;540;p58" descr="OSX-Stacked-TM-RGB-300dpi-2016.jpg"/>
          <p:cNvPicPr preferRelativeResize="0"/>
          <p:nvPr/>
        </p:nvPicPr>
        <p:blipFill rotWithShape="1">
          <a:blip r:embed="rId3">
            <a:alphaModFix/>
          </a:blip>
          <a:srcRect/>
          <a:stretch/>
        </p:blipFill>
        <p:spPr>
          <a:xfrm>
            <a:off x="10750549" y="6024408"/>
            <a:ext cx="1226434" cy="833592"/>
          </a:xfrm>
          <a:prstGeom prst="rect">
            <a:avLst/>
          </a:prstGeom>
          <a:noFill/>
          <a:ln>
            <a:noFill/>
          </a:ln>
        </p:spPr>
      </p:pic>
      <p:pic>
        <p:nvPicPr>
          <p:cNvPr id="541" name="Google Shape;541;p58"/>
          <p:cNvPicPr preferRelativeResize="0">
            <a:picLocks noGrp="1"/>
          </p:cNvPicPr>
          <p:nvPr>
            <p:ph type="body" idx="1"/>
          </p:nvPr>
        </p:nvPicPr>
        <p:blipFill rotWithShape="1">
          <a:blip r:embed="rId4">
            <a:alphaModFix/>
          </a:blip>
          <a:srcRect/>
          <a:stretch/>
        </p:blipFill>
        <p:spPr>
          <a:xfrm>
            <a:off x="4426820" y="965436"/>
            <a:ext cx="3629044" cy="49271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9"/>
          <p:cNvSpPr txBox="1">
            <a:spLocks noGrp="1"/>
          </p:cNvSpPr>
          <p:nvPr>
            <p:ph type="title"/>
          </p:nvPr>
        </p:nvSpPr>
        <p:spPr>
          <a:xfrm>
            <a:off x="591312"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Co-dominance</a:t>
            </a:r>
            <a:endParaRPr dirty="0"/>
          </a:p>
        </p:txBody>
      </p:sp>
      <p:sp>
        <p:nvSpPr>
          <p:cNvPr id="547" name="Google Shape;547;p59"/>
          <p:cNvSpPr txBox="1">
            <a:spLocks noGrp="1"/>
          </p:cNvSpPr>
          <p:nvPr>
            <p:ph type="body" idx="1"/>
          </p:nvPr>
        </p:nvSpPr>
        <p:spPr>
          <a:xfrm>
            <a:off x="3355848" y="6019940"/>
            <a:ext cx="8019288" cy="53094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600"/>
              <a:buChar char="•"/>
            </a:pPr>
            <a:r>
              <a:rPr lang="en-US" sz="1600" dirty="0"/>
              <a:t>This </a:t>
            </a:r>
            <a:r>
              <a:rPr lang="en-US" sz="1600" dirty="0" err="1"/>
              <a:t>Punnet</a:t>
            </a:r>
            <a:r>
              <a:rPr lang="en-US" sz="1600" dirty="0"/>
              <a:t> square shows an AB/AB blood type cross</a:t>
            </a:r>
            <a:endParaRPr dirty="0"/>
          </a:p>
        </p:txBody>
      </p:sp>
      <p:pic>
        <p:nvPicPr>
          <p:cNvPr id="548" name="Google Shape;548;p59" descr="OSX-Stacked-TM-RGB-300dpi-2016.jpg"/>
          <p:cNvPicPr preferRelativeResize="0"/>
          <p:nvPr/>
        </p:nvPicPr>
        <p:blipFill rotWithShape="1">
          <a:blip r:embed="rId3">
            <a:alphaModFix/>
          </a:blip>
          <a:srcRect/>
          <a:stretch/>
        </p:blipFill>
        <p:spPr>
          <a:xfrm>
            <a:off x="10965566" y="6019940"/>
            <a:ext cx="1226434" cy="833592"/>
          </a:xfrm>
          <a:prstGeom prst="rect">
            <a:avLst/>
          </a:prstGeom>
          <a:noFill/>
          <a:ln>
            <a:noFill/>
          </a:ln>
        </p:spPr>
      </p:pic>
      <p:pic>
        <p:nvPicPr>
          <p:cNvPr id="549" name="Google Shape;549;p59"/>
          <p:cNvPicPr preferRelativeResize="0"/>
          <p:nvPr/>
        </p:nvPicPr>
        <p:blipFill rotWithShape="1">
          <a:blip r:embed="rId4">
            <a:alphaModFix/>
          </a:blip>
          <a:srcRect/>
          <a:stretch/>
        </p:blipFill>
        <p:spPr>
          <a:xfrm>
            <a:off x="3896512" y="1234439"/>
            <a:ext cx="4205072" cy="468409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Multiple Alleles</a:t>
            </a:r>
            <a:endParaRPr/>
          </a:p>
        </p:txBody>
      </p:sp>
      <p:sp>
        <p:nvSpPr>
          <p:cNvPr id="555" name="Google Shape;555;p60"/>
          <p:cNvSpPr txBox="1">
            <a:spLocks noGrp="1"/>
          </p:cNvSpPr>
          <p:nvPr>
            <p:ph type="body" idx="1"/>
          </p:nvPr>
        </p:nvSpPr>
        <p:spPr>
          <a:xfrm>
            <a:off x="2835525" y="5840946"/>
            <a:ext cx="5037459" cy="339213"/>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90000"/>
              </a:lnSpc>
              <a:spcBef>
                <a:spcPts val="0"/>
              </a:spcBef>
              <a:spcAft>
                <a:spcPts val="0"/>
              </a:spcAft>
              <a:buClr>
                <a:schemeClr val="dk1"/>
              </a:buClr>
              <a:buSzPct val="100000"/>
              <a:buChar char="•"/>
            </a:pPr>
            <a:r>
              <a:rPr lang="en-US" sz="1600" dirty="0"/>
              <a:t>Inheritance of the ABO blood system in humans is shown.</a:t>
            </a:r>
            <a:endParaRPr dirty="0"/>
          </a:p>
        </p:txBody>
      </p:sp>
      <p:pic>
        <p:nvPicPr>
          <p:cNvPr id="556" name="Google Shape;556;p60" descr="OSX-Stacked-TM-RGB-300dpi-2016.jpg"/>
          <p:cNvPicPr preferRelativeResize="0"/>
          <p:nvPr/>
        </p:nvPicPr>
        <p:blipFill rotWithShape="1">
          <a:blip r:embed="rId3">
            <a:alphaModFix/>
          </a:blip>
          <a:srcRect/>
          <a:stretch/>
        </p:blipFill>
        <p:spPr>
          <a:xfrm>
            <a:off x="10906839" y="6010553"/>
            <a:ext cx="1226434" cy="833592"/>
          </a:xfrm>
          <a:prstGeom prst="rect">
            <a:avLst/>
          </a:prstGeom>
          <a:noFill/>
          <a:ln>
            <a:noFill/>
          </a:ln>
        </p:spPr>
      </p:pic>
      <p:pic>
        <p:nvPicPr>
          <p:cNvPr id="557" name="Google Shape;557;p60"/>
          <p:cNvPicPr preferRelativeResize="0"/>
          <p:nvPr/>
        </p:nvPicPr>
        <p:blipFill rotWithShape="1">
          <a:blip r:embed="rId4">
            <a:alphaModFix/>
          </a:blip>
          <a:srcRect/>
          <a:stretch/>
        </p:blipFill>
        <p:spPr>
          <a:xfrm>
            <a:off x="3122641" y="1618488"/>
            <a:ext cx="4750343" cy="402140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X-linked Punnett Square</a:t>
            </a:r>
            <a:endParaRPr dirty="0"/>
          </a:p>
        </p:txBody>
      </p:sp>
      <p:sp>
        <p:nvSpPr>
          <p:cNvPr id="563" name="Google Shape;563;p61"/>
          <p:cNvSpPr txBox="1">
            <a:spLocks noGrp="1"/>
          </p:cNvSpPr>
          <p:nvPr>
            <p:ph type="body" idx="4294967295"/>
          </p:nvPr>
        </p:nvSpPr>
        <p:spPr>
          <a:xfrm>
            <a:off x="2396651" y="5864225"/>
            <a:ext cx="6702552" cy="628650"/>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ts val="1600"/>
              <a:buChar char="•"/>
            </a:pPr>
            <a:r>
              <a:rPr lang="en-US" sz="1600" dirty="0"/>
              <a:t>Punnett square analysis is used to determine the ratio of offspring from a cross between a red-eyed male fruit fly and a white-eyed female fruit fly.</a:t>
            </a:r>
            <a:endParaRPr dirty="0"/>
          </a:p>
        </p:txBody>
      </p:sp>
      <p:pic>
        <p:nvPicPr>
          <p:cNvPr id="564" name="Google Shape;564;p61" descr="OSX-Stacked-TM-RGB-300dpi-2016.jpg"/>
          <p:cNvPicPr preferRelativeResize="0"/>
          <p:nvPr/>
        </p:nvPicPr>
        <p:blipFill rotWithShape="1">
          <a:blip r:embed="rId3">
            <a:alphaModFix/>
          </a:blip>
          <a:srcRect/>
          <a:stretch/>
        </p:blipFill>
        <p:spPr>
          <a:xfrm>
            <a:off x="10965566" y="6024408"/>
            <a:ext cx="1226434" cy="833592"/>
          </a:xfrm>
          <a:prstGeom prst="rect">
            <a:avLst/>
          </a:prstGeom>
          <a:noFill/>
          <a:ln>
            <a:noFill/>
          </a:ln>
        </p:spPr>
      </p:pic>
      <p:pic>
        <p:nvPicPr>
          <p:cNvPr id="565" name="Google Shape;565;p61"/>
          <p:cNvPicPr preferRelativeResize="0">
            <a:picLocks noGrp="1"/>
          </p:cNvPicPr>
          <p:nvPr>
            <p:ph type="body" idx="1"/>
          </p:nvPr>
        </p:nvPicPr>
        <p:blipFill rotWithShape="1">
          <a:blip r:embed="rId4">
            <a:alphaModFix/>
          </a:blip>
          <a:srcRect/>
          <a:stretch/>
        </p:blipFill>
        <p:spPr>
          <a:xfrm>
            <a:off x="3760030" y="1426463"/>
            <a:ext cx="3975794" cy="435895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dk1"/>
                </a:solidFill>
              </a:rPr>
              <a:t>X-Linked Disorders</a:t>
            </a:r>
            <a:endParaRPr/>
          </a:p>
        </p:txBody>
      </p:sp>
      <p:sp>
        <p:nvSpPr>
          <p:cNvPr id="571" name="Google Shape;571;p62"/>
          <p:cNvSpPr txBox="1">
            <a:spLocks noGrp="1"/>
          </p:cNvSpPr>
          <p:nvPr>
            <p:ph type="body" idx="4294967295"/>
          </p:nvPr>
        </p:nvSpPr>
        <p:spPr>
          <a:xfrm>
            <a:off x="1271016" y="2737390"/>
            <a:ext cx="4211638" cy="162872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Char char="•"/>
            </a:pPr>
            <a:r>
              <a:rPr lang="en-US" sz="1600" dirty="0"/>
              <a:t>The son of a woman who is a carrier of a recessive X-linked disorder will have a 50 percent chance of being affected. A daughter will not be affected, but she will have a 50 percent chance of being a carrier like her mother.</a:t>
            </a:r>
            <a:endParaRPr dirty="0"/>
          </a:p>
        </p:txBody>
      </p:sp>
      <p:pic>
        <p:nvPicPr>
          <p:cNvPr id="572" name="Google Shape;572;p62" descr="OSX-Stacked-TM-RGB-300dpi-2016.jpg"/>
          <p:cNvPicPr preferRelativeResize="0"/>
          <p:nvPr/>
        </p:nvPicPr>
        <p:blipFill rotWithShape="1">
          <a:blip r:embed="rId3">
            <a:alphaModFix/>
          </a:blip>
          <a:srcRect/>
          <a:stretch/>
        </p:blipFill>
        <p:spPr>
          <a:xfrm>
            <a:off x="10945415" y="6024408"/>
            <a:ext cx="1226434" cy="833592"/>
          </a:xfrm>
          <a:prstGeom prst="rect">
            <a:avLst/>
          </a:prstGeom>
          <a:noFill/>
          <a:ln>
            <a:noFill/>
          </a:ln>
        </p:spPr>
      </p:pic>
      <p:pic>
        <p:nvPicPr>
          <p:cNvPr id="574" name="Google Shape;574;p62"/>
          <p:cNvPicPr preferRelativeResize="0">
            <a:picLocks noGrp="1"/>
          </p:cNvPicPr>
          <p:nvPr>
            <p:ph type="body" idx="1"/>
          </p:nvPr>
        </p:nvPicPr>
        <p:blipFill rotWithShape="1">
          <a:blip r:embed="rId4">
            <a:alphaModFix/>
          </a:blip>
          <a:srcRect/>
          <a:stretch/>
        </p:blipFill>
        <p:spPr>
          <a:xfrm>
            <a:off x="5982116" y="1372819"/>
            <a:ext cx="4094572" cy="465158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pic>
        <p:nvPicPr>
          <p:cNvPr id="579" name="Google Shape;579;p63"/>
          <p:cNvPicPr preferRelativeResize="0"/>
          <p:nvPr/>
        </p:nvPicPr>
        <p:blipFill rotWithShape="1">
          <a:blip r:embed="rId3">
            <a:alphaModFix/>
          </a:blip>
          <a:srcRect/>
          <a:stretch/>
        </p:blipFill>
        <p:spPr>
          <a:xfrm>
            <a:off x="6367273" y="941832"/>
            <a:ext cx="4459223" cy="5349240"/>
          </a:xfrm>
          <a:prstGeom prst="rect">
            <a:avLst/>
          </a:prstGeom>
          <a:noFill/>
          <a:ln>
            <a:noFill/>
          </a:ln>
        </p:spPr>
      </p:pic>
      <p:sp>
        <p:nvSpPr>
          <p:cNvPr id="580" name="Google Shape;580;p63"/>
          <p:cNvSpPr txBox="1">
            <a:spLocks noGrp="1"/>
          </p:cNvSpPr>
          <p:nvPr>
            <p:ph type="title"/>
          </p:nvPr>
        </p:nvSpPr>
        <p:spPr>
          <a:xfrm>
            <a:off x="422259" y="11785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dirty="0">
                <a:solidFill>
                  <a:schemeClr val="dk1"/>
                </a:solidFill>
              </a:rPr>
              <a:t>X-linked patterns of inheritance</a:t>
            </a:r>
            <a:endParaRPr dirty="0"/>
          </a:p>
        </p:txBody>
      </p:sp>
      <p:sp>
        <p:nvSpPr>
          <p:cNvPr id="581" name="Google Shape;581;p63"/>
          <p:cNvSpPr txBox="1">
            <a:spLocks noGrp="1"/>
          </p:cNvSpPr>
          <p:nvPr>
            <p:ph type="body" idx="1"/>
          </p:nvPr>
        </p:nvSpPr>
        <p:spPr>
          <a:xfrm>
            <a:off x="422259" y="2053380"/>
            <a:ext cx="5567061" cy="346959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1600"/>
              <a:buChar char="•"/>
            </a:pPr>
            <a:r>
              <a:rPr lang="en-US" sz="1600" b="1" dirty="0">
                <a:solidFill>
                  <a:srgbClr val="FF0000"/>
                </a:solidFill>
              </a:rPr>
              <a:t>X-Linked Patterns of Inheritance</a:t>
            </a:r>
            <a:endParaRPr dirty="0"/>
          </a:p>
          <a:p>
            <a:pPr marL="228600" lvl="0" indent="-228600" algn="l" rtl="0">
              <a:lnSpc>
                <a:spcPct val="90000"/>
              </a:lnSpc>
              <a:spcBef>
                <a:spcPts val="1000"/>
              </a:spcBef>
              <a:spcAft>
                <a:spcPts val="0"/>
              </a:spcAft>
              <a:buClr>
                <a:schemeClr val="dk1"/>
              </a:buClr>
              <a:buSzPts val="1600"/>
              <a:buChar char="•"/>
            </a:pPr>
            <a:r>
              <a:rPr lang="en-US" sz="1600" dirty="0"/>
              <a:t>A chart of X-linked dominant inheritance patterns differs depending on whether </a:t>
            </a:r>
            <a:r>
              <a:rPr lang="en-US" sz="1600" dirty="0">
                <a:solidFill>
                  <a:srgbClr val="6CB255"/>
                </a:solidFill>
              </a:rPr>
              <a:t>(a)</a:t>
            </a:r>
            <a:r>
              <a:rPr lang="en-US" sz="1600" dirty="0"/>
              <a:t> the father or </a:t>
            </a:r>
            <a:r>
              <a:rPr lang="en-US" sz="1600" dirty="0">
                <a:solidFill>
                  <a:srgbClr val="6CB255"/>
                </a:solidFill>
              </a:rPr>
              <a:t>(b) </a:t>
            </a:r>
            <a:r>
              <a:rPr lang="en-US" sz="1600" dirty="0"/>
              <a:t>the mother is affected with the disease. (credit: U.S. National Library of Medicine)</a:t>
            </a:r>
            <a:endParaRPr dirty="0"/>
          </a:p>
        </p:txBody>
      </p:sp>
      <p:pic>
        <p:nvPicPr>
          <p:cNvPr id="582" name="Google Shape;582;p63" descr="OSC-Stacked-TM-RGB-1.png"/>
          <p:cNvPicPr preferRelativeResize="0"/>
          <p:nvPr/>
        </p:nvPicPr>
        <p:blipFill rotWithShape="1">
          <a:blip r:embed="rId4">
            <a:alphaModFix/>
          </a:blip>
          <a:srcRect/>
          <a:stretch/>
        </p:blipFill>
        <p:spPr>
          <a:xfrm>
            <a:off x="10937859" y="5988433"/>
            <a:ext cx="1051734" cy="75170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64"/>
          <p:cNvSpPr txBox="1">
            <a:spLocks noGrp="1"/>
          </p:cNvSpPr>
          <p:nvPr>
            <p:ph type="title"/>
          </p:nvPr>
        </p:nvSpPr>
        <p:spPr>
          <a:xfrm>
            <a:off x="234950" y="25147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X-linked recessive inheritance</a:t>
            </a:r>
            <a:endParaRPr dirty="0"/>
          </a:p>
        </p:txBody>
      </p:sp>
      <p:sp>
        <p:nvSpPr>
          <p:cNvPr id="588" name="Google Shape;588;p64"/>
          <p:cNvSpPr txBox="1">
            <a:spLocks noGrp="1"/>
          </p:cNvSpPr>
          <p:nvPr>
            <p:ph type="body" idx="4294967295"/>
          </p:nvPr>
        </p:nvSpPr>
        <p:spPr>
          <a:xfrm>
            <a:off x="326136" y="2094631"/>
            <a:ext cx="5769864" cy="345578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1600"/>
              <a:buChar char="•"/>
            </a:pPr>
            <a:r>
              <a:rPr lang="en-US" sz="1600" b="1" dirty="0">
                <a:solidFill>
                  <a:srgbClr val="FF0000"/>
                </a:solidFill>
              </a:rPr>
              <a:t>X-Linked Recessive Inheritance</a:t>
            </a:r>
            <a:endParaRPr dirty="0"/>
          </a:p>
          <a:p>
            <a:pPr marL="228600" lvl="0" indent="-228600" algn="l" rtl="0">
              <a:lnSpc>
                <a:spcPct val="90000"/>
              </a:lnSpc>
              <a:spcBef>
                <a:spcPts val="1000"/>
              </a:spcBef>
              <a:spcAft>
                <a:spcPts val="0"/>
              </a:spcAft>
              <a:buClr>
                <a:schemeClr val="dk1"/>
              </a:buClr>
              <a:buSzPts val="1600"/>
              <a:buChar char="•"/>
            </a:pPr>
            <a:r>
              <a:rPr lang="en-US" sz="1600" dirty="0"/>
              <a:t>Given two parents in which the father is healthy and the mother is a carrier of an X-linked recessive disorder, a son would have a 50 percent probability of being affected with the disorder, whereas daughters would either be carriers or entirely unaffected. (credit: U.S. National Library of Medicine)</a:t>
            </a:r>
            <a:endParaRPr sz="1600" dirty="0">
              <a:solidFill>
                <a:srgbClr val="6CB255"/>
              </a:solidFill>
            </a:endParaRPr>
          </a:p>
        </p:txBody>
      </p:sp>
      <p:pic>
        <p:nvPicPr>
          <p:cNvPr id="589" name="Google Shape;589;p64" descr="OSX-Stacked-TM-RGB-300dpi-2016.jpg"/>
          <p:cNvPicPr preferRelativeResize="0"/>
          <p:nvPr/>
        </p:nvPicPr>
        <p:blipFill rotWithShape="1">
          <a:blip r:embed="rId3">
            <a:alphaModFix/>
          </a:blip>
          <a:srcRect/>
          <a:stretch/>
        </p:blipFill>
        <p:spPr>
          <a:xfrm>
            <a:off x="10750550" y="6010275"/>
            <a:ext cx="1226434" cy="833592"/>
          </a:xfrm>
          <a:prstGeom prst="rect">
            <a:avLst/>
          </a:prstGeom>
          <a:noFill/>
          <a:ln>
            <a:noFill/>
          </a:ln>
        </p:spPr>
      </p:pic>
      <p:pic>
        <p:nvPicPr>
          <p:cNvPr id="590" name="Google Shape;590;p64"/>
          <p:cNvPicPr preferRelativeResize="0">
            <a:picLocks noGrp="1"/>
          </p:cNvPicPr>
          <p:nvPr>
            <p:ph type="body" idx="1"/>
          </p:nvPr>
        </p:nvPicPr>
        <p:blipFill rotWithShape="1">
          <a:blip r:embed="rId4">
            <a:alphaModFix/>
          </a:blip>
          <a:srcRect/>
          <a:stretch/>
        </p:blipFill>
        <p:spPr>
          <a:xfrm>
            <a:off x="6559296" y="1306361"/>
            <a:ext cx="5492496" cy="43812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dk1"/>
                </a:solidFill>
              </a:rPr>
              <a:t>Genetics </a:t>
            </a:r>
            <a:br>
              <a:rPr lang="en-US">
                <a:solidFill>
                  <a:schemeClr val="dk1"/>
                </a:solidFill>
              </a:rPr>
            </a:br>
            <a:r>
              <a:rPr lang="en-US">
                <a:solidFill>
                  <a:schemeClr val="dk1"/>
                </a:solidFill>
              </a:rPr>
              <a:t>terminology</a:t>
            </a:r>
            <a:endParaRPr/>
          </a:p>
        </p:txBody>
      </p:sp>
      <p:sp>
        <p:nvSpPr>
          <p:cNvPr id="465" name="Google Shape;465;p49"/>
          <p:cNvSpPr txBox="1">
            <a:spLocks noGrp="1"/>
          </p:cNvSpPr>
          <p:nvPr>
            <p:ph type="body" idx="4294967295"/>
          </p:nvPr>
        </p:nvSpPr>
        <p:spPr>
          <a:xfrm>
            <a:off x="6452049" y="5840426"/>
            <a:ext cx="3648457" cy="36796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1600"/>
              <a:buNone/>
            </a:pPr>
            <a:r>
              <a:rPr lang="en-US" sz="1600" dirty="0">
                <a:solidFill>
                  <a:srgbClr val="000000"/>
                </a:solidFill>
              </a:rPr>
              <a:t>These figures illustrate the compaction of the eukaryotic chromosome.</a:t>
            </a:r>
            <a:endParaRPr dirty="0"/>
          </a:p>
        </p:txBody>
      </p:sp>
      <p:pic>
        <p:nvPicPr>
          <p:cNvPr id="466" name="Google Shape;466;p49" descr="OSX-Stacked-TM-RGB-300dpi-2016.jpg"/>
          <p:cNvPicPr preferRelativeResize="0"/>
          <p:nvPr/>
        </p:nvPicPr>
        <p:blipFill rotWithShape="1">
          <a:blip r:embed="rId3">
            <a:alphaModFix/>
          </a:blip>
          <a:srcRect/>
          <a:stretch/>
        </p:blipFill>
        <p:spPr>
          <a:xfrm>
            <a:off x="10965566" y="6024408"/>
            <a:ext cx="1226434" cy="833592"/>
          </a:xfrm>
          <a:prstGeom prst="rect">
            <a:avLst/>
          </a:prstGeom>
          <a:noFill/>
          <a:ln>
            <a:noFill/>
          </a:ln>
        </p:spPr>
      </p:pic>
      <p:sp>
        <p:nvSpPr>
          <p:cNvPr id="467" name="Google Shape;467;p49"/>
          <p:cNvSpPr txBox="1"/>
          <p:nvPr/>
        </p:nvSpPr>
        <p:spPr>
          <a:xfrm>
            <a:off x="1024129" y="2286000"/>
            <a:ext cx="4937760" cy="4023360"/>
          </a:xfrm>
          <a:prstGeom prst="rect">
            <a:avLst/>
          </a:prstGeom>
          <a:noFill/>
          <a:ln>
            <a:noFill/>
          </a:ln>
        </p:spPr>
        <p:txBody>
          <a:bodyPr spcFirstLastPara="1" wrap="square" lIns="45700" tIns="45700" rIns="45700" bIns="45700" anchor="t" anchorCtr="0">
            <a:normAutofit/>
          </a:bodyPr>
          <a:lstStyle/>
          <a:p>
            <a:pPr marL="91440" marR="0" lvl="0" indent="-139700" algn="l" rtl="0">
              <a:lnSpc>
                <a:spcPct val="90000"/>
              </a:lnSpc>
              <a:spcBef>
                <a:spcPts val="0"/>
              </a:spcBef>
              <a:spcAft>
                <a:spcPts val="0"/>
              </a:spcAft>
              <a:buClr>
                <a:schemeClr val="accent3"/>
              </a:buClr>
              <a:buSzPts val="2200"/>
              <a:buFont typeface="Twentieth Century"/>
              <a:buChar char=" "/>
            </a:pPr>
            <a:r>
              <a:rPr lang="en-US" sz="2200" dirty="0">
                <a:solidFill>
                  <a:schemeClr val="dk1"/>
                </a:solidFill>
                <a:latin typeface="Calibri"/>
                <a:ea typeface="Calibri"/>
                <a:cs typeface="Calibri"/>
                <a:sym typeface="Calibri"/>
              </a:rPr>
              <a:t>Chromosome</a:t>
            </a:r>
            <a:endParaRPr dirty="0"/>
          </a:p>
          <a:p>
            <a:pPr marL="91440" marR="0" lvl="0" indent="0" algn="l" rtl="0">
              <a:lnSpc>
                <a:spcPct val="90000"/>
              </a:lnSpc>
              <a:spcBef>
                <a:spcPts val="1400"/>
              </a:spcBef>
              <a:spcAft>
                <a:spcPts val="0"/>
              </a:spcAft>
              <a:buClr>
                <a:schemeClr val="accent3"/>
              </a:buClr>
              <a:buSzPts val="2200"/>
              <a:buFont typeface="Twentieth Century"/>
              <a:buNone/>
            </a:pPr>
            <a:endParaRPr sz="2200" dirty="0">
              <a:solidFill>
                <a:schemeClr val="dk1"/>
              </a:solidFill>
              <a:latin typeface="Calibri"/>
              <a:ea typeface="Calibri"/>
              <a:cs typeface="Calibri"/>
              <a:sym typeface="Calibri"/>
            </a:endParaRPr>
          </a:p>
          <a:p>
            <a:pPr marL="91440" marR="0" lvl="0" indent="-139700" algn="l" rtl="0">
              <a:lnSpc>
                <a:spcPct val="90000"/>
              </a:lnSpc>
              <a:spcBef>
                <a:spcPts val="1400"/>
              </a:spcBef>
              <a:spcAft>
                <a:spcPts val="0"/>
              </a:spcAft>
              <a:buClr>
                <a:schemeClr val="accent3"/>
              </a:buClr>
              <a:buSzPts val="2200"/>
              <a:buFont typeface="Twentieth Century"/>
              <a:buChar char=" "/>
            </a:pPr>
            <a:r>
              <a:rPr lang="en-US" sz="2200" dirty="0">
                <a:solidFill>
                  <a:schemeClr val="dk1"/>
                </a:solidFill>
                <a:latin typeface="Calibri"/>
                <a:ea typeface="Calibri"/>
                <a:cs typeface="Calibri"/>
                <a:sym typeface="Calibri"/>
              </a:rPr>
              <a:t>Homologous Chromosome</a:t>
            </a:r>
            <a:endParaRPr dirty="0"/>
          </a:p>
          <a:p>
            <a:pPr marL="413767" marR="0" lvl="1" indent="-285750" algn="l" rtl="0">
              <a:lnSpc>
                <a:spcPct val="90000"/>
              </a:lnSpc>
              <a:spcBef>
                <a:spcPts val="400"/>
              </a:spcBef>
              <a:spcAft>
                <a:spcPts val="0"/>
              </a:spcAft>
              <a:buClr>
                <a:schemeClr val="accent3"/>
              </a:buClr>
              <a:buSzPts val="1800"/>
              <a:buFont typeface="Arial" panose="020B0604020202020204" pitchFamily="34" charset="0"/>
              <a:buChar char="•"/>
            </a:pPr>
            <a:r>
              <a:rPr lang="en-US" sz="1800" b="0" i="0" u="none" strike="noStrike" cap="none" dirty="0">
                <a:solidFill>
                  <a:schemeClr val="dk1"/>
                </a:solidFill>
                <a:latin typeface="Calibri"/>
                <a:ea typeface="Calibri"/>
                <a:cs typeface="Calibri"/>
                <a:sym typeface="Calibri"/>
              </a:rPr>
              <a:t>Autosomal chromosomes</a:t>
            </a:r>
            <a:endParaRPr dirty="0"/>
          </a:p>
          <a:p>
            <a:pPr marL="413767" marR="0" lvl="1" indent="-285750" algn="l" rtl="0">
              <a:lnSpc>
                <a:spcPct val="90000"/>
              </a:lnSpc>
              <a:spcBef>
                <a:spcPts val="600"/>
              </a:spcBef>
              <a:spcAft>
                <a:spcPts val="0"/>
              </a:spcAft>
              <a:buClr>
                <a:schemeClr val="accent3"/>
              </a:buClr>
              <a:buSzPts val="1800"/>
              <a:buFont typeface="Arial" panose="020B0604020202020204" pitchFamily="34" charset="0"/>
              <a:buChar char="•"/>
            </a:pPr>
            <a:r>
              <a:rPr lang="en-US" sz="1800" b="0" i="0" u="none" strike="noStrike" cap="none" dirty="0">
                <a:solidFill>
                  <a:schemeClr val="dk1"/>
                </a:solidFill>
                <a:latin typeface="Calibri"/>
                <a:ea typeface="Calibri"/>
                <a:cs typeface="Calibri"/>
                <a:sym typeface="Calibri"/>
              </a:rPr>
              <a:t>Sex chromosomes</a:t>
            </a:r>
            <a:endParaRPr dirty="0"/>
          </a:p>
          <a:p>
            <a:pPr marL="265176" marR="0" lvl="1" indent="-22859" algn="l" rtl="0">
              <a:lnSpc>
                <a:spcPct val="90000"/>
              </a:lnSpc>
              <a:spcBef>
                <a:spcPts val="600"/>
              </a:spcBef>
              <a:spcAft>
                <a:spcPts val="0"/>
              </a:spcAft>
              <a:buClr>
                <a:schemeClr val="accent3"/>
              </a:buClr>
              <a:buSzPts val="1800"/>
              <a:buFont typeface="Noto Sans Symbols"/>
              <a:buNone/>
            </a:pPr>
            <a:endParaRPr sz="1800" b="0" i="0" u="none" strike="noStrike" cap="none" dirty="0">
              <a:solidFill>
                <a:schemeClr val="dk1"/>
              </a:solidFill>
              <a:latin typeface="Calibri"/>
              <a:ea typeface="Calibri"/>
              <a:cs typeface="Calibri"/>
              <a:sym typeface="Calibri"/>
            </a:endParaRPr>
          </a:p>
          <a:p>
            <a:pPr marL="91440" marR="0" lvl="0" indent="-139700" algn="l" rtl="0">
              <a:lnSpc>
                <a:spcPct val="90000"/>
              </a:lnSpc>
              <a:spcBef>
                <a:spcPts val="1600"/>
              </a:spcBef>
              <a:spcAft>
                <a:spcPts val="0"/>
              </a:spcAft>
              <a:buClr>
                <a:schemeClr val="accent3"/>
              </a:buClr>
              <a:buSzPts val="2200"/>
              <a:buFont typeface="Twentieth Century"/>
              <a:buChar char=" "/>
            </a:pPr>
            <a:r>
              <a:rPr lang="en-US" sz="2200" dirty="0">
                <a:solidFill>
                  <a:schemeClr val="dk1"/>
                </a:solidFill>
                <a:latin typeface="Calibri"/>
                <a:ea typeface="Calibri"/>
                <a:cs typeface="Calibri"/>
                <a:sym typeface="Calibri"/>
              </a:rPr>
              <a:t>Gene</a:t>
            </a:r>
            <a:endParaRPr dirty="0"/>
          </a:p>
          <a:p>
            <a:pPr marL="91440" marR="0" lvl="0" indent="0" algn="l" rtl="0">
              <a:lnSpc>
                <a:spcPct val="90000"/>
              </a:lnSpc>
              <a:spcBef>
                <a:spcPts val="1400"/>
              </a:spcBef>
              <a:spcAft>
                <a:spcPts val="0"/>
              </a:spcAft>
              <a:buClr>
                <a:schemeClr val="accent3"/>
              </a:buClr>
              <a:buSzPts val="2200"/>
              <a:buFont typeface="Twentieth Century"/>
              <a:buNone/>
            </a:pPr>
            <a:endParaRPr sz="2200" dirty="0">
              <a:solidFill>
                <a:schemeClr val="dk1"/>
              </a:solidFill>
              <a:latin typeface="Calibri"/>
              <a:ea typeface="Calibri"/>
              <a:cs typeface="Calibri"/>
              <a:sym typeface="Calibri"/>
            </a:endParaRPr>
          </a:p>
          <a:p>
            <a:pPr marL="91440" marR="0" lvl="0" indent="0" algn="l" rtl="0">
              <a:lnSpc>
                <a:spcPct val="90000"/>
              </a:lnSpc>
              <a:spcBef>
                <a:spcPts val="1400"/>
              </a:spcBef>
              <a:spcAft>
                <a:spcPts val="0"/>
              </a:spcAft>
              <a:buClr>
                <a:schemeClr val="accent3"/>
              </a:buClr>
              <a:buSzPts val="2200"/>
              <a:buFont typeface="Twentieth Century"/>
              <a:buNone/>
            </a:pPr>
            <a:endParaRPr sz="2200" dirty="0">
              <a:solidFill>
                <a:schemeClr val="dk1"/>
              </a:solidFill>
              <a:latin typeface="Calibri"/>
              <a:ea typeface="Calibri"/>
              <a:cs typeface="Calibri"/>
              <a:sym typeface="Calibri"/>
            </a:endParaRPr>
          </a:p>
        </p:txBody>
      </p:sp>
      <p:pic>
        <p:nvPicPr>
          <p:cNvPr id="468" name="Google Shape;468;p49"/>
          <p:cNvPicPr preferRelativeResize="0">
            <a:picLocks noGrp="1"/>
          </p:cNvPicPr>
          <p:nvPr>
            <p:ph type="body" idx="1"/>
          </p:nvPr>
        </p:nvPicPr>
        <p:blipFill rotWithShape="1">
          <a:blip r:embed="rId4">
            <a:alphaModFix/>
          </a:blip>
          <a:srcRect/>
          <a:stretch/>
        </p:blipFill>
        <p:spPr>
          <a:xfrm>
            <a:off x="6452049" y="474446"/>
            <a:ext cx="3253350" cy="522077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65"/>
          <p:cNvSpPr txBox="1">
            <a:spLocks noGrp="1"/>
          </p:cNvSpPr>
          <p:nvPr>
            <p:ph type="title"/>
          </p:nvPr>
        </p:nvSpPr>
        <p:spPr>
          <a:xfrm>
            <a:off x="609600" y="241327"/>
            <a:ext cx="10750549" cy="6595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 Polygenic Inheritance</a:t>
            </a:r>
            <a:endParaRPr/>
          </a:p>
        </p:txBody>
      </p:sp>
      <p:sp>
        <p:nvSpPr>
          <p:cNvPr id="596" name="Google Shape;596;p65"/>
          <p:cNvSpPr txBox="1"/>
          <p:nvPr/>
        </p:nvSpPr>
        <p:spPr>
          <a:xfrm>
            <a:off x="8381999" y="6383677"/>
            <a:ext cx="24799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Credit: Pearson</a:t>
            </a:r>
            <a:endParaRPr/>
          </a:p>
        </p:txBody>
      </p:sp>
      <p:sp>
        <p:nvSpPr>
          <p:cNvPr id="597" name="Google Shape;597;p65"/>
          <p:cNvSpPr txBox="1"/>
          <p:nvPr/>
        </p:nvSpPr>
        <p:spPr>
          <a:xfrm>
            <a:off x="10324023" y="6488668"/>
            <a:ext cx="20094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Eye color calculator</a:t>
            </a:r>
            <a:endParaRPr sz="1800">
              <a:solidFill>
                <a:schemeClr val="dk1"/>
              </a:solidFill>
              <a:latin typeface="Calibri"/>
              <a:ea typeface="Calibri"/>
              <a:cs typeface="Calibri"/>
              <a:sym typeface="Calibri"/>
            </a:endParaRPr>
          </a:p>
        </p:txBody>
      </p:sp>
      <p:pic>
        <p:nvPicPr>
          <p:cNvPr id="598" name="Google Shape;598;p65"/>
          <p:cNvPicPr preferRelativeResize="0"/>
          <p:nvPr/>
        </p:nvPicPr>
        <p:blipFill rotWithShape="1">
          <a:blip r:embed="rId4">
            <a:alphaModFix/>
          </a:blip>
          <a:srcRect/>
          <a:stretch/>
        </p:blipFill>
        <p:spPr>
          <a:xfrm>
            <a:off x="411359" y="1545487"/>
            <a:ext cx="6516624" cy="4346448"/>
          </a:xfrm>
          <a:prstGeom prst="rect">
            <a:avLst/>
          </a:prstGeom>
          <a:noFill/>
          <a:ln>
            <a:noFill/>
          </a:ln>
        </p:spPr>
      </p:pic>
      <p:pic>
        <p:nvPicPr>
          <p:cNvPr id="599" name="Google Shape;599;p65"/>
          <p:cNvPicPr preferRelativeResize="0"/>
          <p:nvPr/>
        </p:nvPicPr>
        <p:blipFill rotWithShape="1">
          <a:blip r:embed="rId5">
            <a:alphaModFix/>
          </a:blip>
          <a:srcRect/>
          <a:stretch/>
        </p:blipFill>
        <p:spPr>
          <a:xfrm>
            <a:off x="7271744" y="777726"/>
            <a:ext cx="4511040" cy="555345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Solving Genetics Problems</a:t>
            </a:r>
            <a:endParaRPr/>
          </a:p>
        </p:txBody>
      </p:sp>
      <p:sp>
        <p:nvSpPr>
          <p:cNvPr id="605" name="Google Shape;605;p6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Noto Sans Symbols"/>
              <a:buNone/>
            </a:pPr>
            <a:r>
              <a:rPr lang="en-US"/>
              <a:t>	Be able to perform basic genetic problems using the Punnett Squares for each of the following types of inheritance:</a:t>
            </a:r>
            <a:endParaRPr/>
          </a:p>
          <a:p>
            <a:pPr marL="228600" lvl="0" indent="-228600" algn="l" rtl="0">
              <a:lnSpc>
                <a:spcPct val="90000"/>
              </a:lnSpc>
              <a:spcBef>
                <a:spcPts val="1000"/>
              </a:spcBef>
              <a:spcAft>
                <a:spcPts val="0"/>
              </a:spcAft>
              <a:buClr>
                <a:schemeClr val="dk1"/>
              </a:buClr>
              <a:buSzPts val="2800"/>
              <a:buFont typeface="Noto Sans Symbols"/>
              <a:buNone/>
            </a:pPr>
            <a:endParaRPr/>
          </a:p>
          <a:p>
            <a:pPr marL="1143000" lvl="2" indent="-228600" algn="l" rtl="0">
              <a:lnSpc>
                <a:spcPct val="90000"/>
              </a:lnSpc>
              <a:spcBef>
                <a:spcPts val="500"/>
              </a:spcBef>
              <a:spcAft>
                <a:spcPts val="0"/>
              </a:spcAft>
              <a:buClr>
                <a:schemeClr val="dk1"/>
              </a:buClr>
              <a:buSzPts val="1800"/>
              <a:buChar char="•"/>
            </a:pPr>
            <a:r>
              <a:rPr lang="en-US" sz="1800"/>
              <a:t>Strict Dominant-Recessive Inheritance</a:t>
            </a:r>
            <a:endParaRPr/>
          </a:p>
          <a:p>
            <a:pPr marL="1143000" lvl="2" indent="-228600" algn="l" rtl="0">
              <a:lnSpc>
                <a:spcPct val="90000"/>
              </a:lnSpc>
              <a:spcBef>
                <a:spcPts val="500"/>
              </a:spcBef>
              <a:spcAft>
                <a:spcPts val="0"/>
              </a:spcAft>
              <a:buClr>
                <a:schemeClr val="dk1"/>
              </a:buClr>
              <a:buSzPts val="1800"/>
              <a:buChar char="•"/>
            </a:pPr>
            <a:r>
              <a:rPr lang="en-US" sz="1800"/>
              <a:t>Multiple Allele with Codominance</a:t>
            </a:r>
            <a:endParaRPr sz="1800"/>
          </a:p>
          <a:p>
            <a:pPr marL="1143000" lvl="2" indent="-228600" algn="l" rtl="0">
              <a:lnSpc>
                <a:spcPct val="90000"/>
              </a:lnSpc>
              <a:spcBef>
                <a:spcPts val="500"/>
              </a:spcBef>
              <a:spcAft>
                <a:spcPts val="0"/>
              </a:spcAft>
              <a:buClr>
                <a:schemeClr val="dk1"/>
              </a:buClr>
              <a:buSzPts val="1800"/>
              <a:buChar char="•"/>
            </a:pPr>
            <a:r>
              <a:rPr lang="en-US" sz="1800"/>
              <a:t>Sex-linked Inheritance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Genetic Screening</a:t>
            </a:r>
            <a:endParaRPr/>
          </a:p>
        </p:txBody>
      </p:sp>
      <p:sp>
        <p:nvSpPr>
          <p:cNvPr id="611" name="Google Shape;611;p6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Amniocentesis</a:t>
            </a:r>
            <a:endParaRPr/>
          </a:p>
          <a:p>
            <a:pPr marL="228600" lvl="0" indent="-228600" algn="l" rtl="0">
              <a:lnSpc>
                <a:spcPct val="90000"/>
              </a:lnSpc>
              <a:spcBef>
                <a:spcPts val="1000"/>
              </a:spcBef>
              <a:spcAft>
                <a:spcPts val="0"/>
              </a:spcAft>
              <a:buClr>
                <a:schemeClr val="dk1"/>
              </a:buClr>
              <a:buSzPts val="2800"/>
              <a:buChar char="•"/>
            </a:pPr>
            <a:r>
              <a:rPr lang="en-US"/>
              <a:t>Chorionic Villi Sampling</a:t>
            </a:r>
            <a:endParaRPr/>
          </a:p>
          <a:p>
            <a:pPr marL="228600" lvl="0" indent="-228600" algn="l" rtl="0">
              <a:lnSpc>
                <a:spcPct val="90000"/>
              </a:lnSpc>
              <a:spcBef>
                <a:spcPts val="1000"/>
              </a:spcBef>
              <a:spcAft>
                <a:spcPts val="0"/>
              </a:spcAft>
              <a:buClr>
                <a:schemeClr val="dk1"/>
              </a:buClr>
              <a:buSzPts val="2800"/>
              <a:buChar char="•"/>
            </a:pPr>
            <a:r>
              <a:rPr lang="en-US"/>
              <a:t>Karyotype</a:t>
            </a:r>
            <a:endParaRPr/>
          </a:p>
          <a:p>
            <a:pPr marL="228600" lvl="0" indent="-228600" algn="l" rtl="0">
              <a:lnSpc>
                <a:spcPct val="90000"/>
              </a:lnSpc>
              <a:spcBef>
                <a:spcPts val="1000"/>
              </a:spcBef>
              <a:spcAft>
                <a:spcPts val="0"/>
              </a:spcAft>
              <a:buClr>
                <a:schemeClr val="dk1"/>
              </a:buClr>
              <a:buSzPts val="2800"/>
              <a:buChar char="•"/>
            </a:pPr>
            <a:r>
              <a:rPr lang="en-US"/>
              <a:t>Pedigree Analysis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Female chromosomal complement</a:t>
            </a:r>
            <a:endParaRPr/>
          </a:p>
        </p:txBody>
      </p:sp>
      <p:sp>
        <p:nvSpPr>
          <p:cNvPr id="618" name="Google Shape;618;p68"/>
          <p:cNvSpPr txBox="1"/>
          <p:nvPr/>
        </p:nvSpPr>
        <p:spPr>
          <a:xfrm>
            <a:off x="838200" y="4930416"/>
            <a:ext cx="10618839" cy="615745"/>
          </a:xfrm>
          <a:prstGeom prst="rect">
            <a:avLst/>
          </a:prstGeom>
          <a:noFill/>
          <a:ln>
            <a:noFill/>
          </a:ln>
        </p:spPr>
        <p:txBody>
          <a:bodyPr spcFirstLastPara="1" wrap="square" lIns="45700" tIns="45700" rIns="45700" bIns="45700" anchor="t" anchorCtr="0">
            <a:normAutofit fontScale="92500"/>
          </a:bodyPr>
          <a:lstStyle/>
          <a:p>
            <a:pPr marL="91440" marR="0" lvl="0" indent="-91043" algn="l" rtl="0">
              <a:lnSpc>
                <a:spcPct val="90000"/>
              </a:lnSpc>
              <a:spcBef>
                <a:spcPts val="0"/>
              </a:spcBef>
              <a:spcAft>
                <a:spcPts val="0"/>
              </a:spcAft>
              <a:buClr>
                <a:schemeClr val="accent3"/>
              </a:buClr>
              <a:buSzPct val="100000"/>
              <a:buFont typeface="Twentieth Century"/>
              <a:buChar char=" "/>
            </a:pPr>
            <a:r>
              <a:rPr lang="en-US" sz="1550">
                <a:solidFill>
                  <a:schemeClr val="dk1"/>
                </a:solidFill>
                <a:latin typeface="Calibri"/>
                <a:ea typeface="Calibri"/>
                <a:cs typeface="Calibri"/>
                <a:sym typeface="Calibri"/>
              </a:rPr>
              <a:t>This karyotype is of a female human. Notice that homologous chromosomes are the </a:t>
            </a:r>
            <a:r>
              <a:rPr lang="en-US" sz="1550" i="1">
                <a:solidFill>
                  <a:schemeClr val="dk1"/>
                </a:solidFill>
                <a:latin typeface="Calibri"/>
                <a:ea typeface="Calibri"/>
                <a:cs typeface="Calibri"/>
                <a:sym typeface="Calibri"/>
              </a:rPr>
              <a:t>same size</a:t>
            </a:r>
            <a:r>
              <a:rPr lang="en-US" sz="1550">
                <a:solidFill>
                  <a:schemeClr val="dk1"/>
                </a:solidFill>
                <a:latin typeface="Calibri"/>
                <a:ea typeface="Calibri"/>
                <a:cs typeface="Calibri"/>
                <a:sym typeface="Calibri"/>
              </a:rPr>
              <a:t>, and have the </a:t>
            </a:r>
            <a:r>
              <a:rPr lang="en-US" sz="1550" i="1">
                <a:solidFill>
                  <a:schemeClr val="dk1"/>
                </a:solidFill>
                <a:latin typeface="Calibri"/>
                <a:ea typeface="Calibri"/>
                <a:cs typeface="Calibri"/>
                <a:sym typeface="Calibri"/>
              </a:rPr>
              <a:t>same centromere positions</a:t>
            </a:r>
            <a:r>
              <a:rPr lang="en-US" sz="1550">
                <a:solidFill>
                  <a:schemeClr val="dk1"/>
                </a:solidFill>
                <a:latin typeface="Calibri"/>
                <a:ea typeface="Calibri"/>
                <a:cs typeface="Calibri"/>
                <a:sym typeface="Calibri"/>
              </a:rPr>
              <a:t> and </a:t>
            </a:r>
            <a:r>
              <a:rPr lang="en-US" sz="1550" i="1">
                <a:solidFill>
                  <a:schemeClr val="dk1"/>
                </a:solidFill>
                <a:latin typeface="Calibri"/>
                <a:ea typeface="Calibri"/>
                <a:cs typeface="Calibri"/>
                <a:sym typeface="Calibri"/>
              </a:rPr>
              <a:t>banding patterns</a:t>
            </a:r>
            <a:r>
              <a:rPr lang="en-US" sz="1550">
                <a:solidFill>
                  <a:schemeClr val="dk1"/>
                </a:solidFill>
                <a:latin typeface="Calibri"/>
                <a:ea typeface="Calibri"/>
                <a:cs typeface="Calibri"/>
                <a:sym typeface="Calibri"/>
              </a:rPr>
              <a:t>. A human male would have an XY chromosome pair instead of the XX pair shown. (credit: Andreas Blozer et al)</a:t>
            </a:r>
            <a:endParaRPr/>
          </a:p>
        </p:txBody>
      </p:sp>
      <p:pic>
        <p:nvPicPr>
          <p:cNvPr id="619" name="Google Shape;619;p68" descr="OSX-Stacked-TM-RGB-300dpi-2016.jpg"/>
          <p:cNvPicPr preferRelativeResize="0"/>
          <p:nvPr/>
        </p:nvPicPr>
        <p:blipFill rotWithShape="1">
          <a:blip r:embed="rId3">
            <a:alphaModFix/>
          </a:blip>
          <a:srcRect/>
          <a:stretch/>
        </p:blipFill>
        <p:spPr>
          <a:xfrm>
            <a:off x="10965566" y="5912652"/>
            <a:ext cx="1226434" cy="833592"/>
          </a:xfrm>
          <a:prstGeom prst="rect">
            <a:avLst/>
          </a:prstGeom>
          <a:noFill/>
          <a:ln>
            <a:noFill/>
          </a:ln>
        </p:spPr>
      </p:pic>
      <p:pic>
        <p:nvPicPr>
          <p:cNvPr id="620" name="Google Shape;620;p68"/>
          <p:cNvPicPr preferRelativeResize="0"/>
          <p:nvPr/>
        </p:nvPicPr>
        <p:blipFill rotWithShape="1">
          <a:blip r:embed="rId4">
            <a:alphaModFix/>
          </a:blip>
          <a:srcRect/>
          <a:stretch/>
        </p:blipFill>
        <p:spPr>
          <a:xfrm>
            <a:off x="925132" y="2031642"/>
            <a:ext cx="10058400" cy="271814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Male chromosomal complement</a:t>
            </a:r>
            <a:endParaRPr/>
          </a:p>
        </p:txBody>
      </p:sp>
      <p:sp>
        <p:nvSpPr>
          <p:cNvPr id="626" name="Google Shape;626;p69"/>
          <p:cNvSpPr txBox="1">
            <a:spLocks noGrp="1"/>
          </p:cNvSpPr>
          <p:nvPr>
            <p:ph type="body" idx="4294967295"/>
          </p:nvPr>
        </p:nvSpPr>
        <p:spPr>
          <a:xfrm>
            <a:off x="1294302" y="5141912"/>
            <a:ext cx="9692640" cy="116681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1350"/>
              <a:buChar char="•"/>
            </a:pPr>
            <a:r>
              <a:rPr lang="en-US" sz="1350" b="1" dirty="0">
                <a:solidFill>
                  <a:srgbClr val="FF0000"/>
                </a:solidFill>
              </a:rPr>
              <a:t>Chromosomal Complement of a Male</a:t>
            </a:r>
            <a:endParaRPr dirty="0"/>
          </a:p>
          <a:p>
            <a:pPr marL="228600" lvl="0" indent="-228600" algn="l" rtl="0">
              <a:lnSpc>
                <a:spcPct val="90000"/>
              </a:lnSpc>
              <a:spcBef>
                <a:spcPts val="1000"/>
              </a:spcBef>
              <a:spcAft>
                <a:spcPts val="0"/>
              </a:spcAft>
              <a:buClr>
                <a:schemeClr val="dk1"/>
              </a:buClr>
              <a:buSzPts val="1350"/>
              <a:buChar char="•"/>
            </a:pPr>
            <a:r>
              <a:rPr lang="en-US" sz="1350" dirty="0"/>
              <a:t>Each pair of chromosomes contains hundreds to thousands of genes. The banding patterns are nearly identical for the two chromosomes within each pair, indicating the same organization of genes. As is visible in this karyotype, the only exception to this is the XY sex chromosome pair in males. (credit: National Human Genome Research Institute)</a:t>
            </a:r>
            <a:endParaRPr sz="1350" dirty="0">
              <a:solidFill>
                <a:srgbClr val="6CB255"/>
              </a:solidFill>
            </a:endParaRPr>
          </a:p>
        </p:txBody>
      </p:sp>
      <p:pic>
        <p:nvPicPr>
          <p:cNvPr id="627" name="Google Shape;627;p69" descr="OSC-Stacked-TM-RGB-1.png"/>
          <p:cNvPicPr preferRelativeResize="0"/>
          <p:nvPr/>
        </p:nvPicPr>
        <p:blipFill rotWithShape="1">
          <a:blip r:embed="rId3">
            <a:alphaModFix/>
          </a:blip>
          <a:srcRect/>
          <a:stretch/>
        </p:blipFill>
        <p:spPr>
          <a:xfrm>
            <a:off x="10986942" y="5932870"/>
            <a:ext cx="1051734" cy="751709"/>
          </a:xfrm>
          <a:prstGeom prst="rect">
            <a:avLst/>
          </a:prstGeom>
          <a:noFill/>
          <a:ln>
            <a:noFill/>
          </a:ln>
        </p:spPr>
      </p:pic>
      <p:pic>
        <p:nvPicPr>
          <p:cNvPr id="628" name="Google Shape;628;p69"/>
          <p:cNvPicPr preferRelativeResize="0">
            <a:picLocks noGrp="1"/>
          </p:cNvPicPr>
          <p:nvPr>
            <p:ph type="body" idx="1"/>
          </p:nvPr>
        </p:nvPicPr>
        <p:blipFill rotWithShape="1">
          <a:blip r:embed="rId4">
            <a:alphaModFix/>
          </a:blip>
          <a:srcRect/>
          <a:stretch/>
        </p:blipFill>
        <p:spPr>
          <a:xfrm>
            <a:off x="3581391" y="1527048"/>
            <a:ext cx="4401321" cy="344239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70"/>
          <p:cNvSpPr txBox="1">
            <a:spLocks noGrp="1"/>
          </p:cNvSpPr>
          <p:nvPr>
            <p:ph type="title"/>
          </p:nvPr>
        </p:nvSpPr>
        <p:spPr>
          <a:xfrm>
            <a:off x="518160" y="10121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Pedigree Analysis</a:t>
            </a:r>
            <a:endParaRPr dirty="0"/>
          </a:p>
        </p:txBody>
      </p:sp>
      <p:pic>
        <p:nvPicPr>
          <p:cNvPr id="634" name="Google Shape;634;p70"/>
          <p:cNvPicPr preferRelativeResize="0">
            <a:picLocks noGrp="1"/>
          </p:cNvPicPr>
          <p:nvPr>
            <p:ph type="body" idx="1"/>
          </p:nvPr>
        </p:nvPicPr>
        <p:blipFill rotWithShape="1">
          <a:blip r:embed="rId3">
            <a:alphaModFix/>
          </a:blip>
          <a:srcRect/>
          <a:stretch/>
        </p:blipFill>
        <p:spPr>
          <a:xfrm>
            <a:off x="3404840" y="1261872"/>
            <a:ext cx="5163088" cy="524865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71"/>
          <p:cNvSpPr txBox="1">
            <a:spLocks noGrp="1"/>
          </p:cNvSpPr>
          <p:nvPr>
            <p:ph type="title"/>
          </p:nvPr>
        </p:nvSpPr>
        <p:spPr>
          <a:xfrm>
            <a:off x="271272" y="-18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dirty="0"/>
              <a:t>The Human Genome</a:t>
            </a:r>
            <a:endParaRPr dirty="0"/>
          </a:p>
        </p:txBody>
      </p:sp>
      <p:pic>
        <p:nvPicPr>
          <p:cNvPr id="640" name="Google Shape;640;p71"/>
          <p:cNvPicPr preferRelativeResize="0">
            <a:picLocks noGrp="1"/>
          </p:cNvPicPr>
          <p:nvPr>
            <p:ph type="body" idx="1"/>
          </p:nvPr>
        </p:nvPicPr>
        <p:blipFill rotWithShape="1">
          <a:blip r:embed="rId3">
            <a:alphaModFix/>
          </a:blip>
          <a:srcRect/>
          <a:stretch/>
        </p:blipFill>
        <p:spPr>
          <a:xfrm>
            <a:off x="2763611" y="1139242"/>
            <a:ext cx="6855877" cy="545358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Genetic Disorders</a:t>
            </a:r>
            <a:endParaRPr/>
          </a:p>
        </p:txBody>
      </p:sp>
      <p:sp>
        <p:nvSpPr>
          <p:cNvPr id="646" name="Google Shape;646;p7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Non-disjunction</a:t>
            </a:r>
            <a:endParaRPr dirty="0"/>
          </a:p>
          <a:p>
            <a:pPr marL="228600" lvl="0" indent="-228600" algn="l" rtl="0">
              <a:lnSpc>
                <a:spcPct val="90000"/>
              </a:lnSpc>
              <a:spcBef>
                <a:spcPts val="1000"/>
              </a:spcBef>
              <a:spcAft>
                <a:spcPts val="0"/>
              </a:spcAft>
              <a:buClr>
                <a:schemeClr val="dk1"/>
              </a:buClr>
              <a:buSzPts val="2800"/>
              <a:buChar char="•"/>
            </a:pPr>
            <a:r>
              <a:rPr lang="en-US" dirty="0"/>
              <a:t>Autosomal dominant</a:t>
            </a:r>
            <a:endParaRPr dirty="0"/>
          </a:p>
          <a:p>
            <a:pPr marL="228600" lvl="0" indent="-228600" algn="l" rtl="0">
              <a:lnSpc>
                <a:spcPct val="90000"/>
              </a:lnSpc>
              <a:spcBef>
                <a:spcPts val="1000"/>
              </a:spcBef>
              <a:spcAft>
                <a:spcPts val="0"/>
              </a:spcAft>
              <a:buClr>
                <a:schemeClr val="dk1"/>
              </a:buClr>
              <a:buSzPts val="2800"/>
              <a:buChar char="•"/>
            </a:pPr>
            <a:r>
              <a:rPr lang="en-US" dirty="0"/>
              <a:t>Autosomal recessive</a:t>
            </a:r>
            <a:endParaRPr dirty="0"/>
          </a:p>
          <a:p>
            <a:pPr marL="228600" lvl="0" indent="-228600" algn="l" rtl="0">
              <a:lnSpc>
                <a:spcPct val="90000"/>
              </a:lnSpc>
              <a:spcBef>
                <a:spcPts val="1000"/>
              </a:spcBef>
              <a:spcAft>
                <a:spcPts val="0"/>
              </a:spcAft>
              <a:buClr>
                <a:schemeClr val="dk1"/>
              </a:buClr>
              <a:buSzPts val="2800"/>
              <a:buChar char="•"/>
            </a:pPr>
            <a:r>
              <a:rPr lang="en-US" dirty="0"/>
              <a:t>Sex-linked</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73"/>
          <p:cNvSpPr txBox="1">
            <a:spLocks noGrp="1"/>
          </p:cNvSpPr>
          <p:nvPr>
            <p:ph type="title"/>
          </p:nvPr>
        </p:nvSpPr>
        <p:spPr>
          <a:xfrm>
            <a:off x="618744" y="22885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dk1"/>
                </a:solidFill>
              </a:rPr>
              <a:t>Nondisjunction</a:t>
            </a:r>
            <a:endParaRPr dirty="0"/>
          </a:p>
        </p:txBody>
      </p:sp>
      <p:sp>
        <p:nvSpPr>
          <p:cNvPr id="652" name="Google Shape;652;p73"/>
          <p:cNvSpPr txBox="1">
            <a:spLocks noGrp="1"/>
          </p:cNvSpPr>
          <p:nvPr>
            <p:ph type="body" idx="4294967295"/>
          </p:nvPr>
        </p:nvSpPr>
        <p:spPr>
          <a:xfrm>
            <a:off x="295825" y="2348886"/>
            <a:ext cx="4940710" cy="17224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1570"/>
              <a:buChar char="•"/>
            </a:pPr>
            <a:r>
              <a:rPr lang="en-US" sz="1570" dirty="0">
                <a:solidFill>
                  <a:srgbClr val="000000"/>
                </a:solidFill>
              </a:rPr>
              <a:t>Nondisjunction occurs when homologous chromosomes or sister chromatids fail to separate during meiosis, resulting in an abnormal chromosome number. </a:t>
            </a:r>
            <a:endParaRPr dirty="0"/>
          </a:p>
          <a:p>
            <a:pPr marL="228600" lvl="0" indent="-228600" algn="l" rtl="0">
              <a:lnSpc>
                <a:spcPct val="90000"/>
              </a:lnSpc>
              <a:spcBef>
                <a:spcPts val="1000"/>
              </a:spcBef>
              <a:spcAft>
                <a:spcPts val="0"/>
              </a:spcAft>
              <a:buClr>
                <a:srgbClr val="000000"/>
              </a:buClr>
              <a:buSzPts val="1570"/>
              <a:buChar char="•"/>
            </a:pPr>
            <a:r>
              <a:rPr lang="en-US" sz="1570" dirty="0">
                <a:solidFill>
                  <a:srgbClr val="000000"/>
                </a:solidFill>
              </a:rPr>
              <a:t>Nondisjunction may occur during meiosis I or meiosis II.</a:t>
            </a:r>
            <a:endParaRPr sz="1570" dirty="0">
              <a:solidFill>
                <a:srgbClr val="000000"/>
              </a:solidFill>
            </a:endParaRPr>
          </a:p>
        </p:txBody>
      </p:sp>
      <p:pic>
        <p:nvPicPr>
          <p:cNvPr id="653" name="Google Shape;653;p73" descr="OSX-Stacked-TM-RGB-300dpi-2016.jpg"/>
          <p:cNvPicPr preferRelativeResize="0"/>
          <p:nvPr/>
        </p:nvPicPr>
        <p:blipFill rotWithShape="1">
          <a:blip r:embed="rId3">
            <a:alphaModFix/>
          </a:blip>
          <a:srcRect/>
          <a:stretch/>
        </p:blipFill>
        <p:spPr>
          <a:xfrm>
            <a:off x="10965566" y="6024408"/>
            <a:ext cx="1226434" cy="833592"/>
          </a:xfrm>
          <a:prstGeom prst="rect">
            <a:avLst/>
          </a:prstGeom>
          <a:noFill/>
          <a:ln>
            <a:noFill/>
          </a:ln>
        </p:spPr>
      </p:pic>
      <p:sp>
        <p:nvSpPr>
          <p:cNvPr id="654" name="Google Shape;654;p73"/>
          <p:cNvSpPr txBox="1"/>
          <p:nvPr/>
        </p:nvSpPr>
        <p:spPr>
          <a:xfrm>
            <a:off x="750151" y="3937820"/>
            <a:ext cx="3400388" cy="2227006"/>
          </a:xfrm>
          <a:prstGeom prst="rect">
            <a:avLst/>
          </a:prstGeom>
          <a:noFill/>
          <a:ln>
            <a:noFill/>
          </a:ln>
        </p:spPr>
        <p:txBody>
          <a:bodyPr spcFirstLastPara="1" wrap="square" lIns="91425" tIns="45700" rIns="91425" bIns="45700" anchor="t" anchorCtr="0">
            <a:noAutofit/>
          </a:bodyPr>
          <a:lstStyle/>
          <a:p>
            <a:pPr marL="91440" marR="0" lvl="0" indent="-139700" algn="l" rtl="0">
              <a:lnSpc>
                <a:spcPct val="90000"/>
              </a:lnSpc>
              <a:spcBef>
                <a:spcPts val="0"/>
              </a:spcBef>
              <a:spcAft>
                <a:spcPts val="0"/>
              </a:spcAft>
              <a:buClr>
                <a:schemeClr val="accent3"/>
              </a:buClr>
              <a:buSzPts val="2200"/>
              <a:buFont typeface="Twentieth Century"/>
              <a:buChar char=" "/>
            </a:pPr>
            <a:r>
              <a:rPr lang="en-US" sz="2200">
                <a:solidFill>
                  <a:schemeClr val="dk1"/>
                </a:solidFill>
                <a:latin typeface="Calibri"/>
                <a:ea typeface="Calibri"/>
                <a:cs typeface="Calibri"/>
                <a:sym typeface="Calibri"/>
              </a:rPr>
              <a:t>Down syndrome</a:t>
            </a:r>
            <a:endParaRPr/>
          </a:p>
          <a:p>
            <a:pPr marL="91440" marR="0" lvl="0" indent="-139700" algn="l" rtl="0">
              <a:lnSpc>
                <a:spcPct val="90000"/>
              </a:lnSpc>
              <a:spcBef>
                <a:spcPts val="1400"/>
              </a:spcBef>
              <a:spcAft>
                <a:spcPts val="0"/>
              </a:spcAft>
              <a:buClr>
                <a:schemeClr val="accent3"/>
              </a:buClr>
              <a:buSzPts val="2200"/>
              <a:buFont typeface="Twentieth Century"/>
              <a:buChar char=" "/>
            </a:pPr>
            <a:r>
              <a:rPr lang="en-US" sz="2200">
                <a:solidFill>
                  <a:schemeClr val="dk1"/>
                </a:solidFill>
                <a:latin typeface="Calibri"/>
                <a:ea typeface="Calibri"/>
                <a:cs typeface="Calibri"/>
                <a:sym typeface="Calibri"/>
              </a:rPr>
              <a:t>Turner’s syndrome</a:t>
            </a:r>
            <a:endParaRPr/>
          </a:p>
          <a:p>
            <a:pPr marL="91440" marR="0" lvl="0" indent="-139700" algn="l" rtl="0">
              <a:lnSpc>
                <a:spcPct val="90000"/>
              </a:lnSpc>
              <a:spcBef>
                <a:spcPts val="1400"/>
              </a:spcBef>
              <a:spcAft>
                <a:spcPts val="0"/>
              </a:spcAft>
              <a:buClr>
                <a:schemeClr val="accent3"/>
              </a:buClr>
              <a:buSzPts val="2200"/>
              <a:buFont typeface="Twentieth Century"/>
              <a:buChar char=" "/>
            </a:pPr>
            <a:r>
              <a:rPr lang="en-US" sz="2200">
                <a:solidFill>
                  <a:schemeClr val="dk1"/>
                </a:solidFill>
                <a:latin typeface="Calibri"/>
                <a:ea typeface="Calibri"/>
                <a:cs typeface="Calibri"/>
                <a:sym typeface="Calibri"/>
              </a:rPr>
              <a:t>Klinefelter’s syndrome</a:t>
            </a:r>
            <a:endParaRPr sz="2200">
              <a:solidFill>
                <a:schemeClr val="dk1"/>
              </a:solidFill>
              <a:latin typeface="Calibri"/>
              <a:ea typeface="Calibri"/>
              <a:cs typeface="Calibri"/>
              <a:sym typeface="Calibri"/>
            </a:endParaRPr>
          </a:p>
        </p:txBody>
      </p:sp>
      <p:pic>
        <p:nvPicPr>
          <p:cNvPr id="655" name="Google Shape;655;p73"/>
          <p:cNvPicPr preferRelativeResize="0">
            <a:picLocks noGrp="1"/>
          </p:cNvPicPr>
          <p:nvPr>
            <p:ph type="body" idx="1"/>
          </p:nvPr>
        </p:nvPicPr>
        <p:blipFill rotWithShape="1">
          <a:blip r:embed="rId4">
            <a:alphaModFix/>
          </a:blip>
          <a:srcRect/>
          <a:stretch/>
        </p:blipFill>
        <p:spPr>
          <a:xfrm>
            <a:off x="5526269" y="1243584"/>
            <a:ext cx="4257811" cy="500930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Non-Disjunction Disorders</a:t>
            </a:r>
            <a:endParaRPr dirty="0"/>
          </a:p>
        </p:txBody>
      </p:sp>
      <p:pic>
        <p:nvPicPr>
          <p:cNvPr id="661" name="Google Shape;661;p74"/>
          <p:cNvPicPr preferRelativeResize="0">
            <a:picLocks noGrp="1"/>
          </p:cNvPicPr>
          <p:nvPr>
            <p:ph type="body" idx="1"/>
          </p:nvPr>
        </p:nvPicPr>
        <p:blipFill rotWithShape="1">
          <a:blip r:embed="rId3">
            <a:alphaModFix/>
          </a:blip>
          <a:srcRect/>
          <a:stretch/>
        </p:blipFill>
        <p:spPr>
          <a:xfrm>
            <a:off x="299589" y="2065864"/>
            <a:ext cx="5919216" cy="3956304"/>
          </a:xfrm>
          <a:prstGeom prst="rect">
            <a:avLst/>
          </a:prstGeom>
          <a:noFill/>
          <a:ln>
            <a:noFill/>
          </a:ln>
        </p:spPr>
      </p:pic>
      <p:pic>
        <p:nvPicPr>
          <p:cNvPr id="662" name="Google Shape;662;p74"/>
          <p:cNvPicPr preferRelativeResize="0"/>
          <p:nvPr/>
        </p:nvPicPr>
        <p:blipFill rotWithShape="1">
          <a:blip r:embed="rId4">
            <a:alphaModFix/>
          </a:blip>
          <a:srcRect/>
          <a:stretch/>
        </p:blipFill>
        <p:spPr>
          <a:xfrm>
            <a:off x="6447124" y="2178640"/>
            <a:ext cx="5364480" cy="37307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Genetics Terminology</a:t>
            </a:r>
            <a:endParaRPr/>
          </a:p>
        </p:txBody>
      </p:sp>
      <p:sp>
        <p:nvSpPr>
          <p:cNvPr id="474" name="Google Shape;474;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800"/>
              <a:buChar char="•"/>
            </a:pPr>
            <a:r>
              <a:rPr lang="en-US"/>
              <a:t>Alleles</a:t>
            </a:r>
            <a:endParaRPr/>
          </a:p>
          <a:p>
            <a:pPr marL="685800" lvl="1" indent="-228600" algn="l" rtl="0">
              <a:lnSpc>
                <a:spcPct val="80000"/>
              </a:lnSpc>
              <a:spcBef>
                <a:spcPts val="500"/>
              </a:spcBef>
              <a:spcAft>
                <a:spcPts val="0"/>
              </a:spcAft>
              <a:buClr>
                <a:schemeClr val="dk1"/>
              </a:buClr>
              <a:buSzPts val="2400"/>
              <a:buChar char="•"/>
            </a:pPr>
            <a:r>
              <a:rPr lang="en-US" sz="2400"/>
              <a:t>Dominant</a:t>
            </a:r>
            <a:endParaRPr/>
          </a:p>
          <a:p>
            <a:pPr marL="685800" lvl="1" indent="-228600" algn="l" rtl="0">
              <a:lnSpc>
                <a:spcPct val="80000"/>
              </a:lnSpc>
              <a:spcBef>
                <a:spcPts val="500"/>
              </a:spcBef>
              <a:spcAft>
                <a:spcPts val="0"/>
              </a:spcAft>
              <a:buClr>
                <a:schemeClr val="dk1"/>
              </a:buClr>
              <a:buSzPts val="2400"/>
              <a:buChar char="•"/>
            </a:pPr>
            <a:r>
              <a:rPr lang="en-US" sz="2400"/>
              <a:t>Recessive </a:t>
            </a:r>
            <a:endParaRPr/>
          </a:p>
          <a:p>
            <a:pPr marL="685800" lvl="1" indent="-76200" algn="l" rtl="0">
              <a:lnSpc>
                <a:spcPct val="80000"/>
              </a:lnSpc>
              <a:spcBef>
                <a:spcPts val="500"/>
              </a:spcBef>
              <a:spcAft>
                <a:spcPts val="0"/>
              </a:spcAft>
              <a:buClr>
                <a:schemeClr val="dk1"/>
              </a:buClr>
              <a:buSzPts val="2400"/>
              <a:buNone/>
            </a:pPr>
            <a:endParaRPr sz="2400"/>
          </a:p>
          <a:p>
            <a:pPr marL="228600" lvl="0" indent="-228600" algn="l" rtl="0">
              <a:lnSpc>
                <a:spcPct val="80000"/>
              </a:lnSpc>
              <a:spcBef>
                <a:spcPts val="1000"/>
              </a:spcBef>
              <a:spcAft>
                <a:spcPts val="0"/>
              </a:spcAft>
              <a:buClr>
                <a:schemeClr val="dk1"/>
              </a:buClr>
              <a:buSzPts val="2800"/>
              <a:buChar char="•"/>
            </a:pPr>
            <a:r>
              <a:rPr lang="en-US"/>
              <a:t>Genotype</a:t>
            </a:r>
            <a:endParaRPr/>
          </a:p>
          <a:p>
            <a:pPr marL="685800" lvl="1" indent="-228600" algn="l" rtl="0">
              <a:lnSpc>
                <a:spcPct val="80000"/>
              </a:lnSpc>
              <a:spcBef>
                <a:spcPts val="500"/>
              </a:spcBef>
              <a:spcAft>
                <a:spcPts val="0"/>
              </a:spcAft>
              <a:buClr>
                <a:schemeClr val="dk1"/>
              </a:buClr>
              <a:buSzPts val="2400"/>
              <a:buChar char="•"/>
            </a:pPr>
            <a:r>
              <a:rPr lang="en-US" sz="2400"/>
              <a:t>Homozygous dominant (AA)</a:t>
            </a:r>
            <a:endParaRPr/>
          </a:p>
          <a:p>
            <a:pPr marL="685800" lvl="1" indent="-228600" algn="l" rtl="0">
              <a:lnSpc>
                <a:spcPct val="80000"/>
              </a:lnSpc>
              <a:spcBef>
                <a:spcPts val="500"/>
              </a:spcBef>
              <a:spcAft>
                <a:spcPts val="0"/>
              </a:spcAft>
              <a:buClr>
                <a:schemeClr val="dk1"/>
              </a:buClr>
              <a:buSzPts val="2400"/>
              <a:buChar char="•"/>
            </a:pPr>
            <a:r>
              <a:rPr lang="en-US" sz="2400"/>
              <a:t>Heterozygous (Aa)</a:t>
            </a:r>
            <a:endParaRPr/>
          </a:p>
          <a:p>
            <a:pPr marL="685800" lvl="1" indent="-228600" algn="l" rtl="0">
              <a:lnSpc>
                <a:spcPct val="80000"/>
              </a:lnSpc>
              <a:spcBef>
                <a:spcPts val="500"/>
              </a:spcBef>
              <a:spcAft>
                <a:spcPts val="0"/>
              </a:spcAft>
              <a:buClr>
                <a:schemeClr val="dk1"/>
              </a:buClr>
              <a:buSzPts val="2400"/>
              <a:buChar char="•"/>
            </a:pPr>
            <a:r>
              <a:rPr lang="en-US" sz="2400"/>
              <a:t>Homozygous recessive (aa)</a:t>
            </a:r>
            <a:endParaRPr/>
          </a:p>
          <a:p>
            <a:pPr marL="685800" lvl="1" indent="-76200" algn="l" rtl="0">
              <a:lnSpc>
                <a:spcPct val="80000"/>
              </a:lnSpc>
              <a:spcBef>
                <a:spcPts val="500"/>
              </a:spcBef>
              <a:spcAft>
                <a:spcPts val="0"/>
              </a:spcAft>
              <a:buClr>
                <a:schemeClr val="dk1"/>
              </a:buClr>
              <a:buSzPts val="2400"/>
              <a:buNone/>
            </a:pPr>
            <a:endParaRPr sz="2400"/>
          </a:p>
          <a:p>
            <a:pPr marL="228600" lvl="0" indent="-228600" algn="l" rtl="0">
              <a:lnSpc>
                <a:spcPct val="80000"/>
              </a:lnSpc>
              <a:spcBef>
                <a:spcPts val="1000"/>
              </a:spcBef>
              <a:spcAft>
                <a:spcPts val="0"/>
              </a:spcAft>
              <a:buClr>
                <a:schemeClr val="dk1"/>
              </a:buClr>
              <a:buSzPts val="2800"/>
              <a:buChar char="•"/>
            </a:pPr>
            <a:r>
              <a:rPr lang="en-US"/>
              <a:t>Phenotype</a:t>
            </a:r>
            <a:endParaRPr/>
          </a:p>
          <a:p>
            <a:pPr marL="685800" lvl="1" indent="-76200" algn="l" rtl="0">
              <a:lnSpc>
                <a:spcPct val="80000"/>
              </a:lnSpc>
              <a:spcBef>
                <a:spcPts val="500"/>
              </a:spcBef>
              <a:spcAft>
                <a:spcPts val="0"/>
              </a:spcAft>
              <a:buClr>
                <a:schemeClr val="dk1"/>
              </a:buClr>
              <a:buSzPts val="2400"/>
              <a:buNone/>
            </a:pPr>
            <a:endParaRPr sz="2400"/>
          </a:p>
        </p:txBody>
      </p:sp>
      <p:sp>
        <p:nvSpPr>
          <p:cNvPr id="475" name="Google Shape;475;p50"/>
          <p:cNvSpPr txBox="1"/>
          <p:nvPr/>
        </p:nvSpPr>
        <p:spPr>
          <a:xfrm>
            <a:off x="6551549" y="5544564"/>
            <a:ext cx="3406268" cy="527287"/>
          </a:xfrm>
          <a:prstGeom prst="rect">
            <a:avLst/>
          </a:prstGeom>
          <a:noFill/>
          <a:ln>
            <a:noFill/>
          </a:ln>
        </p:spPr>
        <p:txBody>
          <a:bodyPr spcFirstLastPara="1" wrap="square" lIns="91425" tIns="45700" rIns="91425" bIns="45700" anchor="t" anchorCtr="0">
            <a:noAutofit/>
          </a:bodyPr>
          <a:lstStyle/>
          <a:p>
            <a:pPr marL="91440" marR="0" lvl="0" indent="-98425" algn="l" rtl="0">
              <a:lnSpc>
                <a:spcPct val="90000"/>
              </a:lnSpc>
              <a:spcBef>
                <a:spcPts val="0"/>
              </a:spcBef>
              <a:spcAft>
                <a:spcPts val="0"/>
              </a:spcAft>
              <a:buClr>
                <a:schemeClr val="accent3"/>
              </a:buClr>
              <a:buSzPts val="1550"/>
              <a:buFont typeface="Twentieth Century"/>
              <a:buChar char=" "/>
            </a:pPr>
            <a:r>
              <a:rPr lang="en-US" sz="1550">
                <a:solidFill>
                  <a:srgbClr val="000000"/>
                </a:solidFill>
                <a:latin typeface="Calibri"/>
                <a:ea typeface="Calibri"/>
                <a:cs typeface="Calibri"/>
                <a:sym typeface="Calibri"/>
              </a:rPr>
              <a:t>This genetic map orders </a:t>
            </a:r>
            <a:r>
              <a:rPr lang="en-US" sz="1550" i="1">
                <a:solidFill>
                  <a:srgbClr val="000000"/>
                </a:solidFill>
                <a:latin typeface="Calibri"/>
                <a:ea typeface="Calibri"/>
                <a:cs typeface="Calibri"/>
                <a:sym typeface="Calibri"/>
              </a:rPr>
              <a:t>Drosophila </a:t>
            </a:r>
            <a:r>
              <a:rPr lang="en-US" sz="1550">
                <a:solidFill>
                  <a:srgbClr val="000000"/>
                </a:solidFill>
                <a:latin typeface="Calibri"/>
                <a:ea typeface="Calibri"/>
                <a:cs typeface="Calibri"/>
                <a:sym typeface="Calibri"/>
              </a:rPr>
              <a:t>genes on the basis of recombination frequency.</a:t>
            </a:r>
            <a:endParaRPr sz="1550">
              <a:solidFill>
                <a:srgbClr val="000000"/>
              </a:solidFill>
              <a:latin typeface="Calibri"/>
              <a:ea typeface="Calibri"/>
              <a:cs typeface="Calibri"/>
              <a:sym typeface="Calibri"/>
            </a:endParaRPr>
          </a:p>
        </p:txBody>
      </p:sp>
      <p:pic>
        <p:nvPicPr>
          <p:cNvPr id="476" name="Google Shape;476;p50" descr="OSX-Stacked-TM-RGB-300dpi-2016.jpg"/>
          <p:cNvPicPr preferRelativeResize="0"/>
          <p:nvPr/>
        </p:nvPicPr>
        <p:blipFill rotWithShape="1">
          <a:blip r:embed="rId3">
            <a:alphaModFix/>
          </a:blip>
          <a:srcRect/>
          <a:stretch/>
        </p:blipFill>
        <p:spPr>
          <a:xfrm>
            <a:off x="10963888" y="5879439"/>
            <a:ext cx="1226434" cy="833592"/>
          </a:xfrm>
          <a:prstGeom prst="rect">
            <a:avLst/>
          </a:prstGeom>
          <a:noFill/>
          <a:ln>
            <a:noFill/>
          </a:ln>
        </p:spPr>
      </p:pic>
      <p:sp>
        <p:nvSpPr>
          <p:cNvPr id="477" name="Google Shape;477;p50"/>
          <p:cNvSpPr txBox="1"/>
          <p:nvPr/>
        </p:nvSpPr>
        <p:spPr>
          <a:xfrm>
            <a:off x="838200" y="6082986"/>
            <a:ext cx="231370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Link: Mendel pea lab</a:t>
            </a:r>
            <a:endParaRPr sz="1800" dirty="0">
              <a:solidFill>
                <a:srgbClr val="0070C0"/>
              </a:solidFill>
              <a:latin typeface="Calibri"/>
              <a:ea typeface="Calibri"/>
              <a:cs typeface="Calibri"/>
              <a:sym typeface="Calibri"/>
            </a:endParaRPr>
          </a:p>
        </p:txBody>
      </p:sp>
      <p:pic>
        <p:nvPicPr>
          <p:cNvPr id="478" name="Google Shape;478;p50"/>
          <p:cNvPicPr preferRelativeResize="0"/>
          <p:nvPr/>
        </p:nvPicPr>
        <p:blipFill rotWithShape="1">
          <a:blip r:embed="rId5">
            <a:alphaModFix/>
          </a:blip>
          <a:srcRect/>
          <a:stretch/>
        </p:blipFill>
        <p:spPr>
          <a:xfrm>
            <a:off x="6324599" y="1027906"/>
            <a:ext cx="4181857" cy="448040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solidFill>
                  <a:schemeClr val="dk1"/>
                </a:solidFill>
              </a:rPr>
              <a:t>Autosomal dominant - Huntington’s Disease</a:t>
            </a:r>
            <a:endParaRPr/>
          </a:p>
        </p:txBody>
      </p:sp>
      <p:sp>
        <p:nvSpPr>
          <p:cNvPr id="668" name="Google Shape;668;p75"/>
          <p:cNvSpPr txBox="1">
            <a:spLocks noGrp="1"/>
          </p:cNvSpPr>
          <p:nvPr>
            <p:ph type="body" idx="4294967295"/>
          </p:nvPr>
        </p:nvSpPr>
        <p:spPr>
          <a:xfrm>
            <a:off x="205720" y="2127619"/>
            <a:ext cx="6204224" cy="344581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Char char="•"/>
            </a:pPr>
            <a:r>
              <a:rPr lang="en-US" sz="1600" dirty="0"/>
              <a:t>The neuron in the center of this micrograph (yellow) has nuclear inclusions characteristic of Huntington’s disease (orange area in the center of the neuron). </a:t>
            </a:r>
            <a:endParaRPr dirty="0"/>
          </a:p>
          <a:p>
            <a:pPr marL="228600" lvl="0" indent="-228600" algn="l" rtl="0">
              <a:lnSpc>
                <a:spcPct val="90000"/>
              </a:lnSpc>
              <a:spcBef>
                <a:spcPts val="1000"/>
              </a:spcBef>
              <a:spcAft>
                <a:spcPts val="0"/>
              </a:spcAft>
              <a:buClr>
                <a:schemeClr val="dk1"/>
              </a:buClr>
              <a:buSzPts val="1600"/>
              <a:buChar char="•"/>
            </a:pPr>
            <a:r>
              <a:rPr lang="en-US" sz="1600" dirty="0"/>
              <a:t>Huntington’s disease occurs when an abnormal dominant allele for the Huntington gene is present. (credit: Dr. Steven Finkbeiner, Gladstone Institute of Neurological Disease, The Taube-Koret Center for Huntington's Disease Research, and the University of California San Francisco/Wikimedia)</a:t>
            </a:r>
            <a:endParaRPr dirty="0"/>
          </a:p>
          <a:p>
            <a:pPr marL="228600" lvl="0" indent="-228600" algn="l" rtl="0">
              <a:lnSpc>
                <a:spcPct val="90000"/>
              </a:lnSpc>
              <a:spcBef>
                <a:spcPts val="1000"/>
              </a:spcBef>
              <a:spcAft>
                <a:spcPts val="0"/>
              </a:spcAft>
              <a:buClr>
                <a:schemeClr val="dk1"/>
              </a:buClr>
              <a:buSzPts val="1600"/>
              <a:buChar char="•"/>
            </a:pPr>
            <a:r>
              <a:rPr lang="en-US" sz="1600" dirty="0"/>
              <a:t>Neurofibromatosis is autosomal dominant.</a:t>
            </a:r>
            <a:endParaRPr dirty="0"/>
          </a:p>
        </p:txBody>
      </p:sp>
      <p:pic>
        <p:nvPicPr>
          <p:cNvPr id="669" name="Google Shape;669;p75" descr="OSX-Stacked-TM-RGB-300dpi-2016.jpg"/>
          <p:cNvPicPr preferRelativeResize="0"/>
          <p:nvPr/>
        </p:nvPicPr>
        <p:blipFill rotWithShape="1">
          <a:blip r:embed="rId3">
            <a:alphaModFix/>
          </a:blip>
          <a:srcRect/>
          <a:stretch/>
        </p:blipFill>
        <p:spPr>
          <a:xfrm>
            <a:off x="10965566" y="6010364"/>
            <a:ext cx="1226434" cy="833592"/>
          </a:xfrm>
          <a:prstGeom prst="rect">
            <a:avLst/>
          </a:prstGeom>
          <a:noFill/>
          <a:ln>
            <a:noFill/>
          </a:ln>
        </p:spPr>
      </p:pic>
      <p:pic>
        <p:nvPicPr>
          <p:cNvPr id="670" name="Google Shape;670;p75"/>
          <p:cNvPicPr preferRelativeResize="0">
            <a:picLocks noGrp="1"/>
          </p:cNvPicPr>
          <p:nvPr>
            <p:ph type="body" idx="1"/>
          </p:nvPr>
        </p:nvPicPr>
        <p:blipFill rotWithShape="1">
          <a:blip r:embed="rId4">
            <a:alphaModFix/>
          </a:blip>
          <a:srcRect/>
          <a:stretch/>
        </p:blipFill>
        <p:spPr>
          <a:xfrm>
            <a:off x="6620190" y="1690688"/>
            <a:ext cx="3785682" cy="446744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Disorders</a:t>
            </a:r>
            <a:endParaRPr dirty="0"/>
          </a:p>
        </p:txBody>
      </p:sp>
      <p:sp>
        <p:nvSpPr>
          <p:cNvPr id="676" name="Google Shape;676;p76"/>
          <p:cNvSpPr txBox="1">
            <a:spLocks noGrp="1"/>
          </p:cNvSpPr>
          <p:nvPr>
            <p:ph type="body" idx="1"/>
          </p:nvPr>
        </p:nvSpPr>
        <p:spPr>
          <a:xfrm>
            <a:off x="408432" y="1359281"/>
            <a:ext cx="11387328" cy="4803775"/>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Clr>
                <a:schemeClr val="dk1"/>
              </a:buClr>
              <a:buSzPct val="100000"/>
              <a:buNone/>
            </a:pPr>
            <a:r>
              <a:rPr lang="en-US" dirty="0"/>
              <a:t>DISORDERS: HOMEOSTATIC IMBALANCES </a:t>
            </a:r>
          </a:p>
          <a:p>
            <a:pPr marL="0" lvl="0" indent="0" algn="l" rtl="0">
              <a:lnSpc>
                <a:spcPct val="90000"/>
              </a:lnSpc>
              <a:spcBef>
                <a:spcPts val="0"/>
              </a:spcBef>
              <a:spcAft>
                <a:spcPts val="0"/>
              </a:spcAft>
              <a:buClr>
                <a:schemeClr val="dk1"/>
              </a:buClr>
              <a:buSzPct val="100000"/>
              <a:buNone/>
            </a:pPr>
            <a:endParaRPr lang="en-US" dirty="0"/>
          </a:p>
          <a:p>
            <a:pPr marL="0" lvl="0" indent="0" algn="l" rtl="0">
              <a:lnSpc>
                <a:spcPct val="90000"/>
              </a:lnSpc>
              <a:spcBef>
                <a:spcPts val="0"/>
              </a:spcBef>
              <a:spcAft>
                <a:spcPts val="0"/>
              </a:spcAft>
              <a:buClr>
                <a:schemeClr val="dk1"/>
              </a:buClr>
              <a:buSzPct val="100000"/>
              <a:buNone/>
            </a:pPr>
            <a:r>
              <a:rPr lang="en-US" dirty="0"/>
              <a:t>A.  Infertility </a:t>
            </a:r>
            <a:endParaRPr dirty="0"/>
          </a:p>
          <a:p>
            <a:pPr marL="0" lvl="0" indent="0" algn="l" rtl="0">
              <a:lnSpc>
                <a:spcPct val="90000"/>
              </a:lnSpc>
              <a:spcBef>
                <a:spcPts val="1000"/>
              </a:spcBef>
              <a:spcAft>
                <a:spcPts val="0"/>
              </a:spcAft>
              <a:buClr>
                <a:schemeClr val="dk1"/>
              </a:buClr>
              <a:buSzPct val="100000"/>
              <a:buNone/>
            </a:pPr>
            <a:r>
              <a:rPr lang="en-US" dirty="0"/>
              <a:t>	1.  Female infertility may be caused by ovarian disease, uterine tube obstruction, conditions in which the uterus is not 	adequately prepared to receive the fertilized ovum, and inadequate body fat. </a:t>
            </a:r>
            <a:endParaRPr dirty="0"/>
          </a:p>
          <a:p>
            <a:pPr marL="0" lvl="0" indent="0" algn="l" rtl="0">
              <a:lnSpc>
                <a:spcPct val="90000"/>
              </a:lnSpc>
              <a:spcBef>
                <a:spcPts val="1000"/>
              </a:spcBef>
              <a:spcAft>
                <a:spcPts val="0"/>
              </a:spcAft>
              <a:buClr>
                <a:schemeClr val="dk1"/>
              </a:buClr>
              <a:buSzPct val="100000"/>
              <a:buNone/>
            </a:pPr>
            <a:r>
              <a:rPr lang="en-US" dirty="0"/>
              <a:t>	2.  Male infertility is an inability to fertilize a secondary oocyte. </a:t>
            </a:r>
            <a:endParaRPr dirty="0"/>
          </a:p>
          <a:p>
            <a:pPr marL="0" lvl="0" indent="0" algn="l" rtl="0">
              <a:lnSpc>
                <a:spcPct val="90000"/>
              </a:lnSpc>
              <a:spcBef>
                <a:spcPts val="1000"/>
              </a:spcBef>
              <a:spcAft>
                <a:spcPts val="0"/>
              </a:spcAft>
              <a:buClr>
                <a:schemeClr val="dk1"/>
              </a:buClr>
              <a:buSzPct val="100000"/>
              <a:buNone/>
            </a:pPr>
            <a:r>
              <a:rPr lang="en-US" dirty="0"/>
              <a:t>	3.  Many fertility-expanding techniques now exist for assisting infertile couples to have a baby. </a:t>
            </a:r>
            <a:endParaRPr dirty="0"/>
          </a:p>
          <a:p>
            <a:pPr marL="0" lvl="0" indent="0" algn="l" rtl="0">
              <a:lnSpc>
                <a:spcPct val="90000"/>
              </a:lnSpc>
              <a:spcBef>
                <a:spcPts val="1000"/>
              </a:spcBef>
              <a:spcAft>
                <a:spcPts val="0"/>
              </a:spcAft>
              <a:buClr>
                <a:schemeClr val="dk1"/>
              </a:buClr>
              <a:buSzPct val="100000"/>
              <a:buNone/>
            </a:pPr>
            <a:r>
              <a:rPr lang="en-US" dirty="0"/>
              <a:t>		a.  In vitro fertilization (IVF) refers to the fertilization of a secondary oocyte outside the body and the subsequent 			introduction of an 8-cell or 16-cell embryo for implantation and subsequent growth.  </a:t>
            </a:r>
            <a:endParaRPr dirty="0"/>
          </a:p>
          <a:p>
            <a:pPr marL="0" lvl="0" indent="0" algn="l" rtl="0">
              <a:lnSpc>
                <a:spcPct val="90000"/>
              </a:lnSpc>
              <a:spcBef>
                <a:spcPts val="1000"/>
              </a:spcBef>
              <a:spcAft>
                <a:spcPts val="0"/>
              </a:spcAft>
              <a:buClr>
                <a:schemeClr val="dk1"/>
              </a:buClr>
              <a:buSzPct val="100000"/>
              <a:buNone/>
            </a:pPr>
            <a:r>
              <a:rPr lang="en-US" dirty="0"/>
              <a:t>		b.  In intracytoplasmic sperm injection (ICSI), an oocyte may be fertilized by suctioning a sperm or even a spermatid 		obtained from the testis into a tiny pipette and then injecting it into the oocyte’s cytoplasm. </a:t>
            </a:r>
            <a:endParaRPr dirty="0"/>
          </a:p>
          <a:p>
            <a:pPr marL="0" lvl="0" indent="0" algn="l" rtl="0">
              <a:lnSpc>
                <a:spcPct val="90000"/>
              </a:lnSpc>
              <a:spcBef>
                <a:spcPts val="1000"/>
              </a:spcBef>
              <a:spcAft>
                <a:spcPts val="0"/>
              </a:spcAft>
              <a:buClr>
                <a:schemeClr val="dk1"/>
              </a:buClr>
              <a:buSzPct val="100000"/>
              <a:buNone/>
            </a:pPr>
            <a:r>
              <a:rPr lang="en-US" dirty="0"/>
              <a:t>		c.  In embryo transfer, a husband’s sperm is used to artificially inseminate a fertile secondary oocyte donor. </a:t>
            </a:r>
            <a:endParaRPr dirty="0"/>
          </a:p>
          <a:p>
            <a:pPr marL="0" lvl="0" indent="0" algn="l" rtl="0">
              <a:lnSpc>
                <a:spcPct val="90000"/>
              </a:lnSpc>
              <a:spcBef>
                <a:spcPts val="1000"/>
              </a:spcBef>
              <a:spcAft>
                <a:spcPts val="0"/>
              </a:spcAft>
              <a:buClr>
                <a:schemeClr val="dk1"/>
              </a:buClr>
              <a:buSzPct val="100000"/>
              <a:buNone/>
            </a:pPr>
            <a:r>
              <a:rPr lang="en-US" dirty="0"/>
              <a:t>		d.  In gamete intrafallopian transfer, a sperm and secondary oocyte are united in the prospective mother’s uterine 		tube. </a:t>
            </a:r>
            <a:endParaRPr dirty="0"/>
          </a:p>
          <a:p>
            <a:pPr marL="0" lvl="0" indent="0" algn="l" rtl="0">
              <a:lnSpc>
                <a:spcPct val="90000"/>
              </a:lnSpc>
              <a:spcBef>
                <a:spcPts val="1000"/>
              </a:spcBef>
              <a:spcAft>
                <a:spcPts val="0"/>
              </a:spcAft>
              <a:buClr>
                <a:schemeClr val="dk1"/>
              </a:buClr>
              <a:buSzPct val="100000"/>
              <a:buNone/>
            </a:pPr>
            <a:r>
              <a:rPr lang="en-US" dirty="0"/>
              <a:t>B.  Down syndrome (DS) is a disorder that results from an error in cell division called nondisjunction, involving chromosome pair #21. This syndrome is caused by trisomy of an autosome rather than aneuploidy of a sex chromosome. Although it is more common as the mother approaches age 35 and beyond, many women under the age of 35 give birth to children with DS. </a:t>
            </a:r>
            <a:endParaRPr dirty="0"/>
          </a:p>
          <a:p>
            <a:pPr marL="0" lvl="0" indent="0" algn="l" rtl="0">
              <a:lnSpc>
                <a:spcPct val="90000"/>
              </a:lnSpc>
              <a:spcBef>
                <a:spcPts val="1000"/>
              </a:spcBef>
              <a:spcAft>
                <a:spcPts val="0"/>
              </a:spcAft>
              <a:buClr>
                <a:schemeClr val="dk1"/>
              </a:buClr>
              <a:buSzPct val="100000"/>
              <a:buNone/>
            </a:pPr>
            <a:r>
              <a:rPr lang="en-US" dirty="0"/>
              <a:t>C.  Fragile X syndrome is due to a defective gene on the X chromosome. It is so named because a small portion of the tip of the X chromosome seems susceptible to breakage. It affects more males than females and may be involved in autism, in which the individual exhibits extreme withdrawal and refusal to communicate. </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Autosomal Recessive Disorders</a:t>
            </a:r>
            <a:endParaRPr/>
          </a:p>
        </p:txBody>
      </p:sp>
      <p:sp>
        <p:nvSpPr>
          <p:cNvPr id="682" name="Google Shape;682;p77"/>
          <p:cNvSpPr txBox="1">
            <a:spLocks noGrp="1"/>
          </p:cNvSpPr>
          <p:nvPr>
            <p:ph type="body" idx="1"/>
          </p:nvPr>
        </p:nvSpPr>
        <p:spPr>
          <a:xfrm>
            <a:off x="899576" y="4522688"/>
            <a:ext cx="2428367" cy="54428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00000"/>
              <a:buNone/>
            </a:pPr>
            <a:r>
              <a:rPr lang="en-US" sz="1800" dirty="0"/>
              <a:t>Cystic fibrosis</a:t>
            </a:r>
            <a:endParaRPr sz="1800" dirty="0"/>
          </a:p>
        </p:txBody>
      </p:sp>
      <p:sp>
        <p:nvSpPr>
          <p:cNvPr id="683" name="Google Shape;683;p77" descr="data:image/jpeg;base64,/9j/4AAQSkZJRgABAQAAAQABAAD/2wCEAAkGBhQSERUUExMUFBQVGBcUFxUUFhUVGBYVFRQXFBUXFxQXHSYeGBkjGRQVHy8gJScpLCwsFR4xNTAqNSYrLCkBCQoKDgwOGg8PGikkHyQsLCksLCwsLCksLCwsLCwsLCwsKSwsLCksLCwpLCwsKSksLCwpLCksKSkpLCwsLCwsLP/AABEIAOsA1gMBIgACEQEDEQH/xAAbAAACAgMBAAAAAAAAAAAAAAAEBQMGAAECB//EAD8QAAIBAgQDBgMHAgUEAgMAAAECEQADBBIhMQVBUQYTImFxgTKRoSNCscHR4fAUUgdicqLxM5KywmOCFUNT/8QAGgEAAwEBAQEAAAAAAAAAAAAAAQIDBAAFBv/EACkRAAICAgIBBAIBBQEAAAAAAAABAhEDIRIxQQQTIjJRYbEFFHGBkSP/2gAMAwEAAhEDEQA/AIlqVajWpkFeGesdqtZ/RqdwKkRaIRK4IsxXCUynQCqHiOHg3CAeelegdoGK2jFUzAcObvA3nQuikS3cCwZS2AaYlKmw1rwD0rs2qArAytQ4nRTRzJQmOTw0JdBirZWLtqSTVg4Th4XSlq4eSB51aeFcPLAAChj2NkdA62jUi4Yk7T6a1ZrHAraDNc1nYExPoBrRNroqADyXl6mtSxfkyvL+Cp/0BIkGeo0n8aktcJZkJG4O3OrzhMKnNRPmJooYe0NlUH0APyqqwJk3mZ5jdw7LuCPWostelcQwltxDAe+n1qrY3gBU+An0JH41GeKuisMl9ldIrk0wxGDZN2E9ASfyoNlqVUUIDUNyiWFQuK4IvxC0sxFqnN5aBvJRTFYqNmo7y6Ua6UPi9FotnIRPaE1ldhxWU1svo9AWiLdDpRFqpkAm2KKtrQ9mjLIrgiTtGdABS/hliXAo7ixzXI6URwjD+LasvK5Ua+NRHiW9BWnSpqxxWgzgTLQHERpTS4tLOIuADyA1JPIDc0kuh4d7AeFcO7y5rIUbn8vWr/gbiIAFEct5J9TVEwXFd4BAGkc/TTntPy5U7w2JIhiYjYef7VfEuPZnyS5dFk4oWyk/eO2uw6eVVS9xfEI8qHKjcCToOemtOjxIZdx7/P3/AHoEcTQnYAjn51peyCTQbhO2IjxH2bQj/vrWK7V2juHXzAMf7ZH0oNr9txldUJ/zAj/cKV4vAsp+ysoZ2yvr9Z/Cu2Doc4ftOOTBl6a/VSf0ou1xbNGUF0YgQsl1JMAjmR571XE4ZiR4rgFkf5jab8AG+lDNxg4W4HLKRuGXMp0O7W2/LWptNDJosnFPFvz2bkY3now6UmdKfcVuozMyHRxbuXU2KtdQOlxT56z5jzpRibce2h/I+lTyLi6K45WgNlqF1ohqiYVMoB3VoO6lMbi0JdFE4XXFoLGL4TTO4tBYr4TXAKs9oyayt4q9DGsq6se0ehoaJt1MnDDRNvhhqfCRHkjiyaMtnQmurXCzUmMwLLbJFJKMkroeLTZVMVdm4daecDtGJNJksqx31J+tXPhfByEFZcScn0asr4o4rlzTIcKNctws1q4szckJ7zaVWO0F8yttdWaGPz8I9Jk//WrniuFwKoXEb/21xonKco+WUD6T7mgo/K2dKXxDcDbCAQduf4mT/wAmjlxuh5zsOX8ik/DVLdPPy8qb4fBcz60yAonN92011NDiQWPtrTKxhizyRty/KuMXhis+ev8APlVFI5xFpuuDp8jJ+XSmeC7RMumUTtqzf8fhQ1kTFd3sD4gNvOmsXgMW4q9zTuwPQqPeTM0g4nwOQ8l8zzOpbfzAA5bfXq0s4WdeeoNNMBA+IetcpAeNCriPajDrgsxHd4kdxh7iHTMqQveIY1GVQd9I2nWuuH4rOhB3H1H8P1FJe31hXVlj09dxQHYni+ZUBOq+A+nw/mK7J8lyFiuLos71GxpueEzUb8IqFMrYlc0Lep6/CaGucIo0zrK9dNA4vY1Y73CqXY3hkKa7izrKVfQTWV1i8P4jWVRPXZX/AEexpE0TaFK1v+dEWsR51ps8+hxZFAdpMRltEAxUti950i42p7wSZFZ/UZOMLRo9PDlLYq7P4bPfX616pYSFAqicBwy95Iq4rf8AOo+m+tlc63QfFclaGF6sDzzrTaIUCcbvhLbNOwJ+leM47Ek5jJ+Ifp+lekdueIBbJUbn6KNT8yBXld0TbbrJNRTt2M1Sot3Y9c1tj/mNWIWjy36nl6DrSD/D9D3bHkW+oAmrdAB8zQrZaP1MwtjKK5v2gxqYmuQtURzQB/RKp9akvICPMVLc3rm6NDQDR1Zt6nodakdJmK0u1T2UrgUUftgCDrz/AEFVXsjcyuxmAX0/PT1y06/xD4jN0KDsI+dJOD4XKwjyOvkf1NPTUGZ5Ncz2PAXQ1pD5D9K7cik/B8T9ivv/AD60Q+KFTT0UoKcihbpFQvihQ13E0bBR1fil2LjKa7vYmgL9+us4pnEXi4aytccHjrdco6LJnpKYIzRNvBGmQwtT2sLVeLMfMA7vIs9KrmJvPdcnpVq42uS0arvDk09a871UmpKJv9NFOPIc9nMA0SafDBGi+D4CEGlMf6WtWPG1FGbJkTkxSmErp7eQTTL+lNQYnDzTSi6FjJWeZ9rTIYnf9Wj/ANT86qAw0q3811q+8cwBa3dMahsvuBP41W8DZhTpr/D+tZ4ypGhxtln7N4LJhbYGhYZp821mgePY+zYPjz3H3IUxAG5JmAKsnC0mxb/0L+FIeMdnc7OTqHUqRtoeYPWrwSfYJWk0hbwTtfYuvkS46nkHIYekirZaYxrXnXDuxow7M0yxkLM6TzI1k1euGMRbhpMdapOKX1EhKVfJBF25FCXOKBdw3sJrOIYoqNI96847UnEuUZHYTIIk+EzpoPKuhHloM8iirPScNxZHMTB6ER+NN58NebdnWvWzaW+c+YSQdWTXTXcSOVejYO1pEyPOlap0FS5K0eR9qNcW+bYGal4RczXD5QPmY/I1namxOJu9FMe8VBwbwhj1aB6II/8AIimctEK+R6L2asZ7PoSPoKYtwuhewb/YvP8AdVje+OlRSsexA/DKEu8PqwXr/lS+7fPSu4nWI72ApfiMPFPr90nlQF60TyrqOKBxu0S+gJrdXJuFgnUVlOrQeR6OuF1om1halCa0RbSvR4nm8iq9tLOW0PUCk3Z3B95dReQ1PtVi7dL9kPUUR2F4RlTvGGrbeleVlw+56lI9PHl9v09lpsYcAAVL3QrYrqvYUEeU2zjuhUJww/Giayg8aZyk0VXGcIBe4p2aGB6NET/tqlPwgqzCP+RIn3ivV79kazzH4aiq4MBLHSemn1+deXnwU9HpYM9rYo4TpbUEbD86Lv20bfSpMTge6EcopQuEfEPkVgigSzHYL1PryHOujapGtcZLk3okaxaGo189Kmw9sPoAT5AUNe4WLbsmfOEIGYCOQJBA6HSmvDMQoW4w+6DHrVoqTeyM3FdCbHYZT4WEdJpaeAwdpFWnAYPCX0TM5F66WUS7TnXxFcp8O2oHPlUNxu5ZrbalTHUGRIIO+o60XFxSb6YVKLk4x7XYqwnA1H3R8qcqoRCToAJPtUVvGhjA08qX9r8d3WEb/OQnsd/oD86i2uxnE8u4ljDce4w//Y5I9zP4V1hLRlI2B+eup/7j9KK4fwd8RcAHhA58kTmTVnt9nwLFx4gZYT/Sux99D71JzEcbZYuwlibLf6j+NPsVZA5Uu7G2SuFB/uJP1phimmtGNLiZ5v5A5Aoe4FrGBoS7cM7U4tnbovSh7iLXRbShrr02hbZprOtZXKXqyjSOtl6G9TIahG9SgaVsMZVu1+PRiiE/fE1cuHKBbUDaBVR4l2KW4xaWkmd6suAulECkHTSsmNSWRykuzVkaeNRiNhW6ht3walBrWmmZWjdZWVlMA0RWstdVo0KTOE3aLC5kkbKCSOZGn0qpMGAdbZQpcCk5lDaqcykTpvB1B2rrtJjb+M8NjFf0+XEXbNzwjNbGHOaGWZfOIMSBlcaHU13grQ8QVswBHKNwDIHQz6VlyY6laPQwTfCmd4bD5RBJPUnnzJJ560Utte7YTvvECfWoL7cgD84/ChGFzaDH+r9qWKoo3ZFZtZGlGZG/uQwffkaIZCAzFmuMdSzakmIH0Fc4WyZk/WPyobjvEO7TwkS0gc9BoTFK0krZWDlOXGIJc4kEdS+ksAPkZ28hPtXXa0ZzaSJjxSdgWIWT6AfWqJxu/cdWkkokFiY3JhQPPWrlwDGPeMnRiiaMDEFYBA+XzozwccUZ/kWWX/1lj/Hn+Rvwvg6L9kuoEG63XmE9SNSOQ050w47ZBTIuxEmOn/MfOiMMUw9tQq5iw57EnUmdx50bgeHZx3m4J57n9hWd4n0uwOdbfRrC4fu7CWx90AaelcNZmmHcGtHCVdRpUZW7di44SobmEpobdRulPxBYlfCUHewYp1fWgLoo0CxO+E10rKPYa1ldR1lnnWpUahs1SWzV2yFBqVMqih7bUTbNA433VdpWxW6Ro6zoGtzXFbWmTYtHU1zdJgxvXVCd+Ruf4KqGKs8r/wATrXdNax1h8l1iEuLoVJCtkuMvMhZXXlHSmXY1sRdtWnuplm3qwMI2eGBg65hA2kamn3E+HWMZdt2XIYE9+1sDcWzl1I+6S0R5GnGNvLaXYCNAANuQCqK7LNOEY+UVjcckmun4AP8A8bJnX5Vl7BZROkfKoGe+5kDKOWY6n2H60zw6MLbd5H7VlTKWxO1scqpHbfHhQttAGvNoI1KjrA+lWDjnHkwtt7jnSYVRux6Cl/AbqsoxDqov3f8AYnIAnfSCeZJq8IJJZJq1/LC5S3CDqX8IoXGrL27S2nVlOjHMCCSfva76869B4diGt27YVcrZBbFxh4QAs7qZMxHlrSr/ABEsi5ZtsrZilxQQuuVbmkkb7gfOnuPcKCqqQqRJy6KXhM23Jcx8prp7xr9tsKi1J34SQXw7E50WROUkaEESOh5jarbwG+TbGYj0HIchFIcLh8oyKsARGogCI5elWPAqVUCNPL9KSEadlM/1phxtg0u4jcyDXnzpgi1u7aDCCJBqko2YE6EWHvZjXd2mGH4Wizz9eldf0InXWprGynNCG6hPKhWwRNWhrAHKhb4AFHgDmV04DWsoy9fg1qhSOtkuapVeoudSIKIEFW2oy2aFsrRltaBzJVruK0orsCm4iGgKwOOtD3CxYxEAbHqarWKtFMQb/ed2wCoFMMryZiNDO+1PqI6hastVy5Gmk766UAYZmBCyDrGo19RvWXOM2sviuLbLSMrEZidvCu7HXl1rdq2rFipMnWDoRpB19q600GGmLOIcWTDZWZSxNzu1CiT49dKbJat3YcHNuNDseYjkaQdouFG5bYLOdXt3EJJMFWEn5TQvZvh1xMdiLise6dVJSfCLkxOXrlAqc2i04N/JFsNtV1rzL/E7t8qqcLYYFz/1Sp0Rf7Z6mn/arhWIxV1bYxDYewJ7zu/+pc2gBvujeuMD2OwGHQqthGnVmufaMx6ktzpYZIQfKW/0K8M5KkUnh3DDjbne3h9lZAAQEEuwEkkzt+lPxDq17DopCEoVK5CCPi3B8tIqwYbhgl3tQqkKAvKU0EDbbSkWHxQRHt20hczkqqkQGMMTJ36enlrV5fdVLpdIpHDKMm135Ybw3D94v2qqDmXRTpmt6iY3119qOucPDMQ1xgmjMsqA07gmJiR1qWxZVocMTmUGdBI5cv3qVLIW5MSSu51Mg9T/AKqSjQkmvk7CbUMZXYCD89PLmaZXuIqm5UQYg/Edpheeh3oezbldzuNvUUQ+ABYOYJHNht++m9URlyvkEYfGBwSuw5/t+tc43idu0suw8hzYwTCjmdKB4mAFILqFnOxOgCgCSSTtIHTeluKsWi9m5cUs2cC2dcxP/qoAkgadaN7ozUT4TtKLzhUFxEBlndZOuoQEaAajXXcetNxjgbjWzoQAVP8AcCNdeoP4ihGCg5UGUGT4fB5Hb1ouwoB5bAAenrrXWUcKInx0DXlSXiPFB1pjxO0S0AbjNP0P886ofajBXZAUnU61DJJxDCKZzxHtWitE1qlOE7IE6tJPnWVn5SNHGJ6aEqa1arlRrRFsVsoxk1laKQVDaWiVFFIU3IG+ldg0NirPeIyyIYRPSdD+1cWZtqQzyFAGZiJ23aBvT0Aju4jKSTOuwHOJ8vKl/EcK7qWRwpBzAlZIgRBBPMT86MuYa4bgIy5ADzOYsfyobu7xyypQtIZQVcTPOTsR0oM0KSQm4Z2YzXu8vuL934rTlcnd6QQADHQ1a7OBVdee+5qTD4cKBoJjWNflUgbrQFlO9R6AOKHwGI3FQcIXKG6kz9KBx/HA9zuwjAZS2Y9VfKQREA8951rjBY3K46HSseSaWQ0wg3iBOKYoqzeFiZOgG/vSpbN28ZeUT+0HU+pq149gPERM0ovYZ3+Fgq+kn25VlnGmbMc/iZaxoSLSDXy5DqaD4lw+Bca2BoMp03LgnMzGZEkDbTSCNZnIVRlQSw3Y6x5miXtxkMEETrlLA6c1GnMmd6v6dvkJlTq49kPCLgW2oYiQo3YE7mouL8JfE3LIRmFsFu8ZXKAKQIJIInbbzoyxeXPzkyT4WGsjlFNZVhCmTt1A9a3LTshkWqCbDWbNoKXVVUfEzD7vMn2rrEBB4pSCIkmcwPIDznlSVeHnusRbYDIVLZo3LqcwBgbADrvVdxli0gtXri3JRV7u4s5NB3hmDAEAzI5V3LdGVx82H4HH2r9mMQodCSAhEwqaqGyk6jTpyp7h7Vlit1bYzxlUknRfKTpp71Ruy2EuYzEG8Gy2FIDQBFyN1U8tY1q94jBZly9JAOkCRofwo7ukaJRg11sx8UUAeJMmCfEGGxygER19qm4ZcclnYaEkgzIynaOlLwCFW3u0+MwVgGdYHM7fOnWGTLb0IYAcj+GpFPRleltkrmRSvF4BW5VDd4o6hTEyTvpKzpRq3pA5SJHvUpUzkmlYAmFArKMKa1ql4nWYKkQdRSZb7oYMn1H50bb4t1H1oLNHzou/TTX12NrKxz+dFLSu1xVDyNG2sYp5706nF9MjLHNdoGxTQ5HWI9aBW0DcYNrqCf8AOVC5ZHTWSP8ALTDiOpBH8PL8aToX3W2SzPLOWUAKTHwkzAQARG4oNlluKHD4/Lp12J285qfDsCRuSKq3GMK+KHcW2VScrXAS3/SDagR/cefkOtWTA4FcPaCBjA5u0nXYSeQ2p0TyUnxQW13/AI0/nSq3x3tXatMUui4MsMsBoYmdmHy186dvbYg6n3FVfH22xCPbVFLjNB3JI0iTt1+VBvWwQx2rNXLykZlEA7em+nTeaG72sxiNbUZkZRtqNPntS84oda8eV3s9WCVaH13iYZMpGtQf1PLlSv8ArkSCzATpqdz0HU0zwKi5t9RFOoymwaggnCWxO0Dp19a54xeIgFsqMNcquXA+9DCQNOsVHiuIpZUsxJy8lEknoBUl/iCMVywZiC2gncDyrdjhxMsnyds1wFTDeLMoLKHksMsrl8R33jyII5VYbKoqgSOvuaHFvLb1gNOoB0I6x6a+oosXhH7Gr0ScnJCrjOIBwzpm0cFNNTDNlP0NU/EdlR/Tm2MXdKFdLblWC5jk06QCasXGeK21a2jOBJJ+pj61Fj76sqpIZTAI56eIafX2Fcm0WWOEu0Hdn8Mtu2LVsZLajwnr195501uqEQyZ9TFI04mqWgzFQNdWMSdj7Ui4r/iMlsKQjXGLBA0FV1MZgCJrkwzxye/BbbnHFtsNMxMCUAIM6AliQB0rBxrIuUWQF6KRpO09D78xVLxOJxGIGrFGkFWTw+GRIgg8p/atdmsTfutfty120pGW42hmPEmgEj96EZ8roze1G6kWbil0k2yWJGvw5RqdF+KmeGTNaU+Wm3I+VVfieMHfi0xkZRpAADGYknXQEfTarDw05bFtQdAoANcxpYpf6CEOsGsoV8SwOq5x5aGt0nNA/t5+KJkugncVOtgf2g+1DXLAPka5WzcX4dff9aZ/4EjFPqVf5GFvDqPuD5USmn3aTHGYj/8AmfbLRGGvXzupHypL/H8FXhlVuS/6TcXuQq6RqRry0mgbbHcE5PvM0CABr8tNaJx1hyozQddAddYMaUHf4bltLbBM6M5z5RlGhBbkPTXSqLZJPgM8LkQMUXViJPNjED2AERVY7XXft7Fy6c2GIZWQ6qrwQHK89+fSmq4oAWlH3iYOpAMaDXbQHfyrOI8PW7ZuWmiXBgnU5uX1/GnjKpUznC02uzfZm+YZA2ZFyhNc3hIOubmKJ4jxW1hFJY5naSEB1OpOg96onFOMuVK4MtZvBVRlVYyw2VwDsCN5OlHJwc3ineMzvEM5MmJnc6npSbgqY0Ie478DbA9urd+53dzDlFJgOxR1zDaQNRpzIozi3ZSzeUtbAt3DqCPhJ8xtB8qAu8L7ofZqIIiNj6zXVriT2BmVGZY1TTTqRrr6CkdS7L+04rljYj4Z2Au9+HxAMAEjKwKiNACRqSZn2q64bAhBAFc4PtKr6MFQ6AeMHNPTY+xFGNiAAW2AEnpA1JrowiuiEsk5fYpfanDMjOcvhPiWOZ3OnXWoOEYNmRYzNm8lVgo5BjoPXU9KXYji7Xrt18zsROUPmAAFyBAOgERRODyqipcdkIBcFCczuSVGUgagRsddqbRe3xpl1tPlUiACV1I5mP3o03fBPlP0qt4bHrH2h1OzqWyuNv8A6sDoQdqY8SburBMvoIAmddhHnRTFcYuqZW8TYXEXHOUOFUBl3IbMxOVhqHA/Goe0WJCtYRQ7BTOvhhICnOrGY0MelZ2JQP3rSYzaEEgnQyfT2qt9p8UbnERZBb4FBPMqSWb/AMo9xRZSEEpdlv4Fh0xU3iZUmFUqPhGk6jnvTe7wnDs3jQMVPh1YRI/ykUp4di1RAoVltjwiFkjKP7RrypzhkUeLUE6DSNJ5zzrkqOy5E3TCMPwu0QRkIUjkzg/OZFA43ucJby2xkDNsCTLMdZzTp50di8WLa/EQfWfQRVO4jg/6m8rmSygx4ioA8o84oXWhI47fJBOBuE37uZGgJJuHQM51MDYwIB9qtuDtqLNsnmo29PKq5fs3TaFswpO7A9P4KsWAt5bFtTyUDly0osi+RIEXpWVEbOuhisrjq/bBrLtyZX8pmjbVzqGFVKxg76mQs+4/WmtnFXhurj6/UVCM2jXP08X9ZJj9GB5kfSubmGfdWJ8ppXb4u46HyIphg+LK5CkQx6bU6mpaIywZMe0iQ4oqJukAzAG59B50uveM3JQ+KMp0n9hP40Vxq2dCCee0SYGmh/mlLsNjs+xjKYaQQ0HSYO2sHnT3QkVGSJLeFgIp8RXY66amCfYkUOcUyXoZwAFEFoBYsSPD6aTR2widR1/Oobzo3hZQx3ykA+4nb1qbKpfgYf06sJAAnUkAanmTQ2GwCpJBien6UE9loIJ0/tzMo/7lIM1yuKNpYPXTUsQD1Jj2prAk1pBOKxZWSYAAIzchAkkrv0GlJlx927chF+zP3nGWVGhMRpRS8VtsJgkCSDvPUjr67UDe4gxBYH4xlAGsRMa+prjmr2iHtHiu7sl1mSYBgCcxieoj86qljjN4wil4OhVXMRB0iiOIzi4Fonu7aFDcg5WbMpypO+xk7ajpT7h2DWwglfhGpXUaDU660GaMdcboScLtMC86vkAbMQAGLKFHkNfrV2wTEWFzqFJ01IkEnSIqq24uh4JBueIxIOTMAsTzOX5U/uvORHIJBViNOVd5DGKevAcOHyYXRHGV9SOepjmSNJ6VF2ouCEtloDHdtQuWCDHqI350Vhu7kaqIk7x5fnSvimMUlpDFQIB1YT9TTXRFw5OiThWDW1acKeuqkgGRpH8OvrVE4YjNxR7jLIlwvM5JUCeWy7+dXDF422iAKzAaTlJEAa68htzqp9nuGXTjCEnXNLNBEE66j1pzlUaR6JwZbTOzkidhsJ06DfamOOvoF2GvUcvelFjhK2BJIYjYsSYHkNpoLF4h20DbdRv8jSyZKEblZW+Jdoc2Ia2MPcuG2fE1qDuJE6g86I4fxq5/1LOFZ0HxNcYjKAdYBEtHl0rns5btNcu3CHt3A57xi2VGE+HQmCMscpp5xi6CltLTr43UQpHiSZYCK5faqFlllxpMZ3bZzEjmBpyE60r45xzusoHxZdp21NMcTxAW50Jk6Rzga79BVQ7VAviFC6lkWPeax+sk447ien/T4qeap+Edp20vA6a/Wso3hXCRbHVjuevkPKsrJHDma3M2z9R6dSaWNMftjzzUUdg+IToRrQOa0dNB8xU1jDp91vrNeqpp9M+fah5i0NjZR9wPwPzoYcJyMGDeEakHce9YFYedS28zRqBHI86bimwKcoL4y0dWLjYi0RcQIZOUBpZY+ElhsTvA5Ugx2LFhjnUz8ObY/PmKsV2AukD1hfnSriJtMhV7gYn4fLzUc6pJC4ZJafQtTj9u54VuKGGkkiQRodOv0pZxDtA8FcOjO4MG5lJAMwTrv9a8/wCOYa5ZvMxnITIuKIBJ01H3T5Vxa7VOmjGehH51Po2e22qTPTn429pB30EbG5bViB5sm49dRRYvLctnIwIYfECGB0615pZ7YXY0uAnzAI9udCYXta1q4+VEOc5miQpMbQDE0i/Z3tyWvB6jevDLHiVdjGXUDl1M0nxOORIDuAmqxpnYk6AAc+XtyrzzjHbPFYhgts92p0AQSfmdaOw3BntKhNwi6QTmckquoAUmPDuR60ewJRhtl0W+CqAIbaSAqgSAo1+7PSi8ZcV7ZQMJaFEQYMztzpfwe/cZV7xQrKNdQZnSdNtmpg6hmWQDEtqAfIfjQKcotL8A1pXzrnyaaSgKzrmBidPSmouKG1Ou/n0pXctKLgGUcj85G1MLZAYwB00H861yOtJaGDXgbbgMAcsa8pk0gu8UAgMpGs7SIXXSPQCu+03FWt2DlUsS0aCYAAJJqgXO0RYFuZ0EyOentOtN5BFdyLLffvmiTCsSVAgu0ypJOugIFXbhmFt2LebQswkz5iqlwy4oKWLlqWgXe9B03kjqCNveiONcSuXZt2yNfaB6j9KdmeNTb49G+Mdq7Yui33hExA31O2lHYHDXyuY5V2MEGTHI77ikfD+BWbQW4zfayfiltRvJOkU/wfFZdlJJAG4iAZ02Ou9cl5C+UlphHCcFbRmPdKrE/GGmeWhJkbRGkbVLxbG5BKqGI1mB4R1JoK5jCCWklTqYjcbHagrii6cxdhuCFMBl6NQsEYSokbPejLcyTPIHwnfwnaf5FTYnD27J71joqKknkB08zUtkc9jsI3CjYftTNuEq6pcKK7rBAuap5wuwMczNJOHJUP7kcbt3XTrspaXsTiXLWluC393KDEDTeIJrK9GwuOViVBAZdCnNemg5Vqp/2v5bNC/qtKowVCm5gIO8+R0rS2DzBHnSHg+LfvD42joSSPkaudrVJNRjihPcdCeo9z0zqTTN4RiF1PvQd7GOXPdrMaZzAUehNAPdIcLJidppji9NBsIjy3rdFcY0ee/tb8i7E2rh1ZwWOh1JEdKQ4vg7h87Ylt9mEjY6ATFMrt5u9QSYO/tNR9rEnDN7cyPwrk+TorJ0rEd7hjAHxswb/wCNm1584j2qv4zgUvlCHM0kBg1uY3g5YNdv2kxCsii6YlRELttrprTbH32ONw2u+aYgTK+VF42nsEfUy6RTr/ZK8Z+ydYPIqw+YpPjMBdtkDVfIyD9a9kwupM9W/GlfF8KrG7mUGE0kTGo1FSo1udXZROzOGZtRq06TIgjWJHp9auXCBmDsSGIlDmGmX4vC0eZ3naq4LAt3LwTw5Q2XU6eGefnT/s+fsiORJ95y86bwJdyobYJcqjPmmAAT90DYZl9ecUXhxLEq55LyYaan8fpXYWosPYUrMa6mRIMyeYoDJqqRxeRpLZuemg5adfWp7JP9xk68hufSlti+xVQTR1j4R6CuHnaQlw/aN7969ZC5O7MM7EGDMAqoAJkDrUi8IsXMSpIDQCzRAiP7lGhB9J86pvaTENbxrsjFTkJkaTLcxz96s/YfDg2bjmc5IJaTJ9TOu1PNNPXRDFFytt/odjh4skmwpGYQVzEgCdlzTHpt6UTwO2ELG4VBbbNFEYASATvQ92wpa5KgwBEgGPnQb8s6eouKQTjbKAFc8FiCGG8g/qaHweBt2fs2aCdSeTawdetVjjGIZTCnKJjwgD6jWlz3CBIJmOZJ8+dc2Jjg70eh3hZOmdj5LFSWsDaY7NO4MiaqeCvMdyadYK4cw1O36UCzi0tMY5WUmSHHKRlb0MCJ9hU9o3HzrlOXZW1EGNY05HmK7jxisw19muwSYHLb8KojHkapIk4ZwIWtpLkeJjMt6nesp1YtispmySmf/9k="/>
          <p:cNvSpPr/>
          <p:nvPr/>
        </p:nvSpPr>
        <p:spPr>
          <a:xfrm>
            <a:off x="1673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4" name="Google Shape;684;p77" descr="data:image/jpeg;base64,/9j/4AAQSkZJRgABAQAAAQABAAD/2wCEAAkGBhQSERUUExMUFBQVGBcUFxUUFhUVGBYVFRQXFBUXFxQXHSYeGBkjGRQVHy8gJScpLCwsFR4xNTAqNSYrLCkBCQoKDgwOGg8PGikkHyQsLCksLCwsLCksLCwsLCwsLCwsKSwsLCksLCwpLCwsKSksLCwpLCksKSkpLCwsLCwsLP/AABEIAOsA1gMBIgACEQEDEQH/xAAbAAACAgMBAAAAAAAAAAAAAAAEBQMGAAECB//EAD8QAAIBAgQDBgMHAgUEAgMAAAECEQADBBIhMQVBUQYTImFxgTKRoSNCscHR4fAUUgdicqLxM5KywmOCFUNT/8QAGgEAAwEBAQEAAAAAAAAAAAAAAQIDBAAFBv/EACkRAAICAgIBBAIBBQEAAAAAAAABAhEDIRIxQQQTIjJRYbEFFHGBkSP/2gAMAwEAAhEDEQA/AIlqVajWpkFeGesdqtZ/RqdwKkRaIRK4IsxXCUynQCqHiOHg3CAeelegdoGK2jFUzAcObvA3nQuikS3cCwZS2AaYlKmw1rwD0rs2qArAytQ4nRTRzJQmOTw0JdBirZWLtqSTVg4Th4XSlq4eSB51aeFcPLAAChj2NkdA62jUi4Yk7T6a1ZrHAraDNc1nYExPoBrRNroqADyXl6mtSxfkyvL+Cp/0BIkGeo0n8aktcJZkJG4O3OrzhMKnNRPmJooYe0NlUH0APyqqwJk3mZ5jdw7LuCPWostelcQwltxDAe+n1qrY3gBU+An0JH41GeKuisMl9ldIrk0wxGDZN2E9ASfyoNlqVUUIDUNyiWFQuK4IvxC0sxFqnN5aBvJRTFYqNmo7y6Ua6UPi9FotnIRPaE1ldhxWU1svo9AWiLdDpRFqpkAm2KKtrQ9mjLIrgiTtGdABS/hliXAo7ixzXI6URwjD+LasvK5Ua+NRHiW9BWnSpqxxWgzgTLQHERpTS4tLOIuADyA1JPIDc0kuh4d7AeFcO7y5rIUbn8vWr/gbiIAFEct5J9TVEwXFd4BAGkc/TTntPy5U7w2JIhiYjYef7VfEuPZnyS5dFk4oWyk/eO2uw6eVVS9xfEI8qHKjcCToOemtOjxIZdx7/P3/AHoEcTQnYAjn51peyCTQbhO2IjxH2bQj/vrWK7V2juHXzAMf7ZH0oNr9txldUJ/zAj/cKV4vAsp+ysoZ2yvr9Z/Cu2Doc4ftOOTBl6a/VSf0ou1xbNGUF0YgQsl1JMAjmR571XE4ZiR4rgFkf5jab8AG+lDNxg4W4HLKRuGXMp0O7W2/LWptNDJosnFPFvz2bkY3now6UmdKfcVuozMyHRxbuXU2KtdQOlxT56z5jzpRibce2h/I+lTyLi6K45WgNlqF1ohqiYVMoB3VoO6lMbi0JdFE4XXFoLGL4TTO4tBYr4TXAKs9oyayt4q9DGsq6se0ehoaJt1MnDDRNvhhqfCRHkjiyaMtnQmurXCzUmMwLLbJFJKMkroeLTZVMVdm4daecDtGJNJksqx31J+tXPhfByEFZcScn0asr4o4rlzTIcKNctws1q4szckJ7zaVWO0F8yttdWaGPz8I9Jk//WrniuFwKoXEb/21xonKco+WUD6T7mgo/K2dKXxDcDbCAQduf4mT/wAmjlxuh5zsOX8ik/DVLdPPy8qb4fBcz60yAonN92011NDiQWPtrTKxhizyRty/KuMXhis+ev8APlVFI5xFpuuDp8jJ+XSmeC7RMumUTtqzf8fhQ1kTFd3sD4gNvOmsXgMW4q9zTuwPQqPeTM0g4nwOQ8l8zzOpbfzAA5bfXq0s4WdeeoNNMBA+IetcpAeNCriPajDrgsxHd4kdxh7iHTMqQveIY1GVQd9I2nWuuH4rOhB3H1H8P1FJe31hXVlj09dxQHYni+ZUBOq+A+nw/mK7J8lyFiuLos71GxpueEzUb8IqFMrYlc0Lep6/CaGucIo0zrK9dNA4vY1Y73CqXY3hkKa7izrKVfQTWV1i8P4jWVRPXZX/AEexpE0TaFK1v+dEWsR51ps8+hxZFAdpMRltEAxUti950i42p7wSZFZ/UZOMLRo9PDlLYq7P4bPfX616pYSFAqicBwy95Iq4rf8AOo+m+tlc63QfFclaGF6sDzzrTaIUCcbvhLbNOwJ+leM47Ek5jJ+Ifp+lekdueIBbJUbn6KNT8yBXld0TbbrJNRTt2M1Sot3Y9c1tj/mNWIWjy36nl6DrSD/D9D3bHkW+oAmrdAB8zQrZaP1MwtjKK5v2gxqYmuQtURzQB/RKp9akvICPMVLc3rm6NDQDR1Zt6nodakdJmK0u1T2UrgUUftgCDrz/AEFVXsjcyuxmAX0/PT1y06/xD4jN0KDsI+dJOD4XKwjyOvkf1NPTUGZ5Ncz2PAXQ1pD5D9K7cik/B8T9ivv/AD60Q+KFTT0UoKcihbpFQvihQ13E0bBR1fil2LjKa7vYmgL9+us4pnEXi4aytccHjrdco6LJnpKYIzRNvBGmQwtT2sLVeLMfMA7vIs9KrmJvPdcnpVq42uS0arvDk09a871UmpKJv9NFOPIc9nMA0SafDBGi+D4CEGlMf6WtWPG1FGbJkTkxSmErp7eQTTL+lNQYnDzTSi6FjJWeZ9rTIYnf9Wj/ANT86qAw0q3811q+8cwBa3dMahsvuBP41W8DZhTpr/D+tZ4ypGhxtln7N4LJhbYGhYZp821mgePY+zYPjz3H3IUxAG5JmAKsnC0mxb/0L+FIeMdnc7OTqHUqRtoeYPWrwSfYJWk0hbwTtfYuvkS46nkHIYekirZaYxrXnXDuxow7M0yxkLM6TzI1k1euGMRbhpMdapOKX1EhKVfJBF25FCXOKBdw3sJrOIYoqNI96847UnEuUZHYTIIk+EzpoPKuhHloM8iirPScNxZHMTB6ER+NN58NebdnWvWzaW+c+YSQdWTXTXcSOVejYO1pEyPOlap0FS5K0eR9qNcW+bYGal4RczXD5QPmY/I1namxOJu9FMe8VBwbwhj1aB6II/8AIimctEK+R6L2asZ7PoSPoKYtwuhewb/YvP8AdVje+OlRSsexA/DKEu8PqwXr/lS+7fPSu4nWI72ApfiMPFPr90nlQF60TyrqOKBxu0S+gJrdXJuFgnUVlOrQeR6OuF1om1halCa0RbSvR4nm8iq9tLOW0PUCk3Z3B95dReQ1PtVi7dL9kPUUR2F4RlTvGGrbeleVlw+56lI9PHl9v09lpsYcAAVL3QrYrqvYUEeU2zjuhUJww/Giayg8aZyk0VXGcIBe4p2aGB6NET/tqlPwgqzCP+RIn3ivV79kazzH4aiq4MBLHSemn1+deXnwU9HpYM9rYo4TpbUEbD86Lv20bfSpMTge6EcopQuEfEPkVgigSzHYL1PryHOujapGtcZLk3okaxaGo189Kmw9sPoAT5AUNe4WLbsmfOEIGYCOQJBA6HSmvDMQoW4w+6DHrVoqTeyM3FdCbHYZT4WEdJpaeAwdpFWnAYPCX0TM5F66WUS7TnXxFcp8O2oHPlUNxu5ZrbalTHUGRIIO+o60XFxSb6YVKLk4x7XYqwnA1H3R8qcqoRCToAJPtUVvGhjA08qX9r8d3WEb/OQnsd/oD86i2uxnE8u4ljDce4w//Y5I9zP4V1hLRlI2B+eup/7j9KK4fwd8RcAHhA58kTmTVnt9nwLFx4gZYT/Sux99D71JzEcbZYuwlibLf6j+NPsVZA5Uu7G2SuFB/uJP1phimmtGNLiZ5v5A5Aoe4FrGBoS7cM7U4tnbovSh7iLXRbShrr02hbZprOtZXKXqyjSOtl6G9TIahG9SgaVsMZVu1+PRiiE/fE1cuHKBbUDaBVR4l2KW4xaWkmd6suAulECkHTSsmNSWRykuzVkaeNRiNhW6ht3walBrWmmZWjdZWVlMA0RWstdVo0KTOE3aLC5kkbKCSOZGn0qpMGAdbZQpcCk5lDaqcykTpvB1B2rrtJjb+M8NjFf0+XEXbNzwjNbGHOaGWZfOIMSBlcaHU13grQ8QVswBHKNwDIHQz6VlyY6laPQwTfCmd4bD5RBJPUnnzJJ560Utte7YTvvECfWoL7cgD84/ChGFzaDH+r9qWKoo3ZFZtZGlGZG/uQwffkaIZCAzFmuMdSzakmIH0Fc4WyZk/WPyobjvEO7TwkS0gc9BoTFK0krZWDlOXGIJc4kEdS+ksAPkZ28hPtXXa0ZzaSJjxSdgWIWT6AfWqJxu/cdWkkokFiY3JhQPPWrlwDGPeMnRiiaMDEFYBA+XzozwccUZ/kWWX/1lj/Hn+Rvwvg6L9kuoEG63XmE9SNSOQ050w47ZBTIuxEmOn/MfOiMMUw9tQq5iw57EnUmdx50bgeHZx3m4J57n9hWd4n0uwOdbfRrC4fu7CWx90AaelcNZmmHcGtHCVdRpUZW7di44SobmEpobdRulPxBYlfCUHewYp1fWgLoo0CxO+E10rKPYa1ldR1lnnWpUahs1SWzV2yFBqVMqih7bUTbNA433VdpWxW6Ro6zoGtzXFbWmTYtHU1zdJgxvXVCd+Ruf4KqGKs8r/wATrXdNax1h8l1iEuLoVJCtkuMvMhZXXlHSmXY1sRdtWnuplm3qwMI2eGBg65hA2kamn3E+HWMZdt2XIYE9+1sDcWzl1I+6S0R5GnGNvLaXYCNAANuQCqK7LNOEY+UVjcckmun4AP8A8bJnX5Vl7BZROkfKoGe+5kDKOWY6n2H60zw6MLbd5H7VlTKWxO1scqpHbfHhQttAGvNoI1KjrA+lWDjnHkwtt7jnSYVRux6Cl/AbqsoxDqov3f8AYnIAnfSCeZJq8IJJZJq1/LC5S3CDqX8IoXGrL27S2nVlOjHMCCSfva76869B4diGt27YVcrZBbFxh4QAs7qZMxHlrSr/ABEsi5ZtsrZilxQQuuVbmkkb7gfOnuPcKCqqQqRJy6KXhM23Jcx8prp7xr9tsKi1J34SQXw7E50WROUkaEESOh5jarbwG+TbGYj0HIchFIcLh8oyKsARGogCI5elWPAqVUCNPL9KSEadlM/1phxtg0u4jcyDXnzpgi1u7aDCCJBqko2YE6EWHvZjXd2mGH4Wizz9eldf0InXWprGynNCG6hPKhWwRNWhrAHKhb4AFHgDmV04DWsoy9fg1qhSOtkuapVeoudSIKIEFW2oy2aFsrRltaBzJVruK0orsCm4iGgKwOOtD3CxYxEAbHqarWKtFMQb/ed2wCoFMMryZiNDO+1PqI6hastVy5Gmk766UAYZmBCyDrGo19RvWXOM2sviuLbLSMrEZidvCu7HXl1rdq2rFipMnWDoRpB19q600GGmLOIcWTDZWZSxNzu1CiT49dKbJat3YcHNuNDseYjkaQdouFG5bYLOdXt3EJJMFWEn5TQvZvh1xMdiLise6dVJSfCLkxOXrlAqc2i04N/JFsNtV1rzL/E7t8qqcLYYFz/1Sp0Rf7Z6mn/arhWIxV1bYxDYewJ7zu/+pc2gBvujeuMD2OwGHQqthGnVmufaMx6ktzpYZIQfKW/0K8M5KkUnh3DDjbne3h9lZAAQEEuwEkkzt+lPxDq17DopCEoVK5CCPi3B8tIqwYbhgl3tQqkKAvKU0EDbbSkWHxQRHt20hczkqqkQGMMTJ36enlrV5fdVLpdIpHDKMm135Ybw3D94v2qqDmXRTpmt6iY3119qOucPDMQ1xgmjMsqA07gmJiR1qWxZVocMTmUGdBI5cv3qVLIW5MSSu51Mg9T/AKqSjQkmvk7CbUMZXYCD89PLmaZXuIqm5UQYg/Edpheeh3oezbldzuNvUUQ+ABYOYJHNht++m9URlyvkEYfGBwSuw5/t+tc43idu0suw8hzYwTCjmdKB4mAFILqFnOxOgCgCSSTtIHTeluKsWi9m5cUs2cC2dcxP/qoAkgadaN7ozUT4TtKLzhUFxEBlndZOuoQEaAajXXcetNxjgbjWzoQAVP8AcCNdeoP4ihGCg5UGUGT4fB5Hb1ouwoB5bAAenrrXWUcKInx0DXlSXiPFB1pjxO0S0AbjNP0P886ofajBXZAUnU61DJJxDCKZzxHtWitE1qlOE7IE6tJPnWVn5SNHGJ6aEqa1arlRrRFsVsoxk1laKQVDaWiVFFIU3IG+ldg0NirPeIyyIYRPSdD+1cWZtqQzyFAGZiJ23aBvT0Aju4jKSTOuwHOJ8vKl/EcK7qWRwpBzAlZIgRBBPMT86MuYa4bgIy5ADzOYsfyobu7xyypQtIZQVcTPOTsR0oM0KSQm4Z2YzXu8vuL934rTlcnd6QQADHQ1a7OBVdee+5qTD4cKBoJjWNflUgbrQFlO9R6AOKHwGI3FQcIXKG6kz9KBx/HA9zuwjAZS2Y9VfKQREA8951rjBY3K46HSseSaWQ0wg3iBOKYoqzeFiZOgG/vSpbN28ZeUT+0HU+pq149gPERM0ovYZ3+Fgq+kn25VlnGmbMc/iZaxoSLSDXy5DqaD4lw+Bca2BoMp03LgnMzGZEkDbTSCNZnIVRlQSw3Y6x5miXtxkMEETrlLA6c1GnMmd6v6dvkJlTq49kPCLgW2oYiQo3YE7mouL8JfE3LIRmFsFu8ZXKAKQIJIInbbzoyxeXPzkyT4WGsjlFNZVhCmTt1A9a3LTshkWqCbDWbNoKXVVUfEzD7vMn2rrEBB4pSCIkmcwPIDznlSVeHnusRbYDIVLZo3LqcwBgbADrvVdxli0gtXri3JRV7u4s5NB3hmDAEAzI5V3LdGVx82H4HH2r9mMQodCSAhEwqaqGyk6jTpyp7h7Vlit1bYzxlUknRfKTpp71Ruy2EuYzEG8Gy2FIDQBFyN1U8tY1q94jBZly9JAOkCRofwo7ukaJRg11sx8UUAeJMmCfEGGxygER19qm4ZcclnYaEkgzIynaOlLwCFW3u0+MwVgGdYHM7fOnWGTLb0IYAcj+GpFPRleltkrmRSvF4BW5VDd4o6hTEyTvpKzpRq3pA5SJHvUpUzkmlYAmFArKMKa1ql4nWYKkQdRSZb7oYMn1H50bb4t1H1oLNHzou/TTX12NrKxz+dFLSu1xVDyNG2sYp5706nF9MjLHNdoGxTQ5HWI9aBW0DcYNrqCf8AOVC5ZHTWSP8ALTDiOpBH8PL8aToX3W2SzPLOWUAKTHwkzAQARG4oNlluKHD4/Lp12J285qfDsCRuSKq3GMK+KHcW2VScrXAS3/SDagR/cefkOtWTA4FcPaCBjA5u0nXYSeQ2p0TyUnxQW13/AI0/nSq3x3tXatMUui4MsMsBoYmdmHy186dvbYg6n3FVfH22xCPbVFLjNB3JI0iTt1+VBvWwQx2rNXLykZlEA7em+nTeaG72sxiNbUZkZRtqNPntS84oda8eV3s9WCVaH13iYZMpGtQf1PLlSv8ArkSCzATpqdz0HU0zwKi5t9RFOoymwaggnCWxO0Dp19a54xeIgFsqMNcquXA+9DCQNOsVHiuIpZUsxJy8lEknoBUl/iCMVywZiC2gncDyrdjhxMsnyds1wFTDeLMoLKHksMsrl8R33jyII5VYbKoqgSOvuaHFvLb1gNOoB0I6x6a+oosXhH7Gr0ScnJCrjOIBwzpm0cFNNTDNlP0NU/EdlR/Tm2MXdKFdLblWC5jk06QCasXGeK21a2jOBJJ+pj61Fj76sqpIZTAI56eIafX2Fcm0WWOEu0Hdn8Mtu2LVsZLajwnr195501uqEQyZ9TFI04mqWgzFQNdWMSdj7Ui4r/iMlsKQjXGLBA0FV1MZgCJrkwzxye/BbbnHFtsNMxMCUAIM6AliQB0rBxrIuUWQF6KRpO09D78xVLxOJxGIGrFGkFWTw+GRIgg8p/atdmsTfutfty120pGW42hmPEmgEj96EZ8roze1G6kWbil0k2yWJGvw5RqdF+KmeGTNaU+Wm3I+VVfieMHfi0xkZRpAADGYknXQEfTarDw05bFtQdAoANcxpYpf6CEOsGsoV8SwOq5x5aGt0nNA/t5+KJkugncVOtgf2g+1DXLAPka5WzcX4dff9aZ/4EjFPqVf5GFvDqPuD5USmn3aTHGYj/8AmfbLRGGvXzupHypL/H8FXhlVuS/6TcXuQq6RqRry0mgbbHcE5PvM0CABr8tNaJx1hyozQddAddYMaUHf4bltLbBM6M5z5RlGhBbkPTXSqLZJPgM8LkQMUXViJPNjED2AERVY7XXft7Fy6c2GIZWQ6qrwQHK89+fSmq4oAWlH3iYOpAMaDXbQHfyrOI8PW7ZuWmiXBgnU5uX1/GnjKpUznC02uzfZm+YZA2ZFyhNc3hIOubmKJ4jxW1hFJY5naSEB1OpOg96onFOMuVK4MtZvBVRlVYyw2VwDsCN5OlHJwc3ineMzvEM5MmJnc6npSbgqY0Ie478DbA9urd+53dzDlFJgOxR1zDaQNRpzIozi3ZSzeUtbAt3DqCPhJ8xtB8qAu8L7ofZqIIiNj6zXVriT2BmVGZY1TTTqRrr6CkdS7L+04rljYj4Z2Au9+HxAMAEjKwKiNACRqSZn2q64bAhBAFc4PtKr6MFQ6AeMHNPTY+xFGNiAAW2AEnpA1JrowiuiEsk5fYpfanDMjOcvhPiWOZ3OnXWoOEYNmRYzNm8lVgo5BjoPXU9KXYji7Xrt18zsROUPmAAFyBAOgERRODyqipcdkIBcFCczuSVGUgagRsddqbRe3xpl1tPlUiACV1I5mP3o03fBPlP0qt4bHrH2h1OzqWyuNv8A6sDoQdqY8SburBMvoIAmddhHnRTFcYuqZW8TYXEXHOUOFUBl3IbMxOVhqHA/Goe0WJCtYRQ7BTOvhhICnOrGY0MelZ2JQP3rSYzaEEgnQyfT2qt9p8UbnERZBb4FBPMqSWb/AMo9xRZSEEpdlv4Fh0xU3iZUmFUqPhGk6jnvTe7wnDs3jQMVPh1YRI/ykUp4di1RAoVltjwiFkjKP7RrypzhkUeLUE6DSNJ5zzrkqOy5E3TCMPwu0QRkIUjkzg/OZFA43ucJby2xkDNsCTLMdZzTp50di8WLa/EQfWfQRVO4jg/6m8rmSygx4ioA8o84oXWhI47fJBOBuE37uZGgJJuHQM51MDYwIB9qtuDtqLNsnmo29PKq5fs3TaFswpO7A9P4KsWAt5bFtTyUDly0osi+RIEXpWVEbOuhisrjq/bBrLtyZX8pmjbVzqGFVKxg76mQs+4/WmtnFXhurj6/UVCM2jXP08X9ZJj9GB5kfSubmGfdWJ8ppXb4u46HyIphg+LK5CkQx6bU6mpaIywZMe0iQ4oqJukAzAG59B50uveM3JQ+KMp0n9hP40Vxq2dCCee0SYGmh/mlLsNjs+xjKYaQQ0HSYO2sHnT3QkVGSJLeFgIp8RXY66amCfYkUOcUyXoZwAFEFoBYsSPD6aTR2widR1/Oobzo3hZQx3ykA+4nb1qbKpfgYf06sJAAnUkAanmTQ2GwCpJBien6UE9loIJ0/tzMo/7lIM1yuKNpYPXTUsQD1Jj2prAk1pBOKxZWSYAAIzchAkkrv0GlJlx927chF+zP3nGWVGhMRpRS8VtsJgkCSDvPUjr67UDe4gxBYH4xlAGsRMa+prjmr2iHtHiu7sl1mSYBgCcxieoj86qljjN4wil4OhVXMRB0iiOIzi4Fonu7aFDcg5WbMpypO+xk7ajpT7h2DWwglfhGpXUaDU660GaMdcboScLtMC86vkAbMQAGLKFHkNfrV2wTEWFzqFJ01IkEnSIqq24uh4JBueIxIOTMAsTzOX5U/uvORHIJBViNOVd5DGKevAcOHyYXRHGV9SOepjmSNJ6VF2ouCEtloDHdtQuWCDHqI350Vhu7kaqIk7x5fnSvimMUlpDFQIB1YT9TTXRFw5OiThWDW1acKeuqkgGRpH8OvrVE4YjNxR7jLIlwvM5JUCeWy7+dXDF422iAKzAaTlJEAa68htzqp9nuGXTjCEnXNLNBEE66j1pzlUaR6JwZbTOzkidhsJ06DfamOOvoF2GvUcvelFjhK2BJIYjYsSYHkNpoLF4h20DbdRv8jSyZKEblZW+Jdoc2Ia2MPcuG2fE1qDuJE6g86I4fxq5/1LOFZ0HxNcYjKAdYBEtHl0rns5btNcu3CHt3A57xi2VGE+HQmCMscpp5xi6CltLTr43UQpHiSZYCK5faqFlllxpMZ3bZzEjmBpyE60r45xzusoHxZdp21NMcTxAW50Jk6Rzga79BVQ7VAviFC6lkWPeax+sk447ien/T4qeap+Edp20vA6a/Wso3hXCRbHVjuevkPKsrJHDma3M2z9R6dSaWNMftjzzUUdg+IToRrQOa0dNB8xU1jDp91vrNeqpp9M+fah5i0NjZR9wPwPzoYcJyMGDeEakHce9YFYedS28zRqBHI86bimwKcoL4y0dWLjYi0RcQIZOUBpZY+ElhsTvA5Ugx2LFhjnUz8ObY/PmKsV2AukD1hfnSriJtMhV7gYn4fLzUc6pJC4ZJafQtTj9u54VuKGGkkiQRodOv0pZxDtA8FcOjO4MG5lJAMwTrv9a8/wCOYa5ZvMxnITIuKIBJ01H3T5Vxa7VOmjGehH51Po2e22qTPTn429pB30EbG5bViB5sm49dRRYvLctnIwIYfECGB0615pZ7YXY0uAnzAI9udCYXta1q4+VEOc5miQpMbQDE0i/Z3tyWvB6jevDLHiVdjGXUDl1M0nxOORIDuAmqxpnYk6AAc+XtyrzzjHbPFYhgts92p0AQSfmdaOw3BntKhNwi6QTmckquoAUmPDuR60ewJRhtl0W+CqAIbaSAqgSAo1+7PSi8ZcV7ZQMJaFEQYMztzpfwe/cZV7xQrKNdQZnSdNtmpg6hmWQDEtqAfIfjQKcotL8A1pXzrnyaaSgKzrmBidPSmouKG1Ou/n0pXctKLgGUcj85G1MLZAYwB00H861yOtJaGDXgbbgMAcsa8pk0gu8UAgMpGs7SIXXSPQCu+03FWt2DlUsS0aCYAAJJqgXO0RYFuZ0EyOentOtN5BFdyLLffvmiTCsSVAgu0ypJOugIFXbhmFt2LebQswkz5iqlwy4oKWLlqWgXe9B03kjqCNveiONcSuXZt2yNfaB6j9KdmeNTb49G+Mdq7Yui33hExA31O2lHYHDXyuY5V2MEGTHI77ikfD+BWbQW4zfayfiltRvJOkU/wfFZdlJJAG4iAZ02Ou9cl5C+UlphHCcFbRmPdKrE/GGmeWhJkbRGkbVLxbG5BKqGI1mB4R1JoK5jCCWklTqYjcbHagrii6cxdhuCFMBl6NQsEYSokbPejLcyTPIHwnfwnaf5FTYnD27J71joqKknkB08zUtkc9jsI3CjYftTNuEq6pcKK7rBAuap5wuwMczNJOHJUP7kcbt3XTrspaXsTiXLWluC393KDEDTeIJrK9GwuOViVBAZdCnNemg5Vqp/2v5bNC/qtKowVCm5gIO8+R0rS2DzBHnSHg+LfvD42joSSPkaudrVJNRjihPcdCeo9z0zqTTN4RiF1PvQd7GOXPdrMaZzAUehNAPdIcLJidppji9NBsIjy3rdFcY0ee/tb8i7E2rh1ZwWOh1JEdKQ4vg7h87Ylt9mEjY6ATFMrt5u9QSYO/tNR9rEnDN7cyPwrk+TorJ0rEd7hjAHxswb/wCNm1584j2qv4zgUvlCHM0kBg1uY3g5YNdv2kxCsii6YlRELttrprTbH32ONw2u+aYgTK+VF42nsEfUy6RTr/ZK8Z+ydYPIqw+YpPjMBdtkDVfIyD9a9kwupM9W/GlfF8KrG7mUGE0kTGo1FSo1udXZROzOGZtRq06TIgjWJHp9auXCBmDsSGIlDmGmX4vC0eZ3naq4LAt3LwTw5Q2XU6eGefnT/s+fsiORJ95y86bwJdyobYJcqjPmmAAT90DYZl9ecUXhxLEq55LyYaan8fpXYWosPYUrMa6mRIMyeYoDJqqRxeRpLZuemg5adfWp7JP9xk68hufSlti+xVQTR1j4R6CuHnaQlw/aN7969ZC5O7MM7EGDMAqoAJkDrUi8IsXMSpIDQCzRAiP7lGhB9J86pvaTENbxrsjFTkJkaTLcxz96s/YfDg2bjmc5IJaTJ9TOu1PNNPXRDFFytt/odjh4skmwpGYQVzEgCdlzTHpt6UTwO2ELG4VBbbNFEYASATvQ92wpa5KgwBEgGPnQb8s6eouKQTjbKAFc8FiCGG8g/qaHweBt2fs2aCdSeTawdetVjjGIZTCnKJjwgD6jWlz3CBIJmOZJ8+dc2Jjg70eh3hZOmdj5LFSWsDaY7NO4MiaqeCvMdyadYK4cw1O36UCzi0tMY5WUmSHHKRlb0MCJ9hU9o3HzrlOXZW1EGNY05HmK7jxisw19muwSYHLb8KojHkapIk4ZwIWtpLkeJjMt6nesp1YtispmySmf/9k="/>
          <p:cNvSpPr/>
          <p:nvPr/>
        </p:nvSpPr>
        <p:spPr>
          <a:xfrm>
            <a:off x="1825625" y="7938"/>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5" name="Google Shape;685;p77"/>
          <p:cNvSpPr txBox="1"/>
          <p:nvPr/>
        </p:nvSpPr>
        <p:spPr>
          <a:xfrm>
            <a:off x="8244770" y="4522688"/>
            <a:ext cx="237521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Phenylketonuria (PKU)</a:t>
            </a:r>
            <a:endParaRPr dirty="0"/>
          </a:p>
        </p:txBody>
      </p:sp>
      <p:sp>
        <p:nvSpPr>
          <p:cNvPr id="686" name="Google Shape;686;p77"/>
          <p:cNvSpPr txBox="1"/>
          <p:nvPr/>
        </p:nvSpPr>
        <p:spPr>
          <a:xfrm>
            <a:off x="4971915" y="4522688"/>
            <a:ext cx="22481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Tay-Sachs</a:t>
            </a:r>
            <a:endParaRPr dirty="0"/>
          </a:p>
        </p:txBody>
      </p:sp>
      <p:pic>
        <p:nvPicPr>
          <p:cNvPr id="687" name="Google Shape;687;p77"/>
          <p:cNvPicPr preferRelativeResize="0"/>
          <p:nvPr/>
        </p:nvPicPr>
        <p:blipFill rotWithShape="1">
          <a:blip r:embed="rId3">
            <a:alphaModFix/>
          </a:blip>
          <a:srcRect/>
          <a:stretch/>
        </p:blipFill>
        <p:spPr>
          <a:xfrm>
            <a:off x="372533" y="2069086"/>
            <a:ext cx="3482454" cy="2331014"/>
          </a:xfrm>
          <a:prstGeom prst="rect">
            <a:avLst/>
          </a:prstGeom>
          <a:noFill/>
          <a:ln>
            <a:noFill/>
          </a:ln>
        </p:spPr>
      </p:pic>
      <p:pic>
        <p:nvPicPr>
          <p:cNvPr id="688" name="Google Shape;688;p77"/>
          <p:cNvPicPr preferRelativeResize="0"/>
          <p:nvPr/>
        </p:nvPicPr>
        <p:blipFill rotWithShape="1">
          <a:blip r:embed="rId4">
            <a:alphaModFix/>
          </a:blip>
          <a:srcRect/>
          <a:stretch/>
        </p:blipFill>
        <p:spPr>
          <a:xfrm>
            <a:off x="4203139" y="2069087"/>
            <a:ext cx="3016946" cy="2331014"/>
          </a:xfrm>
          <a:prstGeom prst="rect">
            <a:avLst/>
          </a:prstGeom>
          <a:noFill/>
          <a:ln>
            <a:noFill/>
          </a:ln>
        </p:spPr>
      </p:pic>
      <p:pic>
        <p:nvPicPr>
          <p:cNvPr id="689" name="Google Shape;689;p77"/>
          <p:cNvPicPr preferRelativeResize="0"/>
          <p:nvPr/>
        </p:nvPicPr>
        <p:blipFill rotWithShape="1">
          <a:blip r:embed="rId5">
            <a:alphaModFix/>
          </a:blip>
          <a:srcRect/>
          <a:stretch/>
        </p:blipFill>
        <p:spPr>
          <a:xfrm>
            <a:off x="7544480" y="2069086"/>
            <a:ext cx="3976960" cy="233101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dk1"/>
                </a:solidFill>
              </a:rPr>
              <a:t>Albinism</a:t>
            </a:r>
            <a:endParaRPr/>
          </a:p>
        </p:txBody>
      </p:sp>
      <p:sp>
        <p:nvSpPr>
          <p:cNvPr id="695" name="Google Shape;695;p78"/>
          <p:cNvSpPr txBox="1">
            <a:spLocks noGrp="1"/>
          </p:cNvSpPr>
          <p:nvPr>
            <p:ph type="body" idx="4294967295"/>
          </p:nvPr>
        </p:nvSpPr>
        <p:spPr>
          <a:xfrm>
            <a:off x="2615184" y="6059320"/>
            <a:ext cx="5999163" cy="393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Char char="•"/>
            </a:pPr>
            <a:r>
              <a:rPr lang="en-US" sz="1600" dirty="0"/>
              <a:t>The child in the photo expresses albinism, a recessive trait.</a:t>
            </a:r>
            <a:endParaRPr dirty="0"/>
          </a:p>
        </p:txBody>
      </p:sp>
      <p:pic>
        <p:nvPicPr>
          <p:cNvPr id="696" name="Google Shape;696;p78" descr="OSX-Stacked-TM-RGB-300dpi-2016.jpg"/>
          <p:cNvPicPr preferRelativeResize="0"/>
          <p:nvPr/>
        </p:nvPicPr>
        <p:blipFill rotWithShape="1">
          <a:blip r:embed="rId3">
            <a:alphaModFix/>
          </a:blip>
          <a:srcRect/>
          <a:stretch/>
        </p:blipFill>
        <p:spPr>
          <a:xfrm>
            <a:off x="10954758" y="5999757"/>
            <a:ext cx="1224245" cy="832104"/>
          </a:xfrm>
          <a:prstGeom prst="rect">
            <a:avLst/>
          </a:prstGeom>
          <a:noFill/>
          <a:ln>
            <a:noFill/>
          </a:ln>
        </p:spPr>
      </p:pic>
      <p:pic>
        <p:nvPicPr>
          <p:cNvPr id="697" name="Google Shape;697;p78"/>
          <p:cNvPicPr preferRelativeResize="0">
            <a:picLocks noGrp="1"/>
          </p:cNvPicPr>
          <p:nvPr>
            <p:ph type="body" idx="1"/>
          </p:nvPr>
        </p:nvPicPr>
        <p:blipFill rotWithShape="1">
          <a:blip r:embed="rId4">
            <a:alphaModFix/>
          </a:blip>
          <a:srcRect/>
          <a:stretch/>
        </p:blipFill>
        <p:spPr>
          <a:xfrm>
            <a:off x="3744706" y="1460239"/>
            <a:ext cx="3529108" cy="441138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Sex-Linked Disorders</a:t>
            </a:r>
            <a:endParaRPr/>
          </a:p>
        </p:txBody>
      </p:sp>
      <p:sp>
        <p:nvSpPr>
          <p:cNvPr id="703" name="Google Shape;703;p79"/>
          <p:cNvSpPr txBox="1">
            <a:spLocks noGrp="1"/>
          </p:cNvSpPr>
          <p:nvPr>
            <p:ph type="body" idx="1"/>
          </p:nvPr>
        </p:nvSpPr>
        <p:spPr>
          <a:xfrm>
            <a:off x="1131479" y="2572709"/>
            <a:ext cx="2185415" cy="5734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00000"/>
              <a:buNone/>
            </a:pPr>
            <a:r>
              <a:rPr lang="en-US" sz="1800" dirty="0"/>
              <a:t>Colorblindness</a:t>
            </a:r>
            <a:endParaRPr sz="1800" dirty="0"/>
          </a:p>
        </p:txBody>
      </p:sp>
      <p:sp>
        <p:nvSpPr>
          <p:cNvPr id="704" name="Google Shape;704;p79"/>
          <p:cNvSpPr txBox="1"/>
          <p:nvPr/>
        </p:nvSpPr>
        <p:spPr>
          <a:xfrm>
            <a:off x="7313707" y="2490086"/>
            <a:ext cx="33673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Duchene’s muscular dystrophy</a:t>
            </a:r>
            <a:endParaRPr dirty="0"/>
          </a:p>
        </p:txBody>
      </p:sp>
      <p:sp>
        <p:nvSpPr>
          <p:cNvPr id="705" name="Google Shape;705;p79"/>
          <p:cNvSpPr txBox="1"/>
          <p:nvPr/>
        </p:nvSpPr>
        <p:spPr>
          <a:xfrm>
            <a:off x="4265957" y="2474697"/>
            <a:ext cx="171268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dk1"/>
                </a:solidFill>
                <a:latin typeface="Calibri"/>
                <a:ea typeface="Calibri"/>
                <a:cs typeface="Calibri"/>
                <a:sym typeface="Calibri"/>
              </a:rPr>
              <a:t>Hemophilia</a:t>
            </a:r>
            <a:endParaRPr dirty="0"/>
          </a:p>
        </p:txBody>
      </p:sp>
      <p:pic>
        <p:nvPicPr>
          <p:cNvPr id="706" name="Google Shape;706;p79"/>
          <p:cNvPicPr preferRelativeResize="0"/>
          <p:nvPr/>
        </p:nvPicPr>
        <p:blipFill rotWithShape="1">
          <a:blip r:embed="rId3">
            <a:alphaModFix/>
          </a:blip>
          <a:srcRect/>
          <a:stretch/>
        </p:blipFill>
        <p:spPr>
          <a:xfrm>
            <a:off x="628560" y="3228750"/>
            <a:ext cx="2754720" cy="2944614"/>
          </a:xfrm>
          <a:prstGeom prst="rect">
            <a:avLst/>
          </a:prstGeom>
          <a:noFill/>
          <a:ln>
            <a:noFill/>
          </a:ln>
        </p:spPr>
      </p:pic>
      <p:pic>
        <p:nvPicPr>
          <p:cNvPr id="707" name="Google Shape;707;p79"/>
          <p:cNvPicPr preferRelativeResize="0"/>
          <p:nvPr/>
        </p:nvPicPr>
        <p:blipFill rotWithShape="1">
          <a:blip r:embed="rId4">
            <a:alphaModFix/>
          </a:blip>
          <a:srcRect/>
          <a:stretch/>
        </p:blipFill>
        <p:spPr>
          <a:xfrm>
            <a:off x="3879584" y="3228750"/>
            <a:ext cx="2216416" cy="2987458"/>
          </a:xfrm>
          <a:prstGeom prst="rect">
            <a:avLst/>
          </a:prstGeom>
          <a:noFill/>
          <a:ln>
            <a:noFill/>
          </a:ln>
        </p:spPr>
      </p:pic>
      <p:pic>
        <p:nvPicPr>
          <p:cNvPr id="708" name="Google Shape;708;p79"/>
          <p:cNvPicPr preferRelativeResize="0"/>
          <p:nvPr/>
        </p:nvPicPr>
        <p:blipFill rotWithShape="1">
          <a:blip r:embed="rId5">
            <a:alphaModFix/>
          </a:blip>
          <a:srcRect/>
          <a:stretch/>
        </p:blipFill>
        <p:spPr>
          <a:xfrm>
            <a:off x="6748942" y="3228750"/>
            <a:ext cx="4496844" cy="29874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Karyotype</a:t>
            </a:r>
            <a:endParaRPr/>
          </a:p>
        </p:txBody>
      </p:sp>
      <p:sp>
        <p:nvSpPr>
          <p:cNvPr id="484" name="Google Shape;484;p51"/>
          <p:cNvSpPr txBox="1">
            <a:spLocks noGrp="1"/>
          </p:cNvSpPr>
          <p:nvPr>
            <p:ph type="body" idx="4294967295"/>
          </p:nvPr>
        </p:nvSpPr>
        <p:spPr>
          <a:xfrm>
            <a:off x="100584" y="4661073"/>
            <a:ext cx="7620000" cy="117792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550"/>
              <a:buChar char="•"/>
            </a:pPr>
            <a:r>
              <a:rPr lang="en-US" sz="1550" dirty="0"/>
              <a:t>This karyotype is of a female human. Notice that homologous chromosomes are the </a:t>
            </a:r>
            <a:r>
              <a:rPr lang="en-US" sz="1550" i="1" dirty="0"/>
              <a:t>same size</a:t>
            </a:r>
            <a:r>
              <a:rPr lang="en-US" sz="1550" dirty="0"/>
              <a:t>, and have the </a:t>
            </a:r>
            <a:r>
              <a:rPr lang="en-US" sz="1550" i="1" dirty="0"/>
              <a:t>same centromere positions</a:t>
            </a:r>
            <a:r>
              <a:rPr lang="en-US" sz="1550" dirty="0"/>
              <a:t> and </a:t>
            </a:r>
            <a:r>
              <a:rPr lang="en-US" sz="1550" i="1" dirty="0"/>
              <a:t>banding patterns</a:t>
            </a:r>
            <a:r>
              <a:rPr lang="en-US" sz="1550" dirty="0"/>
              <a:t>. A human male would have an XY chromosome pair instead of the XX pair shown. (credit: Andreas </a:t>
            </a:r>
            <a:r>
              <a:rPr lang="en-US" sz="1550" dirty="0" err="1"/>
              <a:t>Blozer</a:t>
            </a:r>
            <a:r>
              <a:rPr lang="en-US" sz="1550" dirty="0"/>
              <a:t> et al)</a:t>
            </a:r>
            <a:endParaRPr dirty="0"/>
          </a:p>
        </p:txBody>
      </p:sp>
      <p:pic>
        <p:nvPicPr>
          <p:cNvPr id="485" name="Google Shape;485;p51" descr="OSX-Stacked-TM-RGB-300dpi-2016.jpg"/>
          <p:cNvPicPr preferRelativeResize="0"/>
          <p:nvPr/>
        </p:nvPicPr>
        <p:blipFill rotWithShape="1">
          <a:blip r:embed="rId3">
            <a:alphaModFix/>
          </a:blip>
          <a:srcRect/>
          <a:stretch/>
        </p:blipFill>
        <p:spPr>
          <a:xfrm>
            <a:off x="10864982" y="5838998"/>
            <a:ext cx="1226434" cy="833592"/>
          </a:xfrm>
          <a:prstGeom prst="rect">
            <a:avLst/>
          </a:prstGeom>
          <a:noFill/>
          <a:ln>
            <a:noFill/>
          </a:ln>
        </p:spPr>
      </p:pic>
      <p:sp>
        <p:nvSpPr>
          <p:cNvPr id="486" name="Google Shape;486;p51"/>
          <p:cNvSpPr txBox="1"/>
          <p:nvPr/>
        </p:nvSpPr>
        <p:spPr>
          <a:xfrm>
            <a:off x="8091055" y="4914972"/>
            <a:ext cx="3647670" cy="670128"/>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rgbClr val="6CB255"/>
              </a:buClr>
              <a:buSzPts val="1240"/>
              <a:buFont typeface="Noto Sans Symbols"/>
              <a:buChar char="►"/>
            </a:pPr>
            <a:r>
              <a:rPr lang="en-US" sz="1550">
                <a:solidFill>
                  <a:srgbClr val="000000"/>
                </a:solidFill>
                <a:latin typeface="Calibri"/>
                <a:ea typeface="Calibri"/>
                <a:cs typeface="Calibri"/>
                <a:sym typeface="Calibri"/>
              </a:rPr>
              <a:t>This karyotype is of a male human. (credit: </a:t>
            </a:r>
            <a:r>
              <a:rPr lang="en-US" sz="1550" u="sng">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science source</a:t>
            </a:r>
            <a:r>
              <a:rPr lang="en-US" sz="1550">
                <a:solidFill>
                  <a:srgbClr val="000000"/>
                </a:solidFill>
                <a:latin typeface="Calibri"/>
                <a:ea typeface="Calibri"/>
                <a:cs typeface="Calibri"/>
                <a:sym typeface="Calibri"/>
              </a:rPr>
              <a:t>)</a:t>
            </a:r>
            <a:endParaRPr/>
          </a:p>
        </p:txBody>
      </p:sp>
      <p:pic>
        <p:nvPicPr>
          <p:cNvPr id="487" name="Google Shape;487;p51"/>
          <p:cNvPicPr preferRelativeResize="0">
            <a:picLocks noGrp="1"/>
          </p:cNvPicPr>
          <p:nvPr>
            <p:ph type="body" idx="1"/>
          </p:nvPr>
        </p:nvPicPr>
        <p:blipFill rotWithShape="1">
          <a:blip r:embed="rId5">
            <a:alphaModFix/>
          </a:blip>
          <a:srcRect/>
          <a:stretch/>
        </p:blipFill>
        <p:spPr>
          <a:xfrm>
            <a:off x="263236" y="2044901"/>
            <a:ext cx="7680960" cy="2076450"/>
          </a:xfrm>
          <a:prstGeom prst="rect">
            <a:avLst/>
          </a:prstGeom>
          <a:noFill/>
          <a:ln>
            <a:noFill/>
          </a:ln>
        </p:spPr>
      </p:pic>
      <p:pic>
        <p:nvPicPr>
          <p:cNvPr id="488" name="Google Shape;488;p51"/>
          <p:cNvPicPr preferRelativeResize="0"/>
          <p:nvPr/>
        </p:nvPicPr>
        <p:blipFill rotWithShape="1">
          <a:blip r:embed="rId6">
            <a:alphaModFix/>
          </a:blip>
          <a:srcRect/>
          <a:stretch/>
        </p:blipFill>
        <p:spPr>
          <a:xfrm>
            <a:off x="8091055" y="1013958"/>
            <a:ext cx="3810000" cy="38160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Autosomal dominant inheritance</a:t>
            </a:r>
            <a:endParaRPr/>
          </a:p>
        </p:txBody>
      </p:sp>
      <p:sp>
        <p:nvSpPr>
          <p:cNvPr id="494" name="Google Shape;494;p52"/>
          <p:cNvSpPr txBox="1">
            <a:spLocks noGrp="1"/>
          </p:cNvSpPr>
          <p:nvPr>
            <p:ph type="body" idx="4294967295"/>
          </p:nvPr>
        </p:nvSpPr>
        <p:spPr>
          <a:xfrm>
            <a:off x="414274" y="4787214"/>
            <a:ext cx="10750550" cy="78148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1600"/>
              <a:buChar char="•"/>
            </a:pPr>
            <a:r>
              <a:rPr lang="en-US" sz="1600" b="1" dirty="0">
                <a:solidFill>
                  <a:srgbClr val="FF0000"/>
                </a:solidFill>
              </a:rPr>
              <a:t>Autosomal Dominant Inheritance</a:t>
            </a:r>
            <a:endParaRPr dirty="0"/>
          </a:p>
          <a:p>
            <a:pPr marL="228600" lvl="0" indent="-228600" algn="l" rtl="0">
              <a:lnSpc>
                <a:spcPct val="90000"/>
              </a:lnSpc>
              <a:spcBef>
                <a:spcPts val="1000"/>
              </a:spcBef>
              <a:spcAft>
                <a:spcPts val="0"/>
              </a:spcAft>
              <a:buClr>
                <a:schemeClr val="dk1"/>
              </a:buClr>
              <a:buSzPts val="1600"/>
              <a:buChar char="•"/>
            </a:pPr>
            <a:r>
              <a:rPr lang="en-US" sz="1600" dirty="0"/>
              <a:t>Inheritance pattern of an autosomal dominant disorder, such as neurofibromatosis, is shown in a Punnett square.</a:t>
            </a:r>
            <a:endParaRPr sz="1600" dirty="0">
              <a:solidFill>
                <a:srgbClr val="6CB255"/>
              </a:solidFill>
            </a:endParaRPr>
          </a:p>
        </p:txBody>
      </p:sp>
      <p:pic>
        <p:nvPicPr>
          <p:cNvPr id="495" name="Google Shape;495;p52" descr="OSC-Stacked-TM-RGB-1.png"/>
          <p:cNvPicPr preferRelativeResize="0"/>
          <p:nvPr/>
        </p:nvPicPr>
        <p:blipFill rotWithShape="1">
          <a:blip r:embed="rId3">
            <a:alphaModFix/>
          </a:blip>
          <a:srcRect/>
          <a:stretch/>
        </p:blipFill>
        <p:spPr>
          <a:xfrm>
            <a:off x="10750550" y="6010275"/>
            <a:ext cx="1051734" cy="751709"/>
          </a:xfrm>
          <a:prstGeom prst="rect">
            <a:avLst/>
          </a:prstGeom>
          <a:noFill/>
          <a:ln>
            <a:noFill/>
          </a:ln>
        </p:spPr>
      </p:pic>
      <p:pic>
        <p:nvPicPr>
          <p:cNvPr id="496" name="Google Shape;496;p52"/>
          <p:cNvPicPr preferRelativeResize="0">
            <a:picLocks noGrp="1"/>
          </p:cNvPicPr>
          <p:nvPr>
            <p:ph type="body" idx="1"/>
          </p:nvPr>
        </p:nvPicPr>
        <p:blipFill rotWithShape="1">
          <a:blip r:embed="rId4">
            <a:alphaModFix/>
          </a:blip>
          <a:srcRect/>
          <a:stretch/>
        </p:blipFill>
        <p:spPr>
          <a:xfrm>
            <a:off x="2781291" y="1437419"/>
            <a:ext cx="6629417" cy="27438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Autosomal recessive</a:t>
            </a:r>
            <a:endParaRPr/>
          </a:p>
        </p:txBody>
      </p:sp>
      <p:sp>
        <p:nvSpPr>
          <p:cNvPr id="502" name="Google Shape;502;p53"/>
          <p:cNvSpPr txBox="1">
            <a:spLocks noGrp="1"/>
          </p:cNvSpPr>
          <p:nvPr>
            <p:ph type="body" idx="4294967295"/>
          </p:nvPr>
        </p:nvSpPr>
        <p:spPr>
          <a:xfrm>
            <a:off x="826403" y="5343335"/>
            <a:ext cx="10750550" cy="9477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1600"/>
              <a:buChar char="•"/>
            </a:pPr>
            <a:r>
              <a:rPr lang="en-US" sz="1600" b="1" dirty="0">
                <a:solidFill>
                  <a:srgbClr val="FF0000"/>
                </a:solidFill>
              </a:rPr>
              <a:t>Autosomal Recessive Inheritance</a:t>
            </a:r>
            <a:endParaRPr dirty="0"/>
          </a:p>
          <a:p>
            <a:pPr marL="228600" lvl="0" indent="-228600" algn="l" rtl="0">
              <a:lnSpc>
                <a:spcPct val="90000"/>
              </a:lnSpc>
              <a:spcBef>
                <a:spcPts val="1000"/>
              </a:spcBef>
              <a:spcAft>
                <a:spcPts val="0"/>
              </a:spcAft>
              <a:buClr>
                <a:schemeClr val="dk1"/>
              </a:buClr>
              <a:buSzPts val="1600"/>
              <a:buChar char="•"/>
            </a:pPr>
            <a:r>
              <a:rPr lang="en-US" sz="1600" dirty="0"/>
              <a:t>The inheritance pattern of an autosomal recessive disorder with two carrier parents reflects a 3:1 probability of expression among offspring. (credit: U.S. National Library of Medicine)</a:t>
            </a:r>
            <a:endParaRPr sz="1600" dirty="0">
              <a:solidFill>
                <a:srgbClr val="6CB255"/>
              </a:solidFill>
            </a:endParaRPr>
          </a:p>
        </p:txBody>
      </p:sp>
      <p:pic>
        <p:nvPicPr>
          <p:cNvPr id="503" name="Google Shape;503;p53" descr="OSC-Stacked-TM-RGB-1.png"/>
          <p:cNvPicPr preferRelativeResize="0"/>
          <p:nvPr/>
        </p:nvPicPr>
        <p:blipFill rotWithShape="1">
          <a:blip r:embed="rId3">
            <a:alphaModFix/>
          </a:blip>
          <a:srcRect/>
          <a:stretch/>
        </p:blipFill>
        <p:spPr>
          <a:xfrm>
            <a:off x="11051086" y="6008276"/>
            <a:ext cx="1051734" cy="751709"/>
          </a:xfrm>
          <a:prstGeom prst="rect">
            <a:avLst/>
          </a:prstGeom>
          <a:noFill/>
          <a:ln>
            <a:noFill/>
          </a:ln>
        </p:spPr>
      </p:pic>
      <p:pic>
        <p:nvPicPr>
          <p:cNvPr id="504" name="Google Shape;504;p53"/>
          <p:cNvPicPr preferRelativeResize="0">
            <a:picLocks noGrp="1"/>
          </p:cNvPicPr>
          <p:nvPr>
            <p:ph type="body" idx="1"/>
          </p:nvPr>
        </p:nvPicPr>
        <p:blipFill rotWithShape="1">
          <a:blip r:embed="rId4">
            <a:alphaModFix/>
          </a:blip>
          <a:srcRect/>
          <a:stretch/>
        </p:blipFill>
        <p:spPr>
          <a:xfrm>
            <a:off x="2585087" y="1344168"/>
            <a:ext cx="7021825" cy="38276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Strict Dominance-recessive</a:t>
            </a:r>
            <a:endParaRPr/>
          </a:p>
        </p:txBody>
      </p:sp>
      <p:pic>
        <p:nvPicPr>
          <p:cNvPr id="510" name="Google Shape;510;p54"/>
          <p:cNvPicPr preferRelativeResize="0">
            <a:picLocks noGrp="1"/>
          </p:cNvPicPr>
          <p:nvPr>
            <p:ph type="body" idx="1"/>
          </p:nvPr>
        </p:nvPicPr>
        <p:blipFill rotWithShape="1">
          <a:blip r:embed="rId3">
            <a:alphaModFix/>
          </a:blip>
          <a:srcRect/>
          <a:stretch/>
        </p:blipFill>
        <p:spPr>
          <a:xfrm>
            <a:off x="3895096" y="1449272"/>
            <a:ext cx="3447627" cy="48253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5"/>
          <p:cNvSpPr txBox="1">
            <a:spLocks noGrp="1"/>
          </p:cNvSpPr>
          <p:nvPr>
            <p:ph type="title"/>
          </p:nvPr>
        </p:nvSpPr>
        <p:spPr>
          <a:xfrm>
            <a:off x="838200" y="51053"/>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US" dirty="0"/>
              <a:t>Inheritance</a:t>
            </a:r>
            <a:endParaRPr dirty="0"/>
          </a:p>
        </p:txBody>
      </p:sp>
      <p:sp>
        <p:nvSpPr>
          <p:cNvPr id="517" name="Google Shape;517;p55"/>
          <p:cNvSpPr txBox="1">
            <a:spLocks noGrp="1"/>
          </p:cNvSpPr>
          <p:nvPr>
            <p:ph type="body" idx="1"/>
          </p:nvPr>
        </p:nvSpPr>
        <p:spPr>
          <a:xfrm>
            <a:off x="344424" y="1376616"/>
            <a:ext cx="11670792" cy="5303267"/>
          </a:xfrm>
          <a:prstGeom prst="rect">
            <a:avLst/>
          </a:prstGeom>
          <a:noFill/>
          <a:ln>
            <a:noFill/>
          </a:ln>
        </p:spPr>
        <p:txBody>
          <a:bodyPr spcFirstLastPara="1" wrap="square" lIns="91425" tIns="45700" rIns="91425" bIns="45700" anchor="t" anchorCtr="0">
            <a:normAutofit fontScale="55000" lnSpcReduction="20000"/>
          </a:bodyPr>
          <a:lstStyle/>
          <a:p>
            <a:pPr marL="514350" indent="-514350">
              <a:spcBef>
                <a:spcPts val="0"/>
              </a:spcBef>
              <a:buClr>
                <a:schemeClr val="dk1"/>
              </a:buClr>
              <a:buSzPct val="100000"/>
              <a:buAutoNum type="alphaUcPeriod"/>
            </a:pPr>
            <a:r>
              <a:rPr lang="en-US" dirty="0"/>
              <a:t>Inheritance is the passage of hereditary traits from one generation to another. </a:t>
            </a:r>
            <a:endParaRPr dirty="0"/>
          </a:p>
          <a:p>
            <a:pPr marL="0" indent="0">
              <a:buClr>
                <a:schemeClr val="dk1"/>
              </a:buClr>
              <a:buSzPct val="100000"/>
              <a:buNone/>
            </a:pPr>
            <a:r>
              <a:rPr lang="en-US" dirty="0"/>
              <a:t>	1.  The branch of biology that deals with inheritance is called genetics. </a:t>
            </a:r>
            <a:endParaRPr dirty="0"/>
          </a:p>
          <a:p>
            <a:pPr marL="0" indent="0">
              <a:buClr>
                <a:schemeClr val="dk1"/>
              </a:buClr>
              <a:buSzPct val="100000"/>
              <a:buNone/>
            </a:pPr>
            <a:r>
              <a:rPr lang="en-US" dirty="0"/>
              <a:t>	2.  The area of health care that offers advice on genetic problems is called genetic counseling. </a:t>
            </a:r>
          </a:p>
          <a:p>
            <a:pPr marL="0" indent="0">
              <a:buClr>
                <a:schemeClr val="dk1"/>
              </a:buClr>
              <a:buSzPct val="100000"/>
              <a:buNone/>
            </a:pPr>
            <a:endParaRPr dirty="0"/>
          </a:p>
          <a:p>
            <a:pPr marL="0" indent="0">
              <a:buClr>
                <a:schemeClr val="dk1"/>
              </a:buClr>
              <a:buSzPct val="100000"/>
              <a:buNone/>
            </a:pPr>
            <a:r>
              <a:rPr lang="en-US" dirty="0"/>
              <a:t>B.  Genotype and Phenotype </a:t>
            </a:r>
            <a:endParaRPr dirty="0"/>
          </a:p>
          <a:p>
            <a:pPr marL="0" indent="0">
              <a:buClr>
                <a:schemeClr val="dk1"/>
              </a:buClr>
              <a:buSzPct val="100000"/>
              <a:buNone/>
            </a:pPr>
            <a:r>
              <a:rPr lang="en-US" dirty="0"/>
              <a:t>	1.  Nuclei of all human cells except gametes contain 23 pairs of chromosomes (diploid number). </a:t>
            </a:r>
            <a:endParaRPr dirty="0"/>
          </a:p>
          <a:p>
            <a:pPr marL="0" indent="0">
              <a:buClr>
                <a:schemeClr val="dk1"/>
              </a:buClr>
              <a:buSzPct val="100000"/>
              <a:buNone/>
            </a:pPr>
            <a:r>
              <a:rPr lang="en-US" dirty="0"/>
              <a:t>		a.  One chromosome in each pair came from the mother, and the other came from the father. </a:t>
            </a:r>
            <a:endParaRPr dirty="0"/>
          </a:p>
          <a:p>
            <a:pPr marL="0" indent="0">
              <a:buClr>
                <a:schemeClr val="dk1"/>
              </a:buClr>
              <a:buSzPct val="100000"/>
              <a:buNone/>
            </a:pPr>
            <a:r>
              <a:rPr lang="en-US" dirty="0"/>
              <a:t>		b.  Homologues, the two chromosomes in a pair, contain genes that control the same traits. </a:t>
            </a:r>
            <a:endParaRPr dirty="0"/>
          </a:p>
          <a:p>
            <a:pPr marL="0" indent="0">
              <a:buClr>
                <a:schemeClr val="dk1"/>
              </a:buClr>
              <a:buSzPct val="100000"/>
              <a:buNone/>
            </a:pPr>
            <a:r>
              <a:rPr lang="en-US" dirty="0"/>
              <a:t>		c.  The two genes that code for the same trait and are at the same location on homologous chromosomes are termed 		alleles. </a:t>
            </a:r>
            <a:endParaRPr dirty="0"/>
          </a:p>
          <a:p>
            <a:pPr marL="0" indent="0">
              <a:buClr>
                <a:schemeClr val="dk1"/>
              </a:buClr>
              <a:buSzPct val="100000"/>
              <a:buNone/>
            </a:pPr>
            <a:r>
              <a:rPr lang="en-US" dirty="0"/>
              <a:t>		d.  A mutation is a permanent heritable change in a gene that causes it to have a different effect than it had previously. </a:t>
            </a:r>
            <a:endParaRPr dirty="0"/>
          </a:p>
          <a:p>
            <a:pPr marL="0" indent="0">
              <a:buClr>
                <a:schemeClr val="dk1"/>
              </a:buClr>
              <a:buSzPct val="100000"/>
              <a:buNone/>
            </a:pPr>
            <a:r>
              <a:rPr lang="en-US" dirty="0"/>
              <a:t>	2.  The genetic makeup of an organism is called its genotype. </a:t>
            </a:r>
            <a:endParaRPr dirty="0"/>
          </a:p>
          <a:p>
            <a:pPr marL="0" indent="0">
              <a:buClr>
                <a:schemeClr val="dk1"/>
              </a:buClr>
              <a:buSzPct val="100000"/>
              <a:buNone/>
            </a:pPr>
            <a:r>
              <a:rPr lang="en-US" dirty="0"/>
              <a:t>		a.  Dominant genes control a particular trait; expression of recessive genes is inhibited by the presence of dominant 		genes. </a:t>
            </a:r>
            <a:endParaRPr dirty="0"/>
          </a:p>
          <a:p>
            <a:pPr marL="0" indent="0">
              <a:buClr>
                <a:schemeClr val="dk1"/>
              </a:buClr>
              <a:buSzPct val="100000"/>
              <a:buNone/>
            </a:pPr>
            <a:r>
              <a:rPr lang="en-US" dirty="0"/>
              <a:t>		b.  An individual with the same genes on homologous chromosomes (e.g., PP or pp) is said to be homozygous for the 		trait. An individual with different genes on homologous chromosomes (e.g., Pp) is said to be heterozygous for the trait. 		(By convention, the dominant gene is expressed by a capital letter; and the recessive gene, by a lower case letter.) </a:t>
            </a:r>
            <a:endParaRPr dirty="0"/>
          </a:p>
          <a:p>
            <a:pPr marL="0" indent="0">
              <a:buClr>
                <a:schemeClr val="dk1"/>
              </a:buClr>
              <a:buSzPct val="100000"/>
              <a:buNone/>
            </a:pPr>
            <a:r>
              <a:rPr lang="en-US" dirty="0"/>
              <a:t>	3.  The traits that are expressed are called its phenotype. </a:t>
            </a:r>
          </a:p>
          <a:p>
            <a:pPr marL="0" indent="0">
              <a:buClr>
                <a:schemeClr val="dk1"/>
              </a:buClr>
              <a:buSzPct val="100000"/>
              <a:buNone/>
            </a:pPr>
            <a:r>
              <a:rPr lang="en-US" dirty="0"/>
              <a:t>		a. Most genes give rise to the same phenotype whether they are inherited from the mother or father; although, in a few 		cases, the phenotype is dramatically different. This phenomenon is called genomic imprinting. </a:t>
            </a:r>
          </a:p>
          <a:p>
            <a:pPr marL="0" indent="0">
              <a:buClr>
                <a:schemeClr val="dk1"/>
              </a:buClr>
              <a:buSzPct val="100000"/>
              <a:buNone/>
            </a:pPr>
            <a:endParaRPr lang="en-US" dirty="0"/>
          </a:p>
          <a:p>
            <a:pPr marL="0" indent="0">
              <a:buClr>
                <a:schemeClr val="dk1"/>
              </a:buClr>
              <a:buSzPct val="100000"/>
              <a:buNone/>
            </a:pPr>
            <a:endParaRPr dirty="0"/>
          </a:p>
        </p:txBody>
      </p:sp>
      <p:sp>
        <p:nvSpPr>
          <p:cNvPr id="3" name="Content Placeholder 2">
            <a:extLst>
              <a:ext uri="{FF2B5EF4-FFF2-40B4-BE49-F238E27FC236}">
                <a16:creationId xmlns:a16="http://schemas.microsoft.com/office/drawing/2014/main" id="{F63F1108-04EF-24B6-E0C7-D17AB6DC0C42}"/>
              </a:ext>
            </a:extLst>
          </p:cNvPr>
          <p:cNvSpPr>
            <a:spLocks noGrp="1"/>
          </p:cNvSpPr>
          <p:nvPr>
            <p:ph sz="half" idx="2"/>
          </p:nvPr>
        </p:nvSpPr>
        <p:spPr>
          <a:xfrm flipV="1">
            <a:off x="6007608" y="6725602"/>
            <a:ext cx="5181600" cy="45719"/>
          </a:xfrm>
        </p:spPr>
        <p:txBody>
          <a:bodyPr>
            <a:normAutofit fontScale="25000" lnSpcReduction="20000"/>
          </a:bodyPr>
          <a:lstStyle/>
          <a:p>
            <a:pPr marL="0" indent="0">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3951D-4FBC-4232-319E-620BFD50BFF7}"/>
              </a:ext>
            </a:extLst>
          </p:cNvPr>
          <p:cNvSpPr>
            <a:spLocks noGrp="1"/>
          </p:cNvSpPr>
          <p:nvPr>
            <p:ph type="title"/>
          </p:nvPr>
        </p:nvSpPr>
        <p:spPr>
          <a:xfrm>
            <a:off x="658688" y="0"/>
            <a:ext cx="10515600" cy="1325563"/>
          </a:xfrm>
        </p:spPr>
        <p:txBody>
          <a:bodyPr/>
          <a:lstStyle/>
          <a:p>
            <a:r>
              <a:rPr lang="en-US" dirty="0"/>
              <a:t>Inheritance</a:t>
            </a:r>
          </a:p>
        </p:txBody>
      </p:sp>
      <p:sp>
        <p:nvSpPr>
          <p:cNvPr id="518" name="Google Shape;518;p55"/>
          <p:cNvSpPr txBox="1">
            <a:spLocks noGrp="1"/>
          </p:cNvSpPr>
          <p:nvPr>
            <p:ph idx="1"/>
          </p:nvPr>
        </p:nvSpPr>
        <p:spPr>
          <a:xfrm>
            <a:off x="658688" y="1015587"/>
            <a:ext cx="11356527" cy="435133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1000"/>
              </a:spcBef>
              <a:spcAft>
                <a:spcPts val="0"/>
              </a:spcAft>
              <a:buClr>
                <a:schemeClr val="dk1"/>
              </a:buClr>
              <a:buSzPct val="100000"/>
              <a:buAutoNum type="arabicPeriod" startAt="4"/>
            </a:pPr>
            <a:r>
              <a:rPr lang="en-US" sz="1400" dirty="0"/>
              <a:t>To determine the possible ways that haploid gametes can unite to form diploid fertilized eggs, special charts called Punnett squares are used. </a:t>
            </a:r>
          </a:p>
          <a:p>
            <a:pPr marL="342900" lvl="0" indent="-342900" algn="l" rtl="0">
              <a:lnSpc>
                <a:spcPct val="90000"/>
              </a:lnSpc>
              <a:spcBef>
                <a:spcPts val="1000"/>
              </a:spcBef>
              <a:spcAft>
                <a:spcPts val="0"/>
              </a:spcAft>
              <a:buClr>
                <a:schemeClr val="dk1"/>
              </a:buClr>
              <a:buSzPct val="100000"/>
              <a:buAutoNum type="arabicPeriod" startAt="4"/>
            </a:pPr>
            <a:endParaRPr sz="1400" dirty="0"/>
          </a:p>
          <a:p>
            <a:pPr marL="0" lvl="0" indent="0" algn="l" rtl="0">
              <a:lnSpc>
                <a:spcPct val="90000"/>
              </a:lnSpc>
              <a:spcBef>
                <a:spcPts val="1000"/>
              </a:spcBef>
              <a:spcAft>
                <a:spcPts val="0"/>
              </a:spcAft>
              <a:buClr>
                <a:schemeClr val="dk1"/>
              </a:buClr>
              <a:buSzPct val="100000"/>
              <a:buNone/>
            </a:pPr>
            <a:r>
              <a:rPr lang="en-US" sz="1400" dirty="0"/>
              <a:t>5.  Meiosis errors can result in inheritance abnormalities. </a:t>
            </a:r>
            <a:endParaRPr sz="1400" dirty="0"/>
          </a:p>
          <a:p>
            <a:pPr marL="0" lvl="0" indent="0" algn="l" rtl="0">
              <a:lnSpc>
                <a:spcPct val="90000"/>
              </a:lnSpc>
              <a:spcBef>
                <a:spcPts val="1000"/>
              </a:spcBef>
              <a:spcAft>
                <a:spcPts val="0"/>
              </a:spcAft>
              <a:buClr>
                <a:schemeClr val="dk1"/>
              </a:buClr>
              <a:buSzPct val="100000"/>
              <a:buNone/>
            </a:pPr>
            <a:r>
              <a:rPr lang="en-US" sz="1400" dirty="0"/>
              <a:t>	a.  Nondisjunction results in an abnormal number of chromosomes. </a:t>
            </a:r>
            <a:endParaRPr sz="1400" dirty="0"/>
          </a:p>
          <a:p>
            <a:pPr marL="0" lvl="0" indent="0" algn="l" rtl="0">
              <a:lnSpc>
                <a:spcPct val="90000"/>
              </a:lnSpc>
              <a:spcBef>
                <a:spcPts val="1000"/>
              </a:spcBef>
              <a:spcAft>
                <a:spcPts val="0"/>
              </a:spcAft>
              <a:buClr>
                <a:schemeClr val="dk1"/>
              </a:buClr>
              <a:buSzPct val="100000"/>
              <a:buNone/>
            </a:pPr>
            <a:r>
              <a:rPr lang="en-US" sz="1400" dirty="0"/>
              <a:t>	b.  A cell that has one or more chromosomes of a set added or deleted is called an aneuploid. </a:t>
            </a:r>
            <a:endParaRPr sz="1400" dirty="0"/>
          </a:p>
          <a:p>
            <a:pPr marL="0" lvl="0" indent="0" algn="l" rtl="0">
              <a:lnSpc>
                <a:spcPct val="90000"/>
              </a:lnSpc>
              <a:spcBef>
                <a:spcPts val="1000"/>
              </a:spcBef>
              <a:spcAft>
                <a:spcPts val="0"/>
              </a:spcAft>
              <a:buClr>
                <a:schemeClr val="dk1"/>
              </a:buClr>
              <a:buSzPct val="100000"/>
              <a:buNone/>
            </a:pPr>
            <a:r>
              <a:rPr lang="en-US" sz="1400" dirty="0"/>
              <a:t>	c.  In translocation, the location of a chromosome segment is changed, being moved either to another chromosome or to another 	location within the same chromosome. </a:t>
            </a:r>
          </a:p>
          <a:p>
            <a:pPr marL="0" lvl="0" indent="0" algn="l" rtl="0">
              <a:lnSpc>
                <a:spcPct val="90000"/>
              </a:lnSpc>
              <a:spcBef>
                <a:spcPts val="1000"/>
              </a:spcBef>
              <a:spcAft>
                <a:spcPts val="0"/>
              </a:spcAft>
              <a:buClr>
                <a:schemeClr val="dk1"/>
              </a:buClr>
              <a:buSzPct val="100000"/>
              <a:buNone/>
            </a:pPr>
            <a:endParaRPr sz="1400" dirty="0"/>
          </a:p>
          <a:p>
            <a:pPr marL="0" lvl="0" indent="0" algn="l" rtl="0">
              <a:lnSpc>
                <a:spcPct val="90000"/>
              </a:lnSpc>
              <a:spcBef>
                <a:spcPts val="1000"/>
              </a:spcBef>
              <a:spcAft>
                <a:spcPts val="0"/>
              </a:spcAft>
              <a:buClr>
                <a:schemeClr val="dk1"/>
              </a:buClr>
              <a:buSzPct val="100000"/>
              <a:buNone/>
            </a:pPr>
            <a:r>
              <a:rPr lang="en-US" sz="1400" dirty="0"/>
              <a:t>Variations on Dominant-Recessive Inheritance </a:t>
            </a:r>
            <a:endParaRPr sz="1400" dirty="0"/>
          </a:p>
          <a:p>
            <a:pPr marL="0" lvl="0" indent="0" algn="l" rtl="0">
              <a:lnSpc>
                <a:spcPct val="90000"/>
              </a:lnSpc>
              <a:spcBef>
                <a:spcPts val="1000"/>
              </a:spcBef>
              <a:spcAft>
                <a:spcPts val="0"/>
              </a:spcAft>
              <a:buClr>
                <a:schemeClr val="dk1"/>
              </a:buClr>
              <a:buSzPct val="100000"/>
              <a:buNone/>
            </a:pPr>
            <a:r>
              <a:rPr lang="en-US" sz="1400" dirty="0"/>
              <a:t>	1.  Most patterns of inheritance do not conform to the simple dominant recessive patterns in which only dominant and recessive 	genes interact. </a:t>
            </a:r>
            <a:endParaRPr sz="1400" dirty="0"/>
          </a:p>
          <a:p>
            <a:pPr marL="0" lvl="0" indent="0" algn="l" rtl="0">
              <a:lnSpc>
                <a:spcPct val="90000"/>
              </a:lnSpc>
              <a:spcBef>
                <a:spcPts val="1000"/>
              </a:spcBef>
              <a:spcAft>
                <a:spcPts val="0"/>
              </a:spcAft>
              <a:buClr>
                <a:schemeClr val="dk1"/>
              </a:buClr>
              <a:buSzPct val="100000"/>
              <a:buNone/>
            </a:pPr>
            <a:r>
              <a:rPr lang="en-US" sz="1400" dirty="0"/>
              <a:t>	2.  In fact, the phenotypic expression of a particular gene is influenced not only by the alleles of the genes present, but also by 	other genes and by the environment. Most inherited traits are influenced by more than one gene, and most genes can influence 	more than a single trait. </a:t>
            </a:r>
            <a:endParaRPr sz="1400" dirty="0"/>
          </a:p>
          <a:p>
            <a:pPr marL="0" lvl="0" indent="0" algn="l" rtl="0">
              <a:lnSpc>
                <a:spcPct val="90000"/>
              </a:lnSpc>
              <a:spcBef>
                <a:spcPts val="1000"/>
              </a:spcBef>
              <a:spcAft>
                <a:spcPts val="0"/>
              </a:spcAft>
              <a:buClr>
                <a:schemeClr val="dk1"/>
              </a:buClr>
              <a:buSzPct val="100000"/>
              <a:buNone/>
            </a:pPr>
            <a:r>
              <a:rPr lang="en-US" sz="1400" dirty="0"/>
              <a:t>	3.  In incomplete dominance, neither member of an allelic pair dominates; phenotypically the heterozygote is intermediate 	between the homozygous dominant and homozygous recessive. An example is sickle-cell disease  </a:t>
            </a:r>
            <a:endParaRPr sz="1400" dirty="0"/>
          </a:p>
          <a:p>
            <a:pPr marL="0" lvl="0" indent="0" algn="l" rtl="0">
              <a:lnSpc>
                <a:spcPct val="90000"/>
              </a:lnSpc>
              <a:spcBef>
                <a:spcPts val="1000"/>
              </a:spcBef>
              <a:spcAft>
                <a:spcPts val="0"/>
              </a:spcAft>
              <a:buClr>
                <a:schemeClr val="dk1"/>
              </a:buClr>
              <a:buSzPct val="100000"/>
              <a:buNone/>
            </a:pPr>
            <a:r>
              <a:rPr lang="en-US" sz="1400" dirty="0"/>
              <a:t>	4.  In multiple-allele inheritance, some genes have more than two alternate forms. An example is the inheritance of ABO blood 	groups.</a:t>
            </a:r>
            <a:endParaRPr sz="1400" dirty="0"/>
          </a:p>
          <a:p>
            <a:pPr marL="0" lvl="0" indent="0" algn="l" rtl="0">
              <a:lnSpc>
                <a:spcPct val="90000"/>
              </a:lnSpc>
              <a:spcBef>
                <a:spcPts val="1000"/>
              </a:spcBef>
              <a:spcAft>
                <a:spcPts val="0"/>
              </a:spcAft>
              <a:buClr>
                <a:schemeClr val="dk1"/>
              </a:buClr>
              <a:buSzPct val="100000"/>
              <a:buNone/>
            </a:pPr>
            <a:r>
              <a:rPr lang="en-US" sz="1400" dirty="0"/>
              <a:t>	5.  In polygenic inheritance, an inherited trait is controlled by the combined effects of many genes. </a:t>
            </a:r>
            <a:endParaRPr sz="1400" dirty="0"/>
          </a:p>
        </p:txBody>
      </p:sp>
    </p:spTree>
    <p:extLst>
      <p:ext uri="{BB962C8B-B14F-4D97-AF65-F5344CB8AC3E}">
        <p14:creationId xmlns:p14="http://schemas.microsoft.com/office/powerpoint/2010/main" val="308967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TotalTime>
  <Words>2430</Words>
  <Application>Microsoft Office PowerPoint</Application>
  <PresentationFormat>Widescreen</PresentationFormat>
  <Paragraphs>168</Paragraphs>
  <Slides>34</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Aptos Display</vt:lpstr>
      <vt:lpstr>Arial</vt:lpstr>
      <vt:lpstr>Calibri</vt:lpstr>
      <vt:lpstr>Noto Sans Symbols</vt:lpstr>
      <vt:lpstr>Twentieth Century</vt:lpstr>
      <vt:lpstr>Office Theme</vt:lpstr>
      <vt:lpstr>PowerPoint Presentation</vt:lpstr>
      <vt:lpstr>Genetics  terminology</vt:lpstr>
      <vt:lpstr>Genetics Terminology</vt:lpstr>
      <vt:lpstr>Karyotype</vt:lpstr>
      <vt:lpstr>Autosomal dominant inheritance</vt:lpstr>
      <vt:lpstr>Autosomal recessive</vt:lpstr>
      <vt:lpstr>Strict Dominance-recessive</vt:lpstr>
      <vt:lpstr>Inheritance</vt:lpstr>
      <vt:lpstr>Inheritance</vt:lpstr>
      <vt:lpstr>Autosomes, Sex Chromosomes, and Inheritance of Gender</vt:lpstr>
      <vt:lpstr>Autosomes, Sex Chromosomes, and Inheritance of Gender</vt:lpstr>
      <vt:lpstr>Random segregation</vt:lpstr>
      <vt:lpstr>Incomplete Dominance</vt:lpstr>
      <vt:lpstr>Co-dominance</vt:lpstr>
      <vt:lpstr>Multiple Alleles</vt:lpstr>
      <vt:lpstr>X-linked Punnett Square</vt:lpstr>
      <vt:lpstr>X-Linked Disorders</vt:lpstr>
      <vt:lpstr>X-linked patterns of inheritance</vt:lpstr>
      <vt:lpstr>X-linked recessive inheritance</vt:lpstr>
      <vt:lpstr> Polygenic Inheritance</vt:lpstr>
      <vt:lpstr>Solving Genetics Problems</vt:lpstr>
      <vt:lpstr>Genetic Screening</vt:lpstr>
      <vt:lpstr>Female chromosomal complement</vt:lpstr>
      <vt:lpstr>Male chromosomal complement</vt:lpstr>
      <vt:lpstr>Pedigree Analysis</vt:lpstr>
      <vt:lpstr>The Human Genome</vt:lpstr>
      <vt:lpstr>Genetic Disorders</vt:lpstr>
      <vt:lpstr>Nondisjunction</vt:lpstr>
      <vt:lpstr>Non-Disjunction Disorders</vt:lpstr>
      <vt:lpstr>Autosomal dominant - Huntington’s Disease</vt:lpstr>
      <vt:lpstr>Disorders</vt:lpstr>
      <vt:lpstr>Autosomal Recessive Disorders</vt:lpstr>
      <vt:lpstr>Albinism</vt:lpstr>
      <vt:lpstr>Sex-Linked Disorders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Anspaugh, Kendra</dc:creator>
  <cp:lastModifiedBy>Anspaugh, Kendra</cp:lastModifiedBy>
  <cp:revision>3</cp:revision>
  <dcterms:created xsi:type="dcterms:W3CDTF">2025-07-25T19:35:10Z</dcterms:created>
  <dcterms:modified xsi:type="dcterms:W3CDTF">2025-07-25T19:53:30Z</dcterms:modified>
</cp:coreProperties>
</file>