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8" r:id="rId1"/>
  </p:sldMasterIdLst>
  <p:sldIdLst>
    <p:sldId id="257" r:id="rId2"/>
    <p:sldId id="279" r:id="rId3"/>
    <p:sldId id="280" r:id="rId4"/>
    <p:sldId id="281" r:id="rId5"/>
    <p:sldId id="273" r:id="rId6"/>
    <p:sldId id="282" r:id="rId7"/>
    <p:sldId id="283" r:id="rId8"/>
    <p:sldId id="284" r:id="rId9"/>
    <p:sldId id="285" r:id="rId10"/>
    <p:sldId id="277" r:id="rId11"/>
    <p:sldId id="287" r:id="rId12"/>
    <p:sldId id="288" r:id="rId13"/>
    <p:sldId id="289" r:id="rId14"/>
    <p:sldId id="290" r:id="rId15"/>
    <p:sldId id="291" r:id="rId16"/>
    <p:sldId id="292" r:id="rId17"/>
    <p:sldId id="293" r:id="rId18"/>
    <p:sldId id="294" r:id="rId19"/>
    <p:sldId id="286" r:id="rId20"/>
    <p:sldId id="295" r:id="rId21"/>
    <p:sldId id="296" r:id="rId22"/>
    <p:sldId id="297" r:id="rId23"/>
    <p:sldId id="298" r:id="rId24"/>
    <p:sldId id="299" r:id="rId25"/>
    <p:sldId id="300" r:id="rId26"/>
    <p:sldId id="301" r:id="rId27"/>
    <p:sldId id="302" r:id="rId28"/>
    <p:sldId id="303" r:id="rId29"/>
    <p:sldId id="304" r:id="rId30"/>
    <p:sldId id="305" r:id="rId31"/>
    <p:sldId id="306" r:id="rId32"/>
    <p:sldId id="307" r:id="rId33"/>
    <p:sldId id="308" r:id="rId34"/>
    <p:sldId id="309" r:id="rId35"/>
    <p:sldId id="310" r:id="rId36"/>
    <p:sldId id="311" r:id="rId37"/>
    <p:sldId id="312" r:id="rId38"/>
    <p:sldId id="31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297" autoAdjust="0"/>
    <p:restoredTop sz="96327"/>
  </p:normalViewPr>
  <p:slideViewPr>
    <p:cSldViewPr snapToGrid="0" snapToObjects="1">
      <p:cViewPr varScale="1">
        <p:scale>
          <a:sx n="80" d="100"/>
          <a:sy n="80" d="100"/>
        </p:scale>
        <p:origin x="120" y="9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498249"/>
            <a:ext cx="9144000" cy="1011237"/>
          </a:xfrm>
        </p:spPr>
        <p:txBody>
          <a:bodyPr anchor="b"/>
          <a:lstStyle>
            <a:lvl1pPr algn="ctr">
              <a:defRPr sz="6000"/>
            </a:lvl1pPr>
          </a:lstStyle>
          <a:p>
            <a:r>
              <a:rPr lang="en-US" dirty="0"/>
              <a:t>Title of the Book</a:t>
            </a:r>
          </a:p>
        </p:txBody>
      </p:sp>
      <p:sp>
        <p:nvSpPr>
          <p:cNvPr id="5" name="Footer Placeholder 4"/>
          <p:cNvSpPr>
            <a:spLocks noGrp="1"/>
          </p:cNvSpPr>
          <p:nvPr>
            <p:ph type="ftr" sz="quarter" idx="11"/>
          </p:nvPr>
        </p:nvSpPr>
        <p:spPr>
          <a:xfrm>
            <a:off x="1523999" y="6356350"/>
            <a:ext cx="8549898" cy="354416"/>
          </a:xfrm>
        </p:spPr>
        <p:txBody>
          <a:bodyPr/>
          <a:lstStyle/>
          <a:p>
            <a:endParaRPr lang="en-US"/>
          </a:p>
        </p:txBody>
      </p:sp>
      <p:sp>
        <p:nvSpPr>
          <p:cNvPr id="9" name="Picture Placeholder 8"/>
          <p:cNvSpPr>
            <a:spLocks noGrp="1"/>
          </p:cNvSpPr>
          <p:nvPr>
            <p:ph type="pic" sz="quarter" idx="13"/>
          </p:nvPr>
        </p:nvSpPr>
        <p:spPr>
          <a:xfrm>
            <a:off x="3983831" y="2390620"/>
            <a:ext cx="4224337" cy="3851130"/>
          </a:xfrm>
        </p:spPr>
        <p:txBody>
          <a:bodyPr>
            <a:normAutofit/>
          </a:bodyPr>
          <a:lstStyle>
            <a:lvl1pPr marL="0" indent="0">
              <a:buNone/>
              <a:defRPr sz="1200"/>
            </a:lvl1pPr>
          </a:lstStyle>
          <a:p>
            <a:r>
              <a:rPr lang="en-US"/>
              <a:t>Click icon to add picture</a:t>
            </a:r>
            <a:endParaRPr lang="en-US" dirty="0"/>
          </a:p>
        </p:txBody>
      </p:sp>
      <p:sp>
        <p:nvSpPr>
          <p:cNvPr id="10" name="Title 1"/>
          <p:cNvSpPr txBox="1">
            <a:spLocks/>
          </p:cNvSpPr>
          <p:nvPr/>
        </p:nvSpPr>
        <p:spPr>
          <a:xfrm>
            <a:off x="1523999" y="1509485"/>
            <a:ext cx="9144000" cy="672883"/>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accent6"/>
                </a:solidFill>
                <a:latin typeface="+mj-lt"/>
                <a:ea typeface="+mj-ea"/>
                <a:cs typeface="+mj-cs"/>
              </a:defRPr>
            </a:lvl1pPr>
          </a:lstStyle>
          <a:p>
            <a:endParaRPr lang="en-US" sz="6400" dirty="0">
              <a:solidFill>
                <a:schemeClr val="accent5"/>
              </a:solidFill>
            </a:endParaRPr>
          </a:p>
        </p:txBody>
      </p:sp>
      <p:sp>
        <p:nvSpPr>
          <p:cNvPr id="11" name="Text Placeholder 10"/>
          <p:cNvSpPr>
            <a:spLocks noGrp="1"/>
          </p:cNvSpPr>
          <p:nvPr>
            <p:ph type="body" sz="quarter" idx="14" hasCustomPrompt="1"/>
          </p:nvPr>
        </p:nvSpPr>
        <p:spPr>
          <a:xfrm>
            <a:off x="1524000" y="1509713"/>
            <a:ext cx="9144000" cy="443778"/>
          </a:xfrm>
        </p:spPr>
        <p:txBody>
          <a:bodyPr/>
          <a:lstStyle>
            <a:lvl1pPr marL="0" indent="0" algn="ctr">
              <a:buNone/>
              <a:defRPr baseline="0">
                <a:solidFill>
                  <a:schemeClr val="accent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Chapter # CHAPTER TITLE</a:t>
            </a:r>
          </a:p>
        </p:txBody>
      </p:sp>
    </p:spTree>
    <p:extLst>
      <p:ext uri="{BB962C8B-B14F-4D97-AF65-F5344CB8AC3E}">
        <p14:creationId xmlns:p14="http://schemas.microsoft.com/office/powerpoint/2010/main" val="3948576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683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263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4365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06359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6815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7454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6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3216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0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23260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5908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424583"/>
          </a:xfrm>
        </p:spPr>
        <p:txBody>
          <a:bodyPr>
            <a:normAutofit/>
          </a:bodyPr>
          <a:lstStyle>
            <a:lvl1pPr>
              <a:defRPr sz="2800" b="1"/>
            </a:lvl1pPr>
          </a:lstStyle>
          <a:p>
            <a:r>
              <a:rPr lang="en-US" dirty="0"/>
              <a:t>Title</a:t>
            </a:r>
          </a:p>
        </p:txBody>
      </p:sp>
      <p:sp>
        <p:nvSpPr>
          <p:cNvPr id="3" name="Content Placeholder 2"/>
          <p:cNvSpPr>
            <a:spLocks noGrp="1"/>
          </p:cNvSpPr>
          <p:nvPr>
            <p:ph idx="1"/>
          </p:nvPr>
        </p:nvSpPr>
        <p:spPr>
          <a:xfrm>
            <a:off x="838200" y="955964"/>
            <a:ext cx="10515600" cy="3796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838200" y="6356350"/>
            <a:ext cx="9428018" cy="365125"/>
          </a:xfrm>
        </p:spPr>
        <p:txBody>
          <a:bodyPr/>
          <a:lstStyle/>
          <a:p>
            <a:endParaRPr lang="en-US"/>
          </a:p>
        </p:txBody>
      </p:sp>
      <p:sp>
        <p:nvSpPr>
          <p:cNvPr id="7" name="Content Placeholder 2"/>
          <p:cNvSpPr>
            <a:spLocks noGrp="1"/>
          </p:cNvSpPr>
          <p:nvPr>
            <p:ph idx="13" hasCustomPrompt="1"/>
          </p:nvPr>
        </p:nvSpPr>
        <p:spPr>
          <a:xfrm>
            <a:off x="838200" y="4918364"/>
            <a:ext cx="10515600" cy="1271731"/>
          </a:xfrm>
        </p:spPr>
        <p:txBody>
          <a:bodyPr>
            <a:normAutofit/>
          </a:bodyPr>
          <a:lstStyle>
            <a:lvl1pPr marL="0" indent="0">
              <a:buNone/>
              <a:defRPr sz="1600"/>
            </a:lvl1pPr>
          </a:lstStyle>
          <a:p>
            <a:pPr lvl="0"/>
            <a:r>
              <a:rPr lang="en-US" dirty="0"/>
              <a:t>Caption</a:t>
            </a:r>
          </a:p>
        </p:txBody>
      </p:sp>
    </p:spTree>
    <p:extLst>
      <p:ext uri="{BB962C8B-B14F-4D97-AF65-F5344CB8AC3E}">
        <p14:creationId xmlns:p14="http://schemas.microsoft.com/office/powerpoint/2010/main" val="25748219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27345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5202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6881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62917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6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8021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7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02149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8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83205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9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4199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1327"/>
            <a:ext cx="10750549" cy="659535"/>
          </a:xfrm>
        </p:spPr>
        <p:txBody>
          <a:bodyPr/>
          <a:lstStyle/>
          <a:p>
            <a:r>
              <a:rPr lang="en-US" dirty="0"/>
              <a:t>Click to edit</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9B19C71-EC74-44AF-B27E-FC7DC3C3A61D}" type="datetime4">
              <a:rPr lang="en-US" smtClean="0"/>
              <a:pPr/>
              <a:t>July 30,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609599" y="1107619"/>
            <a:ext cx="5375492" cy="4607689"/>
          </a:xfrm>
        </p:spPr>
        <p:txBody>
          <a:bodyPr/>
          <a:lstStyle/>
          <a:p>
            <a:endParaRPr lang="en-US" dirty="0"/>
          </a:p>
        </p:txBody>
      </p:sp>
      <p:sp>
        <p:nvSpPr>
          <p:cNvPr id="11" name="Text Placeholder 10"/>
          <p:cNvSpPr>
            <a:spLocks noGrp="1"/>
          </p:cNvSpPr>
          <p:nvPr>
            <p:ph type="body" sz="quarter" idx="14"/>
          </p:nvPr>
        </p:nvSpPr>
        <p:spPr>
          <a:xfrm>
            <a:off x="6142567" y="1107618"/>
            <a:ext cx="5217584"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5837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1327"/>
            <a:ext cx="10750549" cy="659535"/>
          </a:xfrm>
        </p:spPr>
        <p:txBody>
          <a:bodyPr/>
          <a:lstStyle/>
          <a:p>
            <a:r>
              <a:rPr lang="en-US" dirty="0"/>
              <a:t>Click to edit</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9B19C71-EC74-44AF-B27E-FC7DC3C3A61D}" type="datetime4">
              <a:rPr lang="en-US" smtClean="0"/>
              <a:pPr/>
              <a:t>July 30,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609599" y="1107619"/>
            <a:ext cx="5375492" cy="4607689"/>
          </a:xfrm>
        </p:spPr>
        <p:txBody>
          <a:bodyPr/>
          <a:lstStyle/>
          <a:p>
            <a:endParaRPr lang="en-US" dirty="0"/>
          </a:p>
        </p:txBody>
      </p:sp>
      <p:sp>
        <p:nvSpPr>
          <p:cNvPr id="11" name="Text Placeholder 10"/>
          <p:cNvSpPr>
            <a:spLocks noGrp="1"/>
          </p:cNvSpPr>
          <p:nvPr>
            <p:ph type="body" sz="quarter" idx="14"/>
          </p:nvPr>
        </p:nvSpPr>
        <p:spPr>
          <a:xfrm>
            <a:off x="6142567" y="1107618"/>
            <a:ext cx="5217584"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396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466148"/>
          </a:xfrm>
        </p:spPr>
        <p:txBody>
          <a:bodyPr>
            <a:normAutofit/>
          </a:bodyPr>
          <a:lstStyle>
            <a:lvl1pPr>
              <a:defRPr sz="2800" b="1"/>
            </a:lvl1pPr>
          </a:lstStyle>
          <a:p>
            <a:r>
              <a:rPr lang="en-US" dirty="0"/>
              <a:t>Title</a:t>
            </a:r>
          </a:p>
        </p:txBody>
      </p:sp>
      <p:sp>
        <p:nvSpPr>
          <p:cNvPr id="3" name="Content Placeholder 2"/>
          <p:cNvSpPr>
            <a:spLocks noGrp="1"/>
          </p:cNvSpPr>
          <p:nvPr>
            <p:ph sz="half" idx="1"/>
          </p:nvPr>
        </p:nvSpPr>
        <p:spPr>
          <a:xfrm>
            <a:off x="838200" y="1010661"/>
            <a:ext cx="5181600" cy="51663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010661"/>
            <a:ext cx="5181600" cy="51663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838200" y="6356350"/>
            <a:ext cx="9414164" cy="365125"/>
          </a:xfrm>
        </p:spPr>
        <p:txBody>
          <a:bodyPr/>
          <a:lstStyle/>
          <a:p>
            <a:endParaRPr lang="en-US"/>
          </a:p>
        </p:txBody>
      </p:sp>
    </p:spTree>
    <p:extLst>
      <p:ext uri="{BB962C8B-B14F-4D97-AF65-F5344CB8AC3E}">
        <p14:creationId xmlns:p14="http://schemas.microsoft.com/office/powerpoint/2010/main" val="37235675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20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6091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93145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1327"/>
            <a:ext cx="10750549" cy="659535"/>
          </a:xfrm>
        </p:spPr>
        <p:txBody>
          <a:bodyPr/>
          <a:lstStyle/>
          <a:p>
            <a:r>
              <a:rPr lang="en-US" dirty="0"/>
              <a:t>Click to edit</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9B19C71-EC74-44AF-B27E-FC7DC3C3A61D}" type="datetime4">
              <a:rPr lang="en-US" smtClean="0"/>
              <a:pPr/>
              <a:t>July 30,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609599" y="1107619"/>
            <a:ext cx="5375492" cy="4607689"/>
          </a:xfrm>
        </p:spPr>
        <p:txBody>
          <a:bodyPr/>
          <a:lstStyle/>
          <a:p>
            <a:endParaRPr lang="en-US" dirty="0"/>
          </a:p>
        </p:txBody>
      </p:sp>
      <p:sp>
        <p:nvSpPr>
          <p:cNvPr id="11" name="Text Placeholder 10"/>
          <p:cNvSpPr>
            <a:spLocks noGrp="1"/>
          </p:cNvSpPr>
          <p:nvPr>
            <p:ph type="body" sz="quarter" idx="14"/>
          </p:nvPr>
        </p:nvSpPr>
        <p:spPr>
          <a:xfrm>
            <a:off x="6142567" y="1107618"/>
            <a:ext cx="5217584"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14836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2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83376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1327"/>
            <a:ext cx="10750549" cy="659535"/>
          </a:xfrm>
        </p:spPr>
        <p:txBody>
          <a:bodyPr/>
          <a:lstStyle/>
          <a:p>
            <a:r>
              <a:rPr lang="en-US" dirty="0"/>
              <a:t>Click to edit</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9B19C71-EC74-44AF-B27E-FC7DC3C3A61D}" type="datetime4">
              <a:rPr lang="en-US" smtClean="0"/>
              <a:pPr/>
              <a:t>July 30,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609599" y="1107619"/>
            <a:ext cx="5375492" cy="4607689"/>
          </a:xfrm>
        </p:spPr>
        <p:txBody>
          <a:bodyPr/>
          <a:lstStyle/>
          <a:p>
            <a:endParaRPr lang="en-US" dirty="0"/>
          </a:p>
        </p:txBody>
      </p:sp>
      <p:sp>
        <p:nvSpPr>
          <p:cNvPr id="11" name="Text Placeholder 10"/>
          <p:cNvSpPr>
            <a:spLocks noGrp="1"/>
          </p:cNvSpPr>
          <p:nvPr>
            <p:ph type="body" sz="quarter" idx="14"/>
          </p:nvPr>
        </p:nvSpPr>
        <p:spPr>
          <a:xfrm>
            <a:off x="6142567" y="1107618"/>
            <a:ext cx="5217584"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59396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5876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8535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48480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26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35967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1327"/>
            <a:ext cx="10750549" cy="659535"/>
          </a:xfrm>
        </p:spPr>
        <p:txBody>
          <a:bodyPr/>
          <a:lstStyle/>
          <a:p>
            <a:r>
              <a:rPr lang="en-US" dirty="0"/>
              <a:t>Click to edit</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9B19C71-EC74-44AF-B27E-FC7DC3C3A61D}" type="datetime4">
              <a:rPr lang="en-US" smtClean="0"/>
              <a:pPr/>
              <a:t>July 30,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609599" y="1107619"/>
            <a:ext cx="5375492" cy="4607689"/>
          </a:xfrm>
        </p:spPr>
        <p:txBody>
          <a:bodyPr/>
          <a:lstStyle/>
          <a:p>
            <a:endParaRPr lang="en-US" dirty="0"/>
          </a:p>
        </p:txBody>
      </p:sp>
      <p:sp>
        <p:nvSpPr>
          <p:cNvPr id="11" name="Text Placeholder 10"/>
          <p:cNvSpPr>
            <a:spLocks noGrp="1"/>
          </p:cNvSpPr>
          <p:nvPr>
            <p:ph type="body" sz="quarter" idx="14"/>
          </p:nvPr>
        </p:nvSpPr>
        <p:spPr>
          <a:xfrm>
            <a:off x="6142567" y="1107618"/>
            <a:ext cx="5217584"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6445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as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535420"/>
          </a:xfrm>
        </p:spPr>
        <p:txBody>
          <a:bodyPr>
            <a:normAutofit/>
          </a:bodyPr>
          <a:lstStyle>
            <a:lvl1pPr>
              <a:defRPr sz="2800" b="1" baseline="0"/>
            </a:lvl1pPr>
          </a:lstStyle>
          <a:p>
            <a:r>
              <a:rPr lang="en-US" dirty="0"/>
              <a:t>Title</a:t>
            </a:r>
          </a:p>
        </p:txBody>
      </p:sp>
      <p:sp>
        <p:nvSpPr>
          <p:cNvPr id="7" name="Content Placeholder 6"/>
          <p:cNvSpPr>
            <a:spLocks noGrp="1"/>
          </p:cNvSpPr>
          <p:nvPr>
            <p:ph sz="quarter" idx="12"/>
          </p:nvPr>
        </p:nvSpPr>
        <p:spPr>
          <a:xfrm>
            <a:off x="838200" y="1011383"/>
            <a:ext cx="10515600" cy="32558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6"/>
          <p:cNvSpPr>
            <a:spLocks noGrp="1"/>
          </p:cNvSpPr>
          <p:nvPr>
            <p:ph sz="quarter" idx="13" hasCustomPrompt="1"/>
          </p:nvPr>
        </p:nvSpPr>
        <p:spPr>
          <a:xfrm>
            <a:off x="838200" y="4378037"/>
            <a:ext cx="10515600" cy="1627909"/>
          </a:xfrm>
        </p:spPr>
        <p:txBody>
          <a:bodyPr>
            <a:normAutofit/>
          </a:bodyPr>
          <a:lstStyle>
            <a:lvl1pPr marL="0" indent="0">
              <a:buNone/>
              <a:defRPr sz="1600"/>
            </a:lvl1pPr>
          </a:lstStyle>
          <a:p>
            <a:pPr lvl="0"/>
            <a:r>
              <a:rPr lang="en-US" dirty="0"/>
              <a:t>Caption</a:t>
            </a:r>
          </a:p>
        </p:txBody>
      </p:sp>
      <p:sp>
        <p:nvSpPr>
          <p:cNvPr id="6" name="Text Placeholder 5">
            <a:extLst>
              <a:ext uri="{FF2B5EF4-FFF2-40B4-BE49-F238E27FC236}">
                <a16:creationId xmlns:a16="http://schemas.microsoft.com/office/drawing/2014/main" id="{6E14F94F-1E52-2B42-BC75-C0C106E8BEC0}"/>
              </a:ext>
            </a:extLst>
          </p:cNvPr>
          <p:cNvSpPr>
            <a:spLocks noGrp="1"/>
          </p:cNvSpPr>
          <p:nvPr>
            <p:ph type="body" sz="quarter" idx="14" hasCustomPrompt="1"/>
          </p:nvPr>
        </p:nvSpPr>
        <p:spPr>
          <a:xfrm>
            <a:off x="838200" y="6271576"/>
            <a:ext cx="10515600" cy="442595"/>
          </a:xfrm>
        </p:spPr>
        <p:txBody>
          <a:bodyPr>
            <a:normAutofit/>
          </a:bodyPr>
          <a:lstStyle>
            <a:lvl1pPr marL="0" indent="0" algn="l">
              <a:buNone/>
              <a:defRPr sz="1200">
                <a:solidFill>
                  <a:schemeClr val="tx1"/>
                </a:solidFill>
              </a:defRPr>
            </a:lvl1pPr>
          </a:lstStyle>
          <a:p>
            <a:pPr algn="l"/>
            <a:r>
              <a:rPr lang="en-US" dirty="0"/>
              <a:t>This OpenStax ancillary resource is © Rice University under a CC BY 4.0 International license; it may be reproduced or modified but must be attributed to OpenStax, Rice University and any changes must be noted.</a:t>
            </a:r>
          </a:p>
        </p:txBody>
      </p:sp>
    </p:spTree>
    <p:extLst>
      <p:ext uri="{BB962C8B-B14F-4D97-AF65-F5344CB8AC3E}">
        <p14:creationId xmlns:p14="http://schemas.microsoft.com/office/powerpoint/2010/main" val="30008603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1327"/>
            <a:ext cx="10750549" cy="659535"/>
          </a:xfrm>
        </p:spPr>
        <p:txBody>
          <a:bodyPr/>
          <a:lstStyle/>
          <a:p>
            <a:r>
              <a:rPr lang="en-US" dirty="0"/>
              <a:t>Click to edit</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9B19C71-EC74-44AF-B27E-FC7DC3C3A61D}" type="datetime4">
              <a:rPr lang="en-US" smtClean="0"/>
              <a:pPr/>
              <a:t>July 30,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609599" y="1107619"/>
            <a:ext cx="5375492" cy="4607689"/>
          </a:xfrm>
        </p:spPr>
        <p:txBody>
          <a:bodyPr/>
          <a:lstStyle/>
          <a:p>
            <a:endParaRPr lang="en-US" dirty="0"/>
          </a:p>
        </p:txBody>
      </p:sp>
      <p:sp>
        <p:nvSpPr>
          <p:cNvPr id="11" name="Text Placeholder 10"/>
          <p:cNvSpPr>
            <a:spLocks noGrp="1"/>
          </p:cNvSpPr>
          <p:nvPr>
            <p:ph type="body" sz="quarter" idx="14"/>
          </p:nvPr>
        </p:nvSpPr>
        <p:spPr>
          <a:xfrm>
            <a:off x="6142567" y="1107618"/>
            <a:ext cx="5217584"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55441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27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75535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28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31220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29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11893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30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5299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Title (optional)</a:t>
            </a:r>
          </a:p>
        </p:txBody>
      </p:sp>
      <p:sp>
        <p:nvSpPr>
          <p:cNvPr id="3" name="Footer Placeholder 2"/>
          <p:cNvSpPr>
            <a:spLocks noGrp="1"/>
          </p:cNvSpPr>
          <p:nvPr>
            <p:ph type="ftr" sz="quarter" idx="10"/>
          </p:nvPr>
        </p:nvSpPr>
        <p:spPr/>
        <p:txBody>
          <a:bodyPr/>
          <a:lstStyle/>
          <a:p>
            <a:endParaRPr lang="en-US"/>
          </a:p>
        </p:txBody>
      </p:sp>
      <p:sp>
        <p:nvSpPr>
          <p:cNvPr id="5" name="Content Placeholder 4"/>
          <p:cNvSpPr>
            <a:spLocks noGrp="1"/>
          </p:cNvSpPr>
          <p:nvPr>
            <p:ph sz="quarter" idx="11"/>
          </p:nvPr>
        </p:nvSpPr>
        <p:spPr>
          <a:xfrm>
            <a:off x="838200" y="900545"/>
            <a:ext cx="10515600" cy="5347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7695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Title (optional)</a:t>
            </a:r>
          </a:p>
        </p:txBody>
      </p:sp>
      <p:sp>
        <p:nvSpPr>
          <p:cNvPr id="3" name="Footer Placeholder 2"/>
          <p:cNvSpPr>
            <a:spLocks noGrp="1"/>
          </p:cNvSpPr>
          <p:nvPr>
            <p:ph type="ftr" sz="quarter" idx="10"/>
          </p:nvPr>
        </p:nvSpPr>
        <p:spPr/>
        <p:txBody>
          <a:bodyPr/>
          <a:lstStyle/>
          <a:p>
            <a:endParaRPr lang="en-US"/>
          </a:p>
        </p:txBody>
      </p:sp>
      <p:sp>
        <p:nvSpPr>
          <p:cNvPr id="5" name="Content Placeholder 4"/>
          <p:cNvSpPr>
            <a:spLocks noGrp="1"/>
          </p:cNvSpPr>
          <p:nvPr>
            <p:ph sz="quarter" idx="11" hasCustomPrompt="1"/>
          </p:nvPr>
        </p:nvSpPr>
        <p:spPr>
          <a:xfrm>
            <a:off x="838200" y="900545"/>
            <a:ext cx="10515600" cy="5347855"/>
          </a:xfrm>
        </p:spPr>
        <p:txBody>
          <a:bodyPr/>
          <a:lstStyle>
            <a:lvl1pPr marL="514350" indent="-514350">
              <a:buFont typeface="+mj-lt"/>
              <a:buAutoNum type="arabicPeriod"/>
              <a:defRPr/>
            </a:lvl1pPr>
            <a:lvl2pPr marL="914400" marR="0" indent="-457200" algn="l" defTabSz="914400" rtl="0" eaLnBrk="1" fontAlgn="auto" latinLnBrk="0" hangingPunct="1">
              <a:lnSpc>
                <a:spcPct val="90000"/>
              </a:lnSpc>
              <a:spcBef>
                <a:spcPts val="500"/>
              </a:spcBef>
              <a:spcAft>
                <a:spcPts val="0"/>
              </a:spcAft>
              <a:buClrTx/>
              <a:buSzTx/>
              <a:buFont typeface="+mj-lt"/>
              <a:buAutoNum type="alphaLcPeriod"/>
              <a:tabLst/>
              <a:defRPr/>
            </a:lvl2pPr>
          </a:lstStyle>
          <a:p>
            <a:pPr lvl="0"/>
            <a:r>
              <a:rPr lang="en-US" dirty="0"/>
              <a:t>Discussion question 1</a:t>
            </a:r>
          </a:p>
          <a:p>
            <a:pPr lvl="1"/>
            <a:r>
              <a:rPr lang="en-US" dirty="0"/>
              <a:t>Distractor (optional)</a:t>
            </a:r>
          </a:p>
          <a:p>
            <a:pPr lvl="1"/>
            <a:r>
              <a:rPr lang="en-US" dirty="0"/>
              <a:t>Distractor (optional)</a:t>
            </a:r>
          </a:p>
          <a:p>
            <a:pPr lvl="1"/>
            <a:r>
              <a:rPr lang="en-US" dirty="0"/>
              <a:t>Distractor (optional)</a:t>
            </a:r>
          </a:p>
          <a:p>
            <a:pPr lvl="1"/>
            <a:r>
              <a:rPr lang="en-US" dirty="0"/>
              <a:t>Distractor (optional)</a:t>
            </a:r>
          </a:p>
          <a:p>
            <a:pPr lvl="0"/>
            <a:r>
              <a:rPr lang="en-US" dirty="0"/>
              <a:t>Discussion question 2</a:t>
            </a:r>
          </a:p>
          <a:p>
            <a:pPr lvl="1"/>
            <a:r>
              <a:rPr lang="en-US" dirty="0"/>
              <a:t>Distractor (optional)</a:t>
            </a:r>
          </a:p>
          <a:p>
            <a:pPr lvl="1"/>
            <a:r>
              <a:rPr lang="en-US" dirty="0"/>
              <a:t>Distractor (optional)</a:t>
            </a:r>
          </a:p>
          <a:p>
            <a:pPr marL="914400" marR="0" lvl="1" indent="-457200" algn="l" defTabSz="914400" rtl="0" eaLnBrk="1" fontAlgn="auto" latinLnBrk="0" hangingPunct="1">
              <a:lnSpc>
                <a:spcPct val="90000"/>
              </a:lnSpc>
              <a:spcBef>
                <a:spcPts val="500"/>
              </a:spcBef>
              <a:spcAft>
                <a:spcPts val="0"/>
              </a:spcAft>
              <a:buClrTx/>
              <a:buSzTx/>
              <a:buFont typeface="+mj-lt"/>
              <a:buAutoNum type="alphaLcPeriod"/>
              <a:tabLst/>
              <a:defRPr/>
            </a:pPr>
            <a:r>
              <a:rPr lang="en-US" dirty="0"/>
              <a:t>Distractor (optional)</a:t>
            </a:r>
          </a:p>
          <a:p>
            <a:pPr lvl="1"/>
            <a:r>
              <a:rPr lang="en-US" dirty="0"/>
              <a:t>Distractor (optional)</a:t>
            </a:r>
          </a:p>
        </p:txBody>
      </p:sp>
    </p:spTree>
    <p:extLst>
      <p:ext uri="{BB962C8B-B14F-4D97-AF65-F5344CB8AC3E}">
        <p14:creationId xmlns:p14="http://schemas.microsoft.com/office/powerpoint/2010/main" val="1228648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July 30, 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7"/>
            <a:ext cx="12192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a:t>College Physics</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 Chapter Title</a:t>
            </a:r>
          </a:p>
          <a:p>
            <a:pPr algn="ctr"/>
            <a:r>
              <a:rPr lang="en-US" sz="1600" cap="none" dirty="0">
                <a:solidFill>
                  <a:schemeClr val="tx1"/>
                </a:solidFill>
                <a:latin typeface="+mn-lt"/>
              </a:rPr>
              <a:t>PowerPoint Image Slideshow</a:t>
            </a: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0344" y="2517424"/>
            <a:ext cx="2680909" cy="2603836"/>
          </a:xfrm>
          <a:prstGeom prst="rect">
            <a:avLst/>
          </a:prstGeom>
          <a:effectLst>
            <a:reflection blurRad="6350" stA="52000" endA="300" endPos="35000" dir="5400000" sy="-100000" algn="bl" rotWithShape="0"/>
          </a:effectLst>
          <a:scene3d>
            <a:camera prst="obliqueTopLeft"/>
            <a:lightRig rig="threePt" dir="t"/>
          </a:scene3d>
        </p:spPr>
      </p:pic>
    </p:spTree>
    <p:extLst>
      <p:ext uri="{BB962C8B-B14F-4D97-AF65-F5344CB8AC3E}">
        <p14:creationId xmlns:p14="http://schemas.microsoft.com/office/powerpoint/2010/main" val="416308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July 30,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6986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1327"/>
            <a:ext cx="10750549" cy="659535"/>
          </a:xfrm>
        </p:spPr>
        <p:txBody>
          <a:bodyPr/>
          <a:lstStyle/>
          <a:p>
            <a:r>
              <a:rPr lang="en-US" dirty="0"/>
              <a:t>Click to edit</a:t>
            </a:r>
          </a:p>
        </p:txBody>
      </p:sp>
      <p:sp>
        <p:nvSpPr>
          <p:cNvPr id="5" name="Date Placeholder 4"/>
          <p:cNvSpPr>
            <a:spLocks noGrp="1"/>
          </p:cNvSpPr>
          <p:nvPr>
            <p:ph type="dt" sz="half" idx="10"/>
          </p:nvPr>
        </p:nvSpPr>
        <p:spPr/>
        <p:txBody>
          <a:bodyPr/>
          <a:lstStyle/>
          <a:p>
            <a:fld id="{79B19C71-EC74-44AF-B27E-FC7DC3C3A61D}" type="datetime4">
              <a:rPr lang="en-US" smtClean="0"/>
              <a:pPr/>
              <a:t>July 30,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609599" y="1107619"/>
            <a:ext cx="5375492" cy="4607689"/>
          </a:xfrm>
        </p:spPr>
        <p:txBody>
          <a:bodyPr/>
          <a:lstStyle/>
          <a:p>
            <a:endParaRPr lang="en-US" dirty="0"/>
          </a:p>
        </p:txBody>
      </p:sp>
      <p:sp>
        <p:nvSpPr>
          <p:cNvPr id="11" name="Text Placeholder 10"/>
          <p:cNvSpPr>
            <a:spLocks noGrp="1"/>
          </p:cNvSpPr>
          <p:nvPr>
            <p:ph type="body" sz="quarter" idx="14"/>
          </p:nvPr>
        </p:nvSpPr>
        <p:spPr>
          <a:xfrm>
            <a:off x="6142567" y="1107618"/>
            <a:ext cx="5217584"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728240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jp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434975"/>
          </a:xfrm>
          <a:prstGeom prst="rect">
            <a:avLst/>
          </a:prstGeom>
        </p:spPr>
        <p:txBody>
          <a:bodyPr vert="horz" lIns="91440" tIns="45720" rIns="91440" bIns="45720" rtlCol="0" anchor="ctr">
            <a:normAutofit/>
          </a:bodyPr>
          <a:lstStyle/>
          <a:p>
            <a:r>
              <a:rPr lang="en-US" dirty="0"/>
              <a:t>Title (optional)</a:t>
            </a:r>
          </a:p>
        </p:txBody>
      </p:sp>
      <p:sp>
        <p:nvSpPr>
          <p:cNvPr id="3" name="Text Placeholder 2"/>
          <p:cNvSpPr>
            <a:spLocks noGrp="1"/>
          </p:cNvSpPr>
          <p:nvPr>
            <p:ph type="body" idx="1"/>
          </p:nvPr>
        </p:nvSpPr>
        <p:spPr>
          <a:xfrm>
            <a:off x="838200" y="990601"/>
            <a:ext cx="10515600" cy="52191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838200" y="6356350"/>
            <a:ext cx="1051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4" name="Slide Number Placeholder 3">
            <a:extLst>
              <a:ext uri="{FF2B5EF4-FFF2-40B4-BE49-F238E27FC236}">
                <a16:creationId xmlns:a16="http://schemas.microsoft.com/office/drawing/2014/main" id="{95599AE0-B13C-E741-A969-DCDFA4F7E3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48FD21-5C57-0447-ADC3-D322D5EFE79F}" type="slidenum">
              <a:rPr lang="en-US" smtClean="0"/>
              <a:t>‹#›</a:t>
            </a:fld>
            <a:endParaRPr lang="en-US"/>
          </a:p>
        </p:txBody>
      </p:sp>
    </p:spTree>
    <p:extLst>
      <p:ext uri="{BB962C8B-B14F-4D97-AF65-F5344CB8AC3E}">
        <p14:creationId xmlns:p14="http://schemas.microsoft.com/office/powerpoint/2010/main" val="94813724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662" r:id="rId10"/>
    <p:sldLayoutId id="2147483663"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 id="2147483688" r:id="rId35"/>
    <p:sldLayoutId id="2147483689" r:id="rId36"/>
    <p:sldLayoutId id="2147483690" r:id="rId37"/>
    <p:sldLayoutId id="2147483691" r:id="rId38"/>
    <p:sldLayoutId id="2147483692" r:id="rId39"/>
    <p:sldLayoutId id="2147483693" r:id="rId40"/>
    <p:sldLayoutId id="2147483694" r:id="rId41"/>
    <p:sldLayoutId id="2147483695" r:id="rId42"/>
    <p:sldLayoutId id="2147483696" r:id="rId43"/>
    <p:sldLayoutId id="2147483697" r:id="rId44"/>
  </p:sldLayoutIdLst>
  <p:txStyles>
    <p:titleStyle>
      <a:lvl1pPr algn="l" defTabSz="914400" rtl="0" eaLnBrk="1" latinLnBrk="0" hangingPunct="1">
        <a:lnSpc>
          <a:spcPct val="90000"/>
        </a:lnSpc>
        <a:spcBef>
          <a:spcPct val="0"/>
        </a:spcBef>
        <a:buNone/>
        <a:defRPr sz="2800" b="1"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152400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dirty="0"/>
              <a:t>ANATOMY &amp; PHYSIOLOGY 2e</a:t>
            </a:r>
          </a:p>
          <a:p>
            <a:pPr algn="ctr"/>
            <a:endParaRPr lang="en-US" sz="1800" cap="none" dirty="0">
              <a:solidFill>
                <a:schemeClr val="accent3">
                  <a:lumMod val="20000"/>
                  <a:lumOff val="80000"/>
                </a:schemeClr>
              </a:solidFill>
              <a:latin typeface="+mn-lt"/>
            </a:endParaRPr>
          </a:p>
          <a:p>
            <a:pPr algn="ctr"/>
            <a:r>
              <a:rPr lang="en-US" sz="2000" i="1" cap="none" dirty="0">
                <a:solidFill>
                  <a:srgbClr val="212F62"/>
                </a:solidFill>
                <a:latin typeface="+mn-lt"/>
              </a:rPr>
              <a:t>Chapter</a:t>
            </a:r>
            <a:r>
              <a:rPr lang="en-US" sz="2000" b="1" cap="none" dirty="0">
                <a:solidFill>
                  <a:srgbClr val="212F62"/>
                </a:solidFill>
                <a:latin typeface="+mn-lt"/>
              </a:rPr>
              <a:t> </a:t>
            </a:r>
            <a:r>
              <a:rPr lang="en-US" sz="2000" i="1" cap="none" dirty="0">
                <a:solidFill>
                  <a:srgbClr val="212F62"/>
                </a:solidFill>
                <a:latin typeface="+mn-lt"/>
              </a:rPr>
              <a:t>3</a:t>
            </a:r>
            <a:r>
              <a:rPr lang="en-US" sz="2000" b="1" cap="none" dirty="0">
                <a:solidFill>
                  <a:srgbClr val="212F62"/>
                </a:solidFill>
                <a:latin typeface="+mn-lt"/>
              </a:rPr>
              <a:t> THE CARDIOVASCULAR SYSTEM: THE HEART</a:t>
            </a:r>
          </a:p>
          <a:p>
            <a:pPr algn="ctr"/>
            <a:r>
              <a:rPr lang="en-US" sz="1600" cap="none" dirty="0">
                <a:solidFill>
                  <a:schemeClr val="tx1"/>
                </a:solidFill>
                <a:latin typeface="+mn-lt"/>
              </a:rPr>
              <a:t>PowerPoint Image Slideshow</a:t>
            </a:r>
          </a:p>
        </p:txBody>
      </p:sp>
      <p:pic>
        <p:nvPicPr>
          <p:cNvPr id="7" name="Picture 6" descr="Text&#10;&#10;Description automatically generated with medium confidence">
            <a:extLst>
              <a:ext uri="{FF2B5EF4-FFF2-40B4-BE49-F238E27FC236}">
                <a16:creationId xmlns:a16="http://schemas.microsoft.com/office/drawing/2014/main" id="{3D6E4A05-CE34-EFFA-8DF9-52F86F1B6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4676" y="2396513"/>
            <a:ext cx="3122648" cy="4041073"/>
          </a:xfrm>
          <a:prstGeom prst="rect">
            <a:avLst/>
          </a:prstGeom>
        </p:spPr>
      </p:pic>
    </p:spTree>
    <p:extLst>
      <p:ext uri="{BB962C8B-B14F-4D97-AF65-F5344CB8AC3E}">
        <p14:creationId xmlns:p14="http://schemas.microsoft.com/office/powerpoint/2010/main" val="132244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3.9</a:t>
            </a:r>
          </a:p>
        </p:txBody>
      </p:sp>
      <p:sp>
        <p:nvSpPr>
          <p:cNvPr id="7" name="Text Placeholder 6"/>
          <p:cNvSpPr>
            <a:spLocks noGrp="1"/>
          </p:cNvSpPr>
          <p:nvPr>
            <p:ph type="body" sz="quarter" idx="14"/>
          </p:nvPr>
        </p:nvSpPr>
        <p:spPr>
          <a:xfrm>
            <a:off x="609599" y="5569538"/>
            <a:ext cx="10750549" cy="1166382"/>
          </a:xfrm>
        </p:spPr>
        <p:txBody>
          <a:bodyPr>
            <a:normAutofit/>
          </a:bodyPr>
          <a:lstStyle/>
          <a:p>
            <a:r>
              <a:rPr lang="en-US" sz="1600" b="1" dirty="0">
                <a:solidFill>
                  <a:srgbClr val="6CB255"/>
                </a:solidFill>
              </a:rPr>
              <a:t>Internal Structures of the Heart</a:t>
            </a:r>
          </a:p>
          <a:p>
            <a:r>
              <a:rPr lang="en-US" sz="1600" dirty="0"/>
              <a:t>This anterior view of the heart shows the four chambers, the major vessels and their early branches, as well as the valves. The presence of the pulmonary trunk and aorta covers the </a:t>
            </a:r>
            <a:r>
              <a:rPr lang="en-US" sz="1600" dirty="0" err="1"/>
              <a:t>interatrial</a:t>
            </a:r>
            <a:r>
              <a:rPr lang="en-US" sz="1600" dirty="0"/>
              <a:t> septum, and the </a:t>
            </a:r>
            <a:r>
              <a:rPr lang="en-US" sz="1600" dirty="0" err="1"/>
              <a:t>atrioventricular</a:t>
            </a:r>
            <a:r>
              <a:rPr lang="en-US" sz="1600" dirty="0"/>
              <a:t> septum is cut away to show the </a:t>
            </a:r>
            <a:r>
              <a:rPr lang="en-US" sz="1600" dirty="0" err="1"/>
              <a:t>atrioventricular</a:t>
            </a:r>
            <a:r>
              <a:rPr lang="en-US" sz="1600" dirty="0"/>
              <a:t> valves.</a:t>
            </a:r>
          </a:p>
        </p:txBody>
      </p:sp>
      <p:pic>
        <p:nvPicPr>
          <p:cNvPr id="9218" name="Picture 2" descr="In this figure the top panel shows the image of the heart with the major parts labeled. The bottom left panel shows a photo of the heart with the surface layer peeled off. The images on the bottom right show detailed musculature inside the heart.">
            <a:extLst>
              <a:ext uri="{FF2B5EF4-FFF2-40B4-BE49-F238E27FC236}">
                <a16:creationId xmlns:a16="http://schemas.microsoft.com/office/drawing/2014/main" id="{AC4AF8A8-94DB-C01E-EE22-0D57655D94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8212" y="900862"/>
            <a:ext cx="6533322" cy="4559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996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3.10</a:t>
            </a:r>
          </a:p>
        </p:txBody>
      </p:sp>
      <p:sp>
        <p:nvSpPr>
          <p:cNvPr id="7" name="Text Placeholder 6"/>
          <p:cNvSpPr>
            <a:spLocks noGrp="1"/>
          </p:cNvSpPr>
          <p:nvPr>
            <p:ph type="body" sz="quarter" idx="14"/>
          </p:nvPr>
        </p:nvSpPr>
        <p:spPr>
          <a:xfrm>
            <a:off x="609600" y="5503612"/>
            <a:ext cx="10750549" cy="1166382"/>
          </a:xfrm>
        </p:spPr>
        <p:txBody>
          <a:bodyPr>
            <a:normAutofit fontScale="92500"/>
          </a:bodyPr>
          <a:lstStyle/>
          <a:p>
            <a:r>
              <a:rPr lang="en-US" sz="1600" b="1" dirty="0">
                <a:solidFill>
                  <a:srgbClr val="6CB255"/>
                </a:solidFill>
              </a:rPr>
              <a:t>Congenital Heart Defects</a:t>
            </a:r>
          </a:p>
          <a:p>
            <a:r>
              <a:rPr lang="en-US" sz="1600" dirty="0">
                <a:solidFill>
                  <a:srgbClr val="6CB255"/>
                </a:solidFill>
              </a:rPr>
              <a:t>(a) </a:t>
            </a:r>
            <a:r>
              <a:rPr lang="en-US" sz="1600" dirty="0"/>
              <a:t>A patent foramen </a:t>
            </a:r>
            <a:r>
              <a:rPr lang="en-US" sz="1600" dirty="0" err="1"/>
              <a:t>ovale</a:t>
            </a:r>
            <a:r>
              <a:rPr lang="en-US" sz="1600" dirty="0"/>
              <a:t> defect is an abnormal opening in the </a:t>
            </a:r>
            <a:r>
              <a:rPr lang="en-US" sz="1600" dirty="0" err="1"/>
              <a:t>interatrial</a:t>
            </a:r>
            <a:r>
              <a:rPr lang="en-US" sz="1600" dirty="0"/>
              <a:t> septum, or more commonly, a failure of the foramen </a:t>
            </a:r>
            <a:r>
              <a:rPr lang="en-US" sz="1600" dirty="0" err="1"/>
              <a:t>ovale</a:t>
            </a:r>
            <a:r>
              <a:rPr lang="en-US" sz="1600" dirty="0"/>
              <a:t> to close. </a:t>
            </a:r>
            <a:r>
              <a:rPr lang="en-US" sz="1600" dirty="0">
                <a:solidFill>
                  <a:srgbClr val="6CB255"/>
                </a:solidFill>
              </a:rPr>
              <a:t>(b) </a:t>
            </a:r>
            <a:r>
              <a:rPr lang="en-US" sz="1600" dirty="0" err="1"/>
              <a:t>Coarctation</a:t>
            </a:r>
            <a:r>
              <a:rPr lang="en-US" sz="1600" dirty="0"/>
              <a:t> of the aorta is an abnormal narrowing of the aorta. </a:t>
            </a:r>
            <a:r>
              <a:rPr lang="en-US" sz="1600" dirty="0">
                <a:solidFill>
                  <a:srgbClr val="6CB255"/>
                </a:solidFill>
              </a:rPr>
              <a:t>(c) </a:t>
            </a:r>
            <a:r>
              <a:rPr lang="en-US" sz="1600" dirty="0"/>
              <a:t>A patent </a:t>
            </a:r>
            <a:r>
              <a:rPr lang="en-US" sz="1600" dirty="0" err="1"/>
              <a:t>ductus</a:t>
            </a:r>
            <a:r>
              <a:rPr lang="en-US" sz="1600" dirty="0"/>
              <a:t> </a:t>
            </a:r>
            <a:r>
              <a:rPr lang="en-US" sz="1600" dirty="0" err="1"/>
              <a:t>arteriosus</a:t>
            </a:r>
            <a:r>
              <a:rPr lang="en-US" sz="1600" dirty="0"/>
              <a:t> is the failure of the </a:t>
            </a:r>
            <a:r>
              <a:rPr lang="en-US" sz="1600" dirty="0" err="1"/>
              <a:t>ductus</a:t>
            </a:r>
            <a:r>
              <a:rPr lang="en-US" sz="1600" dirty="0"/>
              <a:t> </a:t>
            </a:r>
            <a:r>
              <a:rPr lang="en-US" sz="1600" dirty="0" err="1"/>
              <a:t>arteriosus</a:t>
            </a:r>
            <a:r>
              <a:rPr lang="en-US" sz="1600" dirty="0"/>
              <a:t> to close. </a:t>
            </a:r>
            <a:r>
              <a:rPr lang="en-US" sz="1600" dirty="0">
                <a:solidFill>
                  <a:srgbClr val="6CB255"/>
                </a:solidFill>
              </a:rPr>
              <a:t>(d) </a:t>
            </a:r>
            <a:r>
              <a:rPr lang="en-US" sz="1600" dirty="0"/>
              <a:t>Tetralogy of </a:t>
            </a:r>
            <a:r>
              <a:rPr lang="en-US" sz="1600" dirty="0" err="1"/>
              <a:t>Fallot</a:t>
            </a:r>
            <a:r>
              <a:rPr lang="en-US" sz="1600" dirty="0"/>
              <a:t> includes an abnormal opening in the </a:t>
            </a:r>
            <a:r>
              <a:rPr lang="en-US" sz="1600" dirty="0" err="1"/>
              <a:t>interventricular</a:t>
            </a:r>
            <a:r>
              <a:rPr lang="en-US" sz="1600" dirty="0"/>
              <a:t> septum.</a:t>
            </a:r>
          </a:p>
        </p:txBody>
      </p:sp>
      <p:pic>
        <p:nvPicPr>
          <p:cNvPr id="10242" name="Picture 2" descr="This diagram shows the structure of the heart with different congenital defects. The top left panel shows patent foramen ovale, the top right panel shows coarctation of the aorta, the bottom left panel shows patent ductus ateriosus and the bottom right shows tetralogy of fallot.">
            <a:extLst>
              <a:ext uri="{FF2B5EF4-FFF2-40B4-BE49-F238E27FC236}">
                <a16:creationId xmlns:a16="http://schemas.microsoft.com/office/drawing/2014/main" id="{7B99FE4A-6B71-5350-2440-70A8288D41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6070" y="1085563"/>
            <a:ext cx="7055678" cy="4274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083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3.11</a:t>
            </a:r>
          </a:p>
        </p:txBody>
      </p:sp>
      <p:sp>
        <p:nvSpPr>
          <p:cNvPr id="7" name="Text Placeholder 6"/>
          <p:cNvSpPr>
            <a:spLocks noGrp="1"/>
          </p:cNvSpPr>
          <p:nvPr>
            <p:ph type="body" sz="quarter" idx="14"/>
          </p:nvPr>
        </p:nvSpPr>
        <p:spPr>
          <a:xfrm>
            <a:off x="720725" y="900862"/>
            <a:ext cx="3304623" cy="2915764"/>
          </a:xfrm>
        </p:spPr>
        <p:txBody>
          <a:bodyPr>
            <a:normAutofit/>
          </a:bodyPr>
          <a:lstStyle/>
          <a:p>
            <a:r>
              <a:rPr lang="en-US" sz="1600" b="1" dirty="0">
                <a:solidFill>
                  <a:srgbClr val="6CB255"/>
                </a:solidFill>
              </a:rPr>
              <a:t>Chordae Tendineae and Papillary Muscles</a:t>
            </a:r>
          </a:p>
          <a:p>
            <a:r>
              <a:rPr lang="en-US" sz="1600" dirty="0"/>
              <a:t>In this frontal section, you can see papillary muscles attached to the tricuspid valve on the right as well as the mitral valve on the left via chordae tendineae. (credit: modification of work by “PV KS”/flickr.com)</a:t>
            </a:r>
          </a:p>
        </p:txBody>
      </p:sp>
      <p:pic>
        <p:nvPicPr>
          <p:cNvPr id="11266" name="Picture 2" descr="This photo shows the inside of the heart with the main muscles labeled.">
            <a:extLst>
              <a:ext uri="{FF2B5EF4-FFF2-40B4-BE49-F238E27FC236}">
                <a16:creationId xmlns:a16="http://schemas.microsoft.com/office/drawing/2014/main" id="{4E42AF11-ACE8-F5C7-3C0C-4260BBBAF2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6473" y="846201"/>
            <a:ext cx="7486374" cy="5165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025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3.12</a:t>
            </a:r>
          </a:p>
        </p:txBody>
      </p:sp>
      <p:sp>
        <p:nvSpPr>
          <p:cNvPr id="7" name="Text Placeholder 6"/>
          <p:cNvSpPr>
            <a:spLocks noGrp="1"/>
          </p:cNvSpPr>
          <p:nvPr>
            <p:ph type="body" sz="quarter" idx="14"/>
          </p:nvPr>
        </p:nvSpPr>
        <p:spPr>
          <a:xfrm>
            <a:off x="609600" y="5463856"/>
            <a:ext cx="10750549" cy="1166382"/>
          </a:xfrm>
        </p:spPr>
        <p:txBody>
          <a:bodyPr>
            <a:normAutofit/>
          </a:bodyPr>
          <a:lstStyle/>
          <a:p>
            <a:r>
              <a:rPr lang="en-US" sz="1600" b="1" dirty="0">
                <a:solidFill>
                  <a:srgbClr val="6CB255"/>
                </a:solidFill>
              </a:rPr>
              <a:t>Heart Valves</a:t>
            </a:r>
          </a:p>
          <a:p>
            <a:r>
              <a:rPr lang="en-US" sz="1600" dirty="0"/>
              <a:t>With the atria and major vessels removed, all four valves are clearly visible, although it is difficult to distinguish the three separate cusps of the tricuspid valve.</a:t>
            </a:r>
          </a:p>
        </p:txBody>
      </p:sp>
      <p:pic>
        <p:nvPicPr>
          <p:cNvPr id="12290" name="Picture 2" descr="This diagram shows the anterior view of the heart with the different heart valves labeled.">
            <a:extLst>
              <a:ext uri="{FF2B5EF4-FFF2-40B4-BE49-F238E27FC236}">
                <a16:creationId xmlns:a16="http://schemas.microsoft.com/office/drawing/2014/main" id="{05BF4AE3-7AB5-EA3B-1A86-4ED74D7F4F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132785"/>
            <a:ext cx="5334000" cy="425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056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3.13</a:t>
            </a:r>
          </a:p>
        </p:txBody>
      </p:sp>
      <p:sp>
        <p:nvSpPr>
          <p:cNvPr id="7" name="Text Placeholder 6"/>
          <p:cNvSpPr>
            <a:spLocks noGrp="1"/>
          </p:cNvSpPr>
          <p:nvPr>
            <p:ph type="body" sz="quarter" idx="14"/>
          </p:nvPr>
        </p:nvSpPr>
        <p:spPr>
          <a:xfrm>
            <a:off x="609599" y="5463856"/>
            <a:ext cx="10750549" cy="1166382"/>
          </a:xfrm>
        </p:spPr>
        <p:txBody>
          <a:bodyPr>
            <a:normAutofit/>
          </a:bodyPr>
          <a:lstStyle/>
          <a:p>
            <a:r>
              <a:rPr lang="en-US" sz="1200" b="1" dirty="0">
                <a:solidFill>
                  <a:srgbClr val="6CB255"/>
                </a:solidFill>
              </a:rPr>
              <a:t>Blood Flow from the Left Atrium to the Left Ventricle</a:t>
            </a:r>
          </a:p>
          <a:p>
            <a:r>
              <a:rPr lang="en-US" sz="1200" dirty="0">
                <a:solidFill>
                  <a:srgbClr val="6CB255"/>
                </a:solidFill>
              </a:rPr>
              <a:t>(a) </a:t>
            </a:r>
            <a:r>
              <a:rPr lang="en-US" sz="1200" dirty="0"/>
              <a:t>A transverse section through the heart illustrates the four heart valves. The two </a:t>
            </a:r>
            <a:r>
              <a:rPr lang="en-US" sz="1200" dirty="0" err="1"/>
              <a:t>atrioventricular</a:t>
            </a:r>
            <a:r>
              <a:rPr lang="en-US" sz="1200" dirty="0"/>
              <a:t> valves are open; the two semilunar valves are closed. The atria and vessels have been removed. </a:t>
            </a:r>
            <a:r>
              <a:rPr lang="en-US" sz="1200" dirty="0">
                <a:solidFill>
                  <a:srgbClr val="6CB255"/>
                </a:solidFill>
              </a:rPr>
              <a:t>(b) </a:t>
            </a:r>
            <a:r>
              <a:rPr lang="en-US" sz="1200" dirty="0"/>
              <a:t>A frontal section through the heart illustrates blood flow through the mitral valve. When the mitral valve is open, it allows blood to move from the left atrium to the left ventricle. The aortic semilunar valve is closed to prevent backflow of blood from the aorta to the left ventricle.</a:t>
            </a:r>
          </a:p>
        </p:txBody>
      </p:sp>
      <p:pic>
        <p:nvPicPr>
          <p:cNvPr id="13314" name="Picture 2" descr="The left panel of this figure shows the anterior view of the heart with the different valves, and the right panel of this figure shows the location of the mitral valve in the open position in the heart.">
            <a:extLst>
              <a:ext uri="{FF2B5EF4-FFF2-40B4-BE49-F238E27FC236}">
                <a16:creationId xmlns:a16="http://schemas.microsoft.com/office/drawing/2014/main" id="{FAFAA079-85C7-009E-9B55-CE7EB4E55D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3739" y="900862"/>
            <a:ext cx="4704522" cy="4528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694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3.14</a:t>
            </a:r>
          </a:p>
        </p:txBody>
      </p:sp>
      <p:sp>
        <p:nvSpPr>
          <p:cNvPr id="7" name="Text Placeholder 6"/>
          <p:cNvSpPr>
            <a:spLocks noGrp="1"/>
          </p:cNvSpPr>
          <p:nvPr>
            <p:ph type="body" sz="quarter" idx="14"/>
          </p:nvPr>
        </p:nvSpPr>
        <p:spPr>
          <a:xfrm>
            <a:off x="609600" y="5691618"/>
            <a:ext cx="10750549" cy="1166382"/>
          </a:xfrm>
        </p:spPr>
        <p:txBody>
          <a:bodyPr>
            <a:noAutofit/>
          </a:bodyPr>
          <a:lstStyle/>
          <a:p>
            <a:r>
              <a:rPr lang="en-US" sz="1300" b="1" dirty="0">
                <a:solidFill>
                  <a:srgbClr val="6CB255"/>
                </a:solidFill>
              </a:rPr>
              <a:t>Blood Flow from the Left Ventricle into the Great Vessels</a:t>
            </a:r>
          </a:p>
          <a:p>
            <a:r>
              <a:rPr lang="en-US" sz="1300" dirty="0">
                <a:solidFill>
                  <a:srgbClr val="6CB255"/>
                </a:solidFill>
              </a:rPr>
              <a:t>(a) </a:t>
            </a:r>
            <a:r>
              <a:rPr lang="en-US" sz="1300" dirty="0"/>
              <a:t>A transverse section through the heart illustrates the four heart valves during ventricular contraction. The two </a:t>
            </a:r>
            <a:r>
              <a:rPr lang="en-US" sz="1300" dirty="0" err="1"/>
              <a:t>atrioventricular</a:t>
            </a:r>
            <a:r>
              <a:rPr lang="en-US" sz="1300" dirty="0"/>
              <a:t> valves are closed, but the two semilunar valves are open. The atria and vessels have been removed. </a:t>
            </a:r>
            <a:r>
              <a:rPr lang="en-US" sz="1300" dirty="0">
                <a:solidFill>
                  <a:srgbClr val="6CB255"/>
                </a:solidFill>
              </a:rPr>
              <a:t>(b) </a:t>
            </a:r>
            <a:r>
              <a:rPr lang="en-US" sz="1300" dirty="0"/>
              <a:t>A frontal view shows the closed mitral (bicuspid)valve that prevents backflow of blood into the left atrium. The aortic semilunar valve is open to allow blood to be ejected into the aorta.</a:t>
            </a:r>
          </a:p>
        </p:txBody>
      </p:sp>
      <p:pic>
        <p:nvPicPr>
          <p:cNvPr id="14338" name="Picture 2" descr="The left panel of this figure shows the anterior view of the heart with the different valves, and the right panel of this figure shows the location of the mitral valve in the closed position in the heart.">
            <a:extLst>
              <a:ext uri="{FF2B5EF4-FFF2-40B4-BE49-F238E27FC236}">
                <a16:creationId xmlns:a16="http://schemas.microsoft.com/office/drawing/2014/main" id="{C7632526-E5F1-4009-643C-D3F0E3CACC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8681" y="241327"/>
            <a:ext cx="5674637" cy="5461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353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3.15</a:t>
            </a:r>
          </a:p>
        </p:txBody>
      </p:sp>
      <p:sp>
        <p:nvSpPr>
          <p:cNvPr id="7" name="Text Placeholder 6"/>
          <p:cNvSpPr>
            <a:spLocks noGrp="1"/>
          </p:cNvSpPr>
          <p:nvPr>
            <p:ph type="body" sz="quarter" idx="14"/>
          </p:nvPr>
        </p:nvSpPr>
        <p:spPr>
          <a:xfrm>
            <a:off x="609600" y="5513551"/>
            <a:ext cx="10750549" cy="1166382"/>
          </a:xfrm>
        </p:spPr>
        <p:txBody>
          <a:bodyPr>
            <a:normAutofit/>
          </a:bodyPr>
          <a:lstStyle/>
          <a:p>
            <a:r>
              <a:rPr lang="en-US" sz="1600" b="1" dirty="0">
                <a:solidFill>
                  <a:srgbClr val="6CB255"/>
                </a:solidFill>
              </a:rPr>
              <a:t>Coronary Circulation</a:t>
            </a:r>
          </a:p>
          <a:p>
            <a:r>
              <a:rPr lang="en-US" sz="1600" dirty="0"/>
              <a:t>The anterior view of the heart shows the prominent coronary surface vessels. The posterior view of the heart shows the prominent coronary surface vessels.</a:t>
            </a:r>
          </a:p>
        </p:txBody>
      </p:sp>
      <p:pic>
        <p:nvPicPr>
          <p:cNvPr id="15362" name="Picture 2" descr="The top panel of this figure shows the anterior view of the heart while the bottom panel shows the posterior view of the heart. The different blood vessels are labeled.">
            <a:extLst>
              <a:ext uri="{FF2B5EF4-FFF2-40B4-BE49-F238E27FC236}">
                <a16:creationId xmlns:a16="http://schemas.microsoft.com/office/drawing/2014/main" id="{CC8B7E2A-9991-913D-641C-6C5AD5DB5E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7037" y="445995"/>
            <a:ext cx="5695674" cy="5219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882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3.16</a:t>
            </a:r>
          </a:p>
        </p:txBody>
      </p:sp>
      <p:sp>
        <p:nvSpPr>
          <p:cNvPr id="7" name="Text Placeholder 6"/>
          <p:cNvSpPr>
            <a:spLocks noGrp="1"/>
          </p:cNvSpPr>
          <p:nvPr>
            <p:ph type="body" sz="quarter" idx="14"/>
          </p:nvPr>
        </p:nvSpPr>
        <p:spPr>
          <a:xfrm>
            <a:off x="609600" y="5370756"/>
            <a:ext cx="10750549" cy="1166382"/>
          </a:xfrm>
        </p:spPr>
        <p:txBody>
          <a:bodyPr>
            <a:normAutofit/>
          </a:bodyPr>
          <a:lstStyle/>
          <a:p>
            <a:r>
              <a:rPr lang="en-US" sz="1600" b="1" dirty="0">
                <a:solidFill>
                  <a:srgbClr val="6CB255"/>
                </a:solidFill>
              </a:rPr>
              <a:t>Atherosclerotic Coronary Arteries</a:t>
            </a:r>
          </a:p>
          <a:p>
            <a:r>
              <a:rPr lang="en-US" sz="1600" dirty="0"/>
              <a:t>In this coronary angiogram (X-ray), the dye makes visible two occluded coronary arteries. Such blockages can lead to decreased blood flow (ischemia) and insufficient oxygen (hypoxia) delivered to the cardiac tissues. If uncorrected, this can lead to cardiac muscle death (myocardial infarction).</a:t>
            </a:r>
          </a:p>
        </p:txBody>
      </p:sp>
      <p:pic>
        <p:nvPicPr>
          <p:cNvPr id="16386" name="Picture 2" descr="This photo shows a blockage in the coronary artery and in the circumflex artery.">
            <a:extLst>
              <a:ext uri="{FF2B5EF4-FFF2-40B4-BE49-F238E27FC236}">
                <a16:creationId xmlns:a16="http://schemas.microsoft.com/office/drawing/2014/main" id="{5161F8EB-0F5D-03A0-BB6E-E61A5A43CD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7148" y="320862"/>
            <a:ext cx="4915452" cy="4915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043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3.17</a:t>
            </a:r>
          </a:p>
        </p:txBody>
      </p:sp>
      <p:sp>
        <p:nvSpPr>
          <p:cNvPr id="7" name="Text Placeholder 6"/>
          <p:cNvSpPr>
            <a:spLocks noGrp="1"/>
          </p:cNvSpPr>
          <p:nvPr>
            <p:ph type="body" sz="quarter" idx="14"/>
          </p:nvPr>
        </p:nvSpPr>
        <p:spPr>
          <a:xfrm>
            <a:off x="609600" y="5579478"/>
            <a:ext cx="10750549" cy="1166382"/>
          </a:xfrm>
        </p:spPr>
        <p:txBody>
          <a:bodyPr>
            <a:noAutofit/>
          </a:bodyPr>
          <a:lstStyle/>
          <a:p>
            <a:r>
              <a:rPr lang="en-US" sz="1150" b="1" dirty="0">
                <a:solidFill>
                  <a:srgbClr val="6CB255"/>
                </a:solidFill>
              </a:rPr>
              <a:t>Cardiac Muscle</a:t>
            </a:r>
          </a:p>
          <a:p>
            <a:r>
              <a:rPr lang="en-US" sz="1150" dirty="0">
                <a:solidFill>
                  <a:srgbClr val="6CB255"/>
                </a:solidFill>
              </a:rPr>
              <a:t>(a) </a:t>
            </a:r>
            <a:r>
              <a:rPr lang="en-US" sz="1150" dirty="0"/>
              <a:t>Cardiac muscle cells have myofibrils composed of </a:t>
            </a:r>
            <a:r>
              <a:rPr lang="en-US" sz="1150" dirty="0" err="1"/>
              <a:t>myofilaments</a:t>
            </a:r>
            <a:r>
              <a:rPr lang="en-US" sz="1150" dirty="0"/>
              <a:t> arranged in sarcomeres, T tubules to transmit the impulse from the sarcolemma to the interior of the cell, numerous mitochondria for energy, and intercalated discs that are found at the junction of different cardiac muscle cells. </a:t>
            </a:r>
            <a:r>
              <a:rPr lang="en-US" sz="1150" dirty="0">
                <a:solidFill>
                  <a:srgbClr val="6CB255"/>
                </a:solidFill>
              </a:rPr>
              <a:t>(b) </a:t>
            </a:r>
            <a:r>
              <a:rPr lang="en-US" sz="1150" dirty="0"/>
              <a:t>A photomicrograph of cardiac muscle cells shows the nuclei and intercalated discs. </a:t>
            </a:r>
            <a:r>
              <a:rPr lang="en-US" sz="1150" dirty="0">
                <a:solidFill>
                  <a:srgbClr val="6CB255"/>
                </a:solidFill>
              </a:rPr>
              <a:t>(c) </a:t>
            </a:r>
            <a:r>
              <a:rPr lang="en-US" sz="1150" dirty="0"/>
              <a:t>An intercalated disc connects cardiac muscle cells and consists of desmosomes and gap junctions. LM × 1600. (Micrograph provided by the Regents of the University of Michigan Medical School © 2012)</a:t>
            </a:r>
          </a:p>
        </p:txBody>
      </p:sp>
      <p:pic>
        <p:nvPicPr>
          <p:cNvPr id="17410" name="Picture 2" descr="The top left panel of this figure shows the cross structure of cardiac muscle with the major parts labeled. The top right panel shows a micrograph of cardiac muscle. The bottom panel shows the structure of intercalated discs.">
            <a:extLst>
              <a:ext uri="{FF2B5EF4-FFF2-40B4-BE49-F238E27FC236}">
                <a16:creationId xmlns:a16="http://schemas.microsoft.com/office/drawing/2014/main" id="{EE5BE142-DA11-6B70-8EEB-85BB08A89A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9221" y="327991"/>
            <a:ext cx="5471306" cy="5439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816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3.18</a:t>
            </a:r>
          </a:p>
        </p:txBody>
      </p:sp>
      <p:sp>
        <p:nvSpPr>
          <p:cNvPr id="7" name="Text Placeholder 6"/>
          <p:cNvSpPr>
            <a:spLocks noGrp="1"/>
          </p:cNvSpPr>
          <p:nvPr>
            <p:ph type="body" sz="quarter" idx="14"/>
          </p:nvPr>
        </p:nvSpPr>
        <p:spPr>
          <a:xfrm>
            <a:off x="609600" y="5579478"/>
            <a:ext cx="10750549" cy="1166382"/>
          </a:xfrm>
        </p:spPr>
        <p:txBody>
          <a:bodyPr>
            <a:normAutofit/>
          </a:bodyPr>
          <a:lstStyle/>
          <a:p>
            <a:r>
              <a:rPr lang="en-US" sz="1600" b="1" dirty="0">
                <a:solidFill>
                  <a:srgbClr val="6CB255"/>
                </a:solidFill>
              </a:rPr>
              <a:t>Conduction System of the Heart</a:t>
            </a:r>
          </a:p>
          <a:p>
            <a:r>
              <a:rPr lang="en-US" sz="1600" dirty="0"/>
              <a:t>Specialized conducting components of the heart include the </a:t>
            </a:r>
            <a:r>
              <a:rPr lang="en-US" sz="1600" dirty="0" err="1"/>
              <a:t>sinoatrial</a:t>
            </a:r>
            <a:r>
              <a:rPr lang="en-US" sz="1600" dirty="0"/>
              <a:t> node, the </a:t>
            </a:r>
            <a:r>
              <a:rPr lang="en-US" sz="1600" dirty="0" err="1"/>
              <a:t>internodal</a:t>
            </a:r>
            <a:r>
              <a:rPr lang="en-US" sz="1600" dirty="0"/>
              <a:t> pathways, the </a:t>
            </a:r>
            <a:r>
              <a:rPr lang="en-US" sz="1600" dirty="0" err="1"/>
              <a:t>atrioventricular</a:t>
            </a:r>
            <a:r>
              <a:rPr lang="en-US" sz="1600" dirty="0"/>
              <a:t> node, the </a:t>
            </a:r>
            <a:r>
              <a:rPr lang="en-US" sz="1600" dirty="0" err="1"/>
              <a:t>atrioventricular</a:t>
            </a:r>
            <a:r>
              <a:rPr lang="en-US" sz="1600" dirty="0"/>
              <a:t> bundle, the right and left bundle branches, and the Purkinje fibers.</a:t>
            </a:r>
          </a:p>
        </p:txBody>
      </p:sp>
      <p:pic>
        <p:nvPicPr>
          <p:cNvPr id="18434" name="Picture 2" descr="This image shows the anterior view of the frontal section of the heart with the major parts labeled.">
            <a:extLst>
              <a:ext uri="{FF2B5EF4-FFF2-40B4-BE49-F238E27FC236}">
                <a16:creationId xmlns:a16="http://schemas.microsoft.com/office/drawing/2014/main" id="{2FF6D3A1-8820-5D7B-28FD-455DC6C69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874" y="1029804"/>
            <a:ext cx="6350000" cy="424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014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3.1</a:t>
            </a:r>
          </a:p>
        </p:txBody>
      </p:sp>
      <p:sp>
        <p:nvSpPr>
          <p:cNvPr id="7" name="Text Placeholder 6"/>
          <p:cNvSpPr>
            <a:spLocks noGrp="1"/>
          </p:cNvSpPr>
          <p:nvPr>
            <p:ph type="body" sz="quarter" idx="14"/>
          </p:nvPr>
        </p:nvSpPr>
        <p:spPr>
          <a:xfrm>
            <a:off x="609600" y="5231608"/>
            <a:ext cx="10750549" cy="1166382"/>
          </a:xfrm>
        </p:spPr>
        <p:txBody>
          <a:bodyPr>
            <a:normAutofit/>
          </a:bodyPr>
          <a:lstStyle/>
          <a:p>
            <a:r>
              <a:rPr lang="en-US" sz="1600" b="1" dirty="0">
                <a:solidFill>
                  <a:srgbClr val="6CB255"/>
                </a:solidFill>
              </a:rPr>
              <a:t>Human Heart</a:t>
            </a:r>
          </a:p>
          <a:p>
            <a:r>
              <a:rPr lang="en-US" sz="1600" dirty="0"/>
              <a:t>This artist’s conception of the human heart suggests a powerful engine not—inappropriate for a muscular pump that keeps the body continually supplied with blood. (credit: Patrick J. Lynch)</a:t>
            </a:r>
          </a:p>
        </p:txBody>
      </p:sp>
      <p:pic>
        <p:nvPicPr>
          <p:cNvPr id="1026" name="Picture 2" descr="This photo shows a human heart.">
            <a:extLst>
              <a:ext uri="{FF2B5EF4-FFF2-40B4-BE49-F238E27FC236}">
                <a16:creationId xmlns:a16="http://schemas.microsoft.com/office/drawing/2014/main" id="{6D4E831D-5191-058E-745F-62B2744484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143" y="1143589"/>
            <a:ext cx="8079461" cy="3700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026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3.19</a:t>
            </a:r>
          </a:p>
        </p:txBody>
      </p:sp>
      <p:sp>
        <p:nvSpPr>
          <p:cNvPr id="7" name="Text Placeholder 6"/>
          <p:cNvSpPr>
            <a:spLocks noGrp="1"/>
          </p:cNvSpPr>
          <p:nvPr>
            <p:ph type="body" sz="quarter" idx="14"/>
          </p:nvPr>
        </p:nvSpPr>
        <p:spPr>
          <a:xfrm>
            <a:off x="609600" y="5579478"/>
            <a:ext cx="10750549" cy="1166382"/>
          </a:xfrm>
        </p:spPr>
        <p:txBody>
          <a:bodyPr>
            <a:normAutofit/>
          </a:bodyPr>
          <a:lstStyle/>
          <a:p>
            <a:r>
              <a:rPr lang="en-US" sz="1120" b="1" dirty="0">
                <a:solidFill>
                  <a:srgbClr val="6CB255"/>
                </a:solidFill>
              </a:rPr>
              <a:t>Cardiac Conduction</a:t>
            </a:r>
          </a:p>
          <a:p>
            <a:r>
              <a:rPr lang="en-US" sz="1120" dirty="0">
                <a:solidFill>
                  <a:srgbClr val="6CB255"/>
                </a:solidFill>
              </a:rPr>
              <a:t>(1) </a:t>
            </a:r>
            <a:r>
              <a:rPr lang="en-US" sz="1120" dirty="0"/>
              <a:t>The </a:t>
            </a:r>
            <a:r>
              <a:rPr lang="en-US" sz="1120" dirty="0" err="1"/>
              <a:t>sinoatrial</a:t>
            </a:r>
            <a:r>
              <a:rPr lang="en-US" sz="1120" dirty="0"/>
              <a:t> (SA) node and the remainder of the conduction system are at rest. </a:t>
            </a:r>
            <a:r>
              <a:rPr lang="en-US" sz="1120" dirty="0">
                <a:solidFill>
                  <a:srgbClr val="6CB255"/>
                </a:solidFill>
              </a:rPr>
              <a:t>(2) </a:t>
            </a:r>
            <a:r>
              <a:rPr lang="en-US" sz="1120" dirty="0"/>
              <a:t>The SA node initiates the action potential, which sweeps across the atria. </a:t>
            </a:r>
            <a:r>
              <a:rPr lang="en-US" sz="1120" dirty="0">
                <a:solidFill>
                  <a:srgbClr val="6CB255"/>
                </a:solidFill>
              </a:rPr>
              <a:t>(3) </a:t>
            </a:r>
            <a:r>
              <a:rPr lang="en-US" sz="1120" dirty="0"/>
              <a:t>After reaching the </a:t>
            </a:r>
            <a:r>
              <a:rPr lang="en-US" sz="1120" dirty="0" err="1"/>
              <a:t>atrioventricular</a:t>
            </a:r>
            <a:r>
              <a:rPr lang="en-US" sz="1120" dirty="0"/>
              <a:t> node, there is a delay of approximately 100 </a:t>
            </a:r>
            <a:r>
              <a:rPr lang="en-US" sz="1120" dirty="0" err="1"/>
              <a:t>ms</a:t>
            </a:r>
            <a:r>
              <a:rPr lang="en-US" sz="1120" dirty="0"/>
              <a:t> that allows the atria to complete pumping blood before the impulse is transmitted to the </a:t>
            </a:r>
            <a:r>
              <a:rPr lang="en-US" sz="1120" dirty="0" err="1"/>
              <a:t>atrioventricular</a:t>
            </a:r>
            <a:r>
              <a:rPr lang="en-US" sz="1120" dirty="0"/>
              <a:t> bundle. </a:t>
            </a:r>
            <a:r>
              <a:rPr lang="en-US" sz="1120" dirty="0">
                <a:solidFill>
                  <a:srgbClr val="6CB255"/>
                </a:solidFill>
              </a:rPr>
              <a:t>(4) </a:t>
            </a:r>
            <a:r>
              <a:rPr lang="en-US" sz="1120" dirty="0"/>
              <a:t>Following the delay, the impulse travels through the </a:t>
            </a:r>
            <a:r>
              <a:rPr lang="en-US" sz="1120" dirty="0" err="1"/>
              <a:t>atrioventricular</a:t>
            </a:r>
            <a:r>
              <a:rPr lang="en-US" sz="1120" dirty="0"/>
              <a:t> bundle and bundle branches to the Purkinje fibers, and also reaches the right papillary muscle via the moderator band. </a:t>
            </a:r>
            <a:r>
              <a:rPr lang="en-US" sz="1120" dirty="0">
                <a:solidFill>
                  <a:srgbClr val="6CB255"/>
                </a:solidFill>
              </a:rPr>
              <a:t>(5) </a:t>
            </a:r>
            <a:r>
              <a:rPr lang="en-US" sz="1120" dirty="0"/>
              <a:t>The impulse spreads to the contractile fibers of the ventricle. </a:t>
            </a:r>
            <a:r>
              <a:rPr lang="en-US" sz="1120" dirty="0">
                <a:solidFill>
                  <a:srgbClr val="6CB255"/>
                </a:solidFill>
              </a:rPr>
              <a:t>(6)</a:t>
            </a:r>
            <a:r>
              <a:rPr lang="en-US" sz="1120" dirty="0"/>
              <a:t>Ventricular contraction begins.</a:t>
            </a:r>
          </a:p>
        </p:txBody>
      </p:sp>
      <p:pic>
        <p:nvPicPr>
          <p:cNvPr id="19458" name="Picture 2" descr="This image shows the different stages in the conduction cycle of the heart.">
            <a:extLst>
              <a:ext uri="{FF2B5EF4-FFF2-40B4-BE49-F238E27FC236}">
                <a16:creationId xmlns:a16="http://schemas.microsoft.com/office/drawing/2014/main" id="{0E9205E6-9CBB-CBA9-4F7F-C93D46E6E9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0" y="486778"/>
            <a:ext cx="5080000" cy="509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88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3.20</a:t>
            </a:r>
          </a:p>
        </p:txBody>
      </p:sp>
      <p:sp>
        <p:nvSpPr>
          <p:cNvPr id="7" name="Text Placeholder 6"/>
          <p:cNvSpPr>
            <a:spLocks noGrp="1"/>
          </p:cNvSpPr>
          <p:nvPr>
            <p:ph type="body" sz="quarter" idx="14"/>
          </p:nvPr>
        </p:nvSpPr>
        <p:spPr>
          <a:xfrm>
            <a:off x="609599" y="5549661"/>
            <a:ext cx="10750549" cy="1166382"/>
          </a:xfrm>
        </p:spPr>
        <p:txBody>
          <a:bodyPr>
            <a:normAutofit/>
          </a:bodyPr>
          <a:lstStyle/>
          <a:p>
            <a:r>
              <a:rPr lang="en-US" sz="1600" b="1" dirty="0">
                <a:solidFill>
                  <a:srgbClr val="6CB255"/>
                </a:solidFill>
              </a:rPr>
              <a:t>Action Potential at the SA Node</a:t>
            </a:r>
          </a:p>
          <a:p>
            <a:r>
              <a:rPr lang="en-US" sz="1600" dirty="0"/>
              <a:t>The </a:t>
            </a:r>
            <a:r>
              <a:rPr lang="en-US" sz="1600" dirty="0" err="1"/>
              <a:t>prepotential</a:t>
            </a:r>
            <a:r>
              <a:rPr lang="en-US" sz="1600" dirty="0"/>
              <a:t> is due to a slow influx of sodium ions until the threshold is reached followed by a rapid depolarization and repolarization. The </a:t>
            </a:r>
            <a:r>
              <a:rPr lang="en-US" sz="1600" dirty="0" err="1"/>
              <a:t>prepotential</a:t>
            </a:r>
            <a:r>
              <a:rPr lang="en-US" sz="1600" dirty="0"/>
              <a:t> accounts for the membrane reaching threshold and initiates the spontaneous depolarization and contraction of the cell. Note the lack of a resting potential.</a:t>
            </a:r>
          </a:p>
        </p:txBody>
      </p:sp>
      <p:pic>
        <p:nvPicPr>
          <p:cNvPr id="20482" name="Picture 2" descr="This graph shows the change in membrane potential as a function of time.">
            <a:extLst>
              <a:ext uri="{FF2B5EF4-FFF2-40B4-BE49-F238E27FC236}">
                <a16:creationId xmlns:a16="http://schemas.microsoft.com/office/drawing/2014/main" id="{27696383-259A-EEA6-037C-7FB21DBB5E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0302" y="1172113"/>
            <a:ext cx="8571396" cy="4106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67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a:solidFill>
                  <a:srgbClr val="6CB255"/>
                </a:solidFill>
              </a:rPr>
              <a:t>Figure 3.21</a:t>
            </a:r>
          </a:p>
        </p:txBody>
      </p:sp>
      <p:sp>
        <p:nvSpPr>
          <p:cNvPr id="14" name="Text Placeholder 13"/>
          <p:cNvSpPr>
            <a:spLocks noGrp="1"/>
          </p:cNvSpPr>
          <p:nvPr>
            <p:ph type="body" sz="quarter" idx="14"/>
          </p:nvPr>
        </p:nvSpPr>
        <p:spPr>
          <a:xfrm>
            <a:off x="609600" y="900862"/>
            <a:ext cx="2908852" cy="5256973"/>
          </a:xfrm>
        </p:spPr>
        <p:txBody>
          <a:bodyPr>
            <a:noAutofit/>
          </a:bodyPr>
          <a:lstStyle/>
          <a:p>
            <a:r>
              <a:rPr lang="en-US" sz="1600" b="1" dirty="0">
                <a:solidFill>
                  <a:srgbClr val="6CB255"/>
                </a:solidFill>
              </a:rPr>
              <a:t>Action Potential in Cardiac Contractile Cells</a:t>
            </a:r>
          </a:p>
          <a:p>
            <a:pPr marL="342900" indent="-342900">
              <a:buAutoNum type="alphaLcParenBoth"/>
            </a:pPr>
            <a:r>
              <a:rPr lang="en-US" sz="1600" dirty="0">
                <a:solidFill>
                  <a:schemeClr val="tx1"/>
                </a:solidFill>
              </a:rPr>
              <a:t>Note the long plateau phase due to the influx of calcium ions. The extended refractory period allows the cell to fully contract before another electrical event can occur.</a:t>
            </a:r>
          </a:p>
          <a:p>
            <a:pPr marL="342900" indent="-342900">
              <a:buAutoNum type="alphaLcParenBoth"/>
            </a:pPr>
            <a:r>
              <a:rPr lang="en-US" sz="1600" dirty="0">
                <a:solidFill>
                  <a:schemeClr val="tx1"/>
                </a:solidFill>
              </a:rPr>
              <a:t>The action potential for heart muscle is compared to that of skeletal muscle.</a:t>
            </a:r>
          </a:p>
        </p:txBody>
      </p:sp>
      <p:pic>
        <p:nvPicPr>
          <p:cNvPr id="21506" name="Picture 2" descr="The top panel of this figure shows millivolts as a function of time with the various stages labeled. The bottom left panel shows action potential and tension as a function of time for skeletal muscle, and the bottom right panel shows the action potential and tension as a function of time for cardiac muscle.">
            <a:extLst>
              <a:ext uri="{FF2B5EF4-FFF2-40B4-BE49-F238E27FC236}">
                <a16:creationId xmlns:a16="http://schemas.microsoft.com/office/drawing/2014/main" id="{06A1F659-84F5-CDE6-6105-9EC9035F84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8452" y="139700"/>
            <a:ext cx="6096000" cy="671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895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a:solidFill>
                  <a:srgbClr val="6CB255"/>
                </a:solidFill>
              </a:rPr>
              <a:t>Figure 3.22</a:t>
            </a:r>
          </a:p>
        </p:txBody>
      </p:sp>
      <p:sp>
        <p:nvSpPr>
          <p:cNvPr id="14" name="Text Placeholder 13"/>
          <p:cNvSpPr>
            <a:spLocks noGrp="1"/>
          </p:cNvSpPr>
          <p:nvPr>
            <p:ph type="body" sz="quarter" idx="14"/>
          </p:nvPr>
        </p:nvSpPr>
        <p:spPr>
          <a:xfrm>
            <a:off x="609600" y="900862"/>
            <a:ext cx="3913188" cy="5256973"/>
          </a:xfrm>
        </p:spPr>
        <p:txBody>
          <a:bodyPr>
            <a:noAutofit/>
          </a:bodyPr>
          <a:lstStyle/>
          <a:p>
            <a:r>
              <a:rPr lang="en-US" sz="1600" b="1" dirty="0">
                <a:solidFill>
                  <a:srgbClr val="6CB255"/>
                </a:solidFill>
              </a:rPr>
              <a:t>Standard Placement of ECG Leads</a:t>
            </a:r>
          </a:p>
          <a:p>
            <a:r>
              <a:rPr lang="en-US" sz="1600" dirty="0">
                <a:solidFill>
                  <a:schemeClr val="tx1"/>
                </a:solidFill>
              </a:rPr>
              <a:t>In a 12-lead ECG, six electrodes are placed on the chest, and four electrodes are placed on the limbs.</a:t>
            </a:r>
          </a:p>
        </p:txBody>
      </p:sp>
      <p:pic>
        <p:nvPicPr>
          <p:cNvPr id="22530" name="Picture 2" descr="This diagram shows the points where electrodes are placed on the body for an ECG.">
            <a:extLst>
              <a:ext uri="{FF2B5EF4-FFF2-40B4-BE49-F238E27FC236}">
                <a16:creationId xmlns:a16="http://schemas.microsoft.com/office/drawing/2014/main" id="{B43305B2-ED6C-12C8-D562-59331AEABB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6577" y="0"/>
            <a:ext cx="41449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550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3.23</a:t>
            </a:r>
          </a:p>
        </p:txBody>
      </p:sp>
      <p:sp>
        <p:nvSpPr>
          <p:cNvPr id="7" name="Text Placeholder 6"/>
          <p:cNvSpPr>
            <a:spLocks noGrp="1"/>
          </p:cNvSpPr>
          <p:nvPr>
            <p:ph type="body" sz="quarter" idx="14"/>
          </p:nvPr>
        </p:nvSpPr>
        <p:spPr>
          <a:xfrm>
            <a:off x="609600" y="5483734"/>
            <a:ext cx="10750549" cy="1166382"/>
          </a:xfrm>
        </p:spPr>
        <p:txBody>
          <a:bodyPr>
            <a:normAutofit/>
          </a:bodyPr>
          <a:lstStyle/>
          <a:p>
            <a:r>
              <a:rPr lang="en-US" sz="1600" b="1" dirty="0">
                <a:solidFill>
                  <a:srgbClr val="6CB255"/>
                </a:solidFill>
              </a:rPr>
              <a:t>Electrocardiogram</a:t>
            </a:r>
          </a:p>
          <a:p>
            <a:r>
              <a:rPr lang="en-US" sz="1600" dirty="0"/>
              <a:t>A normal tracing shows the P wave, QRS complex, and T wave. Also indicated are the PR, QT, QRS, and ST intervals, plus the P-R and S-T segments.</a:t>
            </a:r>
          </a:p>
        </p:txBody>
      </p:sp>
      <p:pic>
        <p:nvPicPr>
          <p:cNvPr id="23556" name="Picture 4" descr="This figure shows a graph of millivolts over time and the heart cycles during an ECG.">
            <a:extLst>
              <a:ext uri="{FF2B5EF4-FFF2-40B4-BE49-F238E27FC236}">
                <a16:creationId xmlns:a16="http://schemas.microsoft.com/office/drawing/2014/main" id="{94AC1DD0-C62C-2B71-636E-4F0950EAD2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3272" y="1037119"/>
            <a:ext cx="6643204" cy="4310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633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3.24</a:t>
            </a:r>
          </a:p>
        </p:txBody>
      </p:sp>
      <p:sp>
        <p:nvSpPr>
          <p:cNvPr id="7" name="Text Placeholder 6"/>
          <p:cNvSpPr>
            <a:spLocks noGrp="1"/>
          </p:cNvSpPr>
          <p:nvPr>
            <p:ph type="body" sz="quarter" idx="14"/>
          </p:nvPr>
        </p:nvSpPr>
        <p:spPr>
          <a:xfrm>
            <a:off x="609600" y="5691618"/>
            <a:ext cx="10750549" cy="1166382"/>
          </a:xfrm>
        </p:spPr>
        <p:txBody>
          <a:bodyPr>
            <a:normAutofit/>
          </a:bodyPr>
          <a:lstStyle/>
          <a:p>
            <a:r>
              <a:rPr lang="en-US" sz="1600" b="1" dirty="0">
                <a:solidFill>
                  <a:srgbClr val="6CB255"/>
                </a:solidFill>
              </a:rPr>
              <a:t>ECG Tracing Correlated to the Cardiac Cycle</a:t>
            </a:r>
          </a:p>
          <a:p>
            <a:r>
              <a:rPr lang="en-US" sz="1600" dirty="0"/>
              <a:t>This diagram correlates an ECG tracing with the electrical and mechanical events of a heart contraction. Each segment of an ECG tracing corresponds to one event in the cardiac cycle.</a:t>
            </a:r>
          </a:p>
        </p:txBody>
      </p:sp>
      <p:pic>
        <p:nvPicPr>
          <p:cNvPr id="24578" name="Picture 2" descr="This diagram shows the different stages of heart contraction and relaxation along with the stages in the QT cycle.">
            <a:extLst>
              <a:ext uri="{FF2B5EF4-FFF2-40B4-BE49-F238E27FC236}">
                <a16:creationId xmlns:a16="http://schemas.microsoft.com/office/drawing/2014/main" id="{44B34927-A10F-9D99-F01C-77FFAB0AF0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073740"/>
            <a:ext cx="6096000" cy="444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925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a:solidFill>
                  <a:srgbClr val="6CB255"/>
                </a:solidFill>
              </a:rPr>
              <a:t>Figure 3.25</a:t>
            </a:r>
          </a:p>
        </p:txBody>
      </p:sp>
      <p:sp>
        <p:nvSpPr>
          <p:cNvPr id="14" name="Text Placeholder 13"/>
          <p:cNvSpPr>
            <a:spLocks noGrp="1"/>
          </p:cNvSpPr>
          <p:nvPr>
            <p:ph type="body" sz="quarter" idx="14"/>
          </p:nvPr>
        </p:nvSpPr>
        <p:spPr>
          <a:xfrm>
            <a:off x="609600" y="900862"/>
            <a:ext cx="3147391" cy="5256973"/>
          </a:xfrm>
        </p:spPr>
        <p:txBody>
          <a:bodyPr>
            <a:noAutofit/>
          </a:bodyPr>
          <a:lstStyle/>
          <a:p>
            <a:r>
              <a:rPr lang="en-US" sz="1600" b="1" dirty="0">
                <a:solidFill>
                  <a:srgbClr val="6CB255"/>
                </a:solidFill>
              </a:rPr>
              <a:t>Common ECG Abnormalities</a:t>
            </a:r>
          </a:p>
          <a:p>
            <a:pPr marL="342900" indent="-342900">
              <a:buAutoNum type="alphaLcParenBoth"/>
            </a:pPr>
            <a:r>
              <a:rPr lang="en-US" sz="1600" dirty="0">
                <a:solidFill>
                  <a:schemeClr val="tx1"/>
                </a:solidFill>
              </a:rPr>
              <a:t>In a second-degree or partial block, one-half of the P waves are not followed by the QRS complex and T waves while the other half are.</a:t>
            </a:r>
          </a:p>
          <a:p>
            <a:pPr marL="342900" indent="-342900">
              <a:buAutoNum type="alphaLcParenBoth"/>
            </a:pPr>
            <a:r>
              <a:rPr lang="en-US" sz="1600" dirty="0">
                <a:solidFill>
                  <a:schemeClr val="tx1"/>
                </a:solidFill>
              </a:rPr>
              <a:t>In atrial fibrillation, the electrical pattern is abnormal prior to the QRS complex, and the frequency between the QRS complexes has increased.</a:t>
            </a:r>
          </a:p>
          <a:p>
            <a:pPr marL="342900" indent="-342900">
              <a:buAutoNum type="alphaLcParenBoth"/>
            </a:pPr>
            <a:r>
              <a:rPr lang="en-US" sz="1600" dirty="0">
                <a:solidFill>
                  <a:schemeClr val="tx1"/>
                </a:solidFill>
              </a:rPr>
              <a:t>In ventricular tachycardia, the shape of the QRS complex is abnormal.</a:t>
            </a:r>
          </a:p>
          <a:p>
            <a:pPr marL="342900" indent="-342900">
              <a:buAutoNum type="alphaLcParenBoth"/>
            </a:pPr>
            <a:r>
              <a:rPr lang="en-US" sz="1600" dirty="0">
                <a:solidFill>
                  <a:schemeClr val="tx1"/>
                </a:solidFill>
              </a:rPr>
              <a:t>In ventricular fibrillation, there is no normal electrical activity.</a:t>
            </a:r>
          </a:p>
          <a:p>
            <a:pPr marL="342900" indent="-342900">
              <a:buAutoNum type="alphaLcParenBoth"/>
            </a:pPr>
            <a:r>
              <a:rPr lang="en-US" sz="1600" dirty="0">
                <a:solidFill>
                  <a:schemeClr val="tx1"/>
                </a:solidFill>
              </a:rPr>
              <a:t>In a third-degree block, there is no correlation between atrial activity (the P wave) and ventricular activity (the QRS complex).</a:t>
            </a:r>
          </a:p>
        </p:txBody>
      </p:sp>
      <p:pic>
        <p:nvPicPr>
          <p:cNvPr id="25602" name="Picture 2" descr="In this image the QT cycle for different heart conditions are shown. From top to bottom, the arrhythmias shown are second-degree partial block, atrial fibrillation, ventricular tachycardia, ventricular fibrillation and third degree block.">
            <a:extLst>
              <a:ext uri="{FF2B5EF4-FFF2-40B4-BE49-F238E27FC236}">
                <a16:creationId xmlns:a16="http://schemas.microsoft.com/office/drawing/2014/main" id="{0FF1BF18-3CF3-7BC2-B593-374D91ED90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7106" y="806294"/>
            <a:ext cx="5221016" cy="5351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739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3.26</a:t>
            </a:r>
          </a:p>
        </p:txBody>
      </p:sp>
      <p:sp>
        <p:nvSpPr>
          <p:cNvPr id="7" name="Text Placeholder 6"/>
          <p:cNvSpPr>
            <a:spLocks noGrp="1"/>
          </p:cNvSpPr>
          <p:nvPr>
            <p:ph type="body" sz="quarter" idx="14"/>
          </p:nvPr>
        </p:nvSpPr>
        <p:spPr>
          <a:xfrm>
            <a:off x="609600" y="5665426"/>
            <a:ext cx="10750549" cy="1166382"/>
          </a:xfrm>
        </p:spPr>
        <p:txBody>
          <a:bodyPr>
            <a:normAutofit/>
          </a:bodyPr>
          <a:lstStyle/>
          <a:p>
            <a:r>
              <a:rPr lang="en-US" sz="1250" b="1" dirty="0">
                <a:solidFill>
                  <a:srgbClr val="6CB255"/>
                </a:solidFill>
              </a:rPr>
              <a:t>Defibrillators</a:t>
            </a:r>
          </a:p>
          <a:p>
            <a:pPr marL="342900" indent="-342900">
              <a:buAutoNum type="alphaLcParenBoth"/>
            </a:pPr>
            <a:r>
              <a:rPr lang="en-US" sz="1250" dirty="0"/>
              <a:t>An external automatic defibrillator can be used by nonmedical personnel to reestablish a normal sinus rhythm in a person with fibrillation.</a:t>
            </a:r>
          </a:p>
          <a:p>
            <a:pPr marL="342900" indent="-342900">
              <a:buAutoNum type="alphaLcParenBoth"/>
            </a:pPr>
            <a:r>
              <a:rPr lang="en-US" sz="1250" dirty="0"/>
              <a:t>Defibrillator paddles are more commonly used in hospital settings. (credit b: “widerider107”/</a:t>
            </a:r>
            <a:r>
              <a:rPr lang="en-US" sz="1250" dirty="0" err="1"/>
              <a:t>flickr.com</a:t>
            </a:r>
            <a:r>
              <a:rPr lang="en-US" sz="1250" dirty="0"/>
              <a:t>)</a:t>
            </a:r>
          </a:p>
        </p:txBody>
      </p:sp>
      <p:pic>
        <p:nvPicPr>
          <p:cNvPr id="26626" name="Picture 2" descr="In this figure two photographs of defibrillators are shown.">
            <a:extLst>
              <a:ext uri="{FF2B5EF4-FFF2-40B4-BE49-F238E27FC236}">
                <a16:creationId xmlns:a16="http://schemas.microsoft.com/office/drawing/2014/main" id="{555083CC-19BA-7482-43BF-FF5052DCB0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418" y="1249211"/>
            <a:ext cx="9703164" cy="4067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098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a:solidFill>
                  <a:srgbClr val="6CB255"/>
                </a:solidFill>
              </a:rPr>
              <a:t>Figure 3.27</a:t>
            </a:r>
          </a:p>
        </p:txBody>
      </p:sp>
      <p:sp>
        <p:nvSpPr>
          <p:cNvPr id="14" name="Text Placeholder 13"/>
          <p:cNvSpPr>
            <a:spLocks noGrp="1"/>
          </p:cNvSpPr>
          <p:nvPr>
            <p:ph type="body" sz="quarter" idx="14"/>
          </p:nvPr>
        </p:nvSpPr>
        <p:spPr>
          <a:xfrm>
            <a:off x="609600" y="900862"/>
            <a:ext cx="3177209" cy="5256973"/>
          </a:xfrm>
        </p:spPr>
        <p:txBody>
          <a:bodyPr>
            <a:noAutofit/>
          </a:bodyPr>
          <a:lstStyle/>
          <a:p>
            <a:r>
              <a:rPr lang="en-US" sz="1600" b="1" dirty="0">
                <a:solidFill>
                  <a:srgbClr val="6CB255"/>
                </a:solidFill>
              </a:rPr>
              <a:t>Overview of the Cardiac Cycle</a:t>
            </a:r>
          </a:p>
          <a:p>
            <a:r>
              <a:rPr lang="en-US" sz="1600" dirty="0">
                <a:solidFill>
                  <a:schemeClr val="tx1"/>
                </a:solidFill>
              </a:rPr>
              <a:t>The cardiac cycle begins with atrial systole and progresses to ventricular systole, atrial diastole, and ventricular diastole, when the cycle begins again. Correlations to the ECG are highlighted.</a:t>
            </a:r>
          </a:p>
        </p:txBody>
      </p:sp>
      <p:pic>
        <p:nvPicPr>
          <p:cNvPr id="4" name="Picture 3" descr="This pie chart shows the different phases of the cardiac cycle and details the atrial and ventricular stages.">
            <a:extLst>
              <a:ext uri="{FF2B5EF4-FFF2-40B4-BE49-F238E27FC236}">
                <a16:creationId xmlns:a16="http://schemas.microsoft.com/office/drawing/2014/main" id="{DBD9A9A2-7F2D-9F54-B164-B6DC7432A000}"/>
              </a:ext>
            </a:extLst>
          </p:cNvPr>
          <p:cNvPicPr>
            <a:picLocks noChangeAspect="1"/>
          </p:cNvPicPr>
          <p:nvPr/>
        </p:nvPicPr>
        <p:blipFill>
          <a:blip r:embed="rId2"/>
          <a:stretch>
            <a:fillRect/>
          </a:stretch>
        </p:blipFill>
        <p:spPr>
          <a:xfrm>
            <a:off x="3786809" y="372083"/>
            <a:ext cx="5533174" cy="6113833"/>
          </a:xfrm>
          <a:prstGeom prst="rect">
            <a:avLst/>
          </a:prstGeom>
        </p:spPr>
      </p:pic>
    </p:spTree>
    <p:extLst>
      <p:ext uri="{BB962C8B-B14F-4D97-AF65-F5344CB8AC3E}">
        <p14:creationId xmlns:p14="http://schemas.microsoft.com/office/powerpoint/2010/main" val="621064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3.28</a:t>
            </a:r>
          </a:p>
        </p:txBody>
      </p:sp>
      <p:sp>
        <p:nvSpPr>
          <p:cNvPr id="7" name="Text Placeholder 6"/>
          <p:cNvSpPr>
            <a:spLocks noGrp="1"/>
          </p:cNvSpPr>
          <p:nvPr>
            <p:ph type="body" sz="quarter" idx="14"/>
          </p:nvPr>
        </p:nvSpPr>
        <p:spPr>
          <a:xfrm>
            <a:off x="609600" y="5424099"/>
            <a:ext cx="10750549" cy="1166382"/>
          </a:xfrm>
        </p:spPr>
        <p:txBody>
          <a:bodyPr>
            <a:noAutofit/>
          </a:bodyPr>
          <a:lstStyle/>
          <a:p>
            <a:r>
              <a:rPr lang="en-US" sz="1220" b="1" dirty="0">
                <a:solidFill>
                  <a:srgbClr val="6CB255"/>
                </a:solidFill>
              </a:rPr>
              <a:t>Relationship between the Cardiac Cycle and ECG</a:t>
            </a:r>
          </a:p>
          <a:p>
            <a:r>
              <a:rPr lang="en-US" sz="1220" dirty="0"/>
              <a:t>Initially, both the atria and ventricles are relaxed (diastole). The P wave represents depolarization of the atria and is followed by atrial contraction (systole). Atrial systole extends until the QRS complex, at which point, the atria relax. The QRS complex represents depolarization of the ventricles and is followed by ventricular contraction. The T wave represents the repolarization of the ventricles and marks the beginning of ventricular relaxation.</a:t>
            </a:r>
          </a:p>
        </p:txBody>
      </p:sp>
      <p:pic>
        <p:nvPicPr>
          <p:cNvPr id="28674" name="Picture 2" descr="This image shows the correlation between the cardiac cycle and the different stages in a electrocardiogram.">
            <a:extLst>
              <a:ext uri="{FF2B5EF4-FFF2-40B4-BE49-F238E27FC236}">
                <a16:creationId xmlns:a16="http://schemas.microsoft.com/office/drawing/2014/main" id="{8CE988FF-88A3-68F6-EE11-A3216C9517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3964" y="1311964"/>
            <a:ext cx="7797859" cy="3703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463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3.2</a:t>
            </a:r>
          </a:p>
        </p:txBody>
      </p:sp>
      <p:sp>
        <p:nvSpPr>
          <p:cNvPr id="7" name="Text Placeholder 6"/>
          <p:cNvSpPr>
            <a:spLocks noGrp="1"/>
          </p:cNvSpPr>
          <p:nvPr>
            <p:ph type="body" sz="quarter" idx="14"/>
          </p:nvPr>
        </p:nvSpPr>
        <p:spPr>
          <a:xfrm>
            <a:off x="609599" y="5450291"/>
            <a:ext cx="10750549" cy="1166382"/>
          </a:xfrm>
        </p:spPr>
        <p:txBody>
          <a:bodyPr>
            <a:normAutofit/>
          </a:bodyPr>
          <a:lstStyle/>
          <a:p>
            <a:r>
              <a:rPr lang="en-US" sz="1600" b="1" dirty="0">
                <a:solidFill>
                  <a:srgbClr val="6CB255"/>
                </a:solidFill>
              </a:rPr>
              <a:t>Position of the Heart in the Thorax</a:t>
            </a:r>
          </a:p>
          <a:p>
            <a:r>
              <a:rPr lang="en-US" sz="1600" dirty="0"/>
              <a:t>The heart is located within the thoracic cavity, medially between the lungs in the mediastinum. It is about the size of a fist, is broad at the top (called the base), and tapers toward the apex.</a:t>
            </a:r>
          </a:p>
        </p:txBody>
      </p:sp>
      <p:pic>
        <p:nvPicPr>
          <p:cNvPr id="2050" name="Picture 2" descr="This diagram shows the location of the heart in the thorax.">
            <a:extLst>
              <a:ext uri="{FF2B5EF4-FFF2-40B4-BE49-F238E27FC236}">
                <a16:creationId xmlns:a16="http://schemas.microsoft.com/office/drawing/2014/main" id="{1BC8C12F-121A-DF3F-85D7-CAFD21B893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5091" y="900862"/>
            <a:ext cx="4721818" cy="4277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544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3.29</a:t>
            </a:r>
          </a:p>
        </p:txBody>
      </p:sp>
      <p:sp>
        <p:nvSpPr>
          <p:cNvPr id="7" name="Text Placeholder 6"/>
          <p:cNvSpPr>
            <a:spLocks noGrp="1"/>
          </p:cNvSpPr>
          <p:nvPr>
            <p:ph type="body" sz="quarter" idx="14"/>
          </p:nvPr>
        </p:nvSpPr>
        <p:spPr>
          <a:xfrm>
            <a:off x="609599" y="5691618"/>
            <a:ext cx="10750549" cy="1166382"/>
          </a:xfrm>
        </p:spPr>
        <p:txBody>
          <a:bodyPr>
            <a:normAutofit/>
          </a:bodyPr>
          <a:lstStyle/>
          <a:p>
            <a:r>
              <a:rPr lang="en-US" sz="1600" b="1" dirty="0">
                <a:solidFill>
                  <a:srgbClr val="6CB255"/>
                </a:solidFill>
              </a:rPr>
              <a:t>Heart Sounds and the Cardiac Cycle</a:t>
            </a:r>
          </a:p>
          <a:p>
            <a:r>
              <a:rPr lang="en-US" sz="1600" dirty="0"/>
              <a:t>In this illustration, the x-axis reflects time with a recording of the heart sounds. The y-axis represents pressure.</a:t>
            </a:r>
          </a:p>
        </p:txBody>
      </p:sp>
      <p:pic>
        <p:nvPicPr>
          <p:cNvPr id="3" name="Picture 2" descr="This image shows a graph of the blood pressure with the different stages labeled. Under the graph, a line shows the different sounds made by the beating heart.">
            <a:extLst>
              <a:ext uri="{FF2B5EF4-FFF2-40B4-BE49-F238E27FC236}">
                <a16:creationId xmlns:a16="http://schemas.microsoft.com/office/drawing/2014/main" id="{9A1EF8BC-7D9B-1DB6-1DA2-C40F49A1626D}"/>
              </a:ext>
            </a:extLst>
          </p:cNvPr>
          <p:cNvPicPr>
            <a:picLocks noChangeAspect="1"/>
          </p:cNvPicPr>
          <p:nvPr/>
        </p:nvPicPr>
        <p:blipFill>
          <a:blip r:embed="rId2"/>
          <a:stretch>
            <a:fillRect/>
          </a:stretch>
        </p:blipFill>
        <p:spPr>
          <a:xfrm>
            <a:off x="3229239" y="1130609"/>
            <a:ext cx="5733522" cy="4331262"/>
          </a:xfrm>
          <a:prstGeom prst="rect">
            <a:avLst/>
          </a:prstGeom>
        </p:spPr>
      </p:pic>
    </p:spTree>
    <p:extLst>
      <p:ext uri="{BB962C8B-B14F-4D97-AF65-F5344CB8AC3E}">
        <p14:creationId xmlns:p14="http://schemas.microsoft.com/office/powerpoint/2010/main" val="917217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17095" y="80546"/>
            <a:ext cx="10750549" cy="659535"/>
          </a:xfrm>
        </p:spPr>
        <p:txBody>
          <a:bodyPr>
            <a:normAutofit/>
          </a:bodyPr>
          <a:lstStyle/>
          <a:p>
            <a:r>
              <a:rPr lang="en-US" dirty="0"/>
              <a:t>Figure 3.30</a:t>
            </a:r>
          </a:p>
        </p:txBody>
      </p:sp>
      <p:sp>
        <p:nvSpPr>
          <p:cNvPr id="7" name="Text Placeholder 6"/>
          <p:cNvSpPr>
            <a:spLocks noGrp="1"/>
          </p:cNvSpPr>
          <p:nvPr>
            <p:ph type="body" sz="quarter" idx="14"/>
          </p:nvPr>
        </p:nvSpPr>
        <p:spPr>
          <a:xfrm>
            <a:off x="609600" y="5281304"/>
            <a:ext cx="10750549" cy="1166382"/>
          </a:xfrm>
        </p:spPr>
        <p:txBody>
          <a:bodyPr>
            <a:normAutofit/>
          </a:bodyPr>
          <a:lstStyle/>
          <a:p>
            <a:r>
              <a:rPr lang="en-US" sz="1600" b="1" dirty="0">
                <a:solidFill>
                  <a:srgbClr val="6CB255"/>
                </a:solidFill>
              </a:rPr>
              <a:t>Stethoscope Placement for Auscultation</a:t>
            </a:r>
          </a:p>
          <a:p>
            <a:r>
              <a:rPr lang="en-US" sz="1600" dirty="0"/>
              <a:t>Proper placement of the bell of the stethoscope facilitates auscultation. At each of the four locations on the chest, a different valve can be heard.</a:t>
            </a:r>
          </a:p>
        </p:txBody>
      </p:sp>
      <p:pic>
        <p:nvPicPr>
          <p:cNvPr id="30722" name="Picture 2" descr="This image shows the points on the human chest where the stethoscope can be placed to hear the heart beat.">
            <a:extLst>
              <a:ext uri="{FF2B5EF4-FFF2-40B4-BE49-F238E27FC236}">
                <a16:creationId xmlns:a16="http://schemas.microsoft.com/office/drawing/2014/main" id="{8D5A5132-1283-A41A-C3C2-93B09C857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10314"/>
            <a:ext cx="6096000" cy="482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1666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3.31</a:t>
            </a:r>
          </a:p>
        </p:txBody>
      </p:sp>
      <p:sp>
        <p:nvSpPr>
          <p:cNvPr id="7" name="Text Placeholder 6"/>
          <p:cNvSpPr>
            <a:spLocks noGrp="1"/>
          </p:cNvSpPr>
          <p:nvPr>
            <p:ph type="body" sz="quarter" idx="14"/>
          </p:nvPr>
        </p:nvSpPr>
        <p:spPr>
          <a:xfrm>
            <a:off x="609599" y="5691618"/>
            <a:ext cx="10750549" cy="1166382"/>
          </a:xfrm>
        </p:spPr>
        <p:txBody>
          <a:bodyPr>
            <a:normAutofit/>
          </a:bodyPr>
          <a:lstStyle/>
          <a:p>
            <a:r>
              <a:rPr lang="en-US" sz="1600" b="1" dirty="0">
                <a:solidFill>
                  <a:srgbClr val="6CB255"/>
                </a:solidFill>
              </a:rPr>
              <a:t>Major Factors Influencing Cardiac Output</a:t>
            </a:r>
          </a:p>
          <a:p>
            <a:r>
              <a:rPr lang="en-US" sz="1600" dirty="0"/>
              <a:t>Cardiac output is influenced by heart rate and stroke volume, both of which are also variable.</a:t>
            </a:r>
          </a:p>
        </p:txBody>
      </p:sp>
      <p:pic>
        <p:nvPicPr>
          <p:cNvPr id="31746" name="Picture 2" descr="This figure lists the different factors affecting the heart rate and stroke volume. It also shows how they both affect the cardiac output.">
            <a:extLst>
              <a:ext uri="{FF2B5EF4-FFF2-40B4-BE49-F238E27FC236}">
                <a16:creationId xmlns:a16="http://schemas.microsoft.com/office/drawing/2014/main" id="{4564762F-EBFC-6D29-322B-6EF24B750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6354" y="1283709"/>
            <a:ext cx="6919291" cy="4043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284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a:solidFill>
                  <a:srgbClr val="6CB255"/>
                </a:solidFill>
              </a:rPr>
              <a:t>Figure 3.32</a:t>
            </a:r>
          </a:p>
        </p:txBody>
      </p:sp>
      <p:sp>
        <p:nvSpPr>
          <p:cNvPr id="14" name="Text Placeholder 13"/>
          <p:cNvSpPr>
            <a:spLocks noGrp="1"/>
          </p:cNvSpPr>
          <p:nvPr>
            <p:ph type="body" sz="quarter" idx="14"/>
          </p:nvPr>
        </p:nvSpPr>
        <p:spPr>
          <a:xfrm>
            <a:off x="609600" y="900862"/>
            <a:ext cx="3485322" cy="5256973"/>
          </a:xfrm>
        </p:spPr>
        <p:txBody>
          <a:bodyPr>
            <a:noAutofit/>
          </a:bodyPr>
          <a:lstStyle/>
          <a:p>
            <a:r>
              <a:rPr lang="en-US" sz="1600" b="1" dirty="0">
                <a:solidFill>
                  <a:srgbClr val="6CB255"/>
                </a:solidFill>
              </a:rPr>
              <a:t>Autonomic Innervation of the Heart</a:t>
            </a:r>
          </a:p>
          <a:p>
            <a:r>
              <a:rPr lang="en-US" sz="1600" dirty="0" err="1">
                <a:solidFill>
                  <a:schemeClr val="tx1"/>
                </a:solidFill>
              </a:rPr>
              <a:t>Cardioaccelerator</a:t>
            </a:r>
            <a:r>
              <a:rPr lang="en-US" sz="1600" dirty="0">
                <a:solidFill>
                  <a:schemeClr val="tx1"/>
                </a:solidFill>
              </a:rPr>
              <a:t> and </a:t>
            </a:r>
            <a:r>
              <a:rPr lang="en-US" sz="1600" dirty="0" err="1">
                <a:solidFill>
                  <a:schemeClr val="tx1"/>
                </a:solidFill>
              </a:rPr>
              <a:t>cardioinhibitory</a:t>
            </a:r>
            <a:r>
              <a:rPr lang="en-US" sz="1600" dirty="0">
                <a:solidFill>
                  <a:schemeClr val="tx1"/>
                </a:solidFill>
              </a:rPr>
              <a:t> areas are components of the paired cardiac centers located in the medulla oblongata of the brain. They innervate the heart via sympathetic cardiac nerves that increase cardiac activity and </a:t>
            </a:r>
            <a:r>
              <a:rPr lang="en-US" sz="1600" dirty="0" err="1">
                <a:solidFill>
                  <a:schemeClr val="tx1"/>
                </a:solidFill>
              </a:rPr>
              <a:t>vagus</a:t>
            </a:r>
            <a:r>
              <a:rPr lang="en-US" sz="1600" dirty="0">
                <a:solidFill>
                  <a:schemeClr val="tx1"/>
                </a:solidFill>
              </a:rPr>
              <a:t> (parasympathetic) nerves that slow cardiac activity.</a:t>
            </a:r>
          </a:p>
        </p:txBody>
      </p:sp>
      <p:pic>
        <p:nvPicPr>
          <p:cNvPr id="3" name="Picture 2" descr="This figure shows the brain and the nerves connecting the brain to the heart.">
            <a:extLst>
              <a:ext uri="{FF2B5EF4-FFF2-40B4-BE49-F238E27FC236}">
                <a16:creationId xmlns:a16="http://schemas.microsoft.com/office/drawing/2014/main" id="{C05894E2-812F-F31A-81D7-277D4FB576FC}"/>
              </a:ext>
            </a:extLst>
          </p:cNvPr>
          <p:cNvPicPr>
            <a:picLocks noChangeAspect="1"/>
          </p:cNvPicPr>
          <p:nvPr/>
        </p:nvPicPr>
        <p:blipFill>
          <a:blip r:embed="rId2"/>
          <a:stretch>
            <a:fillRect/>
          </a:stretch>
        </p:blipFill>
        <p:spPr>
          <a:xfrm>
            <a:off x="5244277" y="241328"/>
            <a:ext cx="3383284" cy="6375346"/>
          </a:xfrm>
          <a:prstGeom prst="rect">
            <a:avLst/>
          </a:prstGeom>
        </p:spPr>
      </p:pic>
    </p:spTree>
    <p:extLst>
      <p:ext uri="{BB962C8B-B14F-4D97-AF65-F5344CB8AC3E}">
        <p14:creationId xmlns:p14="http://schemas.microsoft.com/office/powerpoint/2010/main" val="2851635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a:solidFill>
                  <a:srgbClr val="6CB255"/>
                </a:solidFill>
              </a:rPr>
              <a:t>Figure 3.33</a:t>
            </a:r>
          </a:p>
        </p:txBody>
      </p:sp>
      <p:sp>
        <p:nvSpPr>
          <p:cNvPr id="14" name="Text Placeholder 13"/>
          <p:cNvSpPr>
            <a:spLocks noGrp="1"/>
          </p:cNvSpPr>
          <p:nvPr>
            <p:ph type="body" sz="quarter" idx="14"/>
          </p:nvPr>
        </p:nvSpPr>
        <p:spPr>
          <a:xfrm>
            <a:off x="609600" y="905237"/>
            <a:ext cx="3913188" cy="5256973"/>
          </a:xfrm>
        </p:spPr>
        <p:txBody>
          <a:bodyPr>
            <a:noAutofit/>
          </a:bodyPr>
          <a:lstStyle/>
          <a:p>
            <a:r>
              <a:rPr lang="en-US" sz="1600" b="1" dirty="0">
                <a:solidFill>
                  <a:srgbClr val="6CB255"/>
                </a:solidFill>
              </a:rPr>
              <a:t>Effects of Parasympathetic and Sympathetic Stimulation on Normal Sinus Rhythm</a:t>
            </a:r>
          </a:p>
          <a:p>
            <a:r>
              <a:rPr lang="en-US" sz="1600" dirty="0">
                <a:solidFill>
                  <a:schemeClr val="tx1"/>
                </a:solidFill>
              </a:rPr>
              <a:t>The wave of depolarization in a normal sinus rhythm shows a stable resting HR. Following parasympathetic stimulation, HR slows. Following sympathetic stimulation, HR increases.</a:t>
            </a:r>
          </a:p>
        </p:txBody>
      </p:sp>
      <p:pic>
        <p:nvPicPr>
          <p:cNvPr id="33794" name="Picture 2" descr="This figure shows three graphs. The top panel shows the normal or resting potential with time. The middle panel shows membrane potential with time in a parasympathetic stimulation where the heart rate is decreased. The bottom panel shows membrane potential with time in a sympathetic stimulation with increased heart rate.">
            <a:extLst>
              <a:ext uri="{FF2B5EF4-FFF2-40B4-BE49-F238E27FC236}">
                <a16:creationId xmlns:a16="http://schemas.microsoft.com/office/drawing/2014/main" id="{DDE314B5-73D5-9591-A961-CC097FB9F8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7961" y="82550"/>
            <a:ext cx="4445000" cy="669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4900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3.34</a:t>
            </a:r>
          </a:p>
        </p:txBody>
      </p:sp>
      <p:sp>
        <p:nvSpPr>
          <p:cNvPr id="7" name="Text Placeholder 6"/>
          <p:cNvSpPr>
            <a:spLocks noGrp="1"/>
          </p:cNvSpPr>
          <p:nvPr>
            <p:ph type="body" sz="quarter" idx="14"/>
          </p:nvPr>
        </p:nvSpPr>
        <p:spPr>
          <a:xfrm>
            <a:off x="609599" y="5559600"/>
            <a:ext cx="10750549" cy="1166382"/>
          </a:xfrm>
        </p:spPr>
        <p:txBody>
          <a:bodyPr>
            <a:normAutofit/>
          </a:bodyPr>
          <a:lstStyle/>
          <a:p>
            <a:r>
              <a:rPr lang="en-US" sz="1600" b="1" dirty="0">
                <a:solidFill>
                  <a:srgbClr val="6CB255"/>
                </a:solidFill>
              </a:rPr>
              <a:t>Major Factors Influencing Stroke Volume</a:t>
            </a:r>
          </a:p>
          <a:p>
            <a:r>
              <a:rPr lang="en-US" sz="1600" dirty="0"/>
              <a:t>Multiple factors impact preload, afterload, and contractility, and are the major considerations influencing SV.</a:t>
            </a:r>
          </a:p>
        </p:txBody>
      </p:sp>
      <p:pic>
        <p:nvPicPr>
          <p:cNvPr id="34818" name="Picture 2" descr="This table describes major factors influencing stroke volume. Preload may be raised due to fast filling time or increased venous return. These factors increase end diastolic volume and increase stroke volume. Preload may be lowered due to decreased thyroid hormones, decreased calcium ions, high or low potassium ions, high or low sodium, low body temperature, hypoxia, abnormal pH balance, or drugs (for example, calcium channel blockers). These factors decrease end diastolic volume and decrease stroke volume. Contractility may be raised due to sympathetic stimulation, epinephrine and norepinephrine, high intracellular calcium ions, high blood calcium level, thyroid hormones, or glucagon. These factors decrease end systolic volume and increase stroke volume. Contractility may be lowered due to parasympathetic stimulation, acetylcholine, hypoxia, or hyperkalemia. These factors increase end systolic volume and decrease stroke volume. Afterload may be raised due to increased vascular resistance or semilunar valve damage. These factors increase end systolic volume and decrease stroke volume. Afterload may be lowered due to decreased vascular resistance. This factor decreases end systolic volume and increases stroke volume.">
            <a:extLst>
              <a:ext uri="{FF2B5EF4-FFF2-40B4-BE49-F238E27FC236}">
                <a16:creationId xmlns:a16="http://schemas.microsoft.com/office/drawing/2014/main" id="{9DCDEAAD-16FB-93C6-F3F5-37B780C062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098" y="1092702"/>
            <a:ext cx="7633804" cy="4233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2842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3.35</a:t>
            </a:r>
          </a:p>
        </p:txBody>
      </p:sp>
      <p:sp>
        <p:nvSpPr>
          <p:cNvPr id="7" name="Text Placeholder 6"/>
          <p:cNvSpPr>
            <a:spLocks noGrp="1"/>
          </p:cNvSpPr>
          <p:nvPr>
            <p:ph type="body" sz="quarter" idx="14"/>
          </p:nvPr>
        </p:nvSpPr>
        <p:spPr>
          <a:xfrm>
            <a:off x="609600" y="5450291"/>
            <a:ext cx="10750549" cy="1166382"/>
          </a:xfrm>
        </p:spPr>
        <p:txBody>
          <a:bodyPr>
            <a:normAutofit/>
          </a:bodyPr>
          <a:lstStyle/>
          <a:p>
            <a:r>
              <a:rPr lang="en-US" sz="1600" b="1" dirty="0">
                <a:solidFill>
                  <a:srgbClr val="6CB255"/>
                </a:solidFill>
              </a:rPr>
              <a:t>Summary of Major Factors Influencing Cardiac Output</a:t>
            </a:r>
          </a:p>
          <a:p>
            <a:r>
              <a:rPr lang="en-US" sz="1600" dirty="0"/>
              <a:t>The primary factors influencing HR include autonomic innervation plus endocrine control. Not shown are environmental factors, such as electrolytes, metabolic products, and temperature. The primary factors controlling SV include preload, contractility, and afterload. Other factors such as electrolytes may be classified as either positive or negative inotropic agents.</a:t>
            </a:r>
          </a:p>
        </p:txBody>
      </p:sp>
      <p:pic>
        <p:nvPicPr>
          <p:cNvPr id="35842" name="Picture 2" descr="This flowchart lists all the important factors that affect cardiac output.">
            <a:extLst>
              <a:ext uri="{FF2B5EF4-FFF2-40B4-BE49-F238E27FC236}">
                <a16:creationId xmlns:a16="http://schemas.microsoft.com/office/drawing/2014/main" id="{B8654B47-CA65-EE8F-AE43-7A6E5B4D53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0" y="1188026"/>
            <a:ext cx="6985000" cy="397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5382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3.36</a:t>
            </a:r>
          </a:p>
        </p:txBody>
      </p:sp>
      <p:sp>
        <p:nvSpPr>
          <p:cNvPr id="7" name="Text Placeholder 6"/>
          <p:cNvSpPr>
            <a:spLocks noGrp="1"/>
          </p:cNvSpPr>
          <p:nvPr>
            <p:ph type="body" sz="quarter" idx="14"/>
          </p:nvPr>
        </p:nvSpPr>
        <p:spPr>
          <a:xfrm>
            <a:off x="609600" y="5691618"/>
            <a:ext cx="10750549" cy="1166382"/>
          </a:xfrm>
        </p:spPr>
        <p:txBody>
          <a:bodyPr>
            <a:normAutofit/>
          </a:bodyPr>
          <a:lstStyle/>
          <a:p>
            <a:r>
              <a:rPr lang="en-US" sz="1600" b="1" dirty="0">
                <a:solidFill>
                  <a:srgbClr val="6CB255"/>
                </a:solidFill>
              </a:rPr>
              <a:t>Development of the Human Heart</a:t>
            </a:r>
          </a:p>
          <a:p>
            <a:r>
              <a:rPr lang="en-US" sz="1600" dirty="0"/>
              <a:t>This diagram outlines the embryological development of the human heart during the first eight weeks and the subsequent formation of the four heart chambers.</a:t>
            </a:r>
          </a:p>
        </p:txBody>
      </p:sp>
      <p:pic>
        <p:nvPicPr>
          <p:cNvPr id="36866" name="Picture 2" descr="In the top panel of this figure the different stages in the development of the heart in the embryo is shown. The bottom panel shows how the heart is partitioned into four chambers.">
            <a:extLst>
              <a:ext uri="{FF2B5EF4-FFF2-40B4-BE49-F238E27FC236}">
                <a16:creationId xmlns:a16="http://schemas.microsoft.com/office/drawing/2014/main" id="{A7280353-0352-32C8-A16C-4978999F80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7302" y="571094"/>
            <a:ext cx="5777396" cy="4970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0013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normAutofit fontScale="92500"/>
          </a:body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a:t>
            </a:r>
          </a:p>
        </p:txBody>
      </p:sp>
    </p:spTree>
    <p:extLst>
      <p:ext uri="{BB962C8B-B14F-4D97-AF65-F5344CB8AC3E}">
        <p14:creationId xmlns:p14="http://schemas.microsoft.com/office/powerpoint/2010/main" val="2586169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3.3</a:t>
            </a:r>
          </a:p>
        </p:txBody>
      </p:sp>
      <p:sp>
        <p:nvSpPr>
          <p:cNvPr id="7" name="Text Placeholder 6"/>
          <p:cNvSpPr>
            <a:spLocks noGrp="1"/>
          </p:cNvSpPr>
          <p:nvPr>
            <p:ph type="body" sz="quarter" idx="14"/>
          </p:nvPr>
        </p:nvSpPr>
        <p:spPr/>
        <p:txBody>
          <a:bodyPr>
            <a:normAutofit/>
          </a:bodyPr>
          <a:lstStyle/>
          <a:p>
            <a:r>
              <a:rPr lang="en-US" sz="1600" b="1" dirty="0">
                <a:solidFill>
                  <a:srgbClr val="6CB255"/>
                </a:solidFill>
              </a:rPr>
              <a:t>CPR Technique</a:t>
            </a:r>
          </a:p>
          <a:p>
            <a:r>
              <a:rPr lang="en-US" sz="1600" dirty="0"/>
              <a:t>If the heart should stop, CPR can maintain the flow of blood until the heart resumes beating. By applying pressure to the sternum, the blood within the heart will be squeezed out of the heart and into the circulation. Proper positioning of the hands on the sternum to perform CPR would be between the lines at T4 </a:t>
            </a:r>
            <a:r>
              <a:rPr lang="da-DK" sz="1600" dirty="0"/>
              <a:t>and T9.</a:t>
            </a:r>
            <a:endParaRPr lang="en-US" sz="1600" dirty="0"/>
          </a:p>
        </p:txBody>
      </p:sp>
      <p:pic>
        <p:nvPicPr>
          <p:cNvPr id="3074" name="Picture 2" descr="The top panel shows a schematic of a person performing CPR and demarcates the region in the chest where the compression must be performed. The bottom panel shows a photo of a person performing CPR on a dummy.">
            <a:extLst>
              <a:ext uri="{FF2B5EF4-FFF2-40B4-BE49-F238E27FC236}">
                <a16:creationId xmlns:a16="http://schemas.microsoft.com/office/drawing/2014/main" id="{719A85EE-AEBC-343D-2BFB-3046D021F0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4982" y="911922"/>
            <a:ext cx="5659783" cy="3932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057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a:solidFill>
                  <a:srgbClr val="6CB255"/>
                </a:solidFill>
              </a:rPr>
              <a:t>Figure 3.4</a:t>
            </a:r>
          </a:p>
        </p:txBody>
      </p:sp>
      <p:sp>
        <p:nvSpPr>
          <p:cNvPr id="14" name="Text Placeholder 13"/>
          <p:cNvSpPr>
            <a:spLocks noGrp="1"/>
          </p:cNvSpPr>
          <p:nvPr>
            <p:ph type="body" sz="quarter" idx="14"/>
          </p:nvPr>
        </p:nvSpPr>
        <p:spPr>
          <a:xfrm>
            <a:off x="609600" y="944993"/>
            <a:ext cx="2727533" cy="5256973"/>
          </a:xfrm>
        </p:spPr>
        <p:txBody>
          <a:bodyPr>
            <a:noAutofit/>
          </a:bodyPr>
          <a:lstStyle/>
          <a:p>
            <a:r>
              <a:rPr lang="en-US" sz="1400" b="1" dirty="0">
                <a:solidFill>
                  <a:srgbClr val="6CB255"/>
                </a:solidFill>
              </a:rPr>
              <a:t>Dual System of the Human Blood Circulation</a:t>
            </a:r>
          </a:p>
          <a:p>
            <a:r>
              <a:rPr lang="en-US" sz="1400" dirty="0">
                <a:solidFill>
                  <a:schemeClr val="tx1"/>
                </a:solidFill>
              </a:rPr>
              <a:t>Blood flows from the right atrium to the right ventricle, where it is pumped into the pulmonary circuit. The blood in the pulmonary artery branches is low in oxygen but relatively high in carbon dioxide. Gas exchange occurs in the pulmonary capillaries (oxygen into the blood, carbon dioxide out), and blood high in oxygen and low in carbon dioxide is returned to the left atrium. From here, blood enters the left ventricle, which pumps it into the systemic circuit. Following exchange in the systemic capillaries (oxygen and nutrients out of the capillaries and carbon dioxide and wastes in), blood returns to the right atrium and the cycle is repeated.</a:t>
            </a:r>
          </a:p>
        </p:txBody>
      </p:sp>
      <p:pic>
        <p:nvPicPr>
          <p:cNvPr id="4098" name="Picture 2" descr="The top panel shows the human heart with the arteries and veins labeled. The bottom panel shows the human circulatory system.">
            <a:extLst>
              <a:ext uri="{FF2B5EF4-FFF2-40B4-BE49-F238E27FC236}">
                <a16:creationId xmlns:a16="http://schemas.microsoft.com/office/drawing/2014/main" id="{2690425B-9C40-326E-BDC2-516565264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7133" y="0"/>
            <a:ext cx="62134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096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3.5</a:t>
            </a:r>
          </a:p>
        </p:txBody>
      </p:sp>
      <p:sp>
        <p:nvSpPr>
          <p:cNvPr id="7" name="Text Placeholder 6"/>
          <p:cNvSpPr>
            <a:spLocks noGrp="1"/>
          </p:cNvSpPr>
          <p:nvPr>
            <p:ph type="body" sz="quarter" idx="14"/>
          </p:nvPr>
        </p:nvSpPr>
        <p:spPr>
          <a:xfrm>
            <a:off x="609600" y="5343748"/>
            <a:ext cx="10750549" cy="1166382"/>
          </a:xfrm>
        </p:spPr>
        <p:txBody>
          <a:bodyPr>
            <a:normAutofit/>
          </a:bodyPr>
          <a:lstStyle/>
          <a:p>
            <a:r>
              <a:rPr lang="en-US" sz="1600" b="1" dirty="0">
                <a:solidFill>
                  <a:srgbClr val="6CB255"/>
                </a:solidFill>
              </a:rPr>
              <a:t>Pericardial Membranes and Layers of the Heart Wall</a:t>
            </a:r>
          </a:p>
          <a:p>
            <a:r>
              <a:rPr lang="en-US" sz="1600" dirty="0"/>
              <a:t>The pericardial membrane that surrounds the heart consists of three layers and the pericardial cavity. The heart wall also consists of three layers. The pericardial membrane and the heart wall share the </a:t>
            </a:r>
            <a:r>
              <a:rPr lang="en-US" sz="1600" dirty="0" err="1"/>
              <a:t>epicardium</a:t>
            </a:r>
            <a:r>
              <a:rPr lang="en-US" sz="1600" dirty="0"/>
              <a:t>.</a:t>
            </a:r>
          </a:p>
        </p:txBody>
      </p:sp>
      <p:pic>
        <p:nvPicPr>
          <p:cNvPr id="3" name="Picture 2" descr="Diagram&#10;&#10;Description automatically generated">
            <a:extLst>
              <a:ext uri="{FF2B5EF4-FFF2-40B4-BE49-F238E27FC236}">
                <a16:creationId xmlns:a16="http://schemas.microsoft.com/office/drawing/2014/main" id="{166BBDE2-1314-B374-FAB4-029028A523FF}"/>
              </a:ext>
            </a:extLst>
          </p:cNvPr>
          <p:cNvPicPr>
            <a:picLocks noChangeAspect="1"/>
          </p:cNvPicPr>
          <p:nvPr/>
        </p:nvPicPr>
        <p:blipFill>
          <a:blip r:embed="rId2"/>
          <a:stretch>
            <a:fillRect/>
          </a:stretch>
        </p:blipFill>
        <p:spPr>
          <a:xfrm>
            <a:off x="2947542" y="1042045"/>
            <a:ext cx="6074664" cy="4160520"/>
          </a:xfrm>
          <a:prstGeom prst="rect">
            <a:avLst/>
          </a:prstGeom>
        </p:spPr>
      </p:pic>
    </p:spTree>
    <p:extLst>
      <p:ext uri="{BB962C8B-B14F-4D97-AF65-F5344CB8AC3E}">
        <p14:creationId xmlns:p14="http://schemas.microsoft.com/office/powerpoint/2010/main" val="3639806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3.6</a:t>
            </a:r>
          </a:p>
        </p:txBody>
      </p:sp>
      <p:sp>
        <p:nvSpPr>
          <p:cNvPr id="7" name="Text Placeholder 6"/>
          <p:cNvSpPr>
            <a:spLocks noGrp="1"/>
          </p:cNvSpPr>
          <p:nvPr>
            <p:ph type="body" sz="quarter" idx="14"/>
          </p:nvPr>
        </p:nvSpPr>
        <p:spPr>
          <a:xfrm>
            <a:off x="609600" y="900862"/>
            <a:ext cx="2471530" cy="3774059"/>
          </a:xfrm>
        </p:spPr>
        <p:txBody>
          <a:bodyPr>
            <a:normAutofit/>
          </a:bodyPr>
          <a:lstStyle/>
          <a:p>
            <a:r>
              <a:rPr lang="en-US" sz="1600" b="1" dirty="0">
                <a:solidFill>
                  <a:srgbClr val="6CB255"/>
                </a:solidFill>
              </a:rPr>
              <a:t>External Anatomy of the Heart</a:t>
            </a:r>
          </a:p>
          <a:p>
            <a:r>
              <a:rPr lang="en-US" sz="1600" dirty="0"/>
              <a:t>Inside the pericardium, the surface features of the heart are visible.</a:t>
            </a:r>
          </a:p>
        </p:txBody>
      </p:sp>
      <p:pic>
        <p:nvPicPr>
          <p:cNvPr id="6146" name="Picture 2" descr="The top panel shows the anterior view of the heart and the bottom panel shows the posterior view of the human heart. In both panels, the main parts of the heart are labeled.">
            <a:extLst>
              <a:ext uri="{FF2B5EF4-FFF2-40B4-BE49-F238E27FC236}">
                <a16:creationId xmlns:a16="http://schemas.microsoft.com/office/drawing/2014/main" id="{47EFB3D5-EEC3-CE93-7E46-6A0297A380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299" y="649341"/>
            <a:ext cx="5916543" cy="5559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443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3.7</a:t>
            </a:r>
          </a:p>
        </p:txBody>
      </p:sp>
      <p:sp>
        <p:nvSpPr>
          <p:cNvPr id="7" name="Text Placeholder 6"/>
          <p:cNvSpPr>
            <a:spLocks noGrp="1"/>
          </p:cNvSpPr>
          <p:nvPr>
            <p:ph type="body" sz="quarter" idx="14"/>
          </p:nvPr>
        </p:nvSpPr>
        <p:spPr>
          <a:xfrm>
            <a:off x="609600" y="5575974"/>
            <a:ext cx="10750549" cy="1166382"/>
          </a:xfrm>
        </p:spPr>
        <p:txBody>
          <a:bodyPr>
            <a:normAutofit/>
          </a:bodyPr>
          <a:lstStyle/>
          <a:p>
            <a:r>
              <a:rPr lang="en-US" sz="1600" b="1" dirty="0">
                <a:solidFill>
                  <a:srgbClr val="6CB255"/>
                </a:solidFill>
              </a:rPr>
              <a:t>Heart Musculature</a:t>
            </a:r>
          </a:p>
          <a:p>
            <a:r>
              <a:rPr lang="en-US" sz="1600" dirty="0"/>
              <a:t>The swirling pattern of cardiac muscle tissue contributes significantly to the heart’s ability to pump blood effectively.</a:t>
            </a:r>
          </a:p>
        </p:txBody>
      </p:sp>
      <p:pic>
        <p:nvPicPr>
          <p:cNvPr id="7170" name="Picture 2" descr="This diagram shows the muscles in the heart.">
            <a:extLst>
              <a:ext uri="{FF2B5EF4-FFF2-40B4-BE49-F238E27FC236}">
                <a16:creationId xmlns:a16="http://schemas.microsoft.com/office/drawing/2014/main" id="{4453985E-92BA-177B-D624-30036408E6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7969" y="828714"/>
            <a:ext cx="4816061" cy="4747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779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3.8</a:t>
            </a:r>
          </a:p>
        </p:txBody>
      </p:sp>
      <p:sp>
        <p:nvSpPr>
          <p:cNvPr id="7" name="Text Placeholder 6"/>
          <p:cNvSpPr>
            <a:spLocks noGrp="1"/>
          </p:cNvSpPr>
          <p:nvPr>
            <p:ph type="body" sz="quarter" idx="14"/>
          </p:nvPr>
        </p:nvSpPr>
        <p:spPr>
          <a:xfrm>
            <a:off x="609600" y="5691618"/>
            <a:ext cx="10750549" cy="1166382"/>
          </a:xfrm>
        </p:spPr>
        <p:txBody>
          <a:bodyPr>
            <a:normAutofit/>
          </a:bodyPr>
          <a:lstStyle/>
          <a:p>
            <a:r>
              <a:rPr lang="en-US" sz="1250" b="1" dirty="0">
                <a:solidFill>
                  <a:srgbClr val="6CB255"/>
                </a:solidFill>
              </a:rPr>
              <a:t>Differences in Ventricular Muscle Thickness</a:t>
            </a:r>
          </a:p>
          <a:p>
            <a:r>
              <a:rPr lang="en-US" sz="1250" dirty="0"/>
              <a:t>The myometrium in the left ventricle is significantly thicker than that of the right ventricle. Both ventricles pump the same amount of blood, but the left ventricle must generate a much greater pressure to overcome greater resistance in the systemic circuit. The ventricles are shown in both relaxed and contracting states. Note the differences in the relative size of the lumens, the region inside each ventricle where the blood is contained.</a:t>
            </a:r>
          </a:p>
        </p:txBody>
      </p:sp>
      <p:pic>
        <p:nvPicPr>
          <p:cNvPr id="8194" name="Picture 2" descr="In this figure the left panel shows the muscles of the heart in the relaxed position, and the right panel shows the muscles of the heart in contracted position.">
            <a:extLst>
              <a:ext uri="{FF2B5EF4-FFF2-40B4-BE49-F238E27FC236}">
                <a16:creationId xmlns:a16="http://schemas.microsoft.com/office/drawing/2014/main" id="{87BFC5D1-CF15-69F4-23B1-F92BEDEFC1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6621" y="1238229"/>
            <a:ext cx="7278757" cy="4230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872520"/>
      </p:ext>
    </p:extLst>
  </p:cSld>
  <p:clrMapOvr>
    <a:masterClrMapping/>
  </p:clrMapOvr>
</p:sld>
</file>

<file path=ppt/theme/theme1.xml><?xml version="1.0" encoding="utf-8"?>
<a:theme xmlns:a="http://schemas.openxmlformats.org/drawingml/2006/main" name="PowerPoint-Template">
  <a:themeElements>
    <a:clrScheme name="OpenStax">
      <a:dk1>
        <a:srgbClr val="000000"/>
      </a:dk1>
      <a:lt1>
        <a:srgbClr val="FFFFFF"/>
      </a:lt1>
      <a:dk2>
        <a:srgbClr val="44546A"/>
      </a:dk2>
      <a:lt2>
        <a:srgbClr val="E7E6E6"/>
      </a:lt2>
      <a:accent1>
        <a:srgbClr val="609A33"/>
      </a:accent1>
      <a:accent2>
        <a:srgbClr val="DB5935"/>
      </a:accent2>
      <a:accent3>
        <a:srgbClr val="464846"/>
      </a:accent3>
      <a:accent4>
        <a:srgbClr val="EAC322"/>
      </a:accent4>
      <a:accent5>
        <a:srgbClr val="1B1E3F"/>
      </a:accent5>
      <a:accent6>
        <a:srgbClr val="70AD47"/>
      </a:accent6>
      <a:hlink>
        <a:srgbClr val="29749C"/>
      </a:hlink>
      <a:folHlink>
        <a:srgbClr val="9450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PowerPoint-Template</Template>
  <TotalTime>209</TotalTime>
  <Words>2110</Words>
  <Application>Microsoft Office PowerPoint</Application>
  <PresentationFormat>Widescreen</PresentationFormat>
  <Paragraphs>119</Paragraphs>
  <Slides>38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PowerPoint-Template</vt:lpstr>
      <vt:lpstr>PowerPoint Presentation</vt:lpstr>
      <vt:lpstr>Figure 3.1</vt:lpstr>
      <vt:lpstr>Figure 3.2</vt:lpstr>
      <vt:lpstr>Figure 3.3</vt:lpstr>
      <vt:lpstr>Figure 3.4</vt:lpstr>
      <vt:lpstr>Figure 3.5</vt:lpstr>
      <vt:lpstr>Figure 3.6</vt:lpstr>
      <vt:lpstr>Figure 3.7</vt:lpstr>
      <vt:lpstr>Figure 3.8</vt:lpstr>
      <vt:lpstr>Figure 3.9</vt:lpstr>
      <vt:lpstr>Figure 3.10</vt:lpstr>
      <vt:lpstr>Figure 3.11</vt:lpstr>
      <vt:lpstr>Figure 3.12</vt:lpstr>
      <vt:lpstr>Figure 3.13</vt:lpstr>
      <vt:lpstr>Figure 3.14</vt:lpstr>
      <vt:lpstr>Figure 3.15</vt:lpstr>
      <vt:lpstr>Figure 3.16</vt:lpstr>
      <vt:lpstr>Figure 3.17</vt:lpstr>
      <vt:lpstr>Figure 3.18</vt:lpstr>
      <vt:lpstr>Figure 3.19</vt:lpstr>
      <vt:lpstr>Figure 3.20</vt:lpstr>
      <vt:lpstr>Figure 3.21</vt:lpstr>
      <vt:lpstr>Figure 3.22</vt:lpstr>
      <vt:lpstr>Figure 3.23</vt:lpstr>
      <vt:lpstr>Figure 3.24</vt:lpstr>
      <vt:lpstr>Figure 3.25</vt:lpstr>
      <vt:lpstr>Figure 3.26</vt:lpstr>
      <vt:lpstr>Figure 3.27</vt:lpstr>
      <vt:lpstr>Figure 3.28</vt:lpstr>
      <vt:lpstr>Figure 3.29</vt:lpstr>
      <vt:lpstr>Figure 3.30</vt:lpstr>
      <vt:lpstr>Figure 3.31</vt:lpstr>
      <vt:lpstr>Figure 3.32</vt:lpstr>
      <vt:lpstr>Figure 3.33</vt:lpstr>
      <vt:lpstr>Figure 3.34</vt:lpstr>
      <vt:lpstr>Figure 3.35</vt:lpstr>
      <vt:lpstr>Figure 3.36</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Colby Powers</dc:creator>
  <cp:lastModifiedBy>Waneene Dorsey</cp:lastModifiedBy>
  <cp:revision>8</cp:revision>
  <dcterms:created xsi:type="dcterms:W3CDTF">2022-05-18T15:31:28Z</dcterms:created>
  <dcterms:modified xsi:type="dcterms:W3CDTF">2025-07-30T19:30:28Z</dcterms:modified>
</cp:coreProperties>
</file>