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6"/>
  </p:notesMasterIdLst>
  <p:handoutMasterIdLst>
    <p:handoutMasterId r:id="rId27"/>
  </p:handoutMasterIdLst>
  <p:sldIdLst>
    <p:sldId id="256" r:id="rId2"/>
    <p:sldId id="347" r:id="rId3"/>
    <p:sldId id="348" r:id="rId4"/>
    <p:sldId id="350" r:id="rId5"/>
    <p:sldId id="277" r:id="rId6"/>
    <p:sldId id="329" r:id="rId7"/>
    <p:sldId id="349" r:id="rId8"/>
    <p:sldId id="351" r:id="rId9"/>
    <p:sldId id="352" r:id="rId10"/>
    <p:sldId id="353" r:id="rId11"/>
    <p:sldId id="354" r:id="rId12"/>
    <p:sldId id="337" r:id="rId13"/>
    <p:sldId id="356" r:id="rId14"/>
    <p:sldId id="340" r:id="rId15"/>
    <p:sldId id="330" r:id="rId16"/>
    <p:sldId id="319" r:id="rId17"/>
    <p:sldId id="331" r:id="rId18"/>
    <p:sldId id="357" r:id="rId19"/>
    <p:sldId id="332" r:id="rId20"/>
    <p:sldId id="341" r:id="rId21"/>
    <p:sldId id="342" r:id="rId22"/>
    <p:sldId id="333" r:id="rId23"/>
    <p:sldId id="343" r:id="rId24"/>
    <p:sldId id="344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6CB255"/>
    <a:srgbClr val="E5D419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A5EB55-BDA3-4F50-B001-0459B8AB7A00}" v="6" dt="2021-06-30T07:37:49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092" autoAdjust="0"/>
  </p:normalViewPr>
  <p:slideViewPr>
    <p:cSldViewPr snapToGrid="0" snapToObjects="1">
      <p:cViewPr varScale="1">
        <p:scale>
          <a:sx n="72" d="100"/>
          <a:sy n="72" d="100"/>
        </p:scale>
        <p:origin x="22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pril Yang" clId="Web-{5EA5EB55-BDA3-4F50-B001-0459B8AB7A00}"/>
    <pc:docChg chg="modSld">
      <pc:chgData name="April Yang" userId="" providerId="" clId="Web-{5EA5EB55-BDA3-4F50-B001-0459B8AB7A00}" dt="2021-06-30T07:37:49.286" v="4" actId="1076"/>
      <pc:docMkLst>
        <pc:docMk/>
      </pc:docMkLst>
      <pc:sldChg chg="addSp delSp modSp">
        <pc:chgData name="April Yang" userId="" providerId="" clId="Web-{5EA5EB55-BDA3-4F50-B001-0459B8AB7A00}" dt="2021-06-30T07:37:49.286" v="4" actId="1076"/>
        <pc:sldMkLst>
          <pc:docMk/>
          <pc:sldMk cId="3932432610" sldId="319"/>
        </pc:sldMkLst>
        <pc:spChg chg="add del mod">
          <ac:chgData name="April Yang" userId="" providerId="" clId="Web-{5EA5EB55-BDA3-4F50-B001-0459B8AB7A00}" dt="2021-06-30T07:37:44.083" v="1"/>
          <ac:spMkLst>
            <pc:docMk/>
            <pc:sldMk cId="3932432610" sldId="319"/>
            <ac:spMk id="4" creationId="{D6DB51A7-B856-43D0-ADDF-05BA180ECA22}"/>
          </ac:spMkLst>
        </pc:spChg>
        <pc:picChg chg="del">
          <ac:chgData name="April Yang" userId="" providerId="" clId="Web-{5EA5EB55-BDA3-4F50-B001-0459B8AB7A00}" dt="2021-06-30T07:37:35.067" v="0"/>
          <ac:picMkLst>
            <pc:docMk/>
            <pc:sldMk cId="3932432610" sldId="319"/>
            <ac:picMk id="3" creationId="{00000000-0000-0000-0000-000000000000}"/>
          </ac:picMkLst>
        </pc:picChg>
        <pc:picChg chg="add mod">
          <ac:chgData name="April Yang" userId="" providerId="" clId="Web-{5EA5EB55-BDA3-4F50-B001-0459B8AB7A00}" dt="2021-06-30T07:37:49.286" v="4" actId="1076"/>
          <ac:picMkLst>
            <pc:docMk/>
            <pc:sldMk cId="3932432610" sldId="319"/>
            <ac:picMk id="6" creationId="{DAEF5040-555A-4399-B917-3BE84F097B2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C0F9C-30B1-4C9C-A104-82B0C356E455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26E70-CB71-45AC-BE90-9C243254B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4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26E70-CB71-45AC-BE90-9C243254B8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June 30,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107619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6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30,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1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June 30,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June 30,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8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/>
              <a:t>College Physics</a:t>
            </a:r>
          </a:p>
          <a:p>
            <a:pPr algn="ctr"/>
            <a:endParaRPr lang="en-US" sz="1800" cap="none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>
                <a:solidFill>
                  <a:schemeClr val="tx1"/>
                </a:solidFill>
                <a:latin typeface="+mn-lt"/>
              </a:rPr>
              <a:t>PowerPoint Image Slideshow</a:t>
            </a: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7" y="2517425"/>
            <a:ext cx="2010683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4BF0-2201-462A-A815-E66CCD7EAFAB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B17-77CC-46A4-8AF2-FB91BE11A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June 30,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816" y="68389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4" r:id="rId2"/>
    <p:sldLayoutId id="2147483920" r:id="rId3"/>
    <p:sldLayoutId id="2147483913" r:id="rId4"/>
    <p:sldLayoutId id="2147483921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A0qxhR2oOk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89678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BIOLOGY 2e</a:t>
            </a:r>
          </a:p>
          <a:p>
            <a:pPr algn="ctr"/>
            <a:endParaRPr lang="en-US" sz="1800" cap="none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>
                <a:solidFill>
                  <a:srgbClr val="212F62"/>
                </a:solidFill>
                <a:latin typeface="+mn-lt"/>
              </a:rPr>
              <a:t>Chapter 13 MODERN UNDERSTANDING OF INHERITANCE</a:t>
            </a:r>
          </a:p>
          <a:p>
            <a:pPr algn="ctr"/>
            <a:r>
              <a:rPr lang="en-US" sz="1600" cap="none" dirty="0">
                <a:solidFill>
                  <a:schemeClr val="tx1"/>
                </a:solidFill>
                <a:latin typeface="+mn-lt"/>
              </a:rPr>
              <a:t>PowerPoint Image Slideshow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0" t="27325" r="-702" b="8101"/>
          <a:stretch/>
        </p:blipFill>
        <p:spPr>
          <a:xfrm>
            <a:off x="3064042" y="2502569"/>
            <a:ext cx="3015916" cy="3609474"/>
          </a:xfrm>
          <a:prstGeom prst="rect">
            <a:avLst/>
          </a:prstGeom>
        </p:spPr>
      </p:pic>
      <p:pic>
        <p:nvPicPr>
          <p:cNvPr id="7" name="Picture 6" descr="OSX-Horiz-TM-RGB-201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878757"/>
            <a:ext cx="2034556" cy="466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174" y="5661919"/>
            <a:ext cx="195738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This work is licensed under a </a:t>
            </a:r>
            <a:r>
              <a:rPr lang="en-US" sz="1050" dirty="0">
                <a:hlinkClick r:id="rId4"/>
              </a:rPr>
              <a:t>Creative Commons Attribution-NonCommercial-ShareAlike 4.0 International License</a:t>
            </a:r>
            <a:r>
              <a:rPr lang="en-US" sz="1050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6" y="5089207"/>
            <a:ext cx="1257300" cy="44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4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800667"/>
            <a:ext cx="8788399" cy="1371600"/>
          </a:xfrm>
        </p:spPr>
        <p:txBody>
          <a:bodyPr>
            <a:normAutofit fontScale="90000"/>
          </a:bodyPr>
          <a:lstStyle/>
          <a:p>
            <a:r>
              <a:rPr lang="en-US" cap="none" dirty="0">
                <a:solidFill>
                  <a:srgbClr val="00B050"/>
                </a:solidFill>
              </a:rPr>
              <a:t>T. H. Morgan showed that the white eye mutant allele was inherited along with sex (the X chromosome). </a:t>
            </a:r>
            <a:br>
              <a:rPr lang="en-US" b="1" cap="none" dirty="0">
                <a:solidFill>
                  <a:schemeClr val="tx1"/>
                </a:solidFill>
              </a:rPr>
            </a:br>
            <a:br>
              <a:rPr lang="en-US" b="1" cap="none" dirty="0">
                <a:solidFill>
                  <a:schemeClr val="tx1"/>
                </a:solidFill>
              </a:rPr>
            </a:br>
            <a:r>
              <a:rPr lang="en-US" b="1" cap="none" dirty="0">
                <a:solidFill>
                  <a:schemeClr val="tx1"/>
                </a:solidFill>
                <a:latin typeface="+mn-lt"/>
              </a:rPr>
              <a:t>This sex linkage was the first demonstration that genes were on chromosomes.</a:t>
            </a:r>
          </a:p>
        </p:txBody>
      </p:sp>
      <p:pic>
        <p:nvPicPr>
          <p:cNvPr id="4" name="Picture 2" descr="http://www.benchfly.com/blog/wp-content/uploads/2010/01/Drosophi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2812597"/>
            <a:ext cx="3659232" cy="3049360"/>
          </a:xfrm>
          <a:prstGeom prst="rect">
            <a:avLst/>
          </a:prstGeom>
          <a:noFill/>
        </p:spPr>
      </p:pic>
      <p:sp>
        <p:nvSpPr>
          <p:cNvPr id="31746" name="AutoShape 2" descr="data:image/jpeg;base64,/9j/4AAQSkZJRgABAQAAAQABAAD/2wCEAAkGBxQQEBQUERAQFhUUGBcYFRUXFBAUFRUWFhUWFxcVFRcYHCggGB0lJxcXITEhJSkrLi4vGB8zODMsNygtLisBCgoKDg0OGxAQGywmHyYsLCwvLDAtLC8vLCw0LCwsLC8sLCwsLiwtLCwsLCwsLCwsLCwsLCwsLCwsNCwsLCwsLP/AABEIALcBEwMBIgACEQEDEQH/xAAcAAEAAQUBAQAAAAAAAAAAAAAAAQMEBQYHAgj/xABDEAABBAAEAgcFBAYIBwAAAAABAAIDEQQSITEFQQYTIlFhcYEHMpGhsRRCUvAzgpLB0eEXI0RTYnKywiQ0VGNzk/H/xAAZAQEAAwEBAAAAAAAAAAAAAAAAAQIEAwX/xAAnEQEAAgICAQQBBAMAAAAAAAAAAQIDERIhBBMxQVGRFCJhwTJxsf/aAAwDAQACEQMRAD8A4aiIgIiICIiAiIgIiICIiAiIgIiICIiAiIgIiICIiAiIgIiICIiAiIgIiICIiAiIgIiICIiAiIgIiICIiAiIgIiICIiAiIgIiICIiAiIgIiICIiAiIgIiICIiAiIgIiICIiAiIgIiICIiAiKpFHmIAqzpqQB8TsgposlJwlxNNDs34HDK46a5b3+XLdWpwMv91J+y7+CjcJ1K3RVGwOJIDTY5c/gvMkZaacCD3EEFSh5REQEREBERAREQEREBERAREQEREBERAREQEREBFKuMLgZZdI4pH/5WOd9AgtkWzYDoHjpv7OWDvkc1g+G/wAllofZdiT782Gb+s8/7Qq8oW4y0NF0QeyuX/qof2XH96usN7J9f63F14Nhd9Sf3KOdTjLmKLrbfZZhv7/EnyEY/wBpVT+i/DDd+I9XxAfGtFHq1W9OXIEXYGezjAk0JZSRuBLE46eSrn2Y4IUHPmYXDM3M5urbq9CT8lHrVPSlzLgDDipWYdx1doyS6MdAu1P3mij2T6Vz2uboPJPC2R87Mzd5Qx3uAbygkEkadqr3u9Kz7fZZgy7s4116FuSbD7/r0QVtsfDhA1kZa4FoDXF1dogAB7hdAurWtLOyz589o1ON2xY6z1dznB9B5hIGYieGWJw7JOZ7v1SaLfRw9VsXD+hEDWZOrc7T7znFvPUAj4nx8lnuIYXM4uaANCARrruLHMbD071Rn4g8mo3i4yNAdLGhB0vXX4rDk820f5bhqr49fhh8d7P8M4WYMuldguGvl+ea0jjnQN0dugcXDfK7fyB5/nzXVMHNJiLdJIQGjdp3PIE1XxHoplxbGjLksnnyOmmnLf8ANipp50xHKZ6/lFvGrPWnAuovsObkkZpRFWN7d4j94VkQuldKeEtmdniid1rfw1bu2Bsd97+Oyu5vZU+SESZz1haHFmRwIuszKu7GvnXovRx+TS1Yttkv49onTlKLYuOdGXYOTq587Cbp9dZEQNzmFOHq35arAzQ5SRYNc26jztaImJ9nCYmPdTREUoEREBERAREQEREBERAREQFWwjmB7TI0uYD2mg5SRzAPJUUQdSwPSjgzGtrAZXACiYw52nebOvisr/SRgRo1j67qkpcZRUmq23YpPabheUZ/9YJ+YVsfatEPdgl9Gxt+jlyZFX0o+08v4dOxPtZP3MPJ+tI3x/wFYyf2nTn3YmDzfIf9JC0eGFzzTWknuC3Hh3RMMiEmJZRJ7LLJ0rUvoaeVqlqY6+//AFes3t7Iw/TPG4l4YxsNk/ge71JcTXmVk8BhMbO+nYuNl7hkcf1DfBbB0dgiETmxsAJBBy5v3brGYWQw4vI8nx3H1/OqyWyVneojporSetyuPsjoZmsdPO8mu0ZJK79G5qAWxw4ZtBpaMrvecAA+jsLGqxHHMS0Oa+tGnfXXuH571UxHHQ802wWtAOpOp3N147Clktk3HTRWmmTkwjIzmije/LsSSQDy2U8NxLi40S13MWfP1CteD8Qe5pLZHRvGj8rqvx8ipkmykOcTmGj3Xbi0mjd7nn6LDlm1piPZppERDKddeZojbpdvynSxrQGhrfzVLA8KZ1gljDhQyFgsNc1xsuFmxqC6jvXJWHDcYZDKwEkNdbSRrkddeR0WXwmIy5jz2HraWy2i3Gxx63CmcMwggvew33B1mhrppfpyV1h8MGNz5myECgS3JRvQkHR3wCtWjtKtqXUdhWnPz8FyplmZTNFrwfAB+KjznW3uPjlAAvzJJ9PBb+1gWnYOERTCaibIaTyAo00d3Nbmx4IsVXJej4eorr5Zs/c7Y3jnAosZGY5Bo6tRoQRsQdwR3hcw4/0Mw8EPWYdrusYXZz74eyt3Cve5/G9V2Zab024hBh8O6WZ+U5smWiS9zgSQ0Dc1Z+K2V5RMcfwzzxmP3PmvFMyvI7vrzVFenuskryvUYBERAREQEREBERAREQERSghERBKKEQSr3hPDZMTI2OKNz3uIDWjdx7rVth4s5qwPHy1W28UxYwbGQ4UPDZI2mScgtdNuHNjJaCyMHM1wGriDfcK2nS1Y2yuJwMfDnNbHlc6mh0gykdYGjrAxw3aDdHmBay3WddHrR081iMLAMThspPLQ9xXrgb3xEslrs7a7jvvuXj5cnKJn5iXo46cevh66P490M743Dfz/AHq64623Ml10qz4fn6KnxfCdY5skXvA1/m/ir/AYaSQBrxpz3Fa7a+S5XvymL/mHStdRpb4nENdEQTZIrbmdlU4Bwkujlfd3o0VuWa38VU41CyLK1o0ALiLvwH+4+gWf4BBkw7O8jMfN2p+q5+1dR8rb7WGGa1ssTx7sgDXbe9t8br9pX/FOHNLHu1zFjhp6lY3ExGntbrlNt+v58lnQ4vDc2mZnu+Dhz7/5LnNd9ukS1zg8pY8kX2ozmFXeQg6eK2bC25oFAHmb+YHfpXgtd4M0iRruTWmz+z/NZTjnG2YNgLu055AijBAdI52gGuw7z/8AFzyY5tfVY3MrVtEV3LNtjaByvxWvdJeOswcZeBneezGwHV7ydRtsBrajBYl2QulOZ5snLtfcwcmjb+axmMhzyB0gByZsjRRrMRZJ8crfRoV8OGsT+7v+1L3nXR7N+I4+fFZca532d0b9xC2ntbma4ADMTv8AFdMwPEOrtru0BtXxBHnuuU4LE4p2JLmxlmHaBWYMbmeHghzW7jwBG13vS6Hhm9ZCA3suItvuuBzGyHGj+aXo5KzMxMRETr4ZKTGpiZmYZPH8ZOXRhAO34neArl4rmXte6QPOEgjkiZmkke8ED3cjMhv8X6R1Hb4Kx6f8TxOAlBgxpaX+/DUTsu9PaC0000fW68OccW4tNi3h+IldI4NDQTQpoJIaANALJOneVo8bFffO09fTlnyU1xiO1kVCIt7GIiICIiAiIgIiICIiD0ilQiUIpSkQhQpRBVw82W/HY/h13rme7u3XUMPwmOfARCR+YsYGRnm4ZnPIaQN2hzbvTTVcqW1YfpP1MHVWJK0Grw4hzWl5D9KFigPBcstOUah0x24ztddRNh3Fsdubv4geX8FmeGynEAtkjcMv36qhzHmsbwfpExgrGxPkLA1xLbD7dsC0ir1GprbxCyo6Y4XIXtztbmrIWnOTV2ABVctT6Lz8mC/139tlMtftl+FYMM1s3y8NP5rKRGgtPHTmAtsRy5iaa2mku7joTS2HhMs7o3TYqJmHjIGRpJMlb2SdBfkuFvHvHc9OkZqz7LDGsdNicle8QNeTQNT9VZdMumZwzmxYUtzNPbcRYAH3K5+Pdtvtg+lPSlr3ZcPm0cC54NE5dmtO/mea095LiS46k2fMrbg8SOpv+GbL5HxV0/oJxuKR0rp56pxLy4gZmOFAiwMvMUNvJUul/TGMhzcPIHGQ5Q8W1jIhoa52bIuufOlzMtXm11/SU5clP1NuOncZpWQ4LrS7RzDdEkgU3wsHXu/lyvivEnPx5klOrJDvZa0hxIAF+6DQA7gui9J4ieARPd774oiSNLFihfMaD4Lj8jy4kuJJO5O5UePhrXcpzZZnUOrx9MsGTRkexjgPuPcRoNNByqtvGgsnhel/CYRZmle7/wAUub0JAy/JcTUl1qY8THE7hW3kXmNS7TF0ugx7zFhMNP2CJHSPI91prYE72dSRssBxD2gS4aaaF0THCNxDBtlIGx32K53g8a+FwdG9zSCHaEiy02L71uA4zg+IW3FsMEhup2gOF1u7Y1eta7bhJw1id63BGSda32zXEuj7eLYZ2MwL3mV36WFzrJcKJj8HCgRycKqtQuYyxFpLXAgjQggggjkQdluvCZMTwLEtkLXSQSaPy3kka03oeT23YvvI1Bs7f0+6KRcTazF4B8Tp5KzxtcwGVp2lynYiqPfXgr1vFevhWazb/bjCLJcV4FiML+ngkj1qy05b10DhoTpyKxpC7xO3LSEUpSCEREBERBKIiAoREFUspKCyT8Ex5GXEQ66nWQV520KYOENc4t+1QCgCD2iCTWm23jqp0ryhiyFK2KfohO33nwVycHgjXbx+SoQdHC4E/acLQ3PWaDzNaJqTnVherXghZhnD+2Gumgb4l9gbbkKpieBsaXf8bhSRtlc4h3kaTUo51YPKoKy7ODtP9rw3q4g7d1K4PRkmHrGYiB5zBuRr22L5myNPIFNSepVgDqslwLgU+NlEWHjc93OtmjmXHkts6PdFYIZQ/GSslYB+iYW6ykAhrjm0Zr7wWz43j0r8Pkwf2fBMvIcuS/MuzWeetHclVtFviExkp8ys4OHYDgcYdiHCfFkH+r3DCPDl5rSelPSyXHOpxyxi8rATtf3u8qniuD5y5zsbE910SS6zXMHmq8vRFzacJ4HsoZnse0hl/jF3Xiq1w6nlPutOaJ6hrgClZgcGbRJxUAaCRm7dFw7u+1bR4SMmvtMY8S166aV5wsAvLWW4AczQ9VlzwtgF/a4PLtWsn0W4ZhxjIjJio3ta4OLQ1wzVrVnyUTE6IvX5l0T2h1FwtkOxZDGKrnXyXDyus9J+kEOKixGeaIuleAxvbuJjRlHnVLnH2CHNX2ptd+R/0XPHSax2vfJFp6YxFnMLwSKQ0MdCNL1a4emqqO6OsA/5zD/E/NddSpzhr6LPT8ADBf2mEjTUHvXnGcEjjax32yF2bk2yW+BTRyh74F0rlwzDG4NlhIcOqkstGZpFt7jr8vJZN+LwLy+bD4nE4WVjR1THNLm6NGZjTGDls5qvTtDbdUMV0PbFC2WTFxAOFtABJ9Vi38OgDARi2l3NuR2nqqzjTGWGX4d7Q8XGA2ZzMTHzZO0Psd2bf8lXsknCcdmJ63AyuyjQCWAmxbq0Led1pt4rCP6MOMbXska4O8QPRVsN0VzDXExNdyaT9VHpfXR60a7VeLdDhFDJNFjsDNGwkUyYCSgavI4AknTQd61ilsEnRVzGCV7wYw6nubRryWNbgGGTL17Ws1px7uXqrREx7o51n2WDgvNLLS4CAOAGKBFbhugPcvc/CoAAW4tp01GWj5KdHKGGpQszheExybYgDWtRW6y/EOhbYC3Pi4iHC+zrXmmpOcNQpKWfPA4S7KzFxl3iKCtsVwbqiA6aM3+E2miLxLEItnh4Fhi0ZsS8HmMqJxk5Q1he45S3ZU0ULK/2t+XLmNDlfeqNqEQSlqEQSvQC8Ig9XWxVUzEiifJUEQVXyaUqdqEQenSEgAnQbKLUKUAKbrYleUQexIe9ebUIgm1CIgklQiIKjpnEAFziBsLNBeFCkIPbZnAUHO+JXnOe8ryiC6jx8jY3Rh7sjt22avvpWyhEE2lqEQeg6lPWHvK8Igm0UIg99YfxH4lF4RAREQSoREBERAREQEREBERAREQEREEqEUkIIREQEREBSCoRAREQEREBERAREQEREBERAREQEREBERAREQEREBERAREQEREEgqERAREQEREBERARSoQEVbCZc7c/u2L8r5rL4u8nbyZMum958n3fu+9+Hl4WgwSlZ/CwM6gQlzA+VpfRDrzaGPWqGgNj/EqkWDjky57cWxRAMBrQg2fFBraLORcPjIfTScrnCO3UZKbq3T8PeN9lS4FlIe1+zcsmv/bOo9QUGIU0tmlc2uzp1rJZTRqiYwK+OZS/DNdMX5c7s7Ae2G9WA1hDq58/gg1dFcY/9LJ/nd/qKILdERAREQTShEQEREBERAREQEREBERAUqEQEREBERAUhEQQprREQTHVi9rF+XNXodDpY79swF9nnv3qEQQ3qtPIX7+/Ovl8/BS10V7fHMRz+eyIgh5i5A8u+wNbPnt4KQ+Kqryuyfu1Z7txpyCIgpyFhLqrll0cBtrtzuvmvRMXdf7Xc6vX3b5KUQWs1Zjl25KU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data:image/jpeg;base64,/9j/4AAQSkZJRgABAQAAAQABAAD/2wCEAAkGBxQQEBQUERAQFhUUGBcYFRUXFBAUFRUWFhUWFxcVFRcYHCggGB0lJxcXITEhJSkrLi4vGB8zODMsNygtLisBCgoKDg0OGxAQGywmHyYsLCwvLDAtLC8vLCw0LCwsLC8sLCwsLiwtLCwsLCwsLCwsLCwsLCwsLCwsNCwsLCwsLP/AABEIALcBEwMBIgACEQEDEQH/xAAcAAEAAQUBAQAAAAAAAAAAAAAAAQMEBQYHAgj/xABDEAABBAAEAgcFBAYIBwAAAAABAAIDEQQSITEFQQYTIlFhcYEHMpGhsRRCUvAzgpLB0eEXI0RTYnKywiQ0VGNzk/H/xAAZAQEAAwEBAAAAAAAAAAAAAAAAAQIEAwX/xAAnEQEAAgICAQQBBAMAAAAAAAAAAQIDERIhBBMxQVGRFCJhwTJxsf/aAAwDAQACEQMRAD8A4aiIgIiICIiAiIgIiICIiAiIgIiICIiAiIgIiICIiAiIgIiICIiAiIgIiICIiAiIgIiICIiAiIgIiICIiAiIgIiICIiAiIgIiICIiAiIgIiICIiAiIgIiICIiAiIgIiICIiAiIgIiICIiAiKpFHmIAqzpqQB8TsgposlJwlxNNDs34HDK46a5b3+XLdWpwMv91J+y7+CjcJ1K3RVGwOJIDTY5c/gvMkZaacCD3EEFSh5REQEREBERAREQEREBERAREQEREBERAREQEREBFKuMLgZZdI4pH/5WOd9AgtkWzYDoHjpv7OWDvkc1g+G/wAllofZdiT782Gb+s8/7Qq8oW4y0NF0QeyuX/qof2XH96usN7J9f63F14Nhd9Sf3KOdTjLmKLrbfZZhv7/EnyEY/wBpVT+i/DDd+I9XxAfGtFHq1W9OXIEXYGezjAk0JZSRuBLE46eSrn2Y4IUHPmYXDM3M5urbq9CT8lHrVPSlzLgDDipWYdx1doyS6MdAu1P3mij2T6Vz2uboPJPC2R87Mzd5Qx3uAbygkEkadqr3u9Kz7fZZgy7s4116FuSbD7/r0QVtsfDhA1kZa4FoDXF1dogAB7hdAurWtLOyz589o1ON2xY6z1dznB9B5hIGYieGWJw7JOZ7v1SaLfRw9VsXD+hEDWZOrc7T7znFvPUAj4nx8lnuIYXM4uaANCARrruLHMbD071Rn4g8mo3i4yNAdLGhB0vXX4rDk820f5bhqr49fhh8d7P8M4WYMuldguGvl+ea0jjnQN0dugcXDfK7fyB5/nzXVMHNJiLdJIQGjdp3PIE1XxHoplxbGjLksnnyOmmnLf8ANipp50xHKZ6/lFvGrPWnAuovsObkkZpRFWN7d4j94VkQuldKeEtmdniid1rfw1bu2Bsd97+Oyu5vZU+SESZz1haHFmRwIuszKu7GvnXovRx+TS1Yttkv49onTlKLYuOdGXYOTq587Cbp9dZEQNzmFOHq35arAzQ5SRYNc26jztaImJ9nCYmPdTREUoEREBERAREQEREBERAREQFWwjmB7TI0uYD2mg5SRzAPJUUQdSwPSjgzGtrAZXACiYw52nebOvisr/SRgRo1j67qkpcZRUmq23YpPabheUZ/9YJ+YVsfatEPdgl9Gxt+jlyZFX0o+08v4dOxPtZP3MPJ+tI3x/wFYyf2nTn3YmDzfIf9JC0eGFzzTWknuC3Hh3RMMiEmJZRJ7LLJ0rUvoaeVqlqY6+//AFes3t7Iw/TPG4l4YxsNk/ge71JcTXmVk8BhMbO+nYuNl7hkcf1DfBbB0dgiETmxsAJBBy5v3brGYWQw4vI8nx3H1/OqyWyVneojporSetyuPsjoZmsdPO8mu0ZJK79G5qAWxw4ZtBpaMrvecAA+jsLGqxHHMS0Oa+tGnfXXuH571UxHHQ802wWtAOpOp3N147Clktk3HTRWmmTkwjIzmije/LsSSQDy2U8NxLi40S13MWfP1CteD8Qe5pLZHRvGj8rqvx8ipkmykOcTmGj3Xbi0mjd7nn6LDlm1piPZppERDKddeZojbpdvynSxrQGhrfzVLA8KZ1gljDhQyFgsNc1xsuFmxqC6jvXJWHDcYZDKwEkNdbSRrkddeR0WXwmIy5jz2HraWy2i3Gxx63CmcMwggvew33B1mhrppfpyV1h8MGNz5myECgS3JRvQkHR3wCtWjtKtqXUdhWnPz8FyplmZTNFrwfAB+KjznW3uPjlAAvzJJ9PBb+1gWnYOERTCaibIaTyAo00d3Nbmx4IsVXJej4eorr5Zs/c7Y3jnAosZGY5Bo6tRoQRsQdwR3hcw4/0Mw8EPWYdrusYXZz74eyt3Cve5/G9V2Zab024hBh8O6WZ+U5smWiS9zgSQ0Dc1Z+K2V5RMcfwzzxmP3PmvFMyvI7vrzVFenuskryvUYBERAREQEREBERAREQERSghERBKKEQSr3hPDZMTI2OKNz3uIDWjdx7rVth4s5qwPHy1W28UxYwbGQ4UPDZI2mScgtdNuHNjJaCyMHM1wGriDfcK2nS1Y2yuJwMfDnNbHlc6mh0gykdYGjrAxw3aDdHmBay3WddHrR081iMLAMThspPLQ9xXrgb3xEslrs7a7jvvuXj5cnKJn5iXo46cevh66P490M743Dfz/AHq64623Ml10qz4fn6KnxfCdY5skXvA1/m/ir/AYaSQBrxpz3Fa7a+S5XvymL/mHStdRpb4nENdEQTZIrbmdlU4Bwkujlfd3o0VuWa38VU41CyLK1o0ALiLvwH+4+gWf4BBkw7O8jMfN2p+q5+1dR8rb7WGGa1ssTx7sgDXbe9t8br9pX/FOHNLHu1zFjhp6lY3ExGntbrlNt+v58lnQ4vDc2mZnu+Dhz7/5LnNd9ukS1zg8pY8kX2ozmFXeQg6eK2bC25oFAHmb+YHfpXgtd4M0iRruTWmz+z/NZTjnG2YNgLu055AijBAdI52gGuw7z/8AFzyY5tfVY3MrVtEV3LNtjaByvxWvdJeOswcZeBneezGwHV7ydRtsBrajBYl2QulOZ5snLtfcwcmjb+axmMhzyB0gByZsjRRrMRZJ8crfRoV8OGsT+7v+1L3nXR7N+I4+fFZca532d0b9xC2ntbma4ADMTv8AFdMwPEOrtru0BtXxBHnuuU4LE4p2JLmxlmHaBWYMbmeHghzW7jwBG13vS6Hhm9ZCA3suItvuuBzGyHGj+aXo5KzMxMRETr4ZKTGpiZmYZPH8ZOXRhAO34neArl4rmXte6QPOEgjkiZmkke8ED3cjMhv8X6R1Hb4Kx6f8TxOAlBgxpaX+/DUTsu9PaC0000fW68OccW4tNi3h+IldI4NDQTQpoJIaANALJOneVo8bFffO09fTlnyU1xiO1kVCIt7GIiICIiAiIgIiICIiD0ilQiUIpSkQhQpRBVw82W/HY/h13rme7u3XUMPwmOfARCR+YsYGRnm4ZnPIaQN2hzbvTTVcqW1YfpP1MHVWJK0Grw4hzWl5D9KFigPBcstOUah0x24ztddRNh3Fsdubv4geX8FmeGynEAtkjcMv36qhzHmsbwfpExgrGxPkLA1xLbD7dsC0ir1GprbxCyo6Y4XIXtztbmrIWnOTV2ABVctT6Lz8mC/139tlMtftl+FYMM1s3y8NP5rKRGgtPHTmAtsRy5iaa2mku7joTS2HhMs7o3TYqJmHjIGRpJMlb2SdBfkuFvHvHc9OkZqz7LDGsdNicle8QNeTQNT9VZdMumZwzmxYUtzNPbcRYAH3K5+Pdtvtg+lPSlr3ZcPm0cC54NE5dmtO/mea095LiS46k2fMrbg8SOpv+GbL5HxV0/oJxuKR0rp56pxLy4gZmOFAiwMvMUNvJUul/TGMhzcPIHGQ5Q8W1jIhoa52bIuufOlzMtXm11/SU5clP1NuOncZpWQ4LrS7RzDdEkgU3wsHXu/lyvivEnPx5klOrJDvZa0hxIAF+6DQA7gui9J4ieARPd774oiSNLFihfMaD4Lj8jy4kuJJO5O5UePhrXcpzZZnUOrx9MsGTRkexjgPuPcRoNNByqtvGgsnhel/CYRZmle7/wAUub0JAy/JcTUl1qY8THE7hW3kXmNS7TF0ugx7zFhMNP2CJHSPI91prYE72dSRssBxD2gS4aaaF0THCNxDBtlIGx32K53g8a+FwdG9zSCHaEiy02L71uA4zg+IW3FsMEhup2gOF1u7Y1eta7bhJw1id63BGSda32zXEuj7eLYZ2MwL3mV36WFzrJcKJj8HCgRycKqtQuYyxFpLXAgjQggggjkQdluvCZMTwLEtkLXSQSaPy3kka03oeT23YvvI1Bs7f0+6KRcTazF4B8Tp5KzxtcwGVp2lynYiqPfXgr1vFevhWazb/bjCLJcV4FiML+ngkj1qy05b10DhoTpyKxpC7xO3LSEUpSCEREBERBKIiAoREFUspKCyT8Ex5GXEQ66nWQV520KYOENc4t+1QCgCD2iCTWm23jqp0ryhiyFK2KfohO33nwVycHgjXbx+SoQdHC4E/acLQ3PWaDzNaJqTnVherXghZhnD+2Gumgb4l9gbbkKpieBsaXf8bhSRtlc4h3kaTUo51YPKoKy7ODtP9rw3q4g7d1K4PRkmHrGYiB5zBuRr22L5myNPIFNSepVgDqslwLgU+NlEWHjc93OtmjmXHkts6PdFYIZQ/GSslYB+iYW6ykAhrjm0Zr7wWz43j0r8Pkwf2fBMvIcuS/MuzWeetHclVtFviExkp8ys4OHYDgcYdiHCfFkH+r3DCPDl5rSelPSyXHOpxyxi8rATtf3u8qniuD5y5zsbE910SS6zXMHmq8vRFzacJ4HsoZnse0hl/jF3Xiq1w6nlPutOaJ6hrgClZgcGbRJxUAaCRm7dFw7u+1bR4SMmvtMY8S166aV5wsAvLWW4AczQ9VlzwtgF/a4PLtWsn0W4ZhxjIjJio3ta4OLQ1wzVrVnyUTE6IvX5l0T2h1FwtkOxZDGKrnXyXDyus9J+kEOKixGeaIuleAxvbuJjRlHnVLnH2CHNX2ptd+R/0XPHSax2vfJFp6YxFnMLwSKQ0MdCNL1a4emqqO6OsA/5zD/E/NddSpzhr6LPT8ADBf2mEjTUHvXnGcEjjax32yF2bk2yW+BTRyh74F0rlwzDG4NlhIcOqkstGZpFt7jr8vJZN+LwLy+bD4nE4WVjR1THNLm6NGZjTGDls5qvTtDbdUMV0PbFC2WTFxAOFtABJ9Vi38OgDARi2l3NuR2nqqzjTGWGX4d7Q8XGA2ZzMTHzZO0Psd2bf8lXsknCcdmJ63AyuyjQCWAmxbq0Led1pt4rCP6MOMbXska4O8QPRVsN0VzDXExNdyaT9VHpfXR60a7VeLdDhFDJNFjsDNGwkUyYCSgavI4AknTQd61ilsEnRVzGCV7wYw6nubRryWNbgGGTL17Ws1px7uXqrREx7o51n2WDgvNLLS4CAOAGKBFbhugPcvc/CoAAW4tp01GWj5KdHKGGpQszheExybYgDWtRW6y/EOhbYC3Pi4iHC+zrXmmpOcNQpKWfPA4S7KzFxl3iKCtsVwbqiA6aM3+E2miLxLEItnh4Fhi0ZsS8HmMqJxk5Q1he45S3ZU0ULK/2t+XLmNDlfeqNqEQSlqEQSvQC8Ig9XWxVUzEiifJUEQVXyaUqdqEQenSEgAnQbKLUKUAKbrYleUQexIe9ebUIgm1CIgklQiIKjpnEAFziBsLNBeFCkIPbZnAUHO+JXnOe8ryiC6jx8jY3Rh7sjt22avvpWyhEE2lqEQeg6lPWHvK8Igm0UIg99YfxH4lF4RAREQSoREBERAREQEREBERAREQEREEqEUkIIREQEREBSCoRAREQEREBERAREQEREBERAREQEREBERAREQEREBERAREQEREEgqERAREQEREBERARSoQEVbCZc7c/u2L8r5rL4u8nbyZMum958n3fu+9+Hl4WgwSlZ/CwM6gQlzA+VpfRDrzaGPWqGgNj/EqkWDjky57cWxRAMBrQg2fFBraLORcPjIfTScrnCO3UZKbq3T8PeN9lS4FlIe1+zcsmv/bOo9QUGIU0tmlc2uzp1rJZTRqiYwK+OZS/DNdMX5c7s7Ae2G9WA1hDq58/gg1dFcY/9LJ/nd/qKILdERAREQTShEQEREBERAREQEREBERAUqEQEREBERAUhEQQprREQTHVi9rF+XNXodDpY79swF9nnv3qEQQ3qtPIX7+/Ovl8/BS10V7fHMRz+eyIgh5i5A8u+wNbPnt4KQ+Kqryuyfu1Z7txpyCIgpyFhLqrll0cBtrtzuvmvRMXdf7Xc6vX3b5KUQWs1Zjl25KU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AutoShape 6" descr="Image result for Drosophila white ey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AutoShape 8" descr="data:image/jpeg;base64,/9j/4AAQSkZJRgABAQAAAQABAAD/2wCEAAkGBxQTEhQUEBQUFBQUFBQUFBQUFBQUFRQUFBQWFhQUFBQYHCggGBolHBQUITEhJSkrLi4uFx8zODMsNygtLisBCgoKDg0OGhAQGywkHyQsLCwsLCwsLSwsLCwsLCwsLCwsLDQsLCwsLCwsLCwsLCwsLCwsLCwsLCwsLSwsLCwsLP/AABEIALcBEwMBIgACEQEDEQH/xAAcAAACAwEBAQEAAAAAAAAAAAADBAABAgUGBwj/xAA5EAABAwIEAwYEBAYCAwAAAAABAAIRAyEEEjFBBVFhBhMicYGRMkKh8BRSscEHFWJy0fGS4TNjk//EABoBAAMBAQEBAAAAAAAAAAAAAAABAgMEBQb/xAApEQACAgIBBAEEAQUAAAAAAAAAAQIRAxIhEzFBUQQFFCJhFTJCUnGh/9oADAMBAAIRAxEAPwAxqITnpRtdW6oviljo+jsOXrPeJc1FXeKtAsbFRYe9Ld4qNVNQCzb3IDys1KqA6qtYwJbDysEoHeqd4r1CwpKw4rOdYJVJCLKyqJWS5UkIjghkLWZZJVoDJQ3LcrLlaEYhVlWlCmIE5iE5qZKG5WmIBkVZUVZKuxAXtQnBHchOVpiBkLJWysOVoQNxWCVtwQyrRJC5VmVFYJVJCCZlYKDKvMnQg2ZRBzKJUKz6A1yKHoMKFy8FqztNl6xnQXuWcyrUVhzUQ3VUJz0FzlagFhH1UJ1VYcUIrVRRNhg9ba9LAreZNxCxjOqzJcvU71LULDFyqUuairvVWorDucsygOqKNqJ6isKSslyyaiwXpqIWEzKZkEuVF6rUVhS5Dc5CdUQnVFSgJsNmWS9ANVZNRaKJNhS9ZLkIvWS5UoisISsOKwXIbnq1EVhCVgrGdVmV0FkcVgrRKyVQjMqSpCpMRFFFSYj6K8oTioXobnLwEjssjlhQlSVYrMuCGQiErBKpAYcFnKtFUSrQgbghkrb3ID3K0hEe9DNRDeUMrVRJbDGqsmql3FZzK1AVjHeqd6lC5QPVaCsb75V3qVL1XeI0FY53ihelBUWs6NAsK9yA9yjnoTirURNmsyouWZRKNFzyGsaXOOgaCT7BUIHmUL16bhvYqtUGaoQxo10cY8wco916bhPZClbJSzxrUqHw+YEX9B6otPsS2fM2ydAT5XVuw7/yP/4n/C+6YbhFOm2AW7S4gAW2YBoEWrwum6cxzbnSL6K3GSXNE7o/P6i+m9teyVLu3VqIyZBvNzy0mDp0kL5khOyk7IpKolZzJ0Fm5UWMygcnQrNKKpVIA9sKihelmvWs68fU6rDZlReglyrMjULC5lkuQsyrMq1CwhchucslyGXKlEVluchlWSsq0hGS1ZLUVUQqTAVe1BcE08IZYtUyRWFqEc0lBTVbCoVcEMlO9ySYAJPICT7I54FiInuXx5KlJCaOUHIrXLeIwT2fG0t/ut+qG1h5FU2hG1dKg5xAa0uJMAASSegXp+DdjqjmCtij3FCAczh4ng6ZG7ybeq9lwttCiAaFJlIad9XdDj/az4j9Fk5pOgPH8M7FvJBrgjfI2LD+t5s30n0XtuHcFpUmw1jQCNIIB6wPHU9bdVt3FGC4D6rvzEZWA/0t289eqp3FXm4aPrHrpKNo+WTydKnhQSDkzRpmuGxbw0wco9TKYxLYA7ypHQGJ9G3+q4wxtVw8VS3Jgyj6LdGo9t2n1gfXdWpoylF+B9lUAzTpPcfzEZR0ufEsVXOn46bAflaMzr9T/hDGIf8AOQ4ctPqud2m7RU8IDm+I/AzQkRqeQ29F2YunTZKg33Zzu3vE208KW5nPfVIDZtAbq4AjnHsV8mLk1xvjFTE1TUqG+gGga3YAbBc/Mof5ScmaLhUjbnLBcskrBTSE2EzLQcgStByKCw0q0LMolQ7PWtet5kq16IHLy3E6LDZlCUMOVypodmpVEqpWXFOgspzlglQlZKtIVmpUWQrQBcqi5Yc5CL1SiFhSV1+znA3YmoRoxkGoQRmAJgZQdTK4bai+n/wyx1GoRQDHl4pl5cYy5g5trXIJcdY0CUk12FaGKf8AD6gXFxdUIMEU26ybXdvJ2Gm5QOM9jsNSDvC5sNNw85g4iwAuDsY/qA6r6fkG8Lx3bWhmdHyN7uR5nX9PZZZ3pC0+RYntKmcvgfZllKm3TMRd0EuP3K6j8HTHzX9khjsW4ZAHS2wAlvij5nAXI/wkcZjY+F4M/KAAXQLidxcdNBuZwl8imklZsoezXG8G0sdlhzbSfiy38gOW689w6nTouJpMDqhIkyHljd7uJDD7kLpVsPUqkZpYLZGBwJ2nOfpA0TVHANbTyCInQAC/OTM9LK38lRX5cE9Jt8CVR1WqQXHK1ubK0OzRO5qPmTFhyBICZZgnQNLepvr4jqicLwRa53e1AQScgbAOXbNO/ous7F0qbSalNwb+fI8iBucsx9Fvh1yc7GWS4eDnMwG5cJ6Ak++yYp4Ru+Y8p+ygv7WYNp+Ng6ZKh+hC53EP4iUWf+FhqHo0UwfUyfouxYca8mLlkfg9DTwhPwt9YP6pXiXEsNh83f16THN1Zmzv/wDm2SvnvFu3+LqyGOFFp2pjxf8AM3HpC8fXeXElxJJuSTJJ6laRjBdg1flnu+N/xE1GDaR/7KgE+bWaD1leDxmMfVeX1XF7nXJJkoJCkLShkVK4UQBSohaVFMRiFS0QqTJokqKlECPZ/wArqj5SocDUHyn2X2o8Eadlh/Am8gvlf5DJ5gd+sfZ8W7hw1BUynkvsFXs20/KPZKv7JNPyhUvqPuLDT9nyiCsOX1Op2Qb+VJVuyDeSpfUcflMNGfNSVJX0N3YpvJYHYpvVX/I4RdOR8/ChK+gP7FDaUu7sT1KpfUMPsOmzwVQoJK91V7Du2KVd2GqLWPz8H+RLhI8bmXsf4Y8ZFDFAOMNqjITyOo9JA9ggVuxNUaJU9mK7DIBEbjVa/dYZLiSFo/KP0G6s1rcxcIjY3PkvF9reOilSc97C/vXtbluC1m5B5gD3IXP4Jxp4Y1ldtSQMvhgg7DU2RMNxuox+SvTDqU3qwCQSBOYaFq48mRZJK+yLhj158mKnEHOZma85CBEaEG4MHRJ1XNLHAky6AXG5bFwRyFh7Lr8TosYGOotaKbpBDfhDiZlvQ3suRjKOVuZgzAkAiYIIvHqJgrh/KM2rOtU1YKlRAcwtc7SCL6xfWYHqulhSHOyjLDbEvOUOP5Wk+t0rQeDbSdCASJidT0TOBomTmOa8i0Qkm5ZFshSVJ0N1MPTa6R4b6XdJ8zeFweMcSqVanc04v8RImOui7WMxmRj3OHigx0G/qbLyXDqppNfWefE+XHoNhovaxzjDucM02Ldp8JTYGUy0OefmFnnqV5rG8LewSRb0JH9wGi9RwHE9+91evpcU2kWj8yDiWOxNVxoXDNSNun6rsjFPheO5i5Ncni3NQXsXexuCmco8Q+JsX6kBct9E8k1KnTLTTVoQLFWRNmkqyLTcKFS1ZyposWO7VKQqF4VQmDTWTTT2FQu4LKYdTQ3MVJktAlS3CiZNH65a4Kd4Es+oqa9fMnRoNFwVtcEB1QJdzykwWOx5zmpd2VBlbACmlLwWoUWQ1Y8KmSdET8Ml0l6KtLyQBqzDVVTDlJ1aJmxSljXocUn5Og2g0ogwzUgxxaocSZRpD0Jwk+zHnYNvRLVuHN5BCOIcp3x3SeOD8AoTXk5HG8K2m1sWLnAfQpx3AGkWseYifbT3lcnjlZ7304aSwOOgmYifSJXo6WIKzWKK4NZbVwcOp2dqgECCD+U5SfMaf6QcPwKpnio0tYBMy0g62t92XqRiikuLY0hkDV1h1VdGPsSyZOx5funZms+XMSyREucYdB3iQFmm006jmutkdDgT0kEHlcL2eHaGta2AcoFyN9z5pTi3C2V7zkfbxRMgaBw3Q4SbtDWXw1weV4uWPYbE2uARflPReQ407vMtIEgG7jyaOv09V9AdwQ95kzMLsuYSLOXM4xwd7Ae8pAyLOYBaORA1810xzc2yXFPhHguK1SAKNAQYAPJrfNK/zL8IzLRJDjbq5xsV0cTgH0ibZy64ePmG3lHJeSxlbxyLuNpI06NC9L46vhdl/wBZzZFQZ/G3ipmJ8Yu4/sI+vNfWeCcKoYzDsrMbdw8QIuHAw7zuDdfJOHcGc+XFpIbEtAJcS4gNDo0kkD1X6E4CAzD0QBGWlTEW/IJmFh9VcZa6v8vaDBGSv0eardiKZ+VJVewLORX0T8QEZjgV5UXnXabN3+0fLKn8Px1Sr/4f8iV9gIbyQ+7ar6vyV/eTcfR8cf2CdzS7+wz+a+1HDNKwcE3kq+5+WvIfgfEanYepslKvYuryX3r8E3ksfgGcgrXzflL0TUD8/nsbW/Kov0D/AC5nIKLT7/5XpE6wDt00lUBJ0hNMo8tFUSYVdJ+RboWdA8+SyHDfXyRS0B1zJ3AH7rFWsZ8EHnKaxXy3RdgKtf0WO/kWuEao2bbfegQmYdo018597pPHyaJqihXhYdxYDUhFqXETHlASbsM03JDr3mLqda7MpKL7o0/izjZt0OniXbiEDuL+GR5be3l+ipzy0wTI1tKTTNEorsNuxI0Poth52CQveTcbxPksVMY8nUlp5CClQV6Ok2pPJLV6h0dpv1/pCA+qQJi5HMJN+MJcDGnso5Y6OnhGE+IiSLADRo5BOsqk7Lhv4sCYAcBEyCCiM4nNtJNo1UUwcLO40Ln16D6mIbaKbGhxM6uvaPMN9kM406jNqOQE6IuHx+pnU3TlrFckavwdINKkJahjAbT/AIPSUV9S3+LqepEhxaYPGYfOAWmHNMtP7eSZw7XOb4hB5JTvyI0WTxQgxb2KUZwttjcJNcHJ4/wgNJflDqZMvaflcdSI0B+huksH2YwlUFzGwTqDGZp3E8l6CvinOGxB9ZC4AwhpVM9IksPyzEeR5BUsib/FlqLrk6mE4TTosyU2NGkkC5gzc6m43RG1CBCJSxEtMkfv5IbMUZ+En0Q2r5GkTvnbCVtnEHDVpWHY4T8J+iDX4vSGsxzymFpETX6GncRP5Srp8QJ0aVzHcfokmXDLpYGUelxjDm2YD1VaNeBUjofjnDZUOIOOyE2vTIkub0ugd+3Z4joZVKIqQ6Ma4oTsa5L5b+aFTw0nWfX9kKKvlCpBXcWcop+AHT3UVVH0Lg9PkgX9AqNG8xdEZUbsFVatHOF1JJI5LlZiswRbfW07JcvbMEFEbUkzB5arTnCd+u6l8stccAK9SQCy0cwb+qEHgXdBv9+aO2o3czf/AEsuLTIOvl9UOF8lp1wKgl5lpAEGBrMa2VOZtb0/0r/Dum3nN5RadGLz6Tb2Q4eEy7FJAuZ9NPeLKi9u52kDeY/6Wu5hxzmxM+nKUs7K1xIFheZNvJVCBTaN0sMSNACfef0Ur0i0XMbRt7wP3SxxrnSBpoCj0KJcZIteZmZ6KZYV5HswVN5sADF5AFtd5uPRBfh3FxAED7tZPVH+LTQwDGqISJgNy76R7rCWF32KUzmswA+axnYTAhZODaDDSXcjMDyM6fVdQ49gEGCecEyg1IfOUAT9lD+K6sFldiBo5SYOW1tdf23KSrMuNSTy9OS644aHmSQLRAtz5LbsBAgQQND/AK81jPDKqXYtTVnDLSB4ZcfOw90WnWxDYHgg8513hdOjg2kkSQbfeiI7DRz6STZcz+NLuX1F2Oc7EVd2xzO/nEoVSs43AJ9E3iMUR/dp7cpSzq/l1n7hS/iS7oFMsYuoGGJJ2G30SzMS4m9jvAJPubJqpScADAaDofPmiCqBHeZDA1Frpx+NNBugtGtfoLG36ffsmTUzbW58iueeINsGtN5EkR5ea3gajtS5ltQdDtoV248Mn/WZSaXKJWoE/A7e4MCI3lYfg2kX0i5Dt/NPmmHQTGmgnLbfzQa1djd77CdzZbRxeidzzmO4MyNXACRv9DH6JJlF9L4S1zRYExp1kr0VTGtmARM+GXWA3nVLVGNcR8M+/pK64p60zN9ziMx5brAJHKY6m9kxTxNQ3ZUY7SwY5s29E3WpyIczMOU2BiDp5BJMwo/LlOnzW5Faapk2x+lxN8jLJ5gzFvyu5rqsx1MaeF9pEj6EjqvPP4aWNGV5gydPcjbcK6Pd6OcahAsHnrpbfqVLwJ9g39nsqWMBAJcPaVF5JznH4Kb8u0MDha2uUqLL7afoOpD2fSCCNFh8kW1Tb7Ibqo2QrRknYuARFpWO7G8o+Rx6IooHdFFbJCJDRpaVVCm0aFdE4YEXCGcKAig6iObVxRBs76IdbFP1BbCZrYMapSrQ6Kl/otUZZXJ1DZ5o9nakeiTNAhQMLdUxuiV2tmzBbqozFNaIAIKG5423V0qR1mVVASpVnT6oLnVDbMPRNEbQqewAaJ2IWo0Y+IeqZpv1gieqCXkdVi03lPXbyF0EqVBBkx5JfDVz8rpnmpVE6IJqEK1jVci29Dj+IFo0E80u7GGpcg+izToZjJKdyQLbqZRXoE6OScOSbkj1QazWNMGT1XRyRvJWXGR4mhTovRWzACrmEFpgaRZL1WAjKLffNN96TYCEviAVUYL0JyNYUNADS6baygYgAOkTKFWfpaIGywyve62jiiZubQY1SB8RB0EJYucNZPJWah1KJUqgi/0VdKJDyMH+IMjS3QLbcadvvyQwBCy5nIQm8URLIx52NFo13WnFrtbax5pEREA+ap7oiSp6I+qVjRAs8jyK4NWi+ZBJ++a79BjCbqvC0+Ae60UWjOUrPOkv3/UqLrVYJPhUV6sy4PrVSoX2CLSohEpUoRIC8tI3lPwioWCqqPhCdWT5EosLMJXEYi6w6oUvUZJlM1jBLubzogvsl2gp2nokymZFIJfEUQnSEF5QJM5rsGNVT6YAsm6rku6kVS/ZVijXGVYeZW+6ujNYrVA2LPZ0UbQPJPilKvuynZNnLfhShDDBdh9NLighS4GLAABL1aycrYfkhnB2unwFiFiUSo2yqpSjRCFNxK0pCtl0wGqV6gOg+iM3DErT8JCOBHLdSnZU/DQnaoS1bDuK05IFTXYAQUm1wJT38uKo4U8lomjJp2KPEKGqU43CWj76LZoWvyVWS+DmklZFCRJKc7sX+nVbpULX807JYiwQLKmV41CedQ5byfohOpX53G+ml0CYCOitMSogR9Qc9BqVlFF5aR1xSF3OJUJACiitIsB3qMFFE2gKaYRBXhUojVABrYtAZiCVFE1FUAYc1VSsFFEKKFZhglHbRVqKZIdhqbYWXEKKJJE2ZcJQxTUUUspENBJY0xoooriCE6FKTdOdwFFFbA3TpgIGMfZRRJdwEKVGSum3DiFFFcmJg6mHsYiYMeeyTdhX3/eOvpyUUUpioG6g6fUxpptP1+iHiMO6P9dPpqootIyZMonPq4Zw5b8vvmhii8q1FvfBnRf4dwH66JU0HT/rp/2oohSYnFBRTO8KKKJbM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4" name="Picture 10" descr="http://cdn.c.photoshelter.com/img-get/I0000ZnQV7B8tuZM/s/600/600/318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7866" y="2677885"/>
            <a:ext cx="4776108" cy="3184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1" y="152718"/>
            <a:ext cx="8867774" cy="1371600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rgbClr val="00B050"/>
                </a:solidFill>
              </a:rPr>
              <a:t>The concept of linkage was further extended to map genes to chromosome positions – genetic linkage maps.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1" y="1818232"/>
            <a:ext cx="8867774" cy="4373563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Arial" charset="0"/>
              <a:buChar char="•"/>
            </a:pPr>
            <a:r>
              <a:rPr lang="en-US" dirty="0"/>
              <a:t>Morgan’s work with sex linkage showed that the trait for sex and the trait eye color were inherited together.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dirty="0"/>
              <a:t>They did not segregate independently – violated Mendel’s second law.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dirty="0"/>
              <a:t>When other traits were examined it was found that those on the same chromosome did not always segregate independently.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dirty="0"/>
              <a:t>Traits on the same chromosome did segregate however. Far apart traits segregated independently.  Traits closer together segregated less often than independence predicted. 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dirty="0"/>
              <a:t>Cross over between homologous chromosomes was the mechanism that segregated genes on the same chromosome. When genes were </a:t>
            </a:r>
            <a:r>
              <a:rPr lang="en-US" dirty="0" err="1"/>
              <a:t>afr</a:t>
            </a:r>
            <a:r>
              <a:rPr lang="en-US" dirty="0"/>
              <a:t> apart crossover happened all the time. When the were close together cross over happened less frequently.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3915" y="767443"/>
            <a:ext cx="2710542" cy="166830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Inheritance patterns of unlinked and linked genes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" b="6551"/>
          <a:stretch>
            <a:fillRect/>
          </a:stretch>
        </p:blipFill>
        <p:spPr>
          <a:xfrm>
            <a:off x="3282043" y="127904"/>
            <a:ext cx="5617029" cy="6419635"/>
          </a:xfrm>
        </p:spPr>
      </p:pic>
    </p:spTree>
    <p:extLst>
      <p:ext uri="{BB962C8B-B14F-4D97-AF65-F5344CB8AC3E}">
        <p14:creationId xmlns:p14="http://schemas.microsoft.com/office/powerpoint/2010/main" val="3553034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290395"/>
            <a:ext cx="7886699" cy="752157"/>
          </a:xfrm>
        </p:spPr>
        <p:txBody>
          <a:bodyPr>
            <a:normAutofit fontScale="90000"/>
          </a:bodyPr>
          <a:lstStyle/>
          <a:p>
            <a:r>
              <a:rPr lang="en-US" cap="none" dirty="0">
                <a:solidFill>
                  <a:srgbClr val="00B050"/>
                </a:solidFill>
              </a:rPr>
              <a:t>Cross over and homologous recombination during </a:t>
            </a:r>
            <a:r>
              <a:rPr lang="en-US" cap="none" dirty="0" err="1">
                <a:solidFill>
                  <a:srgbClr val="00B050"/>
                </a:solidFill>
              </a:rPr>
              <a:t>synapsis</a:t>
            </a:r>
            <a:r>
              <a:rPr lang="en-US" cap="none" dirty="0">
                <a:solidFill>
                  <a:srgbClr val="00B050"/>
                </a:solidFill>
              </a:rPr>
              <a:t> of meiosis I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1866900" y="1462564"/>
            <a:ext cx="2752725" cy="3829050"/>
            <a:chOff x="438150" y="2238375"/>
            <a:chExt cx="2752725" cy="382905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600200" y="2971800"/>
              <a:ext cx="409575" cy="4191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600200" y="2971800"/>
              <a:ext cx="409575" cy="4191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009775" y="2971800"/>
              <a:ext cx="1181100" cy="0"/>
            </a:xfrm>
            <a:prstGeom prst="line">
              <a:avLst/>
            </a:prstGeom>
            <a:ln w="50800">
              <a:solidFill>
                <a:srgbClr val="6CB2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47675" y="2971800"/>
              <a:ext cx="1152525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009775" y="3390900"/>
              <a:ext cx="11811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57199" y="3390900"/>
              <a:ext cx="1143001" cy="0"/>
            </a:xfrm>
            <a:prstGeom prst="line">
              <a:avLst/>
            </a:prstGeom>
            <a:ln w="50800">
              <a:solidFill>
                <a:srgbClr val="6CB2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7199" y="2657475"/>
              <a:ext cx="2733676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47675" y="3705225"/>
              <a:ext cx="2733676" cy="0"/>
            </a:xfrm>
            <a:prstGeom prst="line">
              <a:avLst/>
            </a:prstGeom>
            <a:ln w="50800">
              <a:solidFill>
                <a:srgbClr val="6CB2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57199" y="4250293"/>
              <a:ext cx="333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47975" y="2238375"/>
              <a:ext cx="333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7199" y="2657475"/>
              <a:ext cx="333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47975" y="3026807"/>
              <a:ext cx="333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7675" y="3072973"/>
              <a:ext cx="333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aa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57499" y="3396139"/>
              <a:ext cx="333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47975" y="2657475"/>
              <a:ext cx="333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457199" y="4619625"/>
              <a:ext cx="2733676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38150" y="6067425"/>
              <a:ext cx="2733676" cy="0"/>
            </a:xfrm>
            <a:prstGeom prst="line">
              <a:avLst/>
            </a:prstGeom>
            <a:ln w="50800">
              <a:solidFill>
                <a:srgbClr val="6CB2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38150" y="5610225"/>
              <a:ext cx="1447800" cy="0"/>
            </a:xfrm>
            <a:prstGeom prst="line">
              <a:avLst/>
            </a:prstGeom>
            <a:ln w="50800">
              <a:solidFill>
                <a:srgbClr val="6CB2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885950" y="5133975"/>
              <a:ext cx="1285876" cy="0"/>
            </a:xfrm>
            <a:prstGeom prst="line">
              <a:avLst/>
            </a:prstGeom>
            <a:ln w="50800">
              <a:solidFill>
                <a:srgbClr val="6CB2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38150" y="5133975"/>
              <a:ext cx="144780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885950" y="5610225"/>
              <a:ext cx="1285876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38150" y="2238375"/>
              <a:ext cx="333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838450" y="4250293"/>
              <a:ext cx="333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38150" y="4764643"/>
              <a:ext cx="333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838450" y="4764643"/>
              <a:ext cx="333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38150" y="5240893"/>
              <a:ext cx="333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7675" y="5698093"/>
              <a:ext cx="333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838450" y="5240893"/>
              <a:ext cx="333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838450" y="5698093"/>
              <a:ext cx="333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62" name="Down Arrow 61"/>
            <p:cNvSpPr/>
            <p:nvPr/>
          </p:nvSpPr>
          <p:spPr>
            <a:xfrm>
              <a:off x="1600200" y="3889296"/>
              <a:ext cx="409575" cy="48482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5095875" y="1696998"/>
            <a:ext cx="310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Parental chromosome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95875" y="2804994"/>
            <a:ext cx="310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Parental chromosome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095875" y="2011323"/>
            <a:ext cx="310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Parental chromosome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095875" y="2435662"/>
            <a:ext cx="310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Parental chromosome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95875" y="3659148"/>
            <a:ext cx="310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Parental chromosome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095875" y="5009555"/>
            <a:ext cx="310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Parental chromosome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095875" y="409575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Recombinant chromosome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95875" y="455295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Recombinant chromosome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Genetic Linkage mapping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46064" y="1288593"/>
            <a:ext cx="4714875" cy="5569407"/>
          </a:xfrm>
        </p:spPr>
        <p:txBody>
          <a:bodyPr>
            <a:noAutofit/>
          </a:bodyPr>
          <a:lstStyle/>
          <a:p>
            <a:pPr marL="285750" indent="-285750">
              <a:buClrTx/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This genetic map orders </a:t>
            </a:r>
            <a:r>
              <a:rPr lang="en-US" i="1" dirty="0">
                <a:solidFill>
                  <a:srgbClr val="000000"/>
                </a:solidFill>
              </a:rPr>
              <a:t>Drosophila </a:t>
            </a:r>
            <a:r>
              <a:rPr lang="en-US" dirty="0">
                <a:solidFill>
                  <a:srgbClr val="000000"/>
                </a:solidFill>
              </a:rPr>
              <a:t>genes on the basis of recombination frequency.</a:t>
            </a:r>
          </a:p>
          <a:p>
            <a:pPr marL="285750" indent="-285750">
              <a:buClrTx/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 1913 an undergraduate student, Alfred Sturtevant,  in Morgan’s lab realized he could use these observations to map the relative positions of genes on chromosomes. </a:t>
            </a:r>
          </a:p>
          <a:p>
            <a:pPr marL="285750" indent="-285750">
              <a:buClrTx/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Recombination frequency was a function of distance between genes. </a:t>
            </a:r>
          </a:p>
          <a:p>
            <a:pPr marL="285750" indent="-285750">
              <a:buClrTx/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Recombination of 1% was chosen as a unit equal to one genetic map unit (</a:t>
            </a:r>
            <a:r>
              <a:rPr lang="en-US" dirty="0" err="1">
                <a:solidFill>
                  <a:srgbClr val="000000"/>
                </a:solidFill>
              </a:rPr>
              <a:t>gmu</a:t>
            </a:r>
            <a:r>
              <a:rPr lang="en-US" dirty="0">
                <a:solidFill>
                  <a:srgbClr val="000000"/>
                </a:solidFill>
              </a:rPr>
              <a:t>) also named a </a:t>
            </a:r>
            <a:r>
              <a:rPr lang="en-US" dirty="0" err="1">
                <a:solidFill>
                  <a:srgbClr val="000000"/>
                </a:solidFill>
              </a:rPr>
              <a:t>Centimorgan</a:t>
            </a:r>
            <a:r>
              <a:rPr lang="en-US" dirty="0">
                <a:solidFill>
                  <a:srgbClr val="000000"/>
                </a:solidFill>
              </a:rPr>
              <a:t> in honor of T.H. Morgan</a:t>
            </a:r>
          </a:p>
        </p:txBody>
      </p:sp>
      <p:pic>
        <p:nvPicPr>
          <p:cNvPr id="4" name="Picture Placeholder 3" descr="Figure_13_02_03.pn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03" b="-5603"/>
          <a:stretch>
            <a:fillRect/>
          </a:stretch>
        </p:blipFill>
        <p:spPr>
          <a:xfrm>
            <a:off x="4960939" y="900862"/>
            <a:ext cx="4031619" cy="5569406"/>
          </a:xfrm>
        </p:spPr>
      </p:pic>
    </p:spTree>
    <p:extLst>
      <p:ext uri="{BB962C8B-B14F-4D97-AF65-F5344CB8AC3E}">
        <p14:creationId xmlns:p14="http://schemas.microsoft.com/office/powerpoint/2010/main" val="3456369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7"/>
            <a:ext cx="7172325" cy="659535"/>
          </a:xfrm>
        </p:spPr>
        <p:txBody>
          <a:bodyPr/>
          <a:lstStyle/>
          <a:p>
            <a:r>
              <a:rPr lang="en-US" cap="none" dirty="0"/>
              <a:t>Human Karyotype 			</a:t>
            </a:r>
            <a:endParaRPr lang="en-US" sz="1800" cap="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550" dirty="0"/>
              <a:t>This karyotype is of a female human. Notice that homologous chromosomes are the same size, and have the same centromere positions and banding patterns. A human male would have an XY chromosome pair instead of the XX pair shown. (credit: Andreas </a:t>
            </a:r>
            <a:r>
              <a:rPr lang="en-US" sz="1550" dirty="0" err="1"/>
              <a:t>Blozer</a:t>
            </a:r>
            <a:r>
              <a:rPr lang="en-US" sz="1550" dirty="0"/>
              <a:t> et al)</a:t>
            </a:r>
          </a:p>
        </p:txBody>
      </p:sp>
      <p:pic>
        <p:nvPicPr>
          <p:cNvPr id="11" name="Picture Placeholder 10" descr="Figure_13_03_0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651" b="-296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217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7077075" cy="659535"/>
          </a:xfrm>
        </p:spPr>
        <p:txBody>
          <a:bodyPr>
            <a:normAutofit/>
          </a:bodyPr>
          <a:lstStyle/>
          <a:p>
            <a:r>
              <a:rPr lang="en-US" sz="2400" dirty="0"/>
              <a:t>Non-disjunction 			</a:t>
            </a:r>
            <a:endParaRPr lang="en-US" sz="16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66154" y="1107619"/>
            <a:ext cx="3913188" cy="525697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Nondisjunction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occurs when homologous chromosomes or sister chromatids fail to separate during meiosis, resulting in an abnormal chromosome number. Nondisjunction may </a:t>
            </a:r>
            <a:r>
              <a:rPr lang="pt-BR" sz="2400" dirty="0" err="1">
                <a:solidFill>
                  <a:srgbClr val="000000"/>
                </a:solidFill>
              </a:rPr>
              <a:t>occur</a:t>
            </a:r>
            <a:r>
              <a:rPr lang="pt-BR" sz="2400" dirty="0">
                <a:solidFill>
                  <a:srgbClr val="000000"/>
                </a:solidFill>
              </a:rPr>
              <a:t> </a:t>
            </a:r>
            <a:r>
              <a:rPr lang="pt-BR" sz="2400" dirty="0" err="1">
                <a:solidFill>
                  <a:srgbClr val="000000"/>
                </a:solidFill>
              </a:rPr>
              <a:t>during</a:t>
            </a:r>
            <a:r>
              <a:rPr lang="pt-BR" sz="2400" dirty="0">
                <a:solidFill>
                  <a:srgbClr val="000000"/>
                </a:solidFill>
              </a:rPr>
              <a:t> </a:t>
            </a:r>
            <a:r>
              <a:rPr lang="pt-BR" sz="2400" dirty="0" err="1">
                <a:solidFill>
                  <a:srgbClr val="000000"/>
                </a:solidFill>
              </a:rPr>
              <a:t>meiosis</a:t>
            </a:r>
            <a:r>
              <a:rPr lang="pt-BR" sz="2400" dirty="0">
                <a:solidFill>
                  <a:srgbClr val="000000"/>
                </a:solidFill>
              </a:rPr>
              <a:t> </a:t>
            </a:r>
            <a:r>
              <a:rPr lang="pt-BR" sz="2400" dirty="0" err="1">
                <a:solidFill>
                  <a:srgbClr val="000000"/>
                </a:solidFill>
              </a:rPr>
              <a:t>I</a:t>
            </a:r>
            <a:r>
              <a:rPr lang="pt-BR" sz="2400" dirty="0">
                <a:solidFill>
                  <a:srgbClr val="000000"/>
                </a:solidFill>
              </a:rPr>
              <a:t> </a:t>
            </a:r>
            <a:r>
              <a:rPr lang="pt-BR" sz="2400" dirty="0" err="1">
                <a:solidFill>
                  <a:srgbClr val="000000"/>
                </a:solidFill>
              </a:rPr>
              <a:t>or</a:t>
            </a:r>
            <a:r>
              <a:rPr lang="pt-BR" sz="2400" dirty="0">
                <a:solidFill>
                  <a:srgbClr val="000000"/>
                </a:solidFill>
              </a:rPr>
              <a:t> </a:t>
            </a:r>
            <a:r>
              <a:rPr lang="pt-BR" sz="2400" dirty="0" err="1">
                <a:solidFill>
                  <a:srgbClr val="000000"/>
                </a:solidFill>
              </a:rPr>
              <a:t>meiosis</a:t>
            </a:r>
            <a:r>
              <a:rPr lang="pt-BR" sz="2400" dirty="0">
                <a:solidFill>
                  <a:srgbClr val="000000"/>
                </a:solidFill>
              </a:rPr>
              <a:t> II.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6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DAEF5040-555A-4399-B917-3BE84F097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83" y="1161136"/>
            <a:ext cx="4478866" cy="336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32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91"/>
            <a:ext cx="8377237" cy="659535"/>
          </a:xfrm>
        </p:spPr>
        <p:txBody>
          <a:bodyPr>
            <a:noAutofit/>
          </a:bodyPr>
          <a:lstStyle/>
          <a:p>
            <a:r>
              <a:rPr lang="en-US" cap="none" dirty="0"/>
              <a:t>Trisomy 21 resulting from nondisjunction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986982"/>
            <a:ext cx="8062912" cy="495461"/>
          </a:xfrm>
        </p:spPr>
        <p:txBody>
          <a:bodyPr>
            <a:normAutofit/>
          </a:bodyPr>
          <a:lstStyle/>
          <a:p>
            <a:r>
              <a:rPr lang="en-US" sz="1550" dirty="0"/>
              <a:t>The incidence of having a fetus with trisomy 21 increases dramatically with maternal age.</a:t>
            </a:r>
          </a:p>
        </p:txBody>
      </p:sp>
      <p:pic>
        <p:nvPicPr>
          <p:cNvPr id="11" name="Picture Placeholder 10" descr="Figure_13_03_03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4" r="-1730"/>
          <a:stretch/>
        </p:blipFill>
        <p:spPr>
          <a:xfrm>
            <a:off x="1465828" y="996661"/>
            <a:ext cx="5731329" cy="4894522"/>
          </a:xfrm>
        </p:spPr>
      </p:pic>
    </p:spTree>
    <p:extLst>
      <p:ext uri="{BB962C8B-B14F-4D97-AF65-F5344CB8AC3E}">
        <p14:creationId xmlns:p14="http://schemas.microsoft.com/office/powerpoint/2010/main" val="941939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4" b="1685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https://www.youtube.com/watch?v=EA0qxhR2oOk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11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Polyploidy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0499" y="4843982"/>
            <a:ext cx="8810625" cy="176636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As with many </a:t>
            </a:r>
            <a:r>
              <a:rPr lang="en-US" sz="2400" dirty="0" err="1">
                <a:solidFill>
                  <a:schemeClr val="tx1"/>
                </a:solidFill>
              </a:rPr>
              <a:t>polyploid</a:t>
            </a:r>
            <a:r>
              <a:rPr lang="en-US" sz="2400" dirty="0">
                <a:solidFill>
                  <a:schemeClr val="tx1"/>
                </a:solidFill>
              </a:rPr>
              <a:t> plants, this triploid orange daylily (</a:t>
            </a:r>
            <a:r>
              <a:rPr lang="en-US" sz="2400" i="1" dirty="0" err="1">
                <a:solidFill>
                  <a:schemeClr val="tx1"/>
                </a:solidFill>
              </a:rPr>
              <a:t>Hemerocallis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fulva</a:t>
            </a:r>
            <a:r>
              <a:rPr lang="en-US" sz="2400" dirty="0">
                <a:solidFill>
                  <a:schemeClr val="tx1"/>
                </a:solidFill>
              </a:rPr>
              <a:t>) is particularly large and robust, and grows flowers with triple the number of petals of its diploid counterparts. </a:t>
            </a:r>
            <a:r>
              <a:rPr lang="en-US" sz="1800" dirty="0">
                <a:solidFill>
                  <a:schemeClr val="tx1"/>
                </a:solidFill>
              </a:rPr>
              <a:t>(credit: Steve </a:t>
            </a:r>
            <a:r>
              <a:rPr lang="en-US" sz="1800" dirty="0" err="1">
                <a:solidFill>
                  <a:schemeClr val="tx1"/>
                </a:solidFill>
              </a:rPr>
              <a:t>Karg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1" name="Picture Placeholder 10" descr="Figure_13_03_04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87" r="-36387"/>
          <a:stretch>
            <a:fillRect/>
          </a:stretch>
        </p:blipFill>
        <p:spPr>
          <a:xfrm>
            <a:off x="979714" y="1127683"/>
            <a:ext cx="7540398" cy="3273250"/>
          </a:xfrm>
        </p:spPr>
      </p:pic>
    </p:spTree>
    <p:extLst>
      <p:ext uri="{BB962C8B-B14F-4D97-AF65-F5344CB8AC3E}">
        <p14:creationId xmlns:p14="http://schemas.microsoft.com/office/powerpoint/2010/main" val="194981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2718"/>
            <a:ext cx="8867774" cy="885507"/>
          </a:xfrm>
        </p:spPr>
        <p:txBody>
          <a:bodyPr/>
          <a:lstStyle/>
          <a:p>
            <a:r>
              <a:rPr lang="en-US" cap="none" dirty="0"/>
              <a:t>Modern genetics began with the rediscovery of </a:t>
            </a:r>
            <a:r>
              <a:rPr lang="en-US" cap="none" dirty="0" err="1"/>
              <a:t>Gregor</a:t>
            </a:r>
            <a:r>
              <a:rPr lang="en-US" cap="none" dirty="0"/>
              <a:t> Mendel’s work in 1900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745" y="1479097"/>
            <a:ext cx="7926841" cy="5657850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Arial" charset="0"/>
              <a:buChar char="•"/>
            </a:pPr>
            <a:r>
              <a:rPr lang="en-US" dirty="0"/>
              <a:t>Mendel first published his work as a meeting paper titled </a:t>
            </a:r>
            <a:r>
              <a:rPr lang="en-US" i="1" u="sng" dirty="0"/>
              <a:t>Experiments on Plant Hybridization </a:t>
            </a:r>
            <a:r>
              <a:rPr lang="en-US" dirty="0"/>
              <a:t>in 1865 and as a paper in an obscure journal in 1866. </a:t>
            </a:r>
          </a:p>
          <a:p>
            <a:pPr marL="342900" indent="-342900">
              <a:buClrTx/>
              <a:buFont typeface="Arial" charset="0"/>
              <a:buChar char="•"/>
            </a:pPr>
            <a:endParaRPr lang="en-US" i="1" u="sng" dirty="0"/>
          </a:p>
          <a:p>
            <a:pPr marL="342900" indent="-342900">
              <a:buClrTx/>
              <a:buFont typeface="Arial" charset="0"/>
              <a:buChar char="•"/>
            </a:pPr>
            <a:r>
              <a:rPr lang="en-US" dirty="0"/>
              <a:t>The work was largely ignored and no one recognized its significance towards understanding heredity until 1900.</a:t>
            </a:r>
          </a:p>
          <a:p>
            <a:pPr marL="342900" indent="-342900">
              <a:buClrTx/>
              <a:buFont typeface="Arial" charset="0"/>
              <a:buChar char="•"/>
            </a:pPr>
            <a:endParaRPr lang="en-US" i="1" u="sng" dirty="0"/>
          </a:p>
          <a:p>
            <a:pPr marL="342900" indent="-342900">
              <a:buClrTx/>
              <a:buFont typeface="Arial" charset="0"/>
              <a:buChar char="•"/>
            </a:pPr>
            <a:r>
              <a:rPr lang="en-US" dirty="0"/>
              <a:t>In that year 4 workers</a:t>
            </a:r>
            <a:r>
              <a:rPr lang="en-US" i="1" dirty="0"/>
              <a:t>; </a:t>
            </a:r>
            <a:r>
              <a:rPr lang="en-US" dirty="0"/>
              <a:t> Erich von </a:t>
            </a:r>
            <a:r>
              <a:rPr lang="en-US" dirty="0" err="1"/>
              <a:t>Tschermak</a:t>
            </a:r>
            <a:r>
              <a:rPr lang="en-US" dirty="0"/>
              <a:t>, Hugo de </a:t>
            </a:r>
            <a:r>
              <a:rPr lang="en-US" dirty="0" err="1"/>
              <a:t>Vries</a:t>
            </a:r>
            <a:r>
              <a:rPr lang="en-US" dirty="0"/>
              <a:t>, Carl </a:t>
            </a:r>
            <a:r>
              <a:rPr lang="en-US" dirty="0" err="1"/>
              <a:t>Correns</a:t>
            </a:r>
            <a:r>
              <a:rPr lang="en-US" dirty="0"/>
              <a:t>, and William Jasper </a:t>
            </a:r>
            <a:r>
              <a:rPr lang="en-US" dirty="0" err="1"/>
              <a:t>Spillman</a:t>
            </a:r>
            <a:r>
              <a:rPr lang="en-US" dirty="0"/>
              <a:t> , each independently trying to study heredity duplicated, then rediscovered Mendel’s work.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i="1" u="sng" dirty="0"/>
              <a:t>Note: Hugo de </a:t>
            </a:r>
            <a:r>
              <a:rPr lang="en-US" i="1" u="sng" dirty="0" err="1"/>
              <a:t>Vries</a:t>
            </a:r>
            <a:r>
              <a:rPr lang="en-US" i="1" u="sng" dirty="0"/>
              <a:t> coined the terms “gene” and “mutation”</a:t>
            </a:r>
          </a:p>
          <a:p>
            <a:endParaRPr lang="en-US" i="1" u="sng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1257" y="241327"/>
            <a:ext cx="8258855" cy="659535"/>
          </a:xfrm>
        </p:spPr>
        <p:txBody>
          <a:bodyPr>
            <a:noAutofit/>
          </a:bodyPr>
          <a:lstStyle/>
          <a:p>
            <a:r>
              <a:rPr lang="en-US" sz="2000" cap="none" dirty="0">
                <a:solidFill>
                  <a:schemeClr val="tx1"/>
                </a:solidFill>
              </a:rPr>
              <a:t> </a:t>
            </a:r>
            <a:r>
              <a:rPr lang="en-US" sz="2000" dirty="0"/>
              <a:t>Sex Chromosome Nondisjunction</a:t>
            </a:r>
            <a:endParaRPr lang="en-US" sz="2000" cap="none" dirty="0">
              <a:solidFill>
                <a:schemeClr val="tx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1" y="1107618"/>
            <a:ext cx="4261756" cy="5256973"/>
          </a:xfrm>
        </p:spPr>
        <p:txBody>
          <a:bodyPr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 cats, the gene for coat color is located on the X chromosome.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 the embryonic development of female cats, one of the two X chromosomes is randomly inactivated in each cell, resulting in a tortoiseshell pattern if the cat has two different alleles for coat color.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Male cats, having only one X chromosome, never exhibit a tortoiseshell coat color. (credit: Michael Bodega)</a:t>
            </a:r>
          </a:p>
        </p:txBody>
      </p:sp>
      <p:pic>
        <p:nvPicPr>
          <p:cNvPr id="3" name="Picture Placeholder 2" descr="Figure_13_03_05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3" b="-1383"/>
          <a:stretch>
            <a:fillRect/>
          </a:stretch>
        </p:blipFill>
        <p:spPr>
          <a:xfrm>
            <a:off x="5058291" y="1273629"/>
            <a:ext cx="3886364" cy="4441679"/>
          </a:xfrm>
        </p:spPr>
      </p:pic>
    </p:spTree>
    <p:extLst>
      <p:ext uri="{BB962C8B-B14F-4D97-AF65-F5344CB8AC3E}">
        <p14:creationId xmlns:p14="http://schemas.microsoft.com/office/powerpoint/2010/main" val="18499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7058025" cy="659535"/>
          </a:xfrm>
        </p:spPr>
        <p:txBody>
          <a:bodyPr>
            <a:normAutofit/>
          </a:bodyPr>
          <a:lstStyle/>
          <a:p>
            <a:r>
              <a:rPr lang="en-US" sz="2000" b="1" dirty="0"/>
              <a:t>Lejeune’s syndrome (cri-du-chat)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6" y="1107618"/>
            <a:ext cx="3913188" cy="525697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 human genetic disorder resulting from a chromosomal recombination mutation that causes a deletion of a portion of chromosome 5.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This individual with cri-du-chat syndrome is shown at two, four, nine, and 12 years of </a:t>
            </a:r>
            <a:r>
              <a:rPr lang="it-IT" dirty="0" err="1">
                <a:solidFill>
                  <a:srgbClr val="000000"/>
                </a:solidFill>
              </a:rPr>
              <a:t>age</a:t>
            </a:r>
            <a:r>
              <a:rPr lang="it-IT" dirty="0">
                <a:solidFill>
                  <a:srgbClr val="000000"/>
                </a:solidFill>
              </a:rPr>
              <a:t>. (credit: Paola Cerruti Mainardi)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Placeholder 2" descr="Figure_13_03_06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25" r="-82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7874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1252" y="372303"/>
            <a:ext cx="6901148" cy="659535"/>
          </a:xfrm>
        </p:spPr>
        <p:txBody>
          <a:bodyPr>
            <a:normAutofit fontScale="90000"/>
          </a:bodyPr>
          <a:lstStyle/>
          <a:p>
            <a:r>
              <a:rPr lang="en-US" sz="2700" cap="none" dirty="0" err="1"/>
              <a:t>Pericentric</a:t>
            </a:r>
            <a:r>
              <a:rPr lang="en-US" sz="2700" cap="none" dirty="0"/>
              <a:t> vs </a:t>
            </a:r>
            <a:r>
              <a:rPr lang="en-US" sz="2700" cap="none" dirty="0" err="1"/>
              <a:t>paracentric</a:t>
            </a:r>
            <a:r>
              <a:rPr lang="en-US" sz="2700" cap="none" dirty="0"/>
              <a:t> chromosome inversion mutations.  </a:t>
            </a:r>
            <a:r>
              <a:rPr lang="en-US" cap="none" dirty="0"/>
              <a:t>			</a:t>
            </a:r>
            <a:endParaRPr lang="en-US" sz="1800" cap="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2" y="4891831"/>
            <a:ext cx="8062912" cy="1819211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Pericentric</a:t>
            </a:r>
            <a:r>
              <a:rPr lang="en-US" sz="2400" dirty="0">
                <a:solidFill>
                  <a:schemeClr val="tx1"/>
                </a:solidFill>
              </a:rPr>
              <a:t> inversions </a:t>
            </a:r>
            <a:r>
              <a:rPr lang="en-US" sz="2400" i="1" dirty="0">
                <a:solidFill>
                  <a:schemeClr val="tx1"/>
                </a:solidFill>
              </a:rPr>
              <a:t>include</a:t>
            </a:r>
            <a:r>
              <a:rPr lang="en-US" sz="2400" dirty="0">
                <a:solidFill>
                  <a:schemeClr val="tx1"/>
                </a:solidFill>
              </a:rPr>
              <a:t> the centromere, and </a:t>
            </a:r>
            <a:r>
              <a:rPr lang="en-US" sz="2400" dirty="0" err="1">
                <a:solidFill>
                  <a:schemeClr val="tx1"/>
                </a:solidFill>
              </a:rPr>
              <a:t>paracentric</a:t>
            </a:r>
            <a:r>
              <a:rPr lang="en-US" sz="2400" dirty="0">
                <a:solidFill>
                  <a:schemeClr val="tx1"/>
                </a:solidFill>
              </a:rPr>
              <a:t> inversions do not.</a:t>
            </a:r>
          </a:p>
          <a:p>
            <a:r>
              <a:rPr lang="en-US" sz="2400" dirty="0">
                <a:solidFill>
                  <a:schemeClr val="tx1"/>
                </a:solidFill>
              </a:rPr>
              <a:t>A </a:t>
            </a:r>
            <a:r>
              <a:rPr lang="en-US" sz="2400" dirty="0" err="1">
                <a:solidFill>
                  <a:schemeClr val="tx1"/>
                </a:solidFill>
              </a:rPr>
              <a:t>pericentric</a:t>
            </a:r>
            <a:r>
              <a:rPr lang="en-US" sz="2400" dirty="0">
                <a:solidFill>
                  <a:schemeClr val="tx1"/>
                </a:solidFill>
              </a:rPr>
              <a:t> inversion </a:t>
            </a:r>
            <a:r>
              <a:rPr lang="en-US" sz="2400" i="1" dirty="0">
                <a:solidFill>
                  <a:schemeClr val="tx1"/>
                </a:solidFill>
              </a:rPr>
              <a:t>can change the relative lengths </a:t>
            </a:r>
            <a:r>
              <a:rPr lang="en-US" sz="2400" dirty="0">
                <a:solidFill>
                  <a:schemeClr val="tx1"/>
                </a:solidFill>
              </a:rPr>
              <a:t>of the chromosome arms; a </a:t>
            </a:r>
            <a:r>
              <a:rPr lang="en-US" sz="2400" dirty="0" err="1">
                <a:solidFill>
                  <a:schemeClr val="tx1"/>
                </a:solidFill>
              </a:rPr>
              <a:t>paracentric</a:t>
            </a:r>
            <a:r>
              <a:rPr lang="en-US" sz="2400" dirty="0">
                <a:solidFill>
                  <a:schemeClr val="tx1"/>
                </a:solidFill>
              </a:rPr>
              <a:t> inversion cannot.</a:t>
            </a:r>
          </a:p>
        </p:txBody>
      </p:sp>
      <p:pic>
        <p:nvPicPr>
          <p:cNvPr id="11" name="Picture Placeholder 10" descr="Figure_13_03_07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2" r="-2482"/>
          <a:stretch/>
        </p:blipFill>
        <p:spPr>
          <a:xfrm>
            <a:off x="2309407" y="1104250"/>
            <a:ext cx="5167591" cy="3680021"/>
          </a:xfrm>
        </p:spPr>
      </p:pic>
    </p:spTree>
    <p:extLst>
      <p:ext uri="{BB962C8B-B14F-4D97-AF65-F5344CB8AC3E}">
        <p14:creationId xmlns:p14="http://schemas.microsoft.com/office/powerpoint/2010/main" val="2880717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7828" y="22323"/>
            <a:ext cx="8556171" cy="659535"/>
          </a:xfrm>
        </p:spPr>
        <p:txBody>
          <a:bodyPr>
            <a:normAutofit/>
          </a:bodyPr>
          <a:lstStyle/>
          <a:p>
            <a:r>
              <a:rPr lang="en-US" cap="none" dirty="0"/>
              <a:t>Homologous pairing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42875" y="4843981"/>
            <a:ext cx="8820149" cy="1794943"/>
          </a:xfrm>
        </p:spPr>
        <p:txBody>
          <a:bodyPr>
            <a:normAutofit/>
          </a:bodyPr>
          <a:lstStyle/>
          <a:p>
            <a:r>
              <a:rPr lang="en-US" b="1" dirty="0"/>
              <a:t>When one chromosome undergoes an inversion but the other does not, one chromosome must form </a:t>
            </a:r>
            <a:r>
              <a:rPr lang="en-US" b="1" dirty="0">
                <a:solidFill>
                  <a:srgbClr val="C00000"/>
                </a:solidFill>
              </a:rPr>
              <a:t>an inverted loop </a:t>
            </a:r>
            <a:r>
              <a:rPr lang="en-US" b="1" dirty="0"/>
              <a:t>to retain point-for-point interaction during synapsis. This inversion pairing is essential to maintaining gene alignment during meiosis and to allow for recombination.</a:t>
            </a:r>
            <a:endParaRPr lang="en-US" sz="1600" b="1" dirty="0"/>
          </a:p>
        </p:txBody>
      </p:sp>
      <p:pic>
        <p:nvPicPr>
          <p:cNvPr id="3" name="Picture Placeholder 2" descr="Figure_13_03_08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71" r="-234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4989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1489502"/>
          </a:xfrm>
        </p:spPr>
        <p:txBody>
          <a:bodyPr>
            <a:noAutofit/>
          </a:bodyPr>
          <a:lstStyle/>
          <a:p>
            <a:r>
              <a:rPr lang="en-US" cap="none" dirty="0"/>
              <a:t>Reciprocal translocation mutations – non-homologous chromosomes may also exchange material. 									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485" y="5248275"/>
            <a:ext cx="8062912" cy="11663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reciprocal translocation occurs when a segment of DNA is transferred from one chromosome to another, </a:t>
            </a:r>
            <a:r>
              <a:rPr lang="en-US" dirty="0" err="1"/>
              <a:t>nonhomologous</a:t>
            </a:r>
            <a:r>
              <a:rPr lang="en-US" dirty="0"/>
              <a:t> chromosome. </a:t>
            </a:r>
            <a:r>
              <a:rPr lang="en-US" sz="1600" dirty="0"/>
              <a:t>(credit: modification of work by National Human Genome Research/USA)</a:t>
            </a:r>
          </a:p>
        </p:txBody>
      </p:sp>
      <p:pic>
        <p:nvPicPr>
          <p:cNvPr id="4" name="Picture Placeholder 3" descr="Figure_13_03_09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7" r="-927"/>
          <a:stretch/>
        </p:blipFill>
        <p:spPr>
          <a:xfrm>
            <a:off x="2204357" y="1428750"/>
            <a:ext cx="4539343" cy="3500071"/>
          </a:xfrm>
        </p:spPr>
      </p:pic>
    </p:spTree>
    <p:extLst>
      <p:ext uri="{BB962C8B-B14F-4D97-AF65-F5344CB8AC3E}">
        <p14:creationId xmlns:p14="http://schemas.microsoft.com/office/powerpoint/2010/main" val="96296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3" y="152718"/>
            <a:ext cx="8896350" cy="866457"/>
          </a:xfrm>
        </p:spPr>
        <p:txBody>
          <a:bodyPr/>
          <a:lstStyle/>
          <a:p>
            <a:r>
              <a:rPr lang="en-US" cap="none" dirty="0"/>
              <a:t>Shortly after the rediscovery of Mendel’s work a search for the physical basis of the gene began.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96" y="1394728"/>
            <a:ext cx="8247289" cy="5667375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Arial" charset="0"/>
              <a:buChar char="•"/>
            </a:pPr>
            <a:r>
              <a:rPr lang="en-US" sz="2400" dirty="0"/>
              <a:t>Mendel’s findings were based in statistical results from numerous crosses and his “Laws” were purely conceptual deductions.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sz="2400" dirty="0"/>
              <a:t>Mendel had no idea as to the actual physical nature of his conceptual “hereditary particles” (genes).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sz="2400" dirty="0"/>
              <a:t>Rediscovery and recognition of the importance of his work triggered many into trying to find the physical cause of Mendel’s observations.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sz="2400" dirty="0"/>
              <a:t>By 1900 microscopy was a well developed technology and the importance of the cell was well known.  </a:t>
            </a:r>
          </a:p>
          <a:p>
            <a:pPr marL="342900" indent="-342900">
              <a:buClrTx/>
              <a:buFont typeface="Arial" charset="0"/>
              <a:buChar char="•"/>
            </a:pPr>
            <a:r>
              <a:rPr lang="en-US" sz="2400" dirty="0"/>
              <a:t> Many microscopic studies of cells were undertaken to look for the physical gene.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39" y="1197743"/>
            <a:ext cx="8886825" cy="1371600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chemeClr val="tx1"/>
                </a:solidFill>
                <a:latin typeface="+mn-lt"/>
              </a:rPr>
              <a:t>Advances in microscopy and staining techniques allowed the visualization of chromosomes that appeared to behave in accordance with Mendel’s observations</a:t>
            </a:r>
          </a:p>
        </p:txBody>
      </p:sp>
      <p:pic>
        <p:nvPicPr>
          <p:cNvPr id="27650" name="Picture 2" descr="http://www.jbc.org/content/273/12/6704/F4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9143" y="2786135"/>
            <a:ext cx="4214132" cy="38884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7539" y="489857"/>
            <a:ext cx="6137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6CB255"/>
                </a:solidFill>
              </a:rPr>
              <a:t>Technological Advances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Chromosomes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804468"/>
          </a:xfrm>
        </p:spPr>
        <p:txBody>
          <a:bodyPr>
            <a:noAutofit/>
          </a:bodyPr>
          <a:lstStyle/>
          <a:p>
            <a:r>
              <a:rPr lang="en-US" sz="2400" dirty="0"/>
              <a:t>Today we know that chromosomes are threadlike nuclear structures consisting of DNA and proteins that serve as the repositories for genetic information.</a:t>
            </a:r>
          </a:p>
        </p:txBody>
      </p:sp>
      <p:pic>
        <p:nvPicPr>
          <p:cNvPr id="12" name="Picture Placeholder 11" descr="Figure_13_00_0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55" r="-113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999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Chromosomal Theory of Inheritance</a:t>
            </a:r>
            <a:endParaRPr lang="en-US" cap="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5943" y="4843982"/>
            <a:ext cx="8324169" cy="116638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(a) Walter Sutton and (b) Theodor </a:t>
            </a:r>
            <a:r>
              <a:rPr lang="en-US" b="1" dirty="0" err="1">
                <a:solidFill>
                  <a:schemeClr val="tx1"/>
                </a:solidFill>
              </a:rPr>
              <a:t>Boveri</a:t>
            </a:r>
            <a:r>
              <a:rPr lang="en-US" b="1" dirty="0">
                <a:solidFill>
                  <a:schemeClr val="tx1"/>
                </a:solidFill>
              </a:rPr>
              <a:t> are credited with developing the Chromosomal Theory of Inheritance, which states that chromosomes carry the unit of heredity (genes).</a:t>
            </a:r>
          </a:p>
        </p:txBody>
      </p:sp>
      <p:pic>
        <p:nvPicPr>
          <p:cNvPr id="11" name="Picture Placeholder 10" descr="Figure_B13_01_06ab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22" r="-391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627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47" y="816429"/>
            <a:ext cx="8829675" cy="5334000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During meiosis, chromosome pairs migrate as discrete structures.</a:t>
            </a:r>
          </a:p>
          <a:p>
            <a:pPr marL="800100" lvl="1" indent="-342900"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Chromosome sorting from each homologous pair into pre-gametes appears to be random.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Each parent synthesizes gametes that contain only half their chromosomal complement.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Even though male and female gametes (sperm and egg) differ in size and morphology, they have the same number of chromosomes, suggesting equal genetic contributions from each parent.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400" dirty="0"/>
              <a:t>The </a:t>
            </a:r>
            <a:r>
              <a:rPr lang="en-US" sz="2400" dirty="0" err="1"/>
              <a:t>gametic</a:t>
            </a:r>
            <a:r>
              <a:rPr lang="en-US" sz="2400" dirty="0"/>
              <a:t> chromosomes combine during fertilization to produce offspring with the same chromosome number as their parents.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391885" y="0"/>
            <a:ext cx="8062912" cy="6595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Chromosomal Theory of Inheritance</a:t>
            </a:r>
            <a:endParaRPr lang="en-US" cap="non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58" y="0"/>
            <a:ext cx="8392886" cy="702129"/>
          </a:xfrm>
        </p:spPr>
        <p:txBody>
          <a:bodyPr>
            <a:noAutofit/>
          </a:bodyPr>
          <a:lstStyle/>
          <a:p>
            <a:r>
              <a:rPr lang="en-US" sz="3200" cap="none" dirty="0"/>
              <a:t>Chromosomal Theory of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6" y="895350"/>
            <a:ext cx="8896350" cy="5362575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sz="2400" dirty="0"/>
              <a:t>Proposed long before there was any direct evidence that traits were carried on chromosomes.</a:t>
            </a:r>
            <a:endParaRPr lang="en-US" sz="2400" b="1" dirty="0"/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sz="2400" dirty="0"/>
              <a:t>Working with sea urchins and grasshoppers, </a:t>
            </a:r>
            <a:r>
              <a:rPr lang="en-US" sz="2400" dirty="0" err="1"/>
              <a:t>Boveri</a:t>
            </a:r>
            <a:r>
              <a:rPr lang="en-US" sz="2400" dirty="0"/>
              <a:t> and Sutton (respectively) independently demonstrated that chromosomes occur in matched maternal and paternal pairs that segregate in meiosis. 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sz="2400" dirty="0"/>
              <a:t>Early support for their theory came from the work of Eleanor Carothers demonstrating independent assortment of chromosomes in grasshoppers.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sz="2400" dirty="0"/>
              <a:t>Discovery of X and Y chromosome based inheritance of sex and T.H. Morgan’s subsequent work on genetic linkage in that system of </a:t>
            </a:r>
            <a:r>
              <a:rPr lang="en-US" sz="2400" i="1" dirty="0" err="1"/>
              <a:t>Drosophilia</a:t>
            </a:r>
            <a:r>
              <a:rPr lang="en-US" sz="2400" i="1" dirty="0"/>
              <a:t> </a:t>
            </a:r>
            <a:r>
              <a:rPr lang="en-US" sz="2400" i="1" dirty="0" err="1"/>
              <a:t>melanogaster</a:t>
            </a:r>
            <a:r>
              <a:rPr lang="en-US" sz="2400" dirty="0"/>
              <a:t> lead to the first real proof of a chromosome role in heredity.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benchfly.com/blog/wp-content/uploads/2010/01/Drosophi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771525"/>
            <a:ext cx="2857500" cy="2381250"/>
          </a:xfrm>
          <a:prstGeom prst="rect">
            <a:avLst/>
          </a:prstGeom>
          <a:noFill/>
        </p:spPr>
      </p:pic>
      <p:pic>
        <p:nvPicPr>
          <p:cNvPr id="29700" name="Picture 4" descr="http://www.ptbeach.com/cms/lib02/NJ01000839/Centricity/Domain/113/karyotyp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441912"/>
            <a:ext cx="4972050" cy="4574286"/>
          </a:xfrm>
          <a:prstGeom prst="rect">
            <a:avLst/>
          </a:prstGeom>
          <a:noFill/>
        </p:spPr>
      </p:pic>
      <p:pic>
        <p:nvPicPr>
          <p:cNvPr id="29704" name="Picture 8" descr="http://cosbiology.pbworks.com/f/1267565924/module10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0950" y="3947794"/>
            <a:ext cx="1714500" cy="17049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9550" y="247650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Drosophilia</a:t>
            </a:r>
            <a:r>
              <a:rPr lang="en-US" i="1" dirty="0"/>
              <a:t> </a:t>
            </a:r>
            <a:r>
              <a:rPr lang="en-US" i="1" dirty="0" err="1"/>
              <a:t>melanogaster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09550" y="3494216"/>
            <a:ext cx="382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Drosophilia</a:t>
            </a:r>
            <a:r>
              <a:rPr lang="en-US" i="1" dirty="0"/>
              <a:t> </a:t>
            </a:r>
            <a:r>
              <a:rPr lang="en-US" i="1" dirty="0" err="1"/>
              <a:t>melanogaster</a:t>
            </a:r>
            <a:r>
              <a:rPr lang="en-US" i="1" dirty="0"/>
              <a:t> </a:t>
            </a:r>
            <a:r>
              <a:rPr lang="en-US" i="1" dirty="0" err="1"/>
              <a:t>karyotype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905375" y="77152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Human </a:t>
            </a:r>
            <a:r>
              <a:rPr lang="en-US" dirty="0" err="1"/>
              <a:t>karyotype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2"/>
  <p:tag name="TPOS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</TotalTime>
  <Words>1170</Words>
  <Application>Microsoft Office PowerPoint</Application>
  <PresentationFormat>On-screen Show (4:3)</PresentationFormat>
  <Paragraphs>101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Essential</vt:lpstr>
      <vt:lpstr>PowerPoint Presentation</vt:lpstr>
      <vt:lpstr>Modern genetics began with the rediscovery of Gregor Mendel’s work in 1900</vt:lpstr>
      <vt:lpstr>Shortly after the rediscovery of Mendel’s work a search for the physical basis of the gene began. </vt:lpstr>
      <vt:lpstr>Advances in microscopy and staining techniques allowed the visualization of chromosomes that appeared to behave in accordance with Mendel’s observations</vt:lpstr>
      <vt:lpstr>Chromosomes</vt:lpstr>
      <vt:lpstr>Chromosomal Theory of Inheritance</vt:lpstr>
      <vt:lpstr>PowerPoint Presentation</vt:lpstr>
      <vt:lpstr>Chromosomal Theory of Inheritance</vt:lpstr>
      <vt:lpstr>PowerPoint Presentation</vt:lpstr>
      <vt:lpstr>T. H. Morgan showed that the white eye mutant allele was inherited along with sex (the X chromosome).   This sex linkage was the first demonstration that genes were on chromosomes.</vt:lpstr>
      <vt:lpstr>The concept of linkage was further extended to map genes to chromosome positions – genetic linkage maps.</vt:lpstr>
      <vt:lpstr>Inheritance patterns of unlinked and linked genes</vt:lpstr>
      <vt:lpstr>Cross over and homologous recombination during synapsis of meiosis I</vt:lpstr>
      <vt:lpstr>Genetic Linkage mapping</vt:lpstr>
      <vt:lpstr>Human Karyotype    </vt:lpstr>
      <vt:lpstr>Non-disjunction    </vt:lpstr>
      <vt:lpstr>Trisomy 21 resulting from nondisjunction</vt:lpstr>
      <vt:lpstr>Visualization</vt:lpstr>
      <vt:lpstr>Polyploidy</vt:lpstr>
      <vt:lpstr> Sex Chromosome Nondisjunction</vt:lpstr>
      <vt:lpstr>Lejeune’s syndrome (cri-du-chat)</vt:lpstr>
      <vt:lpstr>Pericentric vs paracentric chromosome inversion mutations.     </vt:lpstr>
      <vt:lpstr>Homologous pairing</vt:lpstr>
      <vt:lpstr>Reciprocal translocation mutations – non-homologous chromosomes may also exchange material.          </vt:lpstr>
    </vt:vector>
  </TitlesOfParts>
  <Company>WNI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Microsoft Office User</cp:lastModifiedBy>
  <cp:revision>222</cp:revision>
  <cp:lastPrinted>2013-06-08T17:43:18Z</cp:lastPrinted>
  <dcterms:created xsi:type="dcterms:W3CDTF">2012-06-04T02:13:36Z</dcterms:created>
  <dcterms:modified xsi:type="dcterms:W3CDTF">2021-06-30T07:37:54Z</dcterms:modified>
</cp:coreProperties>
</file>