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8"/>
  </p:notesMasterIdLst>
  <p:sldIdLst>
    <p:sldId id="256" r:id="rId2"/>
    <p:sldId id="376" r:id="rId3"/>
    <p:sldId id="377" r:id="rId4"/>
    <p:sldId id="378" r:id="rId5"/>
    <p:sldId id="379" r:id="rId6"/>
    <p:sldId id="380" r:id="rId7"/>
    <p:sldId id="381" r:id="rId8"/>
    <p:sldId id="382" r:id="rId9"/>
    <p:sldId id="383" r:id="rId10"/>
    <p:sldId id="386" r:id="rId11"/>
    <p:sldId id="387" r:id="rId12"/>
    <p:sldId id="389" r:id="rId13"/>
    <p:sldId id="390" r:id="rId14"/>
    <p:sldId id="398" r:id="rId15"/>
    <p:sldId id="391" r:id="rId16"/>
    <p:sldId id="392" r:id="rId17"/>
    <p:sldId id="393" r:id="rId18"/>
    <p:sldId id="394" r:id="rId19"/>
    <p:sldId id="395" r:id="rId20"/>
    <p:sldId id="396" r:id="rId21"/>
    <p:sldId id="397" r:id="rId22"/>
    <p:sldId id="399" r:id="rId23"/>
    <p:sldId id="400" r:id="rId24"/>
    <p:sldId id="401" r:id="rId25"/>
    <p:sldId id="338" r:id="rId26"/>
    <p:sldId id="273"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86393" autoAdjust="0"/>
  </p:normalViewPr>
  <p:slideViewPr>
    <p:cSldViewPr snapToGrid="0">
      <p:cViewPr varScale="1">
        <p:scale>
          <a:sx n="39" d="100"/>
          <a:sy n="39" d="100"/>
        </p:scale>
        <p:origin x="86" y="614"/>
      </p:cViewPr>
      <p:guideLst>
        <p:guide orient="horz" pos="2160"/>
        <p:guide pos="3840"/>
      </p:guideLst>
    </p:cSldViewPr>
  </p:slideViewPr>
  <p:outlineViewPr>
    <p:cViewPr>
      <p:scale>
        <a:sx n="33" d="100"/>
        <a:sy n="33" d="100"/>
      </p:scale>
      <p:origin x="0" y="-9276"/>
    </p:cViewPr>
  </p:outlin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biology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Tahoma" panose="020B0604030504040204" pitchFamily="34" charset="0"/>
                <a:cs typeface="Tahoma" panose="020B0604030504040204" pitchFamily="34" charset="0"/>
              </a:rPr>
              <a:t>All text in these slides is taken </a:t>
            </a:r>
            <a:r>
              <a:rPr lang="en-US" dirty="0">
                <a:ea typeface="Tahoma" panose="020B0604030504040204" pitchFamily="34" charset="0"/>
                <a:cs typeface="Tahoma" panose="020B0604030504040204" pitchFamily="34" charset="0"/>
              </a:rPr>
              <a:t>from </a:t>
            </a:r>
            <a:r>
              <a:rPr lang="en-US" dirty="0">
                <a:ea typeface="Tahoma" panose="020B0604030504040204" pitchFamily="34" charset="0"/>
                <a:cs typeface="Tahoma" panose="020B0604030504040204" pitchFamily="34" charset="0"/>
                <a:hlinkClick r:id="rId3"/>
              </a:rPr>
              <a:t>https://courses.lumenlearning.com/wm-biology1/</a:t>
            </a:r>
            <a:r>
              <a:rPr lang="en-US" dirty="0">
                <a:ea typeface="Tahoma" panose="020B0604030504040204" pitchFamily="34" charset="0"/>
                <a:cs typeface="Tahoma" panose="020B0604030504040204" pitchFamily="34" charset="0"/>
              </a:rPr>
              <a:t> </a:t>
            </a:r>
            <a:r>
              <a:rPr lang="en-US" sz="1200" b="0" i="0" u="none" strike="noStrike" kern="1200" dirty="0">
                <a:solidFill>
                  <a:schemeClr val="tx1"/>
                </a:solidFill>
                <a:effectLst/>
                <a:ea typeface="Tahoma" panose="020B0604030504040204" pitchFamily="34" charset="0"/>
                <a:cs typeface="Tahoma" panose="020B0604030504040204" pitchFamily="34" charset="0"/>
              </a:rPr>
              <a:t>where it is published under one or more open licenses.</a:t>
            </a:r>
            <a:endParaRPr lang="en-US" b="0" dirty="0">
              <a:effectLst/>
              <a:ea typeface="Tahoma" panose="020B0604030504040204" pitchFamily="34" charset="0"/>
              <a:cs typeface="Tahoma" panose="020B0604030504040204" pitchFamily="34" charset="0"/>
            </a:endParaRPr>
          </a:p>
          <a:p>
            <a:r>
              <a:rPr lang="en-US" sz="1200" b="0" i="0" u="none" strike="noStrike" kern="1200" dirty="0">
                <a:solidFill>
                  <a:schemeClr val="tx1"/>
                </a:solidFill>
                <a:effectLst/>
                <a:ea typeface="Tahoma" panose="020B0604030504040204" pitchFamily="34" charset="0"/>
                <a:cs typeface="Tahoma" panose="020B0604030504040204" pitchFamily="34" charset="0"/>
              </a:rPr>
              <a:t>All images in these slides are attributed in the notes of the slide on which they appear and licensed as indicated.</a:t>
            </a:r>
          </a:p>
          <a:p>
            <a:endParaRPr lang="en-US" sz="1200" b="0" i="0" u="none" strike="noStrike" kern="1200" dirty="0">
              <a:solidFill>
                <a:schemeClr val="tx1"/>
              </a:solidFill>
              <a:effectLst/>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Cover Image: Microscope: </a:t>
            </a:r>
            <a:r>
              <a:rPr lang="en-US" dirty="0" err="1">
                <a:ea typeface="Tahoma" panose="020B0604030504040204" pitchFamily="34" charset="0"/>
                <a:cs typeface="Tahoma" panose="020B0604030504040204" pitchFamily="34" charset="0"/>
              </a:rPr>
              <a:t>amyloplasts</a:t>
            </a:r>
            <a:r>
              <a:rPr lang="en-US" dirty="0">
                <a:ea typeface="Tahoma" panose="020B0604030504040204" pitchFamily="34" charset="0"/>
                <a:cs typeface="Tahoma" panose="020B0604030504040204" pitchFamily="34" charset="0"/>
              </a:rPr>
              <a:t> and </a:t>
            </a:r>
            <a:r>
              <a:rPr lang="en-US" dirty="0" err="1">
                <a:ea typeface="Tahoma" panose="020B0604030504040204" pitchFamily="34" charset="0"/>
                <a:cs typeface="Tahoma" panose="020B0604030504040204" pitchFamily="34" charset="0"/>
              </a:rPr>
              <a:t>leucoplastos</a:t>
            </a:r>
            <a:r>
              <a:rPr lang="en-US" dirty="0">
                <a:ea typeface="Tahoma" panose="020B0604030504040204" pitchFamily="34" charset="0"/>
                <a:cs typeface="Tahoma" panose="020B0604030504040204" pitchFamily="34" charset="0"/>
              </a:rPr>
              <a:t>.</a:t>
            </a:r>
            <a:r>
              <a:rPr lang="en-US" baseline="0" dirty="0">
                <a:ea typeface="Tahoma" panose="020B0604030504040204" pitchFamily="34" charset="0"/>
                <a:cs typeface="Tahoma" panose="020B0604030504040204" pitchFamily="34" charset="0"/>
              </a:rPr>
              <a:t> </a:t>
            </a:r>
            <a:r>
              <a:rPr lang="en-US" b="1" baseline="0" dirty="0">
                <a:ea typeface="Tahoma" panose="020B0604030504040204" pitchFamily="34" charset="0"/>
                <a:cs typeface="Tahoma" panose="020B0604030504040204" pitchFamily="34" charset="0"/>
              </a:rPr>
              <a:t>Authored by</a:t>
            </a:r>
            <a:r>
              <a:rPr lang="en-US" baseline="0" dirty="0">
                <a:ea typeface="Tahoma" panose="020B0604030504040204" pitchFamily="34" charset="0"/>
                <a:cs typeface="Tahoma" panose="020B0604030504040204" pitchFamily="34" charset="0"/>
              </a:rPr>
              <a:t>: emanuel1901. </a:t>
            </a:r>
            <a:r>
              <a:rPr lang="en-US" b="1" baseline="0" dirty="0">
                <a:ea typeface="Tahoma" panose="020B0604030504040204" pitchFamily="34" charset="0"/>
                <a:cs typeface="Tahoma" panose="020B0604030504040204" pitchFamily="34" charset="0"/>
              </a:rPr>
              <a:t>Located at:</a:t>
            </a:r>
            <a:r>
              <a:rPr lang="en-US" baseline="0" dirty="0">
                <a:ea typeface="Tahoma" panose="020B0604030504040204" pitchFamily="34" charset="0"/>
                <a:cs typeface="Tahoma" panose="020B0604030504040204" pitchFamily="34" charset="0"/>
              </a:rPr>
              <a:t> https://</a:t>
            </a:r>
            <a:r>
              <a:rPr lang="en-US" baseline="0" dirty="0" err="1">
                <a:ea typeface="Tahoma" panose="020B0604030504040204" pitchFamily="34" charset="0"/>
                <a:cs typeface="Tahoma" panose="020B0604030504040204" pitchFamily="34" charset="0"/>
              </a:rPr>
              <a:t>pixabay.com</a:t>
            </a:r>
            <a:r>
              <a:rPr lang="en-US" baseline="0" dirty="0">
                <a:ea typeface="Tahoma" panose="020B0604030504040204" pitchFamily="34" charset="0"/>
                <a:cs typeface="Tahoma" panose="020B0604030504040204" pitchFamily="34" charset="0"/>
              </a:rPr>
              <a:t>/en/microscope-amyloplasts-leucoplastos-1221391/. </a:t>
            </a:r>
            <a:r>
              <a:rPr lang="en-US" b="1" baseline="0" dirty="0">
                <a:ea typeface="Tahoma" panose="020B0604030504040204" pitchFamily="34" charset="0"/>
                <a:cs typeface="Tahoma" panose="020B0604030504040204" pitchFamily="34" charset="0"/>
              </a:rPr>
              <a:t>License</a:t>
            </a:r>
            <a:r>
              <a:rPr lang="en-US" baseline="0" dirty="0">
                <a:ea typeface="Tahoma" panose="020B0604030504040204" pitchFamily="34" charset="0"/>
                <a:cs typeface="Tahoma" panose="020B0604030504040204" pitchFamily="34" charset="0"/>
              </a:rPr>
              <a:t>: CC0: Public Domain.</a:t>
            </a:r>
            <a:endParaRPr lang="en-US" sz="1200" b="0" i="0" u="none" strike="noStrike" kern="1200" dirty="0">
              <a:solidFill>
                <a:schemeClr val="tx1"/>
              </a:solidFill>
              <a:effectLs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382470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Ed Uthman)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259407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a: modification of work by Gray’s Anatomy; credit b: modification of work by Pearson Scott </a:t>
            </a:r>
            <a:r>
              <a:rPr lang="en-US" dirty="0" err="1"/>
              <a:t>Foresman</a:t>
            </a:r>
            <a:r>
              <a:rPr lang="en-US" dirty="0"/>
              <a:t>, donated to the Wikimedia Foundation) in </a:t>
            </a: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74949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75957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modification of work by NIH, NCBI)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226918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196769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(credit: modification of work by Ed Uthman)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394498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Tahoma" panose="020B0604030504040204" pitchFamily="34" charset="0"/>
                <a:ea typeface="+mn-ea"/>
                <a:cs typeface="+mn-cs"/>
              </a:rPr>
              <a:t>(credit: Ed Uthman) in 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263059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National Museum of Health and Medicine)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314743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modification of work by Gray’s Anatomy)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93453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2958976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All of the</a:t>
            </a:r>
            <a:r>
              <a:rPr lang="en-US" baseline="0" dirty="0"/>
              <a:t> organ systems are in their initial developmental stages. Neural tube formation is very important.</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801628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26</a:t>
            </a:fld>
            <a:endParaRPr lang="en-US"/>
          </a:p>
        </p:txBody>
      </p:sp>
    </p:spTree>
    <p:extLst>
      <p:ext uri="{BB962C8B-B14F-4D97-AF65-F5344CB8AC3E}">
        <p14:creationId xmlns:p14="http://schemas.microsoft.com/office/powerpoint/2010/main" val="1081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379068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b: modification of work by Mariana Ruiz </a:t>
            </a:r>
            <a:r>
              <a:rPr lang="en-US" dirty="0" err="1"/>
              <a:t>Villareal</a:t>
            </a:r>
            <a:r>
              <a:rPr lang="en-US" dirty="0"/>
              <a:t>; scale-bar data from Matt Russell) in </a:t>
            </a: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35743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a: modification of work by Gray’s Anatomy; credit b: modification of work by CDC)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70272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362361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dirty="0"/>
              <a:t>(credit a: modification of work by NIH; scale-bar data from Matt Russell)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4278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181627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100330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A4047">
            <a:alpha val="25000"/>
          </a:srgbClr>
        </a:solid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286271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67018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6310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8497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6264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03350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33528072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Reproductive System</a:t>
            </a:r>
          </a:p>
        </p:txBody>
      </p:sp>
      <p:sp>
        <p:nvSpPr>
          <p:cNvPr id="4" name="Subtitle 3"/>
          <p:cNvSpPr>
            <a:spLocks noGrp="1"/>
          </p:cNvSpPr>
          <p:nvPr>
            <p:ph type="subTitle" idx="1"/>
          </p:nvPr>
        </p:nvSpPr>
        <p:spPr/>
        <p:txBody>
          <a:bodyPr/>
          <a:lstStyle/>
          <a:p>
            <a:r>
              <a:rPr lang="en-US" dirty="0"/>
              <a:t>General Biology II</a:t>
            </a:r>
          </a:p>
        </p:txBody>
      </p:sp>
    </p:spTree>
    <p:extLst>
      <p:ext uri="{BB962C8B-B14F-4D97-AF65-F5344CB8AC3E}">
        <p14:creationId xmlns:p14="http://schemas.microsoft.com/office/powerpoint/2010/main" val="1457531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365128"/>
            <a:ext cx="3217287" cy="3063872"/>
          </a:xfrm>
        </p:spPr>
        <p:txBody>
          <a:bodyPr/>
          <a:lstStyle/>
          <a:p>
            <a:r>
              <a:rPr lang="en-US" dirty="0"/>
              <a:t>Female Hormone Activity</a:t>
            </a:r>
          </a:p>
        </p:txBody>
      </p:sp>
      <p:pic>
        <p:nvPicPr>
          <p:cNvPr id="8194" name="Picture 2" descr="Hormone levels during the follicular phase, ovulation, and the luteal phase are compared. During the follicular phase, LH and FSH secreted from the pituitary stimulate several follicles to grow. The follicles produce low levels of estradiol that inhibit GnRH secretion by the hypothalamus, keeping LH and FSH levels low. Low levels of estradiol also cause the endometrial arteries to constrict, resulting in menstruation. During the time leading up to ovulation, LH and FSH stimulate maturation of one of the follicles. The growing follicle begins to produce high levels of estradiol, which stimulates GnRH secretion by the hypothalamus. As a result, LH and FSH levels rise, resulting in ovulation about a day later. Estradiol also causes the endometrium to thicken. After ovulation, the ovarian cycle enters the luteal phase. LH from the pituitary stimulates growth of the corpus luteum from the ruptured follicle. The corpus luteum secretes estradiol and progesterone that block GnRH production by the hypothalamus and LH and FSH production by the pituitary. Estradiol and progesterone also cause the endometrium to further devel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014" y="0"/>
            <a:ext cx="6757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0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365128"/>
            <a:ext cx="3906982" cy="3063872"/>
          </a:xfrm>
        </p:spPr>
        <p:txBody>
          <a:bodyPr/>
          <a:lstStyle/>
          <a:p>
            <a:r>
              <a:rPr lang="en-US" dirty="0"/>
              <a:t>Hormones and the Ovarian Cycle </a:t>
            </a:r>
          </a:p>
        </p:txBody>
      </p:sp>
      <p:pic>
        <p:nvPicPr>
          <p:cNvPr id="9218" name="Picture 2" descr="The menstrual cycle encompasses both an ovarian cycle and a uterine cycle. The uterine cycle is divided into menstrual flow, the proliferative phase and the secretory phase. The ovarian cycle is separated into follicular and luteal phases. At day zero the uterine cycle enters the menstrual phase and the ovarian cycle enters the follicular phase. Menstruation begins, and the follicle inside the uterus begins to grow. The level of the pituitary hormone FSH rises slightly, while LH levels remain low. The levels of ovarian hormones estradiol and progesterone remain low. After menses the uterine cycle enters the proliferative phase and the follicle continues to grow. The level of the ovarian hormone estradiol begins to rapidly rise. Toward the end of the proliferative phase, levels of the pituitary hormones FSH and LH rise as well. Around day fourteen, just after the levels of estrogen, progesterone and estradiol reach their peak, ovulation occurs. The follicle ruptures, releasing the oocyte. The ovarian cycle enters the luteal phase. The follicle grows into a corpus luteum and then degenerates. The uterus enters the secretory phase. Progesterone levels increase and estradiol levels, which had dropped after ovulation, increase as well. Toward the end of the secretory phase estrogen and progesterone levels decrease, reaching their baseline levels around day 28. At this point menstruation be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987" y="0"/>
            <a:ext cx="5815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8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Fertilization</a:t>
            </a:r>
          </a:p>
        </p:txBody>
      </p:sp>
      <p:sp>
        <p:nvSpPr>
          <p:cNvPr id="3" name="Content Placeholder 2"/>
          <p:cNvSpPr>
            <a:spLocks noGrp="1"/>
          </p:cNvSpPr>
          <p:nvPr>
            <p:ph type="body" idx="1"/>
          </p:nvPr>
        </p:nvSpPr>
        <p:spPr/>
        <p:txBody>
          <a:bodyPr/>
          <a:lstStyle/>
          <a:p>
            <a:r>
              <a:rPr lang="en-US" dirty="0"/>
              <a:t>Internal fertilization has the advantage of protecting the fertilized egg from dehydration on land</a:t>
            </a:r>
          </a:p>
          <a:p>
            <a:r>
              <a:rPr lang="en-US" dirty="0"/>
              <a:t>The embryo is isolated within the female, which limits predation on the young</a:t>
            </a:r>
          </a:p>
          <a:p>
            <a:r>
              <a:rPr lang="en-US" dirty="0"/>
              <a:t>Internal fertilization enhances the fertilization of eggs by a specific male</a:t>
            </a:r>
          </a:p>
          <a:p>
            <a:r>
              <a:rPr lang="en-US" dirty="0"/>
              <a:t>Fewer offspring are produced through this method, but their survival rate is higher than that for external fertilization</a:t>
            </a:r>
          </a:p>
        </p:txBody>
      </p:sp>
    </p:spTree>
    <p:extLst>
      <p:ext uri="{BB962C8B-B14F-4D97-AF65-F5344CB8AC3E}">
        <p14:creationId xmlns:p14="http://schemas.microsoft.com/office/powerpoint/2010/main" val="155626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Fertilization</a:t>
            </a:r>
          </a:p>
        </p:txBody>
      </p:sp>
      <p:sp>
        <p:nvSpPr>
          <p:cNvPr id="3" name="Content Placeholder 2"/>
          <p:cNvSpPr>
            <a:spLocks noGrp="1"/>
          </p:cNvSpPr>
          <p:nvPr>
            <p:ph type="body" idx="1"/>
          </p:nvPr>
        </p:nvSpPr>
        <p:spPr/>
        <p:txBody>
          <a:bodyPr>
            <a:normAutofit/>
          </a:bodyPr>
          <a:lstStyle/>
          <a:p>
            <a:r>
              <a:rPr lang="en-US" dirty="0"/>
              <a:t>Broadcast spawning can result in a greater mixture of the genes within a group, leading to higher genetic diversity and a greater chance of species survival in a hostile environment</a:t>
            </a:r>
          </a:p>
          <a:p>
            <a:r>
              <a:rPr lang="en-US" dirty="0"/>
              <a:t>For sessile aquatic organisms like sponges, broadcast spawning is the only mechanism for fertilization and colonization of new environments</a:t>
            </a:r>
          </a:p>
          <a:p>
            <a:r>
              <a:rPr lang="en-US" dirty="0"/>
              <a:t>The presence of the fertilized eggs and developing young in the water provides opportunities for predation resulting in a loss of offspring</a:t>
            </a:r>
          </a:p>
          <a:p>
            <a:r>
              <a:rPr lang="en-US" dirty="0"/>
              <a:t>The offspring produced must mature rapidly</a:t>
            </a:r>
          </a:p>
          <a:p>
            <a:r>
              <a:rPr lang="en-US" dirty="0"/>
              <a:t> The survival rate of eggs is low</a:t>
            </a:r>
          </a:p>
        </p:txBody>
      </p:sp>
    </p:spTree>
    <p:extLst>
      <p:ext uri="{BB962C8B-B14F-4D97-AF65-F5344CB8AC3E}">
        <p14:creationId xmlns:p14="http://schemas.microsoft.com/office/powerpoint/2010/main" val="140553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Fertilization and Implantation</a:t>
            </a:r>
          </a:p>
        </p:txBody>
      </p:sp>
      <p:pic>
        <p:nvPicPr>
          <p:cNvPr id="15362" name="Picture 2" descr="Upon ovulation, an oocyte is released from the ovary and enters the fallopian tubule. Fertilization by a sperm occurs at day zero, resulting in a single-celled zygote. Around day two, the zygote undergoes cell division. More cell divisions occur on the third and fourth day, resulting in four-cell and eight-cell stages. By this time the cell mass has traveled to the end of the fallopian tube. Around day five the cell mass enters the uterus and differentiates into a blastocyst that is hollow inside, with an inner cell mass off to one side. The layer of cells on the outside of the blastocyst is called the trophoblast. Around day eight or nine the blastocyst implants in the wall of the uterus, with the inner cell mass facing th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753" y="1789782"/>
            <a:ext cx="8700247" cy="498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7" y="365129"/>
            <a:ext cx="4047508" cy="1325563"/>
          </a:xfrm>
        </p:spPr>
        <p:txBody>
          <a:bodyPr/>
          <a:lstStyle/>
          <a:p>
            <a:pPr>
              <a:lnSpc>
                <a:spcPct val="100000"/>
              </a:lnSpc>
            </a:pPr>
            <a:r>
              <a:rPr lang="en-US" dirty="0"/>
              <a:t>From Zygote to Blastula</a:t>
            </a:r>
          </a:p>
        </p:txBody>
      </p:sp>
      <p:sp>
        <p:nvSpPr>
          <p:cNvPr id="3" name="Content Placeholder 2"/>
          <p:cNvSpPr>
            <a:spLocks noGrp="1"/>
          </p:cNvSpPr>
          <p:nvPr>
            <p:ph type="body" idx="1"/>
          </p:nvPr>
        </p:nvSpPr>
        <p:spPr>
          <a:xfrm>
            <a:off x="872837" y="1825625"/>
            <a:ext cx="4047508" cy="4351338"/>
          </a:xfrm>
        </p:spPr>
        <p:txBody>
          <a:bodyPr>
            <a:normAutofit/>
          </a:bodyPr>
          <a:lstStyle/>
          <a:p>
            <a:pPr marL="0" indent="0">
              <a:buNone/>
            </a:pPr>
            <a:r>
              <a:rPr lang="en-US" dirty="0"/>
              <a:t>During cleavage, the zygote rapidly divides into multiple cells without increasing in size. (b) The cells rearrange themselves to form a hollow ball with a fluid-filled or yolk-filled cavity called the blastula</a:t>
            </a:r>
          </a:p>
        </p:txBody>
      </p:sp>
      <p:pic>
        <p:nvPicPr>
          <p:cNvPr id="10242" name="Picture 2" descr="Part A illustration shows a fertilized egg divided into two, four, eight, sixteen and thirty-two cells. Part B shows a hollow ball of cells. The cells on the surface are called the blastoderm, and the hollow center is called the blastocoel.Part B shows a hollow ball of cells. The cells on the surface are called the blastoderm, and the hollow center is called the blastoco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658" y="365128"/>
            <a:ext cx="5173342" cy="578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43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Blastula to Blastocyst</a:t>
            </a:r>
          </a:p>
        </p:txBody>
      </p:sp>
      <p:sp>
        <p:nvSpPr>
          <p:cNvPr id="3" name="Content Placeholder 2"/>
          <p:cNvSpPr>
            <a:spLocks noGrp="1"/>
          </p:cNvSpPr>
          <p:nvPr>
            <p:ph type="body" idx="1"/>
          </p:nvPr>
        </p:nvSpPr>
        <p:spPr>
          <a:xfrm>
            <a:off x="838200" y="1825625"/>
            <a:ext cx="4332514" cy="4351338"/>
          </a:xfrm>
        </p:spPr>
        <p:txBody>
          <a:bodyPr/>
          <a:lstStyle/>
          <a:p>
            <a:pPr marL="0" indent="0">
              <a:buNone/>
            </a:pPr>
            <a:r>
              <a:rPr lang="en-US" dirty="0"/>
              <a:t>The rearrangement of the cells in the mammalian blastula to two layers—the inner cell mass and the trophoblast—results in the formation of the blastocyst</a:t>
            </a:r>
          </a:p>
        </p:txBody>
      </p:sp>
      <p:pic>
        <p:nvPicPr>
          <p:cNvPr id="11266" name="Picture 2" descr="Illustration shows a hollow ball of cells with an inner cell mass clustered to one side. The exterior is called the trophob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714" y="1690691"/>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9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Gastrulation</a:t>
            </a:r>
          </a:p>
        </p:txBody>
      </p:sp>
      <p:sp>
        <p:nvSpPr>
          <p:cNvPr id="3" name="Content Placeholder 2"/>
          <p:cNvSpPr>
            <a:spLocks noGrp="1"/>
          </p:cNvSpPr>
          <p:nvPr>
            <p:ph type="body" idx="1"/>
          </p:nvPr>
        </p:nvSpPr>
        <p:spPr/>
        <p:txBody>
          <a:bodyPr/>
          <a:lstStyle/>
          <a:p>
            <a:pPr marL="0" indent="0">
              <a:buNone/>
            </a:pPr>
            <a:r>
              <a:rPr lang="en-US" dirty="0"/>
              <a:t>During gastrulation, the blastula folds upon itself to form the three layers of cells. Each of these layers is called a germ layer and each germ layer differentiates into different organ systems.</a:t>
            </a:r>
          </a:p>
        </p:txBody>
      </p:sp>
      <p:pic>
        <p:nvPicPr>
          <p:cNvPr id="12290" name="Picture 2" descr="Illustration shows cells associated with the internal endoderm, the middle mesoderm, and the external ectoderm. Lung, thyroid and digestive tissues are associated with the endoderm. Muscle, kidney and blood cells are associated with the mesoderm. Skin, neurons, and pigment cells are associated with the ectod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7486"/>
            <a:ext cx="9144000" cy="216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17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Organogenesis</a:t>
            </a:r>
          </a:p>
        </p:txBody>
      </p:sp>
      <p:sp>
        <p:nvSpPr>
          <p:cNvPr id="3" name="Content Placeholder 2"/>
          <p:cNvSpPr>
            <a:spLocks noGrp="1"/>
          </p:cNvSpPr>
          <p:nvPr>
            <p:ph type="body" idx="1"/>
          </p:nvPr>
        </p:nvSpPr>
        <p:spPr/>
        <p:txBody>
          <a:bodyPr/>
          <a:lstStyle/>
          <a:p>
            <a:pPr marL="0" indent="0">
              <a:buNone/>
            </a:pPr>
            <a:r>
              <a:rPr lang="en-US" dirty="0"/>
              <a:t>Organs form from the germ layers through the process of differentiation. During differentiation, the embryonic stem cells express specific sets of genes which will determine their ultimate cell type</a:t>
            </a:r>
          </a:p>
        </p:txBody>
      </p:sp>
    </p:spTree>
    <p:extLst>
      <p:ext uri="{BB962C8B-B14F-4D97-AF65-F5344CB8AC3E}">
        <p14:creationId xmlns:p14="http://schemas.microsoft.com/office/powerpoint/2010/main" val="114338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61" y="365129"/>
            <a:ext cx="4153353" cy="1325563"/>
          </a:xfrm>
        </p:spPr>
        <p:txBody>
          <a:bodyPr/>
          <a:lstStyle/>
          <a:p>
            <a:pPr>
              <a:lnSpc>
                <a:spcPct val="100000"/>
              </a:lnSpc>
            </a:pPr>
            <a:r>
              <a:rPr lang="en-US" dirty="0"/>
              <a:t>Forming the Neural Tube</a:t>
            </a:r>
          </a:p>
        </p:txBody>
      </p:sp>
      <p:sp>
        <p:nvSpPr>
          <p:cNvPr id="3" name="Content Placeholder 2"/>
          <p:cNvSpPr>
            <a:spLocks noGrp="1"/>
          </p:cNvSpPr>
          <p:nvPr>
            <p:ph type="body" idx="1"/>
          </p:nvPr>
        </p:nvSpPr>
        <p:spPr>
          <a:xfrm>
            <a:off x="1093561" y="2220686"/>
            <a:ext cx="4594225" cy="3956277"/>
          </a:xfrm>
        </p:spPr>
        <p:txBody>
          <a:bodyPr/>
          <a:lstStyle/>
          <a:p>
            <a:pPr marL="0" indent="0">
              <a:buNone/>
            </a:pPr>
            <a:r>
              <a:rPr lang="en-US" dirty="0"/>
              <a:t>In vertebrates the central region of the ectoderm forms the neural tube, which gives rise to the brain and the spinal cord</a:t>
            </a:r>
          </a:p>
        </p:txBody>
      </p:sp>
      <p:pic>
        <p:nvPicPr>
          <p:cNvPr id="13314" name="Picture 2" descr="Illustration shows a flat sheet. The middle of the sheet is the neural plate, and the epidermis is at either end. The neural plate border separates the neural tube from the epidermis. During convergence the plate folds, bringing the neural folds together. The neural folds fuse, joining the neural plate into a neural tube. The epidermis separates and folds around the out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961" y="0"/>
            <a:ext cx="4594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9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Sexual vs. Asexual Reproduction</a:t>
            </a:r>
          </a:p>
        </p:txBody>
      </p:sp>
      <p:sp>
        <p:nvSpPr>
          <p:cNvPr id="7" name="Text Placeholder 6"/>
          <p:cNvSpPr>
            <a:spLocks noGrp="1"/>
          </p:cNvSpPr>
          <p:nvPr>
            <p:ph type="body" idx="1"/>
          </p:nvPr>
        </p:nvSpPr>
        <p:spPr>
          <a:xfrm>
            <a:off x="1080655" y="1825625"/>
            <a:ext cx="4840533" cy="3684588"/>
          </a:xfrm>
        </p:spPr>
        <p:txBody>
          <a:bodyPr/>
          <a:lstStyle/>
          <a:p>
            <a:pPr marL="28575" indent="0">
              <a:buNone/>
            </a:pPr>
            <a:r>
              <a:rPr lang="en-US" b="1" dirty="0"/>
              <a:t>Sexual Reproduction</a:t>
            </a:r>
          </a:p>
          <a:p>
            <a:r>
              <a:rPr lang="en-US" dirty="0"/>
              <a:t>Produces offspring with novel combinations of genes</a:t>
            </a:r>
          </a:p>
          <a:p>
            <a:r>
              <a:rPr lang="en-US" dirty="0"/>
              <a:t>Can be an adaptive advantage in unstable or unpredictable environments</a:t>
            </a:r>
          </a:p>
        </p:txBody>
      </p:sp>
      <p:sp>
        <p:nvSpPr>
          <p:cNvPr id="9" name="Content Placeholder 8"/>
          <p:cNvSpPr>
            <a:spLocks noGrp="1"/>
          </p:cNvSpPr>
          <p:nvPr>
            <p:ph sz="quarter" idx="4294967295"/>
          </p:nvPr>
        </p:nvSpPr>
        <p:spPr>
          <a:xfrm>
            <a:off x="6754091" y="1825625"/>
            <a:ext cx="5437909" cy="3684588"/>
          </a:xfrm>
        </p:spPr>
        <p:txBody>
          <a:bodyPr/>
          <a:lstStyle/>
          <a:p>
            <a:pPr marL="50800" indent="0">
              <a:buNone/>
            </a:pPr>
            <a:r>
              <a:rPr lang="en-US" sz="2100" b="1" dirty="0"/>
              <a:t>Asexual Reproduction</a:t>
            </a:r>
          </a:p>
          <a:p>
            <a:r>
              <a:rPr lang="en-US" sz="2100" dirty="0"/>
              <a:t>Produces offspring with the same genes as the parent</a:t>
            </a:r>
          </a:p>
          <a:p>
            <a:r>
              <a:rPr lang="en-US" sz="2100" dirty="0"/>
              <a:t>The parent organism survived to reproduce so those were good genes if the environment remained stable</a:t>
            </a:r>
          </a:p>
        </p:txBody>
      </p:sp>
    </p:spTree>
    <p:extLst>
      <p:ext uri="{BB962C8B-B14F-4D97-AF65-F5344CB8AC3E}">
        <p14:creationId xmlns:p14="http://schemas.microsoft.com/office/powerpoint/2010/main" val="54446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Embryo</a:t>
            </a:r>
          </a:p>
        </p:txBody>
      </p:sp>
      <p:sp>
        <p:nvSpPr>
          <p:cNvPr id="3" name="Content Placeholder 2"/>
          <p:cNvSpPr>
            <a:spLocks noGrp="1"/>
          </p:cNvSpPr>
          <p:nvPr>
            <p:ph type="body" idx="1"/>
          </p:nvPr>
        </p:nvSpPr>
        <p:spPr>
          <a:xfrm>
            <a:off x="838201" y="1825625"/>
            <a:ext cx="3872754" cy="4351338"/>
          </a:xfrm>
        </p:spPr>
        <p:txBody>
          <a:bodyPr/>
          <a:lstStyle/>
          <a:p>
            <a:pPr marL="28575" indent="0">
              <a:buNone/>
            </a:pPr>
            <a:r>
              <a:rPr lang="en-US" dirty="0"/>
              <a:t>In this five-week old human embryo, </a:t>
            </a:r>
            <a:r>
              <a:rPr lang="en-US" dirty="0" err="1"/>
              <a:t>somites</a:t>
            </a:r>
            <a:r>
              <a:rPr lang="en-US" dirty="0"/>
              <a:t> are segments along the length of the body that will ultimately form ribs, lungs, and spine muscle</a:t>
            </a:r>
          </a:p>
        </p:txBody>
      </p:sp>
      <p:pic>
        <p:nvPicPr>
          <p:cNvPr id="14338" name="Picture 2" descr=" Embryo resembles a segmented earthworm with a bulging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333500"/>
            <a:ext cx="51816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5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Trimester: The Placenta </a:t>
            </a:r>
          </a:p>
        </p:txBody>
      </p:sp>
      <p:sp>
        <p:nvSpPr>
          <p:cNvPr id="3" name="Content Placeholder 2"/>
          <p:cNvSpPr>
            <a:spLocks noGrp="1"/>
          </p:cNvSpPr>
          <p:nvPr>
            <p:ph type="body" idx="1"/>
          </p:nvPr>
        </p:nvSpPr>
        <p:spPr/>
        <p:txBody>
          <a:bodyPr/>
          <a:lstStyle/>
          <a:p>
            <a:r>
              <a:rPr lang="en-US" dirty="0"/>
              <a:t>During the first two to four weeks of the first trimester, nutrition and waste are handled by the endometrial lining through diffusion</a:t>
            </a:r>
          </a:p>
          <a:p>
            <a:r>
              <a:rPr lang="en-US" dirty="0"/>
              <a:t>As the trimester progresses, the outer layer of the embryo begins to merge with the endometrium, and the </a:t>
            </a:r>
            <a:r>
              <a:rPr lang="en-US" b="1" dirty="0"/>
              <a:t>placenta</a:t>
            </a:r>
            <a:r>
              <a:rPr lang="en-US" dirty="0"/>
              <a:t> forms</a:t>
            </a:r>
          </a:p>
          <a:p>
            <a:r>
              <a:rPr lang="en-US" dirty="0"/>
              <a:t>This organ takes over the nutrient and waste requirements of the embryo and fetus, with the mother’s blood passing nutrients to the placenta and removing waste from it</a:t>
            </a:r>
          </a:p>
        </p:txBody>
      </p:sp>
    </p:spTree>
    <p:extLst>
      <p:ext uri="{BB962C8B-B14F-4D97-AF65-F5344CB8AC3E}">
        <p14:creationId xmlns:p14="http://schemas.microsoft.com/office/powerpoint/2010/main" val="228124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in the First Trimester</a:t>
            </a:r>
          </a:p>
        </p:txBody>
      </p:sp>
      <p:sp>
        <p:nvSpPr>
          <p:cNvPr id="3" name="Content Placeholder 2"/>
          <p:cNvSpPr>
            <a:spLocks noGrp="1"/>
          </p:cNvSpPr>
          <p:nvPr>
            <p:ph type="body" idx="1"/>
          </p:nvPr>
        </p:nvSpPr>
        <p:spPr>
          <a:xfrm>
            <a:off x="838200" y="1825625"/>
            <a:ext cx="5437414" cy="4351338"/>
          </a:xfrm>
        </p:spPr>
        <p:txBody>
          <a:bodyPr>
            <a:normAutofit/>
          </a:bodyPr>
          <a:lstStyle/>
          <a:p>
            <a:pPr fontAlgn="base"/>
            <a:r>
              <a:rPr lang="en-US" dirty="0"/>
              <a:t>Internal organs and body structures begin to develop during the first trimester</a:t>
            </a:r>
          </a:p>
          <a:p>
            <a:pPr fontAlgn="base"/>
            <a:r>
              <a:rPr lang="en-US" dirty="0"/>
              <a:t>By five weeks, limb buds, eyes, the heart, and liver have been basically formed though many of the organs, such as the lungs and liver, are not yet functioning</a:t>
            </a:r>
          </a:p>
          <a:p>
            <a:pPr fontAlgn="base"/>
            <a:r>
              <a:rPr lang="en-US" dirty="0"/>
              <a:t>By eight weeks, the term fetus applies, and the body is essentially formed</a:t>
            </a:r>
          </a:p>
          <a:p>
            <a:pPr fontAlgn="base"/>
            <a:r>
              <a:rPr lang="en-US" dirty="0"/>
              <a:t>At this stage the fetus is about 5 cm long</a:t>
            </a:r>
          </a:p>
        </p:txBody>
      </p:sp>
      <p:pic>
        <p:nvPicPr>
          <p:cNvPr id="16386" name="Picture 2" descr="Photo shows a human fetus, with a large bent head and a dark eye, fingers on its arm and a leg bud. The spine is visible through the back, and the stomach protrudes out as far as the leg b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07" y="1825625"/>
            <a:ext cx="3812721" cy="254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8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Trimester Fetal Development</a:t>
            </a:r>
          </a:p>
        </p:txBody>
      </p:sp>
      <p:sp>
        <p:nvSpPr>
          <p:cNvPr id="3" name="Content Placeholder 2"/>
          <p:cNvSpPr>
            <a:spLocks noGrp="1"/>
          </p:cNvSpPr>
          <p:nvPr>
            <p:ph type="body" idx="1"/>
          </p:nvPr>
        </p:nvSpPr>
        <p:spPr>
          <a:xfrm>
            <a:off x="838200" y="1825625"/>
            <a:ext cx="5372100" cy="4351338"/>
          </a:xfrm>
        </p:spPr>
        <p:txBody>
          <a:bodyPr>
            <a:normAutofit/>
          </a:bodyPr>
          <a:lstStyle/>
          <a:p>
            <a:pPr fontAlgn="base"/>
            <a:r>
              <a:rPr lang="en-US" dirty="0"/>
              <a:t>The fetus grows to about 30 cm</a:t>
            </a:r>
          </a:p>
          <a:p>
            <a:pPr fontAlgn="base"/>
            <a:r>
              <a:rPr lang="en-US" dirty="0"/>
              <a:t>It becomes active and the mother usually feels the first movements</a:t>
            </a:r>
          </a:p>
          <a:p>
            <a:pPr fontAlgn="base"/>
            <a:r>
              <a:rPr lang="en-US" dirty="0"/>
              <a:t>All organs and structures continue to develop</a:t>
            </a:r>
          </a:p>
          <a:p>
            <a:pPr fontAlgn="base"/>
            <a:r>
              <a:rPr lang="en-US" dirty="0"/>
              <a:t>The placenta has taken over the functions of nutrition and waste and the production of estrogen and progesterone</a:t>
            </a:r>
          </a:p>
          <a:p>
            <a:endParaRPr lang="en-US" dirty="0"/>
          </a:p>
        </p:txBody>
      </p:sp>
      <p:pic>
        <p:nvPicPr>
          <p:cNvPr id="17410" name="Picture 2" descr="The second trimester fetus has long arms and legs, and is attached to the placenta, which is round and larger than the fe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596" y="1825626"/>
            <a:ext cx="3847910" cy="406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1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Trimester Fetal Development</a:t>
            </a:r>
          </a:p>
        </p:txBody>
      </p:sp>
      <p:sp>
        <p:nvSpPr>
          <p:cNvPr id="3" name="Content Placeholder 2"/>
          <p:cNvSpPr>
            <a:spLocks noGrp="1"/>
          </p:cNvSpPr>
          <p:nvPr>
            <p:ph type="body" idx="1"/>
          </p:nvPr>
        </p:nvSpPr>
        <p:spPr>
          <a:xfrm>
            <a:off x="983673" y="1825625"/>
            <a:ext cx="5095999" cy="4351338"/>
          </a:xfrm>
        </p:spPr>
        <p:txBody>
          <a:bodyPr>
            <a:normAutofit/>
          </a:bodyPr>
          <a:lstStyle/>
          <a:p>
            <a:r>
              <a:rPr lang="en-US" dirty="0"/>
              <a:t>During the third trimester, the fetus grows to 3 to 4 kg and about 50 cm long</a:t>
            </a:r>
          </a:p>
          <a:p>
            <a:r>
              <a:rPr lang="en-US" dirty="0"/>
              <a:t>This is the period of the most rapid growth during the pregnancy</a:t>
            </a:r>
          </a:p>
          <a:p>
            <a:r>
              <a:rPr lang="en-US" dirty="0"/>
              <a:t>Organ development continues to birth (and some systems, such as the nervous system and liver, continue to develop after birth)</a:t>
            </a:r>
          </a:p>
        </p:txBody>
      </p:sp>
      <p:pic>
        <p:nvPicPr>
          <p:cNvPr id="18434" name="Picture 2" descr="Illustration shows a third trimester fetus, which is a fully developed baby. The fetus is up-side down and pressing on the cervix. The thick umbilical cord extends from the fetus’s belly to the uterin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470" y="1933348"/>
            <a:ext cx="3599880" cy="413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4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0" indent="0">
              <a:buNone/>
            </a:pPr>
            <a:r>
              <a:rPr lang="en-US" dirty="0"/>
              <a:t>Why is exposure to toxins especially dangerous during the first trimester?</a:t>
            </a:r>
          </a:p>
        </p:txBody>
      </p:sp>
    </p:spTree>
    <p:extLst>
      <p:ext uri="{BB962C8B-B14F-4D97-AF65-F5344CB8AC3E}">
        <p14:creationId xmlns:p14="http://schemas.microsoft.com/office/powerpoint/2010/main" val="305941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the advantages and disadvantages of asexual and sexual reproduction?</a:t>
            </a:r>
          </a:p>
          <a:p>
            <a:r>
              <a:rPr lang="en-US" dirty="0"/>
              <a:t>What is the anatomy of the human male and female reproductive system?</a:t>
            </a:r>
          </a:p>
          <a:p>
            <a:r>
              <a:rPr lang="en-US" dirty="0"/>
              <a:t>What are the roles of male and female reproductive hormones?</a:t>
            </a:r>
          </a:p>
          <a:p>
            <a:r>
              <a:rPr lang="en-US" dirty="0"/>
              <a:t>What are internal and external methods of fertilization?</a:t>
            </a:r>
          </a:p>
          <a:p>
            <a:r>
              <a:rPr lang="en-US" dirty="0"/>
              <a:t>How does the embryo form from the zygote?</a:t>
            </a:r>
          </a:p>
          <a:p>
            <a:r>
              <a:rPr lang="en-US" dirty="0"/>
              <a:t>What is the process of organogenesis and vertebrate formation?</a:t>
            </a:r>
          </a:p>
          <a:p>
            <a:r>
              <a:rPr lang="en-US" dirty="0"/>
              <a:t>What fetal development occurs during the three trimesters of gestation?</a:t>
            </a:r>
          </a:p>
          <a:p>
            <a:endParaRPr lang="en-US" dirty="0"/>
          </a:p>
          <a:p>
            <a:endParaRPr lang="en-US" dirty="0"/>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Reproductive Anatomy</a:t>
            </a:r>
          </a:p>
        </p:txBody>
      </p:sp>
      <p:pic>
        <p:nvPicPr>
          <p:cNvPr id="1026" name="Picture 2" descr="Illustration shows a cross section of the penis and testes. The penis widens at the end, into the glans, which is surrounded by the foreskin. The urethra is an opening that runs through the middle of the penis to the bladder. The tissue surrounding the urethra is the Corpus spongiosum, and above the Corpus spongiosum is the Corpus cavernosum. The testes, located immediately behind the penis, are covered by the scrotum. Seminiferous tubules are located in the testes. The epididymis partly surrounds the sac containing the seminiferous tubules. The Vas deferens is a tube connecting the seminiferous tubules to the ejaculatory duct, which begins in the prostate gland. The prostate gland is located behind and below the bladder. The seminal vesicle, located above the prostate, also connects to the seminal vesicle. The bulbourethral gland connects to the ejaculatory duct where the ejaculatory duct enters the pen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282" y="1825626"/>
            <a:ext cx="5935437" cy="475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4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of Organs in the Male Reproductive System</a:t>
            </a:r>
          </a:p>
        </p:txBody>
      </p:sp>
      <p:graphicFrame>
        <p:nvGraphicFramePr>
          <p:cNvPr id="4" name="Content Placeholder 3" descr="Table listing various male reproductive organs, their locations, and functions."/>
          <p:cNvGraphicFramePr>
            <a:graphicFrameLocks noGrp="1"/>
          </p:cNvGraphicFramePr>
          <p:nvPr>
            <p:ph idx="4294967295"/>
            <p:extLst>
              <p:ext uri="{D42A27DB-BD31-4B8C-83A1-F6EECF244321}">
                <p14:modId xmlns:p14="http://schemas.microsoft.com/office/powerpoint/2010/main" val="470282732"/>
              </p:ext>
            </p:extLst>
          </p:nvPr>
        </p:nvGraphicFramePr>
        <p:xfrm>
          <a:off x="2152650" y="1726180"/>
          <a:ext cx="7886700" cy="4711710"/>
        </p:xfrm>
        <a:graphic>
          <a:graphicData uri="http://schemas.openxmlformats.org/drawingml/2006/table">
            <a:tbl>
              <a:tblPr firstRow="1"/>
              <a:tblGrid>
                <a:gridCol w="2628900">
                  <a:extLst>
                    <a:ext uri="{9D8B030D-6E8A-4147-A177-3AD203B41FA5}">
                      <a16:colId xmlns:a16="http://schemas.microsoft.com/office/drawing/2014/main" val="522709762"/>
                    </a:ext>
                  </a:extLst>
                </a:gridCol>
                <a:gridCol w="2000250">
                  <a:extLst>
                    <a:ext uri="{9D8B030D-6E8A-4147-A177-3AD203B41FA5}">
                      <a16:colId xmlns:a16="http://schemas.microsoft.com/office/drawing/2014/main" val="2753872017"/>
                    </a:ext>
                  </a:extLst>
                </a:gridCol>
                <a:gridCol w="3257550">
                  <a:extLst>
                    <a:ext uri="{9D8B030D-6E8A-4147-A177-3AD203B41FA5}">
                      <a16:colId xmlns:a16="http://schemas.microsoft.com/office/drawing/2014/main" val="226839441"/>
                    </a:ext>
                  </a:extLst>
                </a:gridCol>
              </a:tblGrid>
              <a:tr h="389642">
                <a:tc>
                  <a:txBody>
                    <a:bodyPr/>
                    <a:lstStyle/>
                    <a:p>
                      <a:pPr algn="l" fontAlgn="ctr"/>
                      <a:r>
                        <a:rPr lang="en-US" sz="2000" b="1">
                          <a:solidFill>
                            <a:srgbClr val="000000"/>
                          </a:solidFill>
                          <a:effectLst/>
                          <a:latin typeface="Century Gothic" panose="020B0502020202020204" pitchFamily="34" charset="0"/>
                          <a:ea typeface="Tahoma" panose="020B0604030504040204" pitchFamily="34" charset="0"/>
                          <a:cs typeface="Tahoma" panose="020B0604030504040204" pitchFamily="34" charset="0"/>
                        </a:rPr>
                        <a:t>Organ</a:t>
                      </a:r>
                    </a:p>
                  </a:txBody>
                  <a:tcPr marL="199817" marR="199817" marT="74931" marB="74931"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000" b="1">
                          <a:solidFill>
                            <a:srgbClr val="000000"/>
                          </a:solidFill>
                          <a:effectLst/>
                          <a:latin typeface="Century Gothic" panose="020B0502020202020204" pitchFamily="34" charset="0"/>
                          <a:ea typeface="Tahoma" panose="020B0604030504040204" pitchFamily="34" charset="0"/>
                          <a:cs typeface="Tahoma" panose="020B0604030504040204" pitchFamily="34" charset="0"/>
                        </a:rPr>
                        <a:t>Location</a:t>
                      </a:r>
                    </a:p>
                  </a:txBody>
                  <a:tcPr marL="199817" marR="199817" marT="74931" marB="74931"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0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Function</a:t>
                      </a:r>
                    </a:p>
                  </a:txBody>
                  <a:tcPr marL="199817" marR="199817" marT="74931" marB="74931"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187308178"/>
                  </a:ext>
                </a:extLst>
              </a:tr>
              <a:tr h="339688">
                <a:tc>
                  <a:txBody>
                    <a:bodyPr/>
                    <a:lstStyle/>
                    <a:p>
                      <a:pPr algn="l" fontAlgn="ctr"/>
                      <a:r>
                        <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Scrotum</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Carry and support testes</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784330545"/>
                  </a:ext>
                </a:extLst>
              </a:tr>
              <a:tr h="579468">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Penis</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Deliver urine, copulating organ</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662370647"/>
                  </a:ext>
                </a:extLst>
              </a:tr>
              <a:tr h="579468">
                <a:tc>
                  <a:txBody>
                    <a:bodyPr/>
                    <a:lstStyle/>
                    <a:p>
                      <a:pPr algn="l" fontAlgn="ctr"/>
                      <a:r>
                        <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Testes</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Produce sperm and male hormones</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676885013"/>
                  </a:ext>
                </a:extLst>
              </a:tr>
              <a:tr h="579468">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Seminal Vesicles</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Contribute to semen production</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817273658"/>
                  </a:ext>
                </a:extLst>
              </a:tr>
              <a:tr h="579468">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Prostate Gland</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Contribute to semen production</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017471688"/>
                  </a:ext>
                </a:extLst>
              </a:tr>
              <a:tr h="339688">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Bulbourethral Glands</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20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20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Clean urethra at ejaculation</a:t>
                      </a:r>
                    </a:p>
                  </a:txBody>
                  <a:tcPr marL="199817" marR="199817" marT="49954" marB="49954"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2162275245"/>
                  </a:ext>
                </a:extLst>
              </a:tr>
            </a:tbl>
          </a:graphicData>
        </a:graphic>
      </p:graphicFrame>
    </p:spTree>
    <p:extLst>
      <p:ext uri="{BB962C8B-B14F-4D97-AF65-F5344CB8AC3E}">
        <p14:creationId xmlns:p14="http://schemas.microsoft.com/office/powerpoint/2010/main" val="224571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Sperm</a:t>
            </a:r>
          </a:p>
        </p:txBody>
      </p:sp>
      <p:sp>
        <p:nvSpPr>
          <p:cNvPr id="3" name="Content Placeholder 2"/>
          <p:cNvSpPr>
            <a:spLocks noGrp="1"/>
          </p:cNvSpPr>
          <p:nvPr>
            <p:ph type="body" idx="1"/>
          </p:nvPr>
        </p:nvSpPr>
        <p:spPr/>
        <p:txBody>
          <a:bodyPr/>
          <a:lstStyle/>
          <a:p>
            <a:pPr marL="0" indent="0">
              <a:buNone/>
            </a:pPr>
            <a:r>
              <a:rPr lang="en-US" dirty="0"/>
              <a:t>Human sperm, visualized using scanning electron microscopy, have a flagellum, neck, and head</a:t>
            </a:r>
          </a:p>
        </p:txBody>
      </p:sp>
      <p:pic>
        <p:nvPicPr>
          <p:cNvPr id="3074" name="Picture 2" descr="Micrograph shows human sperm, which have an oval head about 3 microns across and a very long flagellum. Illustration shows that the head is surrounded by the acrosome. The part of the tail closest to the head, called the neck, is thicker than the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3150826"/>
            <a:ext cx="8515350" cy="319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11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Reproductive Anatomy</a:t>
            </a:r>
          </a:p>
        </p:txBody>
      </p:sp>
      <p:pic>
        <p:nvPicPr>
          <p:cNvPr id="4098" name="Picture 2" descr="Side and front views of female reproductive organs are shown. The vagina is wide at the bottom, and narrows into the cervix. Above the cervix is the uterus, which is shaped like a triangle pointing down. Fallopian tubes extend from the top sides of the uterus. The Fallopian tubes curve back in toward the uterus, and end in fingerlike appendages called fimbriae. The ovaries are located between the fimbriae and the uterus. The urethra is located in front of the vagina, and the rectum is located behind. The clitoris is a structure located in front of the urethra. The labia minora and labia majora are folds of tissue on either side of the vagina."/>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846695" y="1690690"/>
            <a:ext cx="9112250" cy="444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1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Reproductive Organs</a:t>
            </a:r>
          </a:p>
        </p:txBody>
      </p:sp>
      <p:graphicFrame>
        <p:nvGraphicFramePr>
          <p:cNvPr id="4" name="Content Placeholder 3" descr="Table listing various female reproductive organs, their locations, and functions."/>
          <p:cNvGraphicFramePr>
            <a:graphicFrameLocks noGrp="1"/>
          </p:cNvGraphicFramePr>
          <p:nvPr>
            <p:ph idx="4294967295"/>
            <p:extLst>
              <p:ext uri="{D42A27DB-BD31-4B8C-83A1-F6EECF244321}">
                <p14:modId xmlns:p14="http://schemas.microsoft.com/office/powerpoint/2010/main" val="3900678958"/>
              </p:ext>
            </p:extLst>
          </p:nvPr>
        </p:nvGraphicFramePr>
        <p:xfrm>
          <a:off x="2080372" y="1598903"/>
          <a:ext cx="8031256" cy="4893970"/>
        </p:xfrm>
        <a:graphic>
          <a:graphicData uri="http://schemas.openxmlformats.org/drawingml/2006/table">
            <a:tbl>
              <a:tblPr firstRow="1"/>
              <a:tblGrid>
                <a:gridCol w="2269701">
                  <a:extLst>
                    <a:ext uri="{9D8B030D-6E8A-4147-A177-3AD203B41FA5}">
                      <a16:colId xmlns:a16="http://schemas.microsoft.com/office/drawing/2014/main" val="1940504011"/>
                    </a:ext>
                  </a:extLst>
                </a:gridCol>
                <a:gridCol w="1563020">
                  <a:extLst>
                    <a:ext uri="{9D8B030D-6E8A-4147-A177-3AD203B41FA5}">
                      <a16:colId xmlns:a16="http://schemas.microsoft.com/office/drawing/2014/main" val="3659021727"/>
                    </a:ext>
                  </a:extLst>
                </a:gridCol>
                <a:gridCol w="4198535">
                  <a:extLst>
                    <a:ext uri="{9D8B030D-6E8A-4147-A177-3AD203B41FA5}">
                      <a16:colId xmlns:a16="http://schemas.microsoft.com/office/drawing/2014/main" val="929896474"/>
                    </a:ext>
                  </a:extLst>
                </a:gridCol>
              </a:tblGrid>
              <a:tr h="240068">
                <a:tc>
                  <a:txBody>
                    <a:bodyPr/>
                    <a:lstStyle/>
                    <a:p>
                      <a:pPr algn="l" fontAlgn="ctr"/>
                      <a:r>
                        <a:rPr lang="en-US" sz="18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Organ</a:t>
                      </a:r>
                    </a:p>
                  </a:txBody>
                  <a:tcPr marL="183214" marR="183214" marT="68705" marB="68705"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Location</a:t>
                      </a:r>
                    </a:p>
                  </a:txBody>
                  <a:tcPr marL="183214" marR="183214" marT="68705" marB="68705"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b="1"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Function</a:t>
                      </a:r>
                    </a:p>
                  </a:txBody>
                  <a:tcPr marL="183214" marR="183214" marT="68705" marB="68705"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506863243"/>
                  </a:ext>
                </a:extLst>
              </a:tr>
              <a:tr h="213362">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Clitoris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Sensory organ</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813895533"/>
                  </a:ext>
                </a:extLst>
              </a:tr>
              <a:tr h="309797">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Mons pubis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Fatty area overlying pubic bone</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3561755907"/>
                  </a:ext>
                </a:extLst>
              </a:tr>
              <a:tr h="213362">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Labia majora</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Covers labia minora</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15362938"/>
                  </a:ext>
                </a:extLst>
              </a:tr>
              <a:tr h="213362">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Labia minora</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Covers vestibule</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104764119"/>
                  </a:ext>
                </a:extLst>
              </a:tr>
              <a:tr h="373310">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Greater vestibular glands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Secrete mucus; lubricate vagina</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960421701"/>
                  </a:ext>
                </a:extLst>
              </a:tr>
              <a:tr h="213362">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Breast</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External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Produce and deliver milk</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015344171"/>
                  </a:ext>
                </a:extLst>
              </a:tr>
              <a:tr h="213362">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Ovaries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Carry and develop eggs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4183912071"/>
                  </a:ext>
                </a:extLst>
              </a:tr>
              <a:tr h="373310">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Oviducts (Fallopian tubes)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Transport egg to uterus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635009812"/>
                  </a:ext>
                </a:extLst>
              </a:tr>
              <a:tr h="213362">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Uterus</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Support developing embryo</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2780618083"/>
                  </a:ext>
                </a:extLst>
              </a:tr>
              <a:tr h="533257">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Vagina</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Internal</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Common tube for intercourse, birth canal, passing menstrual flow</a:t>
                      </a:r>
                    </a:p>
                  </a:txBody>
                  <a:tcPr marL="183214" marR="183214" marT="45804" marB="45804"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549589707"/>
                  </a:ext>
                </a:extLst>
              </a:tr>
            </a:tbl>
          </a:graphicData>
        </a:graphic>
      </p:graphicFrame>
    </p:spTree>
    <p:extLst>
      <p:ext uri="{BB962C8B-B14F-4D97-AF65-F5344CB8AC3E}">
        <p14:creationId xmlns:p14="http://schemas.microsoft.com/office/powerpoint/2010/main" val="168018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Follicles in the Ovary</a:t>
            </a:r>
          </a:p>
        </p:txBody>
      </p:sp>
      <p:sp>
        <p:nvSpPr>
          <p:cNvPr id="3" name="Content Placeholder 2"/>
          <p:cNvSpPr>
            <a:spLocks noGrp="1"/>
          </p:cNvSpPr>
          <p:nvPr>
            <p:ph type="body" idx="1"/>
          </p:nvPr>
        </p:nvSpPr>
        <p:spPr>
          <a:xfrm>
            <a:off x="838200" y="1454727"/>
            <a:ext cx="10515600" cy="4722236"/>
          </a:xfrm>
        </p:spPr>
        <p:txBody>
          <a:bodyPr/>
          <a:lstStyle/>
          <a:p>
            <a:pPr marL="28575" indent="0">
              <a:buNone/>
            </a:pPr>
            <a:r>
              <a:rPr lang="en-US" dirty="0"/>
              <a:t>Oocytes develop in (a) follicles, located in the ovary. At the beginning of the menstrual cycle, the follicle matures. At ovulation, the follicle ruptures, releasing the egg. The follicle becomes a corpus luteum, which eventually degenerates. The (b) follicle in this light micrograph has an oocyte at its center. </a:t>
            </a:r>
          </a:p>
        </p:txBody>
      </p:sp>
      <p:pic>
        <p:nvPicPr>
          <p:cNvPr id="6146" name="Picture 2" descr="Illustration A shows a cross section of a human ovary, which is oval with a stem-like structure at one end that anchors it to the uterus. The central part of the ovary is the medulla, and the outer part is the cortex. Follicles exist in the cortex. Small, immature follicles are located near this stem-like structure. As a follicle matures, it grows and moves toward the edge of the ovary opposite the stem, it ruptures, releasing the egg. The follicle is now called a corpus luteum. The corpus luteum matures and moves back toward the stem, along the opposite edge of the ovary from which the follicle matured. The corpus luteum shrinks and eventually disintegrates. The light micrograph shows an oval follicle with a large oocyte located at the center. Around the oocyte are much smaller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82563"/>
            <a:ext cx="91440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6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Hormone</a:t>
            </a:r>
            <a:r>
              <a:rPr lang="en-US" baseline="0" dirty="0"/>
              <a:t> Activity</a:t>
            </a:r>
            <a:endParaRPr lang="en-US" dirty="0"/>
          </a:p>
        </p:txBody>
      </p:sp>
      <p:pic>
        <p:nvPicPr>
          <p:cNvPr id="7170" name="Picture 2" descr="Hormonal control of the male reproductive system is mediated by the hypothalamus, anterior pituitary and testes. The hypothalamus releases GnRN, causing the anterior pituitary to release LH and FSH. FSH and LH both act on the testes. FSH stimulates the Sertoli cells in the testes to facilitate spermatogenesis and to secrete inhibin. LH causes the Leydig cells in the testes to secrete testosterone. Testosterone further stimulates spermatogenesis by the Sertoli cells, but inhibits GnRH, LH, and FSH production by the hypothalamus and anterior pituitary. Inhibin secreted by Sertoli cells also inhibits FSH and LH production by the anterior pituitary."/>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247323" y="2183245"/>
            <a:ext cx="8642350" cy="36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24573"/>
      </p:ext>
    </p:extLst>
  </p:cSld>
  <p:clrMapOvr>
    <a:masterClrMapping/>
  </p:clrMapOvr>
</p:sld>
</file>

<file path=ppt/theme/theme1.xml><?xml version="1.0" encoding="utf-8"?>
<a:theme xmlns:a="http://schemas.openxmlformats.org/drawingml/2006/main" name="Theme2020">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20" id="{00977985-12D8-EC49-A63B-74525E3696D0}" vid="{962D5CC6-41C5-7D4B-831B-E034D5772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Theme2020</Template>
  <TotalTime>8626</TotalTime>
  <Words>2135</Words>
  <Application>Microsoft Office PowerPoint</Application>
  <PresentationFormat>Widescreen</PresentationFormat>
  <Paragraphs>182</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Tahoma</vt:lpstr>
      <vt:lpstr>Theme2020</vt:lpstr>
      <vt:lpstr>Reproductive System</vt:lpstr>
      <vt:lpstr>Sexual vs. Asexual Reproduction</vt:lpstr>
      <vt:lpstr>Male Reproductive Anatomy</vt:lpstr>
      <vt:lpstr>Function of Organs in the Male Reproductive System</vt:lpstr>
      <vt:lpstr>Sperm</vt:lpstr>
      <vt:lpstr>Female Reproductive Anatomy</vt:lpstr>
      <vt:lpstr>Female Reproductive Organs</vt:lpstr>
      <vt:lpstr>Follicles in the Ovary</vt:lpstr>
      <vt:lpstr>Male Hormone Activity</vt:lpstr>
      <vt:lpstr>Female Hormone Activity</vt:lpstr>
      <vt:lpstr>Hormones and the Ovarian Cycle </vt:lpstr>
      <vt:lpstr>Internal Fertilization</vt:lpstr>
      <vt:lpstr>External Fertilization</vt:lpstr>
      <vt:lpstr>Human Fertilization and Implantation</vt:lpstr>
      <vt:lpstr>From Zygote to Blastula</vt:lpstr>
      <vt:lpstr>From Blastula to Blastocyst</vt:lpstr>
      <vt:lpstr>Gastrulation</vt:lpstr>
      <vt:lpstr>Organogenesis</vt:lpstr>
      <vt:lpstr>Forming the Neural Tube</vt:lpstr>
      <vt:lpstr>The Embryo</vt:lpstr>
      <vt:lpstr>The First Trimester: The Placenta </vt:lpstr>
      <vt:lpstr>Development in the First Trimester</vt:lpstr>
      <vt:lpstr>Second Trimester Fetal Development</vt:lpstr>
      <vt:lpstr>Third Trimester Fetal Development</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Villalba, Stephanie</cp:lastModifiedBy>
  <cp:revision>363</cp:revision>
  <dcterms:created xsi:type="dcterms:W3CDTF">2017-01-24T14:54:50Z</dcterms:created>
  <dcterms:modified xsi:type="dcterms:W3CDTF">2022-07-29T02:39:16Z</dcterms:modified>
</cp:coreProperties>
</file>