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22"/>
  </p:handoutMasterIdLst>
  <p:sldIdLst>
    <p:sldId id="256" r:id="rId2"/>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94591" autoAdjust="0"/>
  </p:normalViewPr>
  <p:slideViewPr>
    <p:cSldViewPr snapToGrid="0" snapToObjects="1">
      <p:cViewPr varScale="1">
        <p:scale>
          <a:sx n="105" d="100"/>
          <a:sy n="105" d="100"/>
        </p:scale>
        <p:origin x="17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pPr/>
              <a:t>09/11/17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pPr/>
              <a:t>‹#›</a:t>
            </a:fld>
            <a:endParaRPr lang="en-US" dirty="0"/>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11,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11,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11,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11,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11,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5549082"/>
            <a:ext cx="1226434" cy="833592"/>
          </a:xfrm>
          <a:prstGeom prst="rect">
            <a:avLst/>
          </a:prstGeom>
        </p:spPr>
      </p:pic>
      <p:pic>
        <p:nvPicPr>
          <p:cNvPr id="4" name="Figure" descr="U.S. History"/>
          <p:cNvPicPr>
            <a:picLocks noChangeAspect="1"/>
          </p:cNvPicPr>
          <p:nvPr/>
        </p:nvPicPr>
        <p:blipFill>
          <a:blip r:embed="rId3" cstate="print"/>
          <a:stretch>
            <a:fillRect/>
          </a:stretch>
        </p:blipFill>
        <p:spPr>
          <a:xfrm>
            <a:off x="3562758" y="2518313"/>
            <a:ext cx="2010682" cy="2602058"/>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4626"/>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12 Cotton is King: The Antebellum South, 1800–1860</a:t>
            </a:r>
          </a:p>
          <a:p>
            <a:pPr algn="ctr"/>
            <a:r>
              <a:rPr lang="en-US" sz="1600" cap="none" dirty="0">
                <a:solidFill>
                  <a:schemeClr val="tx1"/>
                </a:solidFill>
                <a:latin typeface="+mn-lt"/>
              </a:rPr>
              <a:t>PowerPoint Image Slideshow</a:t>
            </a:r>
          </a:p>
        </p:txBody>
      </p:sp>
      <p:sp>
        <p:nvSpPr>
          <p:cNvPr id="8" name="Title">
            <a:extLst>
              <a:ext uri="{FF2B5EF4-FFF2-40B4-BE49-F238E27FC236}">
                <a16:creationId xmlns:a16="http://schemas.microsoft.com/office/drawing/2014/main" id="{B54AA288-8144-42A6-BBD0-F13CA3D6B681}"/>
              </a:ext>
            </a:extLst>
          </p:cNvPr>
          <p:cNvSpPr>
            <a:spLocks noGrp="1"/>
          </p:cNvSpPr>
          <p:nvPr>
            <p:ph type="title" idx="4294967295"/>
          </p:nvPr>
        </p:nvSpPr>
        <p:spPr>
          <a:xfrm>
            <a:off x="0" y="796059"/>
            <a:ext cx="9144000" cy="628870"/>
          </a:xfrm>
        </p:spPr>
        <p:txBody>
          <a:bodyPr>
            <a:noAutofit/>
          </a:bodyPr>
          <a:lstStyle/>
          <a:p>
            <a:pPr algn="ctr"/>
            <a:r>
              <a:rPr lang="en-US" sz="3600" dirty="0"/>
              <a:t>U.S. History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37EE0D9B-A484-46D9-BB36-CB7DFE15324F}"/>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Figure" descr="A collage painting depicts a tall, dark-skinned woman standing beside her small daughter, who has more European features, with lighter skin and curly, dark hair. Both women are elaborately dressed. In the background, a large, stately house is visible."/>
          <p:cNvPicPr>
            <a:picLocks noGrp="1" noChangeAspect="1"/>
          </p:cNvPicPr>
          <p:nvPr>
            <p:ph type="pic" sz="quarter" idx="13"/>
          </p:nvPr>
        </p:nvPicPr>
        <p:blipFill>
          <a:blip r:embed="rId2"/>
          <a:stretch>
            <a:fillRect/>
          </a:stretch>
        </p:blipFill>
        <p:spPr>
          <a:xfrm>
            <a:off x="4489450" y="1294530"/>
            <a:ext cx="4030663" cy="488330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In this late eighteenth-century painting, a free woman of color stands with her quadroon daughter in New Orleans. Families with members that had widely varying ethnic characteristics were not uncommon at the time, especially in the larger cities.</a:t>
            </a:r>
          </a:p>
        </p:txBody>
      </p:sp>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12.9</a:t>
            </a:r>
          </a:p>
        </p:txBody>
      </p:sp>
    </p:spTree>
    <p:extLst>
      <p:ext uri="{BB962C8B-B14F-4D97-AF65-F5344CB8AC3E}">
        <p14:creationId xmlns:p14="http://schemas.microsoft.com/office/powerpoint/2010/main" val="1793688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D1098606-4FBD-425A-8452-623E936B8281}"/>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a:t>
            </a:r>
            <a:r>
              <a:rPr lang="en-US" sz="1600" i="1" dirty="0"/>
              <a:t>Sale of Estates, Pictures and Slaves in the Rotunda, New Orleans </a:t>
            </a:r>
            <a:r>
              <a:rPr lang="en-US" sz="1600" dirty="0"/>
              <a:t>(1853) by J. M. Starling, it is clear that slaves are considered property to be auctioned off, just like pictures or other items.</a:t>
            </a:r>
          </a:p>
        </p:txBody>
      </p:sp>
      <p:pic>
        <p:nvPicPr>
          <p:cNvPr id="9" name="Figure" descr="An illustration depicts the auction of slaves and material goods beneath a large, ornate rotunda. On the center auction block, an auctioneer calls for bids on a slave man, woman, and child. On auction blocks to either side, auctioneers sell off large paintings and other goods. Well-dressed people crowd the room and haggle over the items for sale."/>
          <p:cNvPicPr>
            <a:picLocks noGrp="1" noChangeAspect="1"/>
          </p:cNvPicPr>
          <p:nvPr>
            <p:ph type="pic" sz="quarter" idx="13"/>
          </p:nvPr>
        </p:nvPicPr>
        <p:blipFill>
          <a:blip r:embed="rId2"/>
          <a:stretch>
            <a:fillRect/>
          </a:stretch>
        </p:blipFill>
        <p:spPr>
          <a:xfrm>
            <a:off x="2102243" y="1122386"/>
            <a:ext cx="4772824"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12.10</a:t>
            </a:r>
          </a:p>
        </p:txBody>
      </p:sp>
    </p:spTree>
    <p:extLst>
      <p:ext uri="{BB962C8B-B14F-4D97-AF65-F5344CB8AC3E}">
        <p14:creationId xmlns:p14="http://schemas.microsoft.com/office/powerpoint/2010/main" val="1039996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FC219C83-E082-4592-85C6-A178DBFEC44D}"/>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As the wealth of the antebellum South increased, it also became more unequally distributed, and an ever-smaller percentage of slaveholders held a substantial number of slaves.</a:t>
            </a:r>
          </a:p>
        </p:txBody>
      </p:sp>
      <p:pic>
        <p:nvPicPr>
          <p:cNvPr id="9" name="Figure" descr="A pie chart entitled “White Class Structure in the South, 1860” shows percentages of non-slaveholders (76.1%), slaveholders with 1 to 9 slaves (17.2%), slaveholders with 10 to 99 slaves (6.6%), and slaveholders with more than 100 slaves (0.1%)."/>
          <p:cNvPicPr>
            <a:picLocks noGrp="1" noChangeAspect="1"/>
          </p:cNvPicPr>
          <p:nvPr>
            <p:ph type="pic" sz="quarter" idx="13"/>
          </p:nvPr>
        </p:nvPicPr>
        <p:blipFill>
          <a:blip r:embed="rId2"/>
          <a:stretch>
            <a:fillRect/>
          </a:stretch>
        </p:blipFill>
        <p:spPr>
          <a:xfrm>
            <a:off x="2715892" y="1122386"/>
            <a:ext cx="3545526"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12.11</a:t>
            </a:r>
          </a:p>
        </p:txBody>
      </p:sp>
    </p:spTree>
    <p:extLst>
      <p:ext uri="{BB962C8B-B14F-4D97-AF65-F5344CB8AC3E}">
        <p14:creationId xmlns:p14="http://schemas.microsoft.com/office/powerpoint/2010/main" val="1039996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16102E81-0E83-4D39-85D8-ABBDA3D1BCFD}"/>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grand house of Edward Lloyd V advertised the status and wealth of its owner. In its heyday, the Lloyd family’s plantation boasted holdings of forty-two thousand acres and one thousand slaves.</a:t>
            </a:r>
          </a:p>
        </p:txBody>
      </p:sp>
      <p:pic>
        <p:nvPicPr>
          <p:cNvPr id="9" name="Figure" descr="&quot;A photo shows the Lloyd plantation."/>
          <p:cNvPicPr>
            <a:picLocks noGrp="1" noChangeAspect="1"/>
          </p:cNvPicPr>
          <p:nvPr>
            <p:ph type="pic" sz="quarter" idx="13"/>
          </p:nvPr>
        </p:nvPicPr>
        <p:blipFill>
          <a:blip r:embed="rId2"/>
          <a:stretch>
            <a:fillRect/>
          </a:stretch>
        </p:blipFill>
        <p:spPr>
          <a:xfrm>
            <a:off x="2009041" y="1122386"/>
            <a:ext cx="4959228"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12.12</a:t>
            </a:r>
          </a:p>
        </p:txBody>
      </p:sp>
    </p:spTree>
    <p:extLst>
      <p:ext uri="{BB962C8B-B14F-4D97-AF65-F5344CB8AC3E}">
        <p14:creationId xmlns:p14="http://schemas.microsoft.com/office/powerpoint/2010/main" val="1039996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E25403FB-EF17-4630-97FC-016F3531C157}"/>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this painting by Felix Octavius Carr Darley, a yeoman farmer carrying a scythe follows his livestock down the road.</a:t>
            </a:r>
          </a:p>
        </p:txBody>
      </p:sp>
      <p:pic>
        <p:nvPicPr>
          <p:cNvPr id="9" name="Figure" descr="A painting shows a yeoman farmer, carrying a scythe, as he follows a few cattle down the road."/>
          <p:cNvPicPr>
            <a:picLocks noGrp="1" noChangeAspect="1"/>
          </p:cNvPicPr>
          <p:nvPr>
            <p:ph type="pic" sz="quarter" idx="13"/>
          </p:nvPr>
        </p:nvPicPr>
        <p:blipFill>
          <a:blip r:embed="rId2"/>
          <a:stretch>
            <a:fillRect/>
          </a:stretch>
        </p:blipFill>
        <p:spPr>
          <a:xfrm>
            <a:off x="2059781" y="1122386"/>
            <a:ext cx="4857749"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12.13</a:t>
            </a:r>
          </a:p>
        </p:txBody>
      </p:sp>
    </p:spTree>
    <p:extLst>
      <p:ext uri="{BB962C8B-B14F-4D97-AF65-F5344CB8AC3E}">
        <p14:creationId xmlns:p14="http://schemas.microsoft.com/office/powerpoint/2010/main" val="1039996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96637280-33EA-440A-8B18-1609427ED498}"/>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Modern Tribunal and Arbiter of Men’s Differences,” an illustration that appeared on the cover of </a:t>
            </a:r>
            <a:r>
              <a:rPr lang="en-US" sz="1600" i="1" dirty="0">
                <a:solidFill>
                  <a:schemeClr val="tx1"/>
                </a:solidFill>
              </a:rPr>
              <a:t>The Mascot, </a:t>
            </a:r>
            <a:r>
              <a:rPr lang="en-US" sz="1600" dirty="0">
                <a:solidFill>
                  <a:schemeClr val="tx1"/>
                </a:solidFill>
              </a:rPr>
              <a:t>a newspaper published in nineteenth-century New Orleans, reveals the importance of dueling in southern culture; it shows men bowing before an altar on which are laid a pistol and knife.</a:t>
            </a:r>
          </a:p>
        </p:txBody>
      </p:sp>
      <p:pic>
        <p:nvPicPr>
          <p:cNvPr id="6" name="Figure" descr="The cover of The Mascot magazine from March 20, 1886, is shown. An illustration entitled “The Modern Tribunal and Arbiter of Men’s Differences” depicts a group of well-dressed men holding their hats as they bow before an altar, on top of which lie a larger-than-life pistol and knife."/>
          <p:cNvPicPr>
            <a:picLocks noGrp="1" noChangeAspect="1"/>
          </p:cNvPicPr>
          <p:nvPr>
            <p:ph type="pic" sz="quarter" idx="13"/>
          </p:nvPr>
        </p:nvPicPr>
        <p:blipFill>
          <a:blip r:embed="rId2"/>
          <a:stretch>
            <a:fillRect/>
          </a:stretch>
        </p:blipFill>
        <p:spPr>
          <a:xfrm>
            <a:off x="526579" y="1108075"/>
            <a:ext cx="3893491" cy="5256213"/>
          </a:xfrm>
        </p:spPr>
      </p:pic>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12.14</a:t>
            </a:r>
          </a:p>
        </p:txBody>
      </p:sp>
    </p:spTree>
    <p:extLst>
      <p:ext uri="{BB962C8B-B14F-4D97-AF65-F5344CB8AC3E}">
        <p14:creationId xmlns:p14="http://schemas.microsoft.com/office/powerpoint/2010/main" val="3285096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200414EC-935F-423E-AF55-7352177C1BDB}"/>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Figure" descr="A drawing shows an elaborately dressed young woman walking through a town, averting her gaze from the groups of nearby men who watch and whisper about her."/>
          <p:cNvPicPr>
            <a:picLocks noGrp="1" noChangeAspect="1"/>
          </p:cNvPicPr>
          <p:nvPr>
            <p:ph type="pic" sz="quarter" idx="13"/>
          </p:nvPr>
        </p:nvPicPr>
        <p:blipFill>
          <a:blip r:embed="rId2"/>
          <a:stretch>
            <a:fillRect/>
          </a:stretch>
        </p:blipFill>
        <p:spPr>
          <a:xfrm>
            <a:off x="4489450" y="1379794"/>
            <a:ext cx="4030663" cy="4712775"/>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This cover illustration from </a:t>
            </a:r>
            <a:r>
              <a:rPr lang="en-US" sz="1600" i="1" dirty="0">
                <a:solidFill>
                  <a:schemeClr val="tx1"/>
                </a:solidFill>
              </a:rPr>
              <a:t>Harper’s Weekly </a:t>
            </a:r>
            <a:r>
              <a:rPr lang="en-US" sz="1600" dirty="0">
                <a:solidFill>
                  <a:schemeClr val="tx1"/>
                </a:solidFill>
              </a:rPr>
              <a:t>in 1861 shows the ideal of southern womanhood.</a:t>
            </a:r>
          </a:p>
        </p:txBody>
      </p:sp>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12.15</a:t>
            </a:r>
          </a:p>
        </p:txBody>
      </p:sp>
    </p:spTree>
    <p:extLst>
      <p:ext uri="{BB962C8B-B14F-4D97-AF65-F5344CB8AC3E}">
        <p14:creationId xmlns:p14="http://schemas.microsoft.com/office/powerpoint/2010/main" val="1793688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21B6FF03-30EA-4B6A-B714-23011FD2E2B8}"/>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John C. Calhoun, shown here in a ca. 1845 portrait by George Alexander Healy, defended states’ rights, especially the right of the southern states to protect slavery from a hostile northern majority.</a:t>
            </a:r>
          </a:p>
        </p:txBody>
      </p:sp>
      <p:pic>
        <p:nvPicPr>
          <p:cNvPr id="6" name="Figure" descr="A portrait of John C. Calhoun is shown."/>
          <p:cNvPicPr>
            <a:picLocks noGrp="1" noChangeAspect="1"/>
          </p:cNvPicPr>
          <p:nvPr>
            <p:ph type="pic" sz="quarter" idx="13"/>
          </p:nvPr>
        </p:nvPicPr>
        <p:blipFill>
          <a:blip r:embed="rId2"/>
          <a:stretch>
            <a:fillRect/>
          </a:stretch>
        </p:blipFill>
        <p:spPr>
          <a:xfrm>
            <a:off x="457200" y="1239288"/>
            <a:ext cx="4032250" cy="4993786"/>
          </a:xfrm>
        </p:spPr>
      </p:pic>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12.16</a:t>
            </a:r>
          </a:p>
        </p:txBody>
      </p:sp>
    </p:spTree>
    <p:extLst>
      <p:ext uri="{BB962C8B-B14F-4D97-AF65-F5344CB8AC3E}">
        <p14:creationId xmlns:p14="http://schemas.microsoft.com/office/powerpoint/2010/main" val="3285096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B16A91A2-268D-40EF-94E3-1F4B09B4EC93}"/>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1857 illustration by an advocate of polygenism indicates that the “Negro” occupies a place between the Greeks and chimpanzees. What does this image reveal about the methods of those who advocated polygenism?</a:t>
            </a:r>
          </a:p>
        </p:txBody>
      </p:sp>
      <p:pic>
        <p:nvPicPr>
          <p:cNvPr id="9" name="Figure" descr="Two facing pages of illustrations depict the skulls of various humans and animals. On the first page, these include “Apollo Belvidere,” a Greek statuary head shown beside a skull labeled “Greek”; beneath this, “Negro,” a black man’s head shown beside a skull labeled “Creole Negro”; and at the bottom, “Young Chimpanzee,” a chimpanzee’s head shown beside a skull labeled “Young Chimpanzee.” On the opposite page, various drawings of animals and black humans are labeled “Orang-Outan”; “Hottentot Wagoner—Caffre War”; “Chimpanzee”; “Hottentot from Somerset”; “Mobile Negro, 1853”; and “Negro, 8200 Years Old.”"/>
          <p:cNvPicPr>
            <a:picLocks noGrp="1" noChangeAspect="1"/>
          </p:cNvPicPr>
          <p:nvPr>
            <p:ph type="pic" sz="quarter" idx="13"/>
          </p:nvPr>
        </p:nvPicPr>
        <p:blipFill>
          <a:blip r:embed="rId2"/>
          <a:stretch>
            <a:fillRect/>
          </a:stretch>
        </p:blipFill>
        <p:spPr>
          <a:xfrm>
            <a:off x="2051106" y="1122386"/>
            <a:ext cx="4875098"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12.17</a:t>
            </a:r>
          </a:p>
        </p:txBody>
      </p:sp>
    </p:spTree>
    <p:extLst>
      <p:ext uri="{BB962C8B-B14F-4D97-AF65-F5344CB8AC3E}">
        <p14:creationId xmlns:p14="http://schemas.microsoft.com/office/powerpoint/2010/main" val="1039996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982AE694-6FAF-4408-9206-054E66752EC6}"/>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i="1" dirty="0"/>
              <a:t>The “Ostend Doctrine” </a:t>
            </a:r>
            <a:r>
              <a:rPr lang="en-US" sz="1600" dirty="0"/>
              <a:t>(1856), by artist Louis Maurer and lithographer Nathaniel Currier, mocks James Buchanan by depicting him being robbed, just as many northerners believed slaveholders were attempting to rob Spain. The thugs robbing Buchanan use specific phrases from the Ostend Manifesto as they relieve him of his belongings.</a:t>
            </a:r>
          </a:p>
        </p:txBody>
      </p:sp>
      <p:pic>
        <p:nvPicPr>
          <p:cNvPr id="9" name="Figure" descr="A cartoon entitled The “Ostend Doctrine” shows James Buchanan being robbed by four thugs, all of whom use specific phrases from the Ostend Manifesto as they relieve Buchanan of his belongings. For example, one says, “Come let’s have that ticker [watch] or you’ll find that ‘Considerations exist which render delay’ in doing so ‘Exceedingly dangerous’ to your head.”"/>
          <p:cNvPicPr>
            <a:picLocks noGrp="1" noChangeAspect="1"/>
          </p:cNvPicPr>
          <p:nvPr>
            <p:ph type="pic" sz="quarter" idx="13"/>
          </p:nvPr>
        </p:nvPicPr>
        <p:blipFill>
          <a:blip r:embed="rId2"/>
          <a:stretch>
            <a:fillRect/>
          </a:stretch>
        </p:blipFill>
        <p:spPr>
          <a:xfrm>
            <a:off x="2135159" y="1122386"/>
            <a:ext cx="4706992"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12.18</a:t>
            </a:r>
          </a:p>
        </p:txBody>
      </p:sp>
    </p:spTree>
    <p:extLst>
      <p:ext uri="{BB962C8B-B14F-4D97-AF65-F5344CB8AC3E}">
        <p14:creationId xmlns:p14="http://schemas.microsoft.com/office/powerpoint/2010/main" val="1039996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98B10896-71B0-40EF-AD6C-E7EFFC8801C6}"/>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fr-FR" sz="1600" i="1" dirty="0"/>
              <a:t>Bateaux à Vapeur Géant, la Nouvelle-Orléans 1853 (Giant Steamboats at New Orleans, 1853), </a:t>
            </a:r>
            <a:r>
              <a:rPr lang="en-US" sz="1600" dirty="0"/>
              <a:t>by Hippolyte Sebron, shows how New Orleans, at the mouth of the Mississippi River, was the primary trading hub for the cotton that fueled the growth of the southern economy.</a:t>
            </a:r>
          </a:p>
        </p:txBody>
      </p:sp>
      <p:pic>
        <p:nvPicPr>
          <p:cNvPr id="9" name="Figure" descr="A painting depicts several large steamboats docked at New Orleans. Businessmen chat while slaves and dock workers load and unload large barrels of cargo."/>
          <p:cNvPicPr>
            <a:picLocks noGrp="1" noChangeAspect="1"/>
          </p:cNvPicPr>
          <p:nvPr>
            <p:ph type="pic" sz="quarter" idx="13"/>
          </p:nvPr>
        </p:nvPicPr>
        <p:blipFill>
          <a:blip r:embed="rId2"/>
          <a:stretch>
            <a:fillRect/>
          </a:stretch>
        </p:blipFill>
        <p:spPr>
          <a:xfrm>
            <a:off x="1722642" y="1122386"/>
            <a:ext cx="5532027"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12.1</a:t>
            </a:r>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08A72D81-EAC2-40B9-BB98-128C7AB2C873}"/>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450" dirty="0"/>
              <a:t>Famed Civil War photographer Mathew Brady took this photograph (a) of “General” William Walker circa 1855–1860. Walker led a filibuster expedition and briefly conquered Nicaragua, fulfilling a dream of many proexpansionist southern slaveholders. Cornelius Vanderbilt (b), the shipping tycoon who controlled much of the traffic across Nicaragua between the Atlantic and the Pacific, clashed with Walker and ultimately supported Costa Rica in its war against him.</a:t>
            </a:r>
          </a:p>
        </p:txBody>
      </p:sp>
      <p:pic>
        <p:nvPicPr>
          <p:cNvPr id="9" name="Figure" descr="Photograph (a) is a portrait of William Walker. Photograph (b) is a portrait of Cornelius Vanderbilt."/>
          <p:cNvPicPr>
            <a:picLocks noGrp="1" noChangeAspect="1"/>
          </p:cNvPicPr>
          <p:nvPr>
            <p:ph type="pic" sz="quarter" idx="13"/>
          </p:nvPr>
        </p:nvPicPr>
        <p:blipFill>
          <a:blip r:embed="rId2"/>
          <a:stretch>
            <a:fillRect/>
          </a:stretch>
        </p:blipFill>
        <p:spPr>
          <a:xfrm>
            <a:off x="2002266" y="1122386"/>
            <a:ext cx="4972778"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12.19</a:t>
            </a:r>
          </a:p>
        </p:txBody>
      </p:sp>
    </p:spTree>
    <p:extLst>
      <p:ext uri="{BB962C8B-B14F-4D97-AF65-F5344CB8AC3E}">
        <p14:creationId xmlns:p14="http://schemas.microsoft.com/office/powerpoint/2010/main" val="1039996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2FBDB878-2158-4E24-B65D-042759879C74}"/>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pPr marL="342900" indent="-342900"/>
            <a:endParaRPr lang="en-US" sz="1600" dirty="0"/>
          </a:p>
        </p:txBody>
      </p:sp>
      <p:pic>
        <p:nvPicPr>
          <p:cNvPr id="9" name="Figure" descr="A timeline shows important events of the era. In 1794, Eli Whitney patents the cotton gin; an illustration of slaves using a cotton gin is shown. In 1803, the U.S. purchases Louisiana Territory from France; a painting depicting the raising of the U.S. flag in the main plaza of New Orleans is shown. In 1811, Charles Deslondes leads a slave revolt in Louisiana. In 1831, Nat Turner leads a slave rebellion; an illustration of Nat Turner’s capture is shown. In 1845, the United States annexes Texas; a contemporaneous map of the United States is shown. In 1850, John C. Calhoun’s “Disquisition on Government” is published. In 1852, Harriet Beecher Stowe publishes Uncle Tom’s Cabin; an illustration from Uncle Tom’s Cabin is shown. In 1854, the Ostend Manifesto is made public. In 1855, William Walker conquers Nicaragua and legalizes slavery."/>
          <p:cNvPicPr>
            <a:picLocks noGrp="1" noChangeAspect="1"/>
          </p:cNvPicPr>
          <p:nvPr>
            <p:ph type="pic" sz="quarter" idx="13"/>
          </p:nvPr>
        </p:nvPicPr>
        <p:blipFill>
          <a:blip r:embed="rId2"/>
          <a:stretch>
            <a:fillRect/>
          </a:stretch>
        </p:blipFill>
        <p:spPr>
          <a:xfrm>
            <a:off x="748854" y="1122386"/>
            <a:ext cx="7479603"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12.2</a:t>
            </a:r>
          </a:p>
        </p:txBody>
      </p:sp>
    </p:spTree>
    <p:extLst>
      <p:ext uri="{BB962C8B-B14F-4D97-AF65-F5344CB8AC3E}">
        <p14:creationId xmlns:p14="http://schemas.microsoft.com/office/powerpoint/2010/main" val="103999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15EFCD85-3411-4659-8032-F5916F7217D3}"/>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In the late nineteenth century, J. N. Wilson captured this image of harvest time at a southern plantation. While the workers in this photograph are not slave laborers, the process of cotton harvesting shown here had changed little from antebellum times.</a:t>
            </a:r>
          </a:p>
        </p:txBody>
      </p:sp>
      <p:pic>
        <p:nvPicPr>
          <p:cNvPr id="6" name="Figure" descr="A photograph shows black men and women harvesting cotton in a field. In the foreground, a woman holds a large basket of cotton on her head. A large house is visible in the background."/>
          <p:cNvPicPr>
            <a:picLocks noGrp="1" noChangeAspect="1"/>
          </p:cNvPicPr>
          <p:nvPr>
            <p:ph type="pic" sz="quarter" idx="13"/>
          </p:nvPr>
        </p:nvPicPr>
        <p:blipFill>
          <a:blip r:embed="rId2"/>
          <a:stretch>
            <a:fillRect/>
          </a:stretch>
        </p:blipFill>
        <p:spPr>
          <a:xfrm>
            <a:off x="457200" y="1262551"/>
            <a:ext cx="4032250" cy="4947260"/>
          </a:xfrm>
        </p:spPr>
      </p:pic>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12.3</a:t>
            </a:r>
          </a:p>
        </p:txBody>
      </p:sp>
    </p:spTree>
    <p:extLst>
      <p:ext uri="{BB962C8B-B14F-4D97-AF65-F5344CB8AC3E}">
        <p14:creationId xmlns:p14="http://schemas.microsoft.com/office/powerpoint/2010/main" val="3285096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E9783BE1-7D45-4631-8403-66DDC108C3BD}"/>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As in this depiction of the saloon of the Mississippi River steamboat </a:t>
            </a:r>
            <a:r>
              <a:rPr lang="en-US" sz="1600" i="1" dirty="0"/>
              <a:t>Princess, </a:t>
            </a:r>
            <a:r>
              <a:rPr lang="en-US" sz="1600" dirty="0"/>
              <a:t>elegant and luxurious rooms often occupied the interiors of antebellum steamships, whose decks were filled with cargo.</a:t>
            </a:r>
          </a:p>
        </p:txBody>
      </p:sp>
      <p:pic>
        <p:nvPicPr>
          <p:cNvPr id="9" name="Figure" descr="An illustration depicts a large, luxurious room on the interior of a steamship. The ceilings are adorned with ornate molding and a chandelier, and the floor is covered with colorful carpet. Several well-dressed men, as well as a woman and a child, stroll about. Two men procure drinks from a bartender, and a formal dining table staffed by servants is visible in the distance."/>
          <p:cNvPicPr>
            <a:picLocks noGrp="1" noChangeAspect="1"/>
          </p:cNvPicPr>
          <p:nvPr>
            <p:ph type="pic" sz="quarter" idx="13"/>
          </p:nvPr>
        </p:nvPicPr>
        <p:blipFill>
          <a:blip r:embed="rId2"/>
          <a:stretch>
            <a:fillRect/>
          </a:stretch>
        </p:blipFill>
        <p:spPr>
          <a:xfrm>
            <a:off x="2102243" y="1122386"/>
            <a:ext cx="4772824"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12.4</a:t>
            </a:r>
          </a:p>
        </p:txBody>
      </p:sp>
    </p:spTree>
    <p:extLst>
      <p:ext uri="{BB962C8B-B14F-4D97-AF65-F5344CB8AC3E}">
        <p14:creationId xmlns:p14="http://schemas.microsoft.com/office/powerpoint/2010/main" val="1039996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CF3EBD6A-80E3-4F6E-9AD9-F1F54490A679}"/>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print of </a:t>
            </a:r>
            <a:r>
              <a:rPr lang="en-US" sz="1600" i="1" dirty="0"/>
              <a:t>The Levee - New Orleans </a:t>
            </a:r>
            <a:r>
              <a:rPr lang="en-US" sz="1600" dirty="0"/>
              <a:t>(1884) shows the bustling port of New Orleans with bales of cotton waiting to be shipped. The sheer volume of cotton indicates its economic importance throughout the century.</a:t>
            </a:r>
          </a:p>
        </p:txBody>
      </p:sp>
      <p:pic>
        <p:nvPicPr>
          <p:cNvPr id="9" name="Figure" descr="A print shows the port of New Orleans. Numerous bales of cotton sit on the dock, minded by dock workers. Many large steamships are visible in the distance."/>
          <p:cNvPicPr>
            <a:picLocks noGrp="1" noChangeAspect="1"/>
          </p:cNvPicPr>
          <p:nvPr>
            <p:ph type="pic" sz="quarter" idx="13"/>
          </p:nvPr>
        </p:nvPicPr>
        <p:blipFill>
          <a:blip r:embed="rId2"/>
          <a:stretch>
            <a:fillRect/>
          </a:stretch>
        </p:blipFill>
        <p:spPr>
          <a:xfrm>
            <a:off x="2033570" y="1122386"/>
            <a:ext cx="4910171"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12.5</a:t>
            </a:r>
          </a:p>
        </p:txBody>
      </p:sp>
    </p:spTree>
    <p:extLst>
      <p:ext uri="{BB962C8B-B14F-4D97-AF65-F5344CB8AC3E}">
        <p14:creationId xmlns:p14="http://schemas.microsoft.com/office/powerpoint/2010/main" val="1039996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4C584708-BE23-4E22-9BBC-4E778C3EA6F1}"/>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350" dirty="0"/>
              <a:t>The original caption of this photograph of a slave’s scarred back (a), taken in Baton Rouge, Louisiana, in 1863, reads as follows: “</a:t>
            </a:r>
            <a:r>
              <a:rPr lang="en-US" sz="1350" i="1" dirty="0"/>
              <a:t>Overseer Artayou Carrier whipped me. I was two months in bed sore from the whipping. My master come after I was whipped; he discharged the overseer. The very words of poor Peter, taken as he sat for his picture.” </a:t>
            </a:r>
            <a:r>
              <a:rPr lang="en-US" sz="1350" dirty="0"/>
              <a:t>Images like this one helped bolster the northern abolitionist message of the inhumanity of slavery. The drawing of an iron mask, collar, leg shackles, and spurs (b) demonstrates the various cruel and painful instruments used to restrain slaves.</a:t>
            </a:r>
          </a:p>
        </p:txBody>
      </p:sp>
      <p:pic>
        <p:nvPicPr>
          <p:cNvPr id="9" name="Figure" descr="Photograph (a) shows a seated slave’s bare back, which is completely covered by raised scars. Drawing (b) depicts an iron mask, collar, leg shackles, and spurs; front and side views of a slave wearing the collar and mask are shown."/>
          <p:cNvPicPr>
            <a:picLocks noGrp="1" noChangeAspect="1"/>
          </p:cNvPicPr>
          <p:nvPr>
            <p:ph type="pic" sz="quarter" idx="13"/>
          </p:nvPr>
        </p:nvPicPr>
        <p:blipFill>
          <a:blip r:embed="rId2"/>
          <a:stretch>
            <a:fillRect/>
          </a:stretch>
        </p:blipFill>
        <p:spPr>
          <a:xfrm>
            <a:off x="2002266" y="1122386"/>
            <a:ext cx="4972778"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12.6</a:t>
            </a:r>
          </a:p>
        </p:txBody>
      </p:sp>
    </p:spTree>
    <p:extLst>
      <p:ext uri="{BB962C8B-B14F-4D97-AF65-F5344CB8AC3E}">
        <p14:creationId xmlns:p14="http://schemas.microsoft.com/office/powerpoint/2010/main" val="1039996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1912F57A-3337-418B-A853-86537153DD33}"/>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Brer Rabbit, depicted here in an illustration from </a:t>
            </a:r>
            <a:r>
              <a:rPr lang="en-US" sz="1600" i="1" dirty="0"/>
              <a:t>Uncle Remus, His Songs and His Sayings: The Folk-Lore of the Old Plantation </a:t>
            </a:r>
            <a:r>
              <a:rPr lang="en-US" sz="1600" dirty="0"/>
              <a:t>(1881) by Joel Chandler Harris, was a trickster who outwitted his opponents.</a:t>
            </a:r>
          </a:p>
        </p:txBody>
      </p:sp>
      <p:pic>
        <p:nvPicPr>
          <p:cNvPr id="9" name="Figure" descr="An illustration from Uncle Remus, His Songs and His Sayings: The Folk-Lore of the Old Plantation depicts the characters Brer Rabbit, who is playing in the woods, and Brer Wolf, who is seated at a table."/>
          <p:cNvPicPr>
            <a:picLocks noGrp="1" noChangeAspect="1"/>
          </p:cNvPicPr>
          <p:nvPr>
            <p:ph type="pic" sz="quarter" idx="13"/>
          </p:nvPr>
        </p:nvPicPr>
        <p:blipFill>
          <a:blip r:embed="rId2"/>
          <a:stretch>
            <a:fillRect/>
          </a:stretch>
        </p:blipFill>
        <p:spPr>
          <a:xfrm>
            <a:off x="2815827" y="1122386"/>
            <a:ext cx="3345656"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12.7</a:t>
            </a:r>
          </a:p>
        </p:txBody>
      </p:sp>
    </p:spTree>
    <p:extLst>
      <p:ext uri="{BB962C8B-B14F-4D97-AF65-F5344CB8AC3E}">
        <p14:creationId xmlns:p14="http://schemas.microsoft.com/office/powerpoint/2010/main" val="1039996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4355AEF4-AA7D-4024-A038-161C38E00259}"/>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version of “Roll, Jordan, Roll” was included in </a:t>
            </a:r>
            <a:r>
              <a:rPr lang="en-US" sz="1600" i="1" dirty="0"/>
              <a:t>Slave Songs of the United States, </a:t>
            </a:r>
            <a:r>
              <a:rPr lang="en-US" sz="1600" dirty="0"/>
              <a:t>the first published collection of African American music, which appeared in 1867.</a:t>
            </a:r>
          </a:p>
        </p:txBody>
      </p:sp>
      <p:pic>
        <p:nvPicPr>
          <p:cNvPr id="9" name="Figure" descr="An image of the sheet music for Roll, Jordan, Roll is shown. The lyrics begin, “My brudder sittin’ on de tree of life, An’ he yearde when Jordan roll; Roll, Jordan, Roll, Jordan, Roll, Jordan, roll! O march de angel march, O march de angel march, O my soul arise in Heaven, Lord, For to yearde when Jordan roll.”"/>
          <p:cNvPicPr>
            <a:picLocks noGrp="1" noChangeAspect="1"/>
          </p:cNvPicPr>
          <p:nvPr>
            <p:ph type="pic" sz="quarter" idx="13"/>
          </p:nvPr>
        </p:nvPicPr>
        <p:blipFill>
          <a:blip r:embed="rId2"/>
          <a:stretch>
            <a:fillRect/>
          </a:stretch>
        </p:blipFill>
        <p:spPr>
          <a:xfrm>
            <a:off x="2576852" y="1122386"/>
            <a:ext cx="3823606"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12.8</a:t>
            </a:r>
          </a:p>
        </p:txBody>
      </p:sp>
    </p:spTree>
    <p:extLst>
      <p:ext uri="{BB962C8B-B14F-4D97-AF65-F5344CB8AC3E}">
        <p14:creationId xmlns:p14="http://schemas.microsoft.com/office/powerpoint/2010/main" val="10399969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372</TotalTime>
  <Words>1955</Words>
  <Application>Microsoft Office PowerPoint</Application>
  <PresentationFormat>On-screen Show (4:3)</PresentationFormat>
  <Paragraphs>59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Black</vt:lpstr>
      <vt:lpstr>Calibri</vt:lpstr>
      <vt:lpstr>Essential</vt:lpstr>
      <vt:lpstr>U.S. History</vt:lpstr>
      <vt:lpstr>Figure 12.1</vt:lpstr>
      <vt:lpstr>Figure 12.2</vt:lpstr>
      <vt:lpstr>Figure 12.3</vt:lpstr>
      <vt:lpstr>Figure 12.4</vt:lpstr>
      <vt:lpstr>Figure 12.5</vt:lpstr>
      <vt:lpstr>Figure 12.6</vt:lpstr>
      <vt:lpstr>Figure 12.7</vt:lpstr>
      <vt:lpstr>Figure 12.8</vt:lpstr>
      <vt:lpstr>Figure 12.9</vt:lpstr>
      <vt:lpstr>Figure 12.10</vt:lpstr>
      <vt:lpstr>Figure 12.11</vt:lpstr>
      <vt:lpstr>Figure 12.12</vt:lpstr>
      <vt:lpstr>Figure 12.13</vt:lpstr>
      <vt:lpstr>Figure 12.14</vt:lpstr>
      <vt:lpstr>Figure 12.15</vt:lpstr>
      <vt:lpstr>Figure 12.16</vt:lpstr>
      <vt:lpstr>Figure 12.17</vt:lpstr>
      <vt:lpstr>Figure 12.18</vt:lpstr>
      <vt:lpstr>Figure 12.19</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History - Chapter 12 - Cotton is King: The Antebellum South, 1800–1860</dc:title>
  <dc:creator>Spuddy McSpare</dc:creator>
  <cp:lastModifiedBy>Conversion_08</cp:lastModifiedBy>
  <cp:revision>51</cp:revision>
  <dcterms:created xsi:type="dcterms:W3CDTF">2012-06-04T02:13:36Z</dcterms:created>
  <dcterms:modified xsi:type="dcterms:W3CDTF">2017-09-10T21:18:25Z</dcterms:modified>
</cp:coreProperties>
</file>