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handoutMasterIdLst>
    <p:handoutMasterId r:id="rId33"/>
  </p:handoutMasterIdLst>
  <p:sldIdLst>
    <p:sldId id="256" r:id="rId2"/>
    <p:sldId id="277" r:id="rId3"/>
    <p:sldId id="312" r:id="rId4"/>
    <p:sldId id="313" r:id="rId5"/>
    <p:sldId id="284" r:id="rId6"/>
    <p:sldId id="315" r:id="rId7"/>
    <p:sldId id="323" r:id="rId8"/>
    <p:sldId id="314" r:id="rId9"/>
    <p:sldId id="301" r:id="rId10"/>
    <p:sldId id="327" r:id="rId11"/>
    <p:sldId id="302" r:id="rId12"/>
    <p:sldId id="330" r:id="rId13"/>
    <p:sldId id="307" r:id="rId14"/>
    <p:sldId id="308" r:id="rId15"/>
    <p:sldId id="328" r:id="rId16"/>
    <p:sldId id="318" r:id="rId17"/>
    <p:sldId id="319" r:id="rId18"/>
    <p:sldId id="287" r:id="rId19"/>
    <p:sldId id="320" r:id="rId20"/>
    <p:sldId id="309" r:id="rId21"/>
    <p:sldId id="288" r:id="rId22"/>
    <p:sldId id="321" r:id="rId23"/>
    <p:sldId id="306" r:id="rId24"/>
    <p:sldId id="322" r:id="rId25"/>
    <p:sldId id="290" r:id="rId26"/>
    <p:sldId id="331" r:id="rId27"/>
    <p:sldId id="292" r:id="rId28"/>
    <p:sldId id="291" r:id="rId29"/>
    <p:sldId id="296" r:id="rId30"/>
    <p:sldId id="329" r:id="rId31"/>
    <p:sldId id="29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5D419"/>
    <a:srgbClr val="6CB255"/>
    <a:srgbClr val="212F62"/>
    <a:srgbClr val="72A510"/>
    <a:srgbClr val="A4EC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6" autoAdjust="0"/>
    <p:restoredTop sz="94055" autoAdjust="0"/>
  </p:normalViewPr>
  <p:slideViewPr>
    <p:cSldViewPr snapToGrid="0" snapToObjects="1">
      <p:cViewPr varScale="1">
        <p:scale>
          <a:sx n="106" d="100"/>
          <a:sy n="106" d="100"/>
        </p:scale>
        <p:origin x="60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4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D041A-73BB-E643-A8C7-50D88C2F22F5}" type="datetimeFigureOut">
              <a:rPr lang="en-US" smtClean="0"/>
              <a:t>6/29/21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6EFEC5-3018-A548-B247-453C6EC1E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0572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6"/>
            <a:ext cx="8062912" cy="659535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9C71-EC74-44AF-B27E-FC7DC3C3A61D}" type="datetime4">
              <a:rPr lang="en-US" smtClean="0"/>
              <a:pPr/>
              <a:t>June 29,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57199" y="1107618"/>
            <a:ext cx="4031619" cy="460768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606925" y="1107618"/>
            <a:ext cx="3913188" cy="4607382"/>
          </a:xfrm>
        </p:spPr>
        <p:txBody>
          <a:bodyPr/>
          <a:lstStyle>
            <a:lvl1pPr>
              <a:buClr>
                <a:srgbClr val="6CB255"/>
              </a:buClr>
              <a:defRPr>
                <a:solidFill>
                  <a:srgbClr val="212F62"/>
                </a:solidFill>
              </a:defRPr>
            </a:lvl1pPr>
            <a:lvl2pPr marL="731520" indent="-4572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2pPr>
            <a:lvl3pPr marL="12573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3pPr>
            <a:lvl4pPr marL="17145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4pPr>
            <a:lvl5pPr marL="21717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33F43-3E86-47E4-BFBB-2476D384E1C6}" type="datetime4">
              <a:rPr lang="en-US" smtClean="0"/>
              <a:pPr/>
              <a:t>June 29,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41326"/>
            <a:ext cx="8062912" cy="659535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57199" y="1122386"/>
            <a:ext cx="8062913" cy="350007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7200" y="4843982"/>
            <a:ext cx="8062912" cy="1166382"/>
          </a:xfrm>
        </p:spPr>
        <p:txBody>
          <a:bodyPr/>
          <a:lstStyle>
            <a:lvl1pPr>
              <a:buClr>
                <a:srgbClr val="6CB255"/>
              </a:buClr>
              <a:defRPr>
                <a:solidFill>
                  <a:srgbClr val="000000"/>
                </a:solidFill>
              </a:defRPr>
            </a:lvl1pPr>
            <a:lvl2pPr marL="731520" indent="-4572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2pPr>
            <a:lvl3pPr marL="12573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3pPr>
            <a:lvl4pPr marL="17145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4pPr>
            <a:lvl5pPr marL="21717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 marL="788670" indent="-514350">
              <a:buFont typeface="+mj-lt"/>
              <a:buAutoNum type="alphaLcParenR"/>
              <a:defRPr sz="2800"/>
            </a:lvl2pPr>
            <a:lvl3pPr marL="1371600" indent="-457200">
              <a:buFont typeface="+mj-lt"/>
              <a:buAutoNum type="alphaLcParenR"/>
              <a:defRPr sz="2400"/>
            </a:lvl3pPr>
            <a:lvl4pPr marL="1828800" indent="-457200">
              <a:buFont typeface="+mj-lt"/>
              <a:buAutoNum type="alphaLcParenR"/>
              <a:defRPr sz="2000"/>
            </a:lvl4pPr>
            <a:lvl5pPr marL="2286000" indent="-457200">
              <a:buFont typeface="+mj-lt"/>
              <a:buAutoNum type="alphaLcParenR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5615-7F4F-4584-84D5-CC95918C321F}" type="datetime4">
              <a:rPr lang="en-US" smtClean="0"/>
              <a:pPr/>
              <a:t>June 29,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41326"/>
            <a:ext cx="8062912" cy="659535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EABC-D766-4322-8E78-B830FAE35C72}" type="datetime4">
              <a:rPr lang="en-US" smtClean="0"/>
              <a:pPr/>
              <a:t>June 29,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0" y="789677"/>
            <a:ext cx="9144000" cy="7091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rgbClr val="6CB25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dirty="0"/>
              <a:t>College Physics</a:t>
            </a:r>
          </a:p>
          <a:p>
            <a:pPr algn="ctr"/>
            <a:endParaRPr lang="en-US" sz="1800" cap="none" dirty="0">
              <a:solidFill>
                <a:schemeClr val="accent3">
                  <a:lumMod val="20000"/>
                  <a:lumOff val="80000"/>
                </a:schemeClr>
              </a:solidFill>
              <a:latin typeface="+mn-lt"/>
            </a:endParaRPr>
          </a:p>
          <a:p>
            <a:pPr algn="ctr"/>
            <a:r>
              <a:rPr lang="en-US" sz="2000" b="1" cap="none" dirty="0">
                <a:solidFill>
                  <a:srgbClr val="212F62"/>
                </a:solidFill>
                <a:latin typeface="+mn-lt"/>
              </a:rPr>
              <a:t>Chapter # Chapter Title</a:t>
            </a:r>
          </a:p>
          <a:p>
            <a:pPr algn="ctr"/>
            <a:r>
              <a:rPr lang="en-US" sz="1600" cap="none" dirty="0">
                <a:solidFill>
                  <a:schemeClr val="tx1"/>
                </a:solidFill>
                <a:latin typeface="+mn-lt"/>
              </a:rPr>
              <a:t>PowerPoint Image Slideshow</a:t>
            </a:r>
          </a:p>
        </p:txBody>
      </p:sp>
      <p:pic>
        <p:nvPicPr>
          <p:cNvPr id="9" name="Picture 8" descr="medium_covers_Page_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758" y="2517424"/>
            <a:ext cx="2010682" cy="2603836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  <a:scene3d>
            <a:camera prst="obliqueTopLeft"/>
            <a:lightRig rig="threePt" dir="t"/>
          </a:scene3d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7D0EFEE-2756-4A20-BF2A-63F0A94F99AC}" type="datetime4">
              <a:rPr lang="en-US" smtClean="0"/>
              <a:pPr/>
              <a:t>June 29,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044814" y="683895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1">
                <a:solidFill>
                  <a:srgbClr val="FFFFFF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4" r:id="rId2"/>
    <p:sldLayoutId id="2147483920" r:id="rId3"/>
    <p:sldLayoutId id="2147483913" r:id="rId4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400" kern="1200" cap="all" spc="-60" baseline="0">
          <a:solidFill>
            <a:srgbClr val="6CB25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Clr>
          <a:srgbClr val="6CB255"/>
        </a:buClr>
        <a:buFont typeface="Arial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rgbClr val="6CB255"/>
        </a:buClr>
        <a:buFont typeface="Arial" pitchFamily="34" charset="0"/>
        <a:buChar char="•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6CB255"/>
        </a:buClr>
        <a:buFont typeface="Arial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6CB255"/>
        </a:buClr>
        <a:buFont typeface="Arial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6CB255"/>
        </a:buClr>
        <a:buFont typeface="Arial" pitchFamily="34" charset="0"/>
        <a:buChar char="•"/>
        <a:defRPr sz="1800" kern="1200" baseline="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hyperlink" Target="http://creativecommons.org/licenses/by-nc-sa/4.0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youtube.com/watch?v=8Kn6BVGqKd8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youtube.com/watch?v=Cngt2HmJuSo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789677"/>
            <a:ext cx="9144000" cy="7091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rgbClr val="6CB25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BIOLOGY 2e</a:t>
            </a:r>
            <a:endParaRPr lang="en-US" dirty="0"/>
          </a:p>
          <a:p>
            <a:pPr algn="ctr"/>
            <a:endParaRPr lang="en-US" sz="1800" cap="none" dirty="0">
              <a:solidFill>
                <a:schemeClr val="accent3">
                  <a:lumMod val="20000"/>
                  <a:lumOff val="80000"/>
                </a:schemeClr>
              </a:solidFill>
              <a:latin typeface="+mn-lt"/>
            </a:endParaRPr>
          </a:p>
          <a:p>
            <a:pPr algn="ctr"/>
            <a:r>
              <a:rPr lang="en-US" sz="2000" b="1" cap="none" dirty="0">
                <a:solidFill>
                  <a:srgbClr val="212F62"/>
                </a:solidFill>
                <a:latin typeface="+mn-lt"/>
              </a:rPr>
              <a:t>Chapter 7 CELLULAR RESPIRATION</a:t>
            </a:r>
          </a:p>
          <a:p>
            <a:pPr algn="ctr"/>
            <a:r>
              <a:rPr lang="en-US" sz="1600" cap="none" dirty="0">
                <a:solidFill>
                  <a:schemeClr val="tx1"/>
                </a:solidFill>
                <a:latin typeface="+mn-lt"/>
              </a:rPr>
              <a:t>PowerPoint Image Slideshow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20" t="27325" r="-702" b="8101"/>
          <a:stretch/>
        </p:blipFill>
        <p:spPr>
          <a:xfrm>
            <a:off x="3064042" y="2502569"/>
            <a:ext cx="3015916" cy="3609474"/>
          </a:xfrm>
          <a:prstGeom prst="rect">
            <a:avLst/>
          </a:prstGeom>
        </p:spPr>
      </p:pic>
      <p:pic>
        <p:nvPicPr>
          <p:cNvPr id="7" name="Picture 6" descr="OSX-Horiz-TM-RGB-2015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5878757"/>
            <a:ext cx="2034556" cy="4665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7174" y="5661919"/>
            <a:ext cx="195738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This work is licensed under a </a:t>
            </a:r>
            <a:r>
              <a:rPr lang="en-US" sz="1050" dirty="0">
                <a:hlinkClick r:id="rId4"/>
              </a:rPr>
              <a:t>Creative Commons Attribution-NonCommercial-ShareAlike 4.0 International License</a:t>
            </a:r>
            <a:r>
              <a:rPr lang="en-US" sz="1050" dirty="0"/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6" y="5089207"/>
            <a:ext cx="1257300" cy="44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443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8062912" cy="659535"/>
          </a:xfrm>
        </p:spPr>
        <p:txBody>
          <a:bodyPr/>
          <a:lstStyle/>
          <a:p>
            <a:r>
              <a:rPr lang="en-US" dirty="0"/>
              <a:t>Glycolysis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57200" y="900861"/>
            <a:ext cx="8062912" cy="4261918"/>
          </a:xfrm>
        </p:spPr>
        <p:txBody>
          <a:bodyPr>
            <a:noAutofit/>
          </a:bodyPr>
          <a:lstStyle/>
          <a:p>
            <a:r>
              <a:rPr lang="en-US" sz="2400" dirty="0"/>
              <a:t>The second half of glycolysis involves phosphorylation without ATP investment (step 6) and produces two NADH and four ATP molecules to generate 2 pyruvate molecules.</a:t>
            </a:r>
          </a:p>
          <a:p>
            <a:r>
              <a:rPr lang="en-US" sz="1800" dirty="0"/>
              <a:t>Net ATP production of glycolysis is 2 ATP.</a:t>
            </a:r>
          </a:p>
          <a:p>
            <a:r>
              <a:rPr lang="en-US" sz="1800" dirty="0"/>
              <a:t>These are the only ATP produced in glucose</a:t>
            </a:r>
          </a:p>
          <a:p>
            <a:r>
              <a:rPr lang="en-US" sz="1800" dirty="0"/>
              <a:t>catabolism by anaerobic cells. </a:t>
            </a:r>
            <a:endParaRPr lang="ro-RO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848" y="3735430"/>
            <a:ext cx="6471856" cy="286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727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8062912" cy="659535"/>
          </a:xfrm>
        </p:spPr>
        <p:txBody>
          <a:bodyPr/>
          <a:lstStyle/>
          <a:p>
            <a:r>
              <a:rPr lang="en-US" dirty="0"/>
              <a:t>Glycolysis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68" y="3289991"/>
            <a:ext cx="7861744" cy="3476689"/>
          </a:xfrm>
          <a:prstGeom prst="rect">
            <a:avLst/>
          </a:prstGeom>
        </p:spPr>
      </p:pic>
      <p:pic>
        <p:nvPicPr>
          <p:cNvPr id="9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843063"/>
            <a:ext cx="8062912" cy="2263400"/>
          </a:xfrm>
        </p:spPr>
      </p:pic>
    </p:spTree>
    <p:extLst>
      <p:ext uri="{BB962C8B-B14F-4D97-AF65-F5344CB8AC3E}">
        <p14:creationId xmlns:p14="http://schemas.microsoft.com/office/powerpoint/2010/main" val="1423995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Glycolysis </a:t>
            </a:r>
          </a:p>
        </p:txBody>
      </p:sp>
      <p:pic>
        <p:nvPicPr>
          <p:cNvPr id="5" name="Picture Placeholder 4">
            <a:hlinkClick r:id="rId2"/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7" b="1573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https://www.youtube.com/watch?v=8Kn6BVGqKd8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907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Oxidation of pyruvate </a:t>
            </a:r>
          </a:p>
        </p:txBody>
      </p:sp>
      <p:pic>
        <p:nvPicPr>
          <p:cNvPr id="2" name="Picture Placeholder 1" descr="Figure_07_03_01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279" r="-45279"/>
          <a:stretch>
            <a:fillRect/>
          </a:stretch>
        </p:blipFill>
        <p:spPr>
          <a:xfrm>
            <a:off x="-241300" y="3740551"/>
            <a:ext cx="6754812" cy="2932231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57200" y="1059381"/>
            <a:ext cx="8496300" cy="2363669"/>
          </a:xfrm>
        </p:spPr>
        <p:txBody>
          <a:bodyPr>
            <a:no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/>
              <a:t>In eukaryotic cells, if oxygen is present, the 2 pyruvate molecules enter mitochondria where each is converted to Acetyl CoA before entering the CAC:</a:t>
            </a:r>
          </a:p>
          <a:p>
            <a:pPr marL="1074420" lvl="1" indent="-342900">
              <a:buFont typeface="Arial"/>
              <a:buChar char="•"/>
            </a:pPr>
            <a:r>
              <a:rPr lang="en-US" sz="2400" dirty="0"/>
              <a:t>a CO2 is released</a:t>
            </a:r>
          </a:p>
          <a:p>
            <a:pPr marL="1074420" lvl="1" indent="-342900">
              <a:buFont typeface="Arial"/>
              <a:buChar char="•"/>
            </a:pPr>
            <a:r>
              <a:rPr lang="en-US" sz="2400" dirty="0"/>
              <a:t>It is oxidized, transferring e- to NADH</a:t>
            </a:r>
          </a:p>
          <a:p>
            <a:pPr marL="1074420" lvl="1" indent="-342900">
              <a:buFont typeface="Arial"/>
              <a:buChar char="•"/>
            </a:pPr>
            <a:r>
              <a:rPr lang="en-US" sz="2400" dirty="0"/>
              <a:t>coenzyme A is attached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2612" y="3556802"/>
            <a:ext cx="28575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Inputs:</a:t>
            </a:r>
          </a:p>
          <a:p>
            <a:r>
              <a:rPr lang="en-US" sz="2400" dirty="0"/>
              <a:t>2 pyruvate, 2 NAD+</a:t>
            </a:r>
          </a:p>
          <a:p>
            <a:r>
              <a:rPr lang="en-US" sz="2400" dirty="0"/>
              <a:t>2 coenzyme A</a:t>
            </a:r>
          </a:p>
          <a:p>
            <a:endParaRPr lang="en-US" sz="2400" dirty="0"/>
          </a:p>
          <a:p>
            <a:r>
              <a:rPr lang="en-US" sz="2400" dirty="0"/>
              <a:t>Outputs:</a:t>
            </a:r>
          </a:p>
          <a:p>
            <a:r>
              <a:rPr lang="en-US" sz="2400" dirty="0"/>
              <a:t>2 CO2, 2 NADH, 2 acetyl CoA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77422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65126"/>
            <a:ext cx="8062912" cy="1244574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6CB255"/>
                </a:solidFill>
              </a:rPr>
              <a:t>citric acid cycle </a:t>
            </a:r>
            <a:br>
              <a:rPr lang="en-US" sz="2400" dirty="0">
                <a:solidFill>
                  <a:srgbClr val="6CB255"/>
                </a:solidFill>
              </a:rPr>
            </a:br>
            <a:r>
              <a:rPr lang="en-US" sz="2400" dirty="0">
                <a:solidFill>
                  <a:srgbClr val="6CB255"/>
                </a:solidFill>
              </a:rPr>
              <a:t>occurs in the mitochondrial matrix</a:t>
            </a:r>
            <a:br>
              <a:rPr lang="en-US" sz="2400" dirty="0">
                <a:solidFill>
                  <a:srgbClr val="6CB255"/>
                </a:solidFill>
              </a:rPr>
            </a:br>
            <a:endParaRPr lang="en-US" sz="2400" dirty="0">
              <a:solidFill>
                <a:srgbClr val="6CB255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4260850" y="1107617"/>
            <a:ext cx="4756149" cy="5256973"/>
          </a:xfrm>
        </p:spPr>
        <p:txBody>
          <a:bodyPr>
            <a:no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Step 1 - the acetyl group from acetyl CoA is transferred to oxaloacetate to form citrate. 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Through a series of reactions </a:t>
            </a:r>
          </a:p>
          <a:p>
            <a:pPr marL="1074420" lvl="1" indent="-342900"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citrate is oxidized (3 NADH &amp; 1 FADH</a:t>
            </a:r>
            <a:r>
              <a:rPr lang="en-US" sz="2400" baseline="-25000" dirty="0">
                <a:solidFill>
                  <a:srgbClr val="000000"/>
                </a:solidFill>
              </a:rPr>
              <a:t>2</a:t>
            </a:r>
            <a:r>
              <a:rPr lang="en-US" sz="2400" dirty="0">
                <a:solidFill>
                  <a:srgbClr val="000000"/>
                </a:solidFill>
              </a:rPr>
              <a:t> made)</a:t>
            </a:r>
          </a:p>
          <a:p>
            <a:pPr marL="1074420" lvl="1" indent="-342900"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2 CO</a:t>
            </a:r>
            <a:r>
              <a:rPr lang="en-US" sz="2400" baseline="-25000" dirty="0">
                <a:solidFill>
                  <a:srgbClr val="000000"/>
                </a:solidFill>
              </a:rPr>
              <a:t>2</a:t>
            </a:r>
            <a:r>
              <a:rPr lang="en-US" sz="2400" dirty="0">
                <a:solidFill>
                  <a:srgbClr val="000000"/>
                </a:solidFill>
              </a:rPr>
              <a:t> released</a:t>
            </a:r>
          </a:p>
          <a:p>
            <a:pPr marL="1074420" lvl="1" indent="-342900"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1 GTP or ATP produced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The final product of the citric acid cycle is oxaloacetate.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The cycle runs continuously in the presence of sufficient reactants.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47973"/>
            <a:ext cx="3690809" cy="407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153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344" y="421509"/>
            <a:ext cx="5468112" cy="604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63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Outputs per glucose to this point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1117600"/>
            <a:ext cx="8331200" cy="4892764"/>
          </a:xfrm>
        </p:spPr>
        <p:txBody>
          <a:bodyPr>
            <a:no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200" dirty="0"/>
              <a:t>4 ATP (2 from glycolysis, 2 from CAC)</a:t>
            </a:r>
          </a:p>
          <a:p>
            <a:pPr marL="342900" indent="-342900">
              <a:buFont typeface="Arial"/>
              <a:buChar char="•"/>
            </a:pPr>
            <a:r>
              <a:rPr lang="en-US" sz="2200" dirty="0"/>
              <a:t>6 CO2 (2 from oxidation of pyruvate, 4 from CAC)</a:t>
            </a:r>
          </a:p>
          <a:p>
            <a:pPr marL="342900" indent="-342900">
              <a:buFont typeface="Arial"/>
              <a:buChar char="•"/>
            </a:pPr>
            <a:r>
              <a:rPr lang="en-US" sz="2200" dirty="0"/>
              <a:t>10 NADH (2 from glycolysis, 2 from oxidation of pyruvate, 6 from CAC)</a:t>
            </a:r>
          </a:p>
          <a:p>
            <a:pPr marL="342900" indent="-342900">
              <a:buFont typeface="Arial"/>
              <a:buChar char="•"/>
            </a:pPr>
            <a:r>
              <a:rPr lang="en-US" sz="2200" dirty="0"/>
              <a:t>2 FADH</a:t>
            </a:r>
            <a:r>
              <a:rPr lang="en-US" sz="2200" baseline="-25000" dirty="0"/>
              <a:t>2</a:t>
            </a:r>
            <a:r>
              <a:rPr lang="en-US" sz="2200" dirty="0"/>
              <a:t> (from CAC)</a:t>
            </a:r>
          </a:p>
          <a:p>
            <a:pPr marL="342900" indent="-342900">
              <a:buFont typeface="Arial"/>
              <a:buChar char="•"/>
            </a:pPr>
            <a:endParaRPr lang="en-US" sz="1200" dirty="0"/>
          </a:p>
          <a:p>
            <a:pPr marL="342900" indent="-342900">
              <a:buFont typeface="Arial"/>
              <a:buChar char="•"/>
            </a:pPr>
            <a:r>
              <a:rPr lang="en-US" sz="2200" dirty="0"/>
              <a:t>Glucose is completely oxidized at the end of CAC. </a:t>
            </a:r>
          </a:p>
          <a:p>
            <a:pPr marL="1074420" lvl="1" indent="-342900">
              <a:buFont typeface="Arial"/>
              <a:buChar char="•"/>
            </a:pPr>
            <a:r>
              <a:rPr lang="en-US" sz="2200" dirty="0"/>
              <a:t>All possible electrons have been removed.</a:t>
            </a:r>
          </a:p>
          <a:p>
            <a:pPr marL="1074420" lvl="1" indent="-342900">
              <a:buFont typeface="Arial"/>
              <a:buChar char="•"/>
            </a:pPr>
            <a:endParaRPr lang="en-US" sz="2200" dirty="0"/>
          </a:p>
          <a:p>
            <a:pPr lvl="1" indent="0">
              <a:buNone/>
            </a:pPr>
            <a:endParaRPr lang="en-US" sz="1200" dirty="0"/>
          </a:p>
          <a:p>
            <a:pPr marL="342900" indent="-342900">
              <a:buFont typeface="Arial"/>
              <a:buChar char="•"/>
            </a:pPr>
            <a:r>
              <a:rPr lang="en-US" sz="2200" b="1" dirty="0"/>
              <a:t>Question</a:t>
            </a:r>
            <a:r>
              <a:rPr lang="en-US" sz="2200" dirty="0"/>
              <a:t>: Is most of the energy from glucose stored in the ATP, the CO</a:t>
            </a:r>
            <a:r>
              <a:rPr lang="en-US" sz="2200" baseline="-25000" dirty="0"/>
              <a:t>2</a:t>
            </a:r>
            <a:r>
              <a:rPr lang="en-US" sz="2200" dirty="0"/>
              <a:t>, or the electron carrier molecules?</a:t>
            </a:r>
          </a:p>
        </p:txBody>
      </p:sp>
    </p:spTree>
    <p:extLst>
      <p:ext uri="{BB962C8B-B14F-4D97-AF65-F5344CB8AC3E}">
        <p14:creationId xmlns:p14="http://schemas.microsoft.com/office/powerpoint/2010/main" val="2095183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Oxidative Phosphorylation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1054100"/>
            <a:ext cx="8062912" cy="4956264"/>
          </a:xfrm>
        </p:spPr>
        <p:txBody>
          <a:bodyPr>
            <a:norm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/>
              <a:t>Most of the ATP produced during cellular respiration occurs in the last pathway, oxidative phosphorylation.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This is the only pathway where O</a:t>
            </a:r>
            <a:r>
              <a:rPr lang="en-US" sz="2400" baseline="-25000" dirty="0"/>
              <a:t>2</a:t>
            </a:r>
            <a:r>
              <a:rPr lang="en-US" sz="2400" dirty="0"/>
              <a:t> is an input.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The pathway consists of an electron transport chain and chemiosmosis, which generates ATP.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A H</a:t>
            </a:r>
            <a:r>
              <a:rPr lang="en-US" sz="2400" baseline="30000" dirty="0"/>
              <a:t>+</a:t>
            </a:r>
            <a:r>
              <a:rPr lang="en-US" sz="2400" dirty="0"/>
              <a:t> concentration gradient created by the ETC, provides the energy to power chemiosmosis.</a:t>
            </a:r>
          </a:p>
        </p:txBody>
      </p:sp>
      <p:pic>
        <p:nvPicPr>
          <p:cNvPr id="5" name="Picture Placeholder 2" descr="Figure_07_01_04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869" r="-37869"/>
          <a:stretch>
            <a:fillRect/>
          </a:stretch>
        </p:blipFill>
        <p:spPr>
          <a:xfrm>
            <a:off x="3820153" y="4241801"/>
            <a:ext cx="5323847" cy="2311056"/>
          </a:xfrm>
        </p:spPr>
      </p:pic>
    </p:spTree>
    <p:extLst>
      <p:ext uri="{BB962C8B-B14F-4D97-AF65-F5344CB8AC3E}">
        <p14:creationId xmlns:p14="http://schemas.microsoft.com/office/powerpoint/2010/main" val="596309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Oxidative phosphorylation - ETC </a:t>
            </a:r>
            <a:br>
              <a:rPr lang="en-US" dirty="0"/>
            </a:b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27000" y="4203700"/>
            <a:ext cx="8839200" cy="2171700"/>
          </a:xfrm>
        </p:spPr>
        <p:txBody>
          <a:bodyPr>
            <a:no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/>
              <a:t>The ETC is a series of electron transporters embedded in the inner mitochondrial membrane.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They shuttle electrons from NADH and FADH</a:t>
            </a:r>
            <a:r>
              <a:rPr lang="en-US" sz="2400" baseline="-25000" dirty="0"/>
              <a:t>2</a:t>
            </a:r>
            <a:r>
              <a:rPr lang="en-US" sz="2400" dirty="0"/>
              <a:t> to O</a:t>
            </a:r>
            <a:r>
              <a:rPr lang="en-US" sz="2400" baseline="-25000" dirty="0"/>
              <a:t>2</a:t>
            </a:r>
            <a:r>
              <a:rPr lang="en-US" sz="2400" dirty="0"/>
              <a:t>. 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In the process, protons (H</a:t>
            </a:r>
            <a:r>
              <a:rPr lang="en-US" sz="2400" baseline="30000" dirty="0"/>
              <a:t>+</a:t>
            </a:r>
            <a:r>
              <a:rPr lang="en-US" sz="2400" dirty="0"/>
              <a:t>) are pumped from the mitochondrial matrix to the </a:t>
            </a:r>
            <a:r>
              <a:rPr lang="en-US" sz="2400" dirty="0" err="1"/>
              <a:t>intermembrane</a:t>
            </a:r>
            <a:r>
              <a:rPr lang="en-US" sz="2400" dirty="0"/>
              <a:t> space, and O</a:t>
            </a:r>
            <a:r>
              <a:rPr lang="en-US" sz="2400" baseline="-25000" dirty="0"/>
              <a:t>2</a:t>
            </a:r>
            <a:r>
              <a:rPr lang="en-US" sz="2400" dirty="0"/>
              <a:t> is reduced to form H</a:t>
            </a:r>
            <a:r>
              <a:rPr lang="en-US" sz="2400" baseline="-25000" dirty="0"/>
              <a:t>2</a:t>
            </a:r>
            <a:r>
              <a:rPr lang="en-US" sz="2400" dirty="0"/>
              <a:t>O.</a:t>
            </a:r>
          </a:p>
        </p:txBody>
      </p:sp>
      <p:pic>
        <p:nvPicPr>
          <p:cNvPr id="4" name="Picture Placeholder 3" descr="Figure_07_04_01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820" r="-47820"/>
          <a:stretch>
            <a:fillRect/>
          </a:stretch>
        </p:blipFill>
        <p:spPr>
          <a:xfrm>
            <a:off x="-825500" y="900861"/>
            <a:ext cx="7503621" cy="3257285"/>
          </a:xfrm>
        </p:spPr>
      </p:pic>
      <p:sp>
        <p:nvSpPr>
          <p:cNvPr id="2" name="Rectangle 1"/>
          <p:cNvSpPr/>
          <p:nvPr/>
        </p:nvSpPr>
        <p:spPr>
          <a:xfrm>
            <a:off x="5283200" y="1284069"/>
            <a:ext cx="3541221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=xbJ0nbzt5Kw</a:t>
            </a:r>
          </a:p>
        </p:txBody>
      </p:sp>
    </p:spTree>
    <p:extLst>
      <p:ext uri="{BB962C8B-B14F-4D97-AF65-F5344CB8AC3E}">
        <p14:creationId xmlns:p14="http://schemas.microsoft.com/office/powerpoint/2010/main" val="15471176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27000" y="164261"/>
            <a:ext cx="4597400" cy="5846103"/>
          </a:xfrm>
        </p:spPr>
        <p:txBody>
          <a:bodyPr>
            <a:norm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200" dirty="0"/>
              <a:t>Each component of the ETC is more electronegative than the previous. </a:t>
            </a:r>
          </a:p>
          <a:p>
            <a:pPr marL="342900" indent="-342900">
              <a:buFont typeface="Arial"/>
              <a:buChar char="•"/>
            </a:pPr>
            <a:r>
              <a:rPr lang="en-US" sz="2200" dirty="0"/>
              <a:t>e- from NADH are transferred to complex I of ETC</a:t>
            </a:r>
          </a:p>
          <a:p>
            <a:pPr marL="1074420" lvl="1" indent="-342900">
              <a:buFont typeface="Arial"/>
              <a:buChar char="•"/>
            </a:pPr>
            <a:r>
              <a:rPr lang="en-US" sz="2200" dirty="0"/>
              <a:t>Includes NADH dehydrogenase, a B-vitamin derived molecule, &amp; an Fe-S containing protein</a:t>
            </a:r>
          </a:p>
        </p:txBody>
      </p:sp>
      <p:pic>
        <p:nvPicPr>
          <p:cNvPr id="5" name="Picture Placeholder 3" descr="Figure_07_04_01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820" r="-47820"/>
          <a:stretch>
            <a:fillRect/>
          </a:stretch>
        </p:blipFill>
        <p:spPr>
          <a:xfrm>
            <a:off x="2689765" y="164261"/>
            <a:ext cx="8463469" cy="3673950"/>
          </a:xfrm>
        </p:spPr>
      </p:pic>
      <p:sp>
        <p:nvSpPr>
          <p:cNvPr id="6" name="Rectangle 5"/>
          <p:cNvSpPr/>
          <p:nvPr/>
        </p:nvSpPr>
        <p:spPr>
          <a:xfrm>
            <a:off x="264064" y="3976638"/>
            <a:ext cx="8473535" cy="24622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200" dirty="0"/>
              <a:t>e- from FADH</a:t>
            </a:r>
            <a:r>
              <a:rPr lang="en-US" sz="2200" baseline="-25000" dirty="0"/>
              <a:t>2</a:t>
            </a:r>
            <a:r>
              <a:rPr lang="en-US" sz="2200" dirty="0"/>
              <a:t> enter the ETC at complex II. </a:t>
            </a:r>
          </a:p>
          <a:p>
            <a:pPr marL="342900" indent="-342900">
              <a:buFont typeface="Arial"/>
              <a:buChar char="•"/>
            </a:pPr>
            <a:r>
              <a:rPr lang="en-US" sz="2200" dirty="0"/>
              <a:t>Ubiquinone (Q) carries e- from complexes I and II to complex III</a:t>
            </a:r>
          </a:p>
          <a:p>
            <a:pPr marL="342900" indent="-342900">
              <a:buFont typeface="Arial"/>
              <a:buChar char="•"/>
            </a:pPr>
            <a:r>
              <a:rPr lang="en-US" sz="2200" dirty="0"/>
              <a:t>Complex III is called cytochrome </a:t>
            </a:r>
            <a:r>
              <a:rPr lang="en-US" sz="2200" dirty="0" err="1"/>
              <a:t>oxidoreductase</a:t>
            </a:r>
            <a:r>
              <a:rPr lang="en-US" sz="2200" dirty="0"/>
              <a:t>.</a:t>
            </a:r>
          </a:p>
          <a:p>
            <a:pPr marL="1074420" lvl="1" indent="-342900">
              <a:buFont typeface="Arial"/>
              <a:buChar char="•"/>
            </a:pPr>
            <a:r>
              <a:rPr lang="en-US" sz="2200" dirty="0"/>
              <a:t>Includes </a:t>
            </a:r>
            <a:r>
              <a:rPr lang="en-US" sz="2200" dirty="0" err="1"/>
              <a:t>transmembrane</a:t>
            </a:r>
            <a:r>
              <a:rPr lang="en-US" sz="2200" dirty="0"/>
              <a:t> cytochrome B and peripheral protein cytochrome C</a:t>
            </a:r>
          </a:p>
          <a:p>
            <a:pPr marL="342900" indent="-342900">
              <a:buFont typeface="Arial"/>
              <a:buChar char="•"/>
            </a:pPr>
            <a:r>
              <a:rPr lang="en-US" sz="2200" dirty="0"/>
              <a:t>Cytochrome C carries each e- to complex IV</a:t>
            </a:r>
          </a:p>
          <a:p>
            <a:pPr marL="1074420" lvl="1" indent="-342900">
              <a:buFont typeface="Arial"/>
              <a:buChar char="•"/>
            </a:pPr>
            <a:r>
              <a:rPr lang="en-US" sz="2200" dirty="0"/>
              <a:t>Oxygen is reduced at complex IV (the final e- acceptor)</a:t>
            </a:r>
          </a:p>
        </p:txBody>
      </p:sp>
    </p:spTree>
    <p:extLst>
      <p:ext uri="{BB962C8B-B14F-4D97-AF65-F5344CB8AC3E}">
        <p14:creationId xmlns:p14="http://schemas.microsoft.com/office/powerpoint/2010/main" val="2517434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227012" y="2428240"/>
            <a:ext cx="8737600" cy="4229100"/>
          </a:xfrm>
        </p:spPr>
        <p:txBody>
          <a:bodyPr>
            <a:no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/>
              <a:t>Cells extract energy from food to generate ATP in a process called glucose catabolism or cellular respiration.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As we work through the metabolic pathways involved, notice the close link between the transfer of energy and the movement of electrons (electrons have high energy levels).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This incremental transfer of electrons allows the cell to transfer food energy in small packages that can be captured in the phosphate bonds of ATP.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1326"/>
            <a:ext cx="8062912" cy="659535"/>
          </a:xfrm>
        </p:spPr>
        <p:txBody>
          <a:bodyPr/>
          <a:lstStyle/>
          <a:p>
            <a:r>
              <a:rPr lang="en-US" dirty="0"/>
              <a:t>Respiration Overview</a:t>
            </a:r>
          </a:p>
        </p:txBody>
      </p:sp>
    </p:spTree>
    <p:extLst>
      <p:ext uri="{BB962C8B-B14F-4D97-AF65-F5344CB8AC3E}">
        <p14:creationId xmlns:p14="http://schemas.microsoft.com/office/powerpoint/2010/main" val="10399969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7797" y="186538"/>
            <a:ext cx="8763305" cy="710486"/>
          </a:xfrm>
        </p:spPr>
        <p:txBody>
          <a:bodyPr>
            <a:normAutofit fontScale="90000"/>
          </a:bodyPr>
          <a:lstStyle/>
          <a:p>
            <a:pPr algn="r"/>
            <a:r>
              <a:rPr lang="en-US" sz="2400">
                <a:solidFill>
                  <a:srgbClr val="6CB255"/>
                </a:solidFill>
              </a:rPr>
              <a:t>Oxidative </a:t>
            </a:r>
            <a:r>
              <a:rPr lang="en-US" sz="2400" dirty="0">
                <a:solidFill>
                  <a:srgbClr val="6CB255"/>
                </a:solidFill>
              </a:rPr>
              <a:t>phosphorylation – chemiosmosis</a:t>
            </a:r>
            <a:br>
              <a:rPr lang="en-US" sz="2400">
                <a:solidFill>
                  <a:srgbClr val="6CB255"/>
                </a:solidFill>
              </a:rPr>
            </a:br>
            <a:endParaRPr lang="en-US" sz="2400" dirty="0">
              <a:solidFill>
                <a:srgbClr val="6CB255"/>
              </a:solidFill>
            </a:endParaRPr>
          </a:p>
        </p:txBody>
      </p:sp>
      <p:pic>
        <p:nvPicPr>
          <p:cNvPr id="2" name="Picture Placeholder 1" descr="Figure_07_04_02.pn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83" b="-3183"/>
          <a:stretch>
            <a:fillRect/>
          </a:stretch>
        </p:blipFill>
        <p:spPr>
          <a:xfrm>
            <a:off x="4489450" y="1108075"/>
            <a:ext cx="4030663" cy="5256213"/>
          </a:xfrm>
        </p:spPr>
      </p:pic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457200" y="1107617"/>
            <a:ext cx="3913188" cy="525697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Chemiosmosis uses kinetic energy from protons falling down its gradient to form ATP from ADP + Pi. The complex, integral protein ATP synthase mediates this reaction.</a:t>
            </a:r>
          </a:p>
        </p:txBody>
      </p:sp>
      <p:sp>
        <p:nvSpPr>
          <p:cNvPr id="3" name="Rectangle 2"/>
          <p:cNvSpPr/>
          <p:nvPr/>
        </p:nvSpPr>
        <p:spPr>
          <a:xfrm>
            <a:off x="495300" y="4593295"/>
            <a:ext cx="3556000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=3y1dO4nNaKY</a:t>
            </a:r>
          </a:p>
        </p:txBody>
      </p:sp>
      <p:sp>
        <p:nvSpPr>
          <p:cNvPr id="4" name="Rectangle 3"/>
          <p:cNvSpPr/>
          <p:nvPr/>
        </p:nvSpPr>
        <p:spPr>
          <a:xfrm>
            <a:off x="4489450" y="61030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(Credit: modification of work by Klaus </a:t>
            </a:r>
            <a:r>
              <a:rPr lang="nb-NO" dirty="0" err="1">
                <a:solidFill>
                  <a:srgbClr val="000000"/>
                </a:solidFill>
              </a:rPr>
              <a:t>Hoffmeier</a:t>
            </a:r>
            <a:r>
              <a:rPr lang="nb-NO" dirty="0">
                <a:solidFill>
                  <a:srgbClr val="000000"/>
                </a:solidFill>
              </a:rPr>
              <a:t>)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320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ETC &amp; Chemiosmosis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Placeholder 3" descr="Figure_07_04_03.pn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071" r="-30071"/>
          <a:stretch>
            <a:fillRect/>
          </a:stretch>
        </p:blipFill>
        <p:spPr>
          <a:xfrm>
            <a:off x="-1168401" y="993035"/>
            <a:ext cx="11603711" cy="5037114"/>
          </a:xfrm>
        </p:spPr>
      </p:pic>
    </p:spTree>
    <p:extLst>
      <p:ext uri="{BB962C8B-B14F-4D97-AF65-F5344CB8AC3E}">
        <p14:creationId xmlns:p14="http://schemas.microsoft.com/office/powerpoint/2010/main" val="25960001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ATP yield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1041400"/>
            <a:ext cx="8062912" cy="4968964"/>
          </a:xfrm>
        </p:spPr>
        <p:txBody>
          <a:bodyPr>
            <a:norm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/>
              <a:t>The number of ATP generated by cellular respiration is 30-36 per glucose </a:t>
            </a:r>
          </a:p>
          <a:p>
            <a:pPr marL="1074420" lvl="1" indent="-342900">
              <a:buFont typeface="Arial"/>
              <a:buChar char="•"/>
            </a:pPr>
            <a:r>
              <a:rPr lang="en-US" sz="2400" dirty="0"/>
              <a:t>Varies by species and how efficiently NADH from glycolysis enters mitochondria</a:t>
            </a:r>
          </a:p>
          <a:p>
            <a:pPr marL="1074420" lvl="1" indent="-342900">
              <a:buFont typeface="Arial"/>
              <a:buChar char="•"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Cellular respiration in total stores ~ 34% of the energy from  glucose in ATP</a:t>
            </a:r>
          </a:p>
        </p:txBody>
      </p:sp>
    </p:spTree>
    <p:extLst>
      <p:ext uri="{BB962C8B-B14F-4D97-AF65-F5344CB8AC3E}">
        <p14:creationId xmlns:p14="http://schemas.microsoft.com/office/powerpoint/2010/main" val="22532555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6CB255"/>
                </a:solidFill>
              </a:rPr>
              <a:t>Metabolism without oxygen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457200" y="1107617"/>
            <a:ext cx="8521699" cy="5256973"/>
          </a:xfrm>
        </p:spPr>
        <p:txBody>
          <a:bodyPr>
            <a:no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Glycolysis occurs in aerobic and anaerobic environments.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NAD</a:t>
            </a:r>
            <a:r>
              <a:rPr lang="en-US" sz="2400" baseline="30000" dirty="0">
                <a:solidFill>
                  <a:srgbClr val="000000"/>
                </a:solidFill>
              </a:rPr>
              <a:t>+</a:t>
            </a:r>
            <a:r>
              <a:rPr lang="en-US" sz="2400" dirty="0">
                <a:solidFill>
                  <a:srgbClr val="000000"/>
                </a:solidFill>
              </a:rPr>
              <a:t> is an input of glycolysis; regenerated during oxidative phosphorylation when O</a:t>
            </a:r>
            <a:r>
              <a:rPr lang="en-US" sz="2400" baseline="-25000" dirty="0">
                <a:solidFill>
                  <a:srgbClr val="000000"/>
                </a:solidFill>
              </a:rPr>
              <a:t>2 </a:t>
            </a:r>
            <a:r>
              <a:rPr lang="en-US" sz="2400" dirty="0">
                <a:solidFill>
                  <a:srgbClr val="000000"/>
                </a:solidFill>
              </a:rPr>
              <a:t>is present. 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When O</a:t>
            </a:r>
            <a:r>
              <a:rPr lang="en-US" sz="2400" baseline="-25000" dirty="0">
                <a:solidFill>
                  <a:srgbClr val="000000"/>
                </a:solidFill>
              </a:rPr>
              <a:t>2</a:t>
            </a:r>
            <a:r>
              <a:rPr lang="en-US" sz="2400" dirty="0">
                <a:solidFill>
                  <a:srgbClr val="000000"/>
                </a:solidFill>
              </a:rPr>
              <a:t> is lacking, fermentation regenerates NAD</a:t>
            </a:r>
            <a:r>
              <a:rPr lang="en-US" sz="2400" baseline="30000" dirty="0">
                <a:solidFill>
                  <a:srgbClr val="000000"/>
                </a:solidFill>
              </a:rPr>
              <a:t>+</a:t>
            </a:r>
            <a:r>
              <a:rPr lang="en-US" sz="2400" dirty="0">
                <a:solidFill>
                  <a:srgbClr val="000000"/>
                </a:solidFill>
              </a:rPr>
              <a:t>; otherwise, glycolysis would halt.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There are two common types of fermentation</a:t>
            </a:r>
          </a:p>
          <a:p>
            <a:pPr marL="1074420" lvl="1" indent="-342900"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Lactic acid fermentation </a:t>
            </a:r>
          </a:p>
          <a:p>
            <a:pPr marL="1074420" lvl="1" indent="-342900"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Alcohol fermentation</a:t>
            </a:r>
          </a:p>
        </p:txBody>
      </p:sp>
    </p:spTree>
    <p:extLst>
      <p:ext uri="{BB962C8B-B14F-4D97-AF65-F5344CB8AC3E}">
        <p14:creationId xmlns:p14="http://schemas.microsoft.com/office/powerpoint/2010/main" val="10352698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>
                <a:solidFill>
                  <a:srgbClr val="6CB255"/>
                </a:solidFill>
              </a:rPr>
              <a:t>Lactic acid fermentation</a:t>
            </a:r>
            <a:br>
              <a:rPr lang="en-US" sz="2400" dirty="0">
                <a:solidFill>
                  <a:srgbClr val="6CB255"/>
                </a:solidFill>
              </a:rPr>
            </a:br>
            <a:endParaRPr lang="en-US" sz="2400" dirty="0">
              <a:solidFill>
                <a:srgbClr val="6CB255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3467100" y="1107617"/>
            <a:ext cx="5511799" cy="5256973"/>
          </a:xfrm>
        </p:spPr>
        <p:txBody>
          <a:bodyPr>
            <a:noAutofit/>
          </a:bodyPr>
          <a:lstStyle/>
          <a:p>
            <a:pPr marL="3429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Occurs in muscle cells when O</a:t>
            </a:r>
            <a:r>
              <a:rPr lang="en-US" sz="2400" baseline="-25000" dirty="0">
                <a:solidFill>
                  <a:srgbClr val="000000"/>
                </a:solidFill>
              </a:rPr>
              <a:t>2</a:t>
            </a:r>
            <a:r>
              <a:rPr lang="en-US" sz="2400" dirty="0">
                <a:solidFill>
                  <a:srgbClr val="000000"/>
                </a:solidFill>
              </a:rPr>
              <a:t> is limited, mammalian red blood cells, &amp; some bacteria, ex. those in yogurt 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Lactate dehydrogenase catalyzes this reaction.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23618" y="3924300"/>
            <a:ext cx="55942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Pyruvate + NADH  </a:t>
            </a:r>
            <a:r>
              <a:rPr lang="en-US" sz="2400" dirty="0">
                <a:sym typeface="Wingdings"/>
              </a:rPr>
              <a:t>  lactate + NAD</a:t>
            </a:r>
            <a:r>
              <a:rPr lang="en-US" sz="2400" baseline="30000" dirty="0">
                <a:sym typeface="Wingdings"/>
              </a:rPr>
              <a:t>+</a:t>
            </a:r>
            <a:endParaRPr lang="en-US" sz="2400" baseline="30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5184CF-ADE2-0944-AC9B-E2F6DE38C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1" y="1107617"/>
            <a:ext cx="3358517" cy="413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5696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3"/>
          <p:cNvSpPr txBox="1">
            <a:spLocks/>
          </p:cNvSpPr>
          <p:nvPr/>
        </p:nvSpPr>
        <p:spPr>
          <a:xfrm>
            <a:off x="457200" y="1110334"/>
            <a:ext cx="4622799" cy="52569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rgbClr val="6CB255"/>
              </a:buClr>
              <a:buFont typeface="Arial" pitchFamily="34" charset="0"/>
              <a:buNone/>
              <a:defRPr sz="2000" b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31520" indent="-457200" algn="l" defTabSz="914400" rtl="0" eaLnBrk="1" latinLnBrk="0" hangingPunct="1">
              <a:spcBef>
                <a:spcPct val="20000"/>
              </a:spcBef>
              <a:buClr>
                <a:srgbClr val="6CB255"/>
              </a:buClr>
              <a:buFont typeface="+mj-lt"/>
              <a:buAutoNum type="alphaLcParenR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Clr>
                <a:srgbClr val="6CB255"/>
              </a:buClr>
              <a:buFont typeface="+mj-lt"/>
              <a:buAutoNum type="alphaLcParenR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42900" algn="l" defTabSz="914400" rtl="0" eaLnBrk="1" latinLnBrk="0" hangingPunct="1">
              <a:spcBef>
                <a:spcPct val="20000"/>
              </a:spcBef>
              <a:buClr>
                <a:srgbClr val="6CB255"/>
              </a:buClr>
              <a:buFont typeface="+mj-lt"/>
              <a:buAutoNum type="alphaLcParenR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914400" rtl="0" eaLnBrk="1" latinLnBrk="0" hangingPunct="1">
              <a:spcBef>
                <a:spcPct val="20000"/>
              </a:spcBef>
              <a:buClr>
                <a:srgbClr val="6CB255"/>
              </a:buClr>
              <a:buFont typeface="+mj-lt"/>
              <a:buAutoNum type="alphaLcParenR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anaerobic yeast species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Involves two reactions</a:t>
            </a:r>
          </a:p>
          <a:p>
            <a:pPr marL="1074420" lvl="1" indent="-342900">
              <a:buFont typeface="Arial"/>
              <a:buChar char="•"/>
            </a:pPr>
            <a:r>
              <a:rPr lang="en-US" sz="2400" dirty="0"/>
              <a:t>First, catalyzed by pyruvate decarboxylase</a:t>
            </a:r>
          </a:p>
          <a:p>
            <a:pPr marL="1074420" lvl="1" indent="-342900">
              <a:buFont typeface="Arial"/>
              <a:buChar char="•"/>
            </a:pPr>
            <a:r>
              <a:rPr lang="en-US" sz="2400" dirty="0"/>
              <a:t>Second, by alcohol dehydrogenase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Alcohol fermentation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5108248" y="4066930"/>
            <a:ext cx="3898900" cy="1166382"/>
          </a:xfrm>
        </p:spPr>
        <p:txBody>
          <a:bodyPr>
            <a:normAutofit/>
          </a:bodyPr>
          <a:lstStyle/>
          <a:p>
            <a:r>
              <a:rPr lang="en-US" sz="1600" dirty="0"/>
              <a:t>Fermentation tanks have valves so that the pressure inside the tanks created by the CO</a:t>
            </a:r>
            <a:r>
              <a:rPr lang="en-US" sz="1600" baseline="30000" dirty="0"/>
              <a:t>2</a:t>
            </a:r>
            <a:r>
              <a:rPr lang="en-US" sz="1600" dirty="0"/>
              <a:t> produced can be released.</a:t>
            </a:r>
          </a:p>
        </p:txBody>
      </p:sp>
      <p:pic>
        <p:nvPicPr>
          <p:cNvPr id="4" name="Picture Placeholder 3" descr="Figure_07_05_03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468" r="-41468"/>
          <a:stretch>
            <a:fillRect/>
          </a:stretch>
        </p:blipFill>
        <p:spPr>
          <a:xfrm>
            <a:off x="3810000" y="1196235"/>
            <a:ext cx="6366840" cy="2763814"/>
          </a:xfrm>
        </p:spPr>
      </p:pic>
      <p:sp>
        <p:nvSpPr>
          <p:cNvPr id="6" name="TextBox 5"/>
          <p:cNvSpPr txBox="1"/>
          <p:nvPr/>
        </p:nvSpPr>
        <p:spPr>
          <a:xfrm>
            <a:off x="345748" y="4803864"/>
            <a:ext cx="47660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Pyruvate </a:t>
            </a:r>
            <a:r>
              <a:rPr lang="en-US" sz="2400" dirty="0">
                <a:sym typeface="Wingdings"/>
              </a:rPr>
              <a:t> CO</a:t>
            </a:r>
            <a:r>
              <a:rPr lang="en-US" sz="2400" baseline="-25000" dirty="0">
                <a:sym typeface="Wingdings"/>
              </a:rPr>
              <a:t>2</a:t>
            </a:r>
            <a:r>
              <a:rPr lang="en-US" sz="2400" dirty="0">
                <a:sym typeface="Wingdings"/>
              </a:rPr>
              <a:t> + acetylaldehide</a:t>
            </a:r>
            <a:endParaRPr lang="en-US" sz="2400" baseline="30000" dirty="0"/>
          </a:p>
        </p:txBody>
      </p:sp>
      <p:sp>
        <p:nvSpPr>
          <p:cNvPr id="2" name="Rectangle 1"/>
          <p:cNvSpPr/>
          <p:nvPr/>
        </p:nvSpPr>
        <p:spPr>
          <a:xfrm>
            <a:off x="345748" y="5339834"/>
            <a:ext cx="58924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ym typeface="Wingdings"/>
              </a:rPr>
              <a:t>acetylaldehide + NADH ethanol + NAD</a:t>
            </a:r>
            <a:r>
              <a:rPr lang="en-US" sz="2400" baseline="30000" dirty="0">
                <a:sym typeface="Wingdings"/>
              </a:rPr>
              <a:t>+</a:t>
            </a:r>
            <a:endParaRPr lang="en-US" sz="2400" baseline="30000" dirty="0"/>
          </a:p>
        </p:txBody>
      </p:sp>
    </p:spTree>
    <p:extLst>
      <p:ext uri="{BB962C8B-B14F-4D97-AF65-F5344CB8AC3E}">
        <p14:creationId xmlns:p14="http://schemas.microsoft.com/office/powerpoint/2010/main" val="26803205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respiration in yeast	</a:t>
            </a:r>
          </a:p>
        </p:txBody>
      </p:sp>
      <p:pic>
        <p:nvPicPr>
          <p:cNvPr id="5" name="Picture Placeholder 4">
            <a:hlinkClick r:id="rId2"/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0" b="4380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https://www.youtube.com/watch?v=Cngt2HmJuSo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0616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Connections of Lipid and Glucose Metabolisms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Catabolic pathways for carbohydrates, lipids, and proteins eventually connect to glycolysis or the CAC pathways.</a:t>
            </a: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89314"/>
            <a:ext cx="8213800" cy="2535214"/>
          </a:xfrm>
        </p:spPr>
      </p:pic>
    </p:spTree>
    <p:extLst>
      <p:ext uri="{BB962C8B-B14F-4D97-AF65-F5344CB8AC3E}">
        <p14:creationId xmlns:p14="http://schemas.microsoft.com/office/powerpoint/2010/main" val="10374538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7352" y="-88442"/>
            <a:ext cx="8062912" cy="659535"/>
          </a:xfrm>
        </p:spPr>
        <p:txBody>
          <a:bodyPr/>
          <a:lstStyle/>
          <a:p>
            <a:r>
              <a:rPr lang="en-US" dirty="0"/>
              <a:t>Citric Acid Cycle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457200" y="5931608"/>
            <a:ext cx="8062912" cy="1166382"/>
          </a:xfrm>
        </p:spPr>
        <p:txBody>
          <a:bodyPr>
            <a:normAutofit/>
          </a:bodyPr>
          <a:lstStyle/>
          <a:p>
            <a:r>
              <a:rPr lang="en-US" sz="2400" dirty="0"/>
              <a:t>Amino Acids that enter the Citric Acid Cycle do so at different locations, depending on the AA.</a:t>
            </a: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47" y="817179"/>
            <a:ext cx="7443217" cy="4868342"/>
          </a:xfrm>
        </p:spPr>
      </p:pic>
    </p:spTree>
    <p:extLst>
      <p:ext uri="{BB962C8B-B14F-4D97-AF65-F5344CB8AC3E}">
        <p14:creationId xmlns:p14="http://schemas.microsoft.com/office/powerpoint/2010/main" val="30816461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Regulation of Cellular respiration</a:t>
            </a:r>
            <a:br>
              <a:rPr lang="en-US" dirty="0"/>
            </a:b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55600" y="1492706"/>
            <a:ext cx="8266112" cy="5201718"/>
          </a:xfrm>
        </p:spPr>
        <p:txBody>
          <a:bodyPr>
            <a:noAutofit/>
          </a:bodyPr>
          <a:lstStyle/>
          <a:p>
            <a:r>
              <a:rPr lang="en-US" sz="2400" dirty="0"/>
              <a:t>Cellular respiration is regulated by many mechanisms, including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Hormonal control of glucose entry into the cell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Enzyme reversibility (functioning to substrate product equilibrium) or irreversibility (able to exceed equilibrium)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Enzyme sensitivity to pH changes due to lactic acid build-up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Feedback controls</a:t>
            </a:r>
          </a:p>
        </p:txBody>
      </p:sp>
    </p:spTree>
    <p:extLst>
      <p:ext uri="{BB962C8B-B14F-4D97-AF65-F5344CB8AC3E}">
        <p14:creationId xmlns:p14="http://schemas.microsoft.com/office/powerpoint/2010/main" val="2378211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Redox reactions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1143000"/>
            <a:ext cx="8458200" cy="3111500"/>
          </a:xfrm>
        </p:spPr>
        <p:txBody>
          <a:bodyPr>
            <a:no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/>
              <a:t>Redox reactions are chemical reactions where electrons are transferred from one molecule to another.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Molecules that can donate electron(s) in a redox reaction are reducing agents, and those that can accept electrons are oxidizing agents.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Molecules that gain electron(s) after the reaction are reduced, and those that lose electron(s) are oxidized.</a:t>
            </a:r>
          </a:p>
          <a:p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10551" y="4660394"/>
            <a:ext cx="196832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AH</a:t>
            </a:r>
          </a:p>
          <a:p>
            <a:pPr algn="ctr"/>
            <a:r>
              <a:rPr lang="en-US" dirty="0"/>
              <a:t>(Reducing Agent)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55701" y="4660394"/>
            <a:ext cx="192954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X</a:t>
            </a:r>
            <a:r>
              <a:rPr lang="en-US" sz="3200" baseline="30000" dirty="0"/>
              <a:t>+</a:t>
            </a:r>
          </a:p>
          <a:p>
            <a:pPr algn="ctr"/>
            <a:r>
              <a:rPr lang="en-US" dirty="0"/>
              <a:t>(Oxidizing agent)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58397" y="4657376"/>
            <a:ext cx="118531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A</a:t>
            </a:r>
            <a:r>
              <a:rPr lang="en-US" sz="3200" baseline="30000" dirty="0">
                <a:solidFill>
                  <a:srgbClr val="000000"/>
                </a:solidFill>
              </a:rPr>
              <a:t>+</a:t>
            </a:r>
          </a:p>
          <a:p>
            <a:pPr algn="ctr"/>
            <a:r>
              <a:rPr lang="en-US" dirty="0"/>
              <a:t>(oxidized)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41164" y="4660051"/>
            <a:ext cx="117257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XH</a:t>
            </a:r>
          </a:p>
          <a:p>
            <a:pPr algn="ctr"/>
            <a:r>
              <a:rPr lang="en-US" dirty="0"/>
              <a:t>(reduced)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93745" y="4711194"/>
            <a:ext cx="51704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+                   </a:t>
            </a:r>
            <a:r>
              <a:rPr lang="en-US" sz="3200" dirty="0">
                <a:sym typeface="Wingdings"/>
              </a:rPr>
              <a:t>                +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185326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Regulatory mechanisms</a:t>
            </a:r>
          </a:p>
        </p:txBody>
      </p:sp>
      <p:pic>
        <p:nvPicPr>
          <p:cNvPr id="5" name="Picture Placeholder 3" descr="Figure_07_07_0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849" r="-27849"/>
          <a:stretch>
            <a:fillRect/>
          </a:stretch>
        </p:blipFill>
        <p:spPr>
          <a:xfrm>
            <a:off x="0" y="1780754"/>
            <a:ext cx="9421194" cy="40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4762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Picture Placeholder 2"/>
          <p:cNvGraphicFramePr>
            <a:graphicFrameLocks noGrp="1"/>
          </p:cNvGraphicFramePr>
          <p:nvPr>
            <p:ph type="pic" sz="quarter" idx="13"/>
            <p:extLst>
              <p:ext uri="{D42A27DB-BD31-4B8C-83A1-F6EECF244321}">
                <p14:modId xmlns:p14="http://schemas.microsoft.com/office/powerpoint/2010/main" val="2241605500"/>
              </p:ext>
            </p:extLst>
          </p:nvPr>
        </p:nvGraphicFramePr>
        <p:xfrm>
          <a:off x="393700" y="796915"/>
          <a:ext cx="8367220" cy="5741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9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3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5637">
                <a:tc>
                  <a:txBody>
                    <a:bodyPr/>
                    <a:lstStyle/>
                    <a:p>
                      <a:r>
                        <a:rPr lang="en-US" dirty="0"/>
                        <a:t>Pathway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Enzyme affected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Elevated levels of effector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Effect on pathway activity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899">
                <a:tc>
                  <a:txBody>
                    <a:bodyPr/>
                    <a:lstStyle/>
                    <a:p>
                      <a:r>
                        <a:rPr lang="en-US" sz="1400" dirty="0"/>
                        <a:t>glycolysis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Hexokinase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Glucose-6-phosphate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decrease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899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Phosphofructokinase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Fructose-6-phosphate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increase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899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Citrate,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acidic pH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decrease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9899">
                <a:tc>
                  <a:txBody>
                    <a:bodyPr/>
                    <a:lstStyle/>
                    <a:p>
                      <a:r>
                        <a:rPr lang="en-US" sz="1400" dirty="0"/>
                        <a:t>Pyruvate</a:t>
                      </a:r>
                      <a:r>
                        <a:rPr lang="en-US" sz="1400" baseline="0" dirty="0"/>
                        <a:t> to acetyl </a:t>
                      </a:r>
                      <a:r>
                        <a:rPr lang="en-US" sz="1400" baseline="0" dirty="0" err="1"/>
                        <a:t>coA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Pyruvate dehydrogenase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ADP, pyruvate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increase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899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Acetyl </a:t>
                      </a:r>
                      <a:r>
                        <a:rPr lang="en-US" sz="1400" dirty="0" err="1"/>
                        <a:t>coA</a:t>
                      </a:r>
                      <a:r>
                        <a:rPr lang="en-US" sz="1400" dirty="0"/>
                        <a:t>, ATP, NADH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decrease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9899">
                <a:tc>
                  <a:txBody>
                    <a:bodyPr/>
                    <a:lstStyle/>
                    <a:p>
                      <a:r>
                        <a:rPr lang="en-US" sz="1400" dirty="0"/>
                        <a:t>CAC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Isocitrate</a:t>
                      </a:r>
                      <a:r>
                        <a:rPr lang="en-US" sz="1400" dirty="0"/>
                        <a:t> dehydrogenase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increase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9899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ATP, NADH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decrease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9899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Ketoglutarate</a:t>
                      </a:r>
                      <a:r>
                        <a:rPr lang="en-US" sz="1400" dirty="0"/>
                        <a:t> dehydrogenase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Calcium ions, ADP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increase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9899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ATP, NADH, </a:t>
                      </a:r>
                      <a:r>
                        <a:rPr lang="en-US" sz="1400" dirty="0" err="1"/>
                        <a:t>succinyl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coA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decrease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9899">
                <a:tc>
                  <a:txBody>
                    <a:bodyPr/>
                    <a:lstStyle/>
                    <a:p>
                      <a:r>
                        <a:rPr lang="en-US" sz="1400" dirty="0"/>
                        <a:t>ETC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Increase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9899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ATP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decrease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66928" y="201168"/>
            <a:ext cx="8167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Summary of Feedback Controls in Cellular Respiration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89673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Redox reactions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65100" y="965200"/>
            <a:ext cx="8978900" cy="2679700"/>
          </a:xfrm>
        </p:spPr>
        <p:txBody>
          <a:bodyPr>
            <a:no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/>
              <a:t>Molecules like </a:t>
            </a:r>
            <a:r>
              <a:rPr lang="en-US" sz="2400" dirty="0" err="1"/>
              <a:t>nicotineamide</a:t>
            </a:r>
            <a:r>
              <a:rPr lang="en-US" sz="2400" dirty="0"/>
              <a:t> adenine dinucleotide (NAD) can occur in an oxidized state (NAD+) or a reduced state (NADH).</a:t>
            </a:r>
          </a:p>
          <a:p>
            <a:pPr marL="1074420" lvl="1" indent="-342900">
              <a:buFont typeface="Arial"/>
              <a:buChar char="•"/>
            </a:pPr>
            <a:r>
              <a:rPr lang="en-US" sz="2400" dirty="0"/>
              <a:t>NADH carries 2e- and 1H+ more than NAD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NAD is called an electron carrier because NAD+ accepts electrons from redox reactions while NADH donates them.</a:t>
            </a:r>
          </a:p>
          <a:p>
            <a:endParaRPr lang="en-US" sz="2400" dirty="0"/>
          </a:p>
        </p:txBody>
      </p:sp>
      <p:pic>
        <p:nvPicPr>
          <p:cNvPr id="5" name="Picture Placeholder 3" descr="Figure_07_01_01ab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312" r="-26312"/>
          <a:stretch>
            <a:fillRect/>
          </a:stretch>
        </p:blipFill>
        <p:spPr>
          <a:xfrm>
            <a:off x="-721070" y="3516894"/>
            <a:ext cx="6786662" cy="2946057"/>
          </a:xfrm>
        </p:spPr>
      </p:pic>
      <p:sp>
        <p:nvSpPr>
          <p:cNvPr id="3" name="TextBox 2"/>
          <p:cNvSpPr txBox="1"/>
          <p:nvPr/>
        </p:nvSpPr>
        <p:spPr>
          <a:xfrm>
            <a:off x="5179421" y="3484265"/>
            <a:ext cx="381217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Electron carriers are very important molecules in cellular respiration and photosynthesis.</a:t>
            </a:r>
          </a:p>
          <a:p>
            <a:endParaRPr lang="en-US" dirty="0"/>
          </a:p>
          <a:p>
            <a:r>
              <a:rPr lang="en-US" dirty="0"/>
              <a:t>They shuttle electrons to electron transport chains where ATP is produced.</a:t>
            </a:r>
          </a:p>
          <a:p>
            <a:endParaRPr lang="en-US" dirty="0"/>
          </a:p>
          <a:p>
            <a:r>
              <a:rPr lang="en-US" dirty="0"/>
              <a:t>Other electron carriers include:</a:t>
            </a:r>
          </a:p>
          <a:p>
            <a:r>
              <a:rPr lang="en-US" dirty="0"/>
              <a:t>FAD</a:t>
            </a:r>
            <a:r>
              <a:rPr lang="en-US" baseline="30000" dirty="0"/>
              <a:t>+</a:t>
            </a:r>
            <a:r>
              <a:rPr lang="en-US" dirty="0"/>
              <a:t>, FADH</a:t>
            </a:r>
            <a:r>
              <a:rPr lang="en-US" baseline="-25000" dirty="0"/>
              <a:t>2</a:t>
            </a:r>
          </a:p>
          <a:p>
            <a:r>
              <a:rPr lang="en-US" dirty="0"/>
              <a:t>NADP</a:t>
            </a:r>
            <a:r>
              <a:rPr lang="en-US" baseline="30000" dirty="0"/>
              <a:t>+</a:t>
            </a:r>
            <a:r>
              <a:rPr lang="en-US" dirty="0"/>
              <a:t>, NADPH</a:t>
            </a:r>
          </a:p>
        </p:txBody>
      </p:sp>
    </p:spTree>
    <p:extLst>
      <p:ext uri="{BB962C8B-B14F-4D97-AF65-F5344CB8AC3E}">
        <p14:creationId xmlns:p14="http://schemas.microsoft.com/office/powerpoint/2010/main" val="2430789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ATP in living systems</a:t>
            </a:r>
          </a:p>
        </p:txBody>
      </p:sp>
      <p:pic>
        <p:nvPicPr>
          <p:cNvPr id="4" name="Picture Placeholder 3" descr="Figure_07_01_02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029" r="-18029"/>
          <a:stretch>
            <a:fillRect/>
          </a:stretch>
        </p:blipFill>
        <p:spPr>
          <a:xfrm>
            <a:off x="5504688" y="1159463"/>
            <a:ext cx="3957647" cy="1717995"/>
          </a:xfrm>
        </p:spPr>
      </p:pic>
      <p:sp>
        <p:nvSpPr>
          <p:cNvPr id="3" name="TextBox 2"/>
          <p:cNvSpPr txBox="1"/>
          <p:nvPr/>
        </p:nvSpPr>
        <p:spPr>
          <a:xfrm>
            <a:off x="190500" y="1101669"/>
            <a:ext cx="5727700" cy="3785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/>
              <a:t>The hydrolysis of ATP </a:t>
            </a:r>
            <a:r>
              <a:rPr lang="en-US" sz="2400" dirty="0">
                <a:sym typeface="Wingdings"/>
              </a:rPr>
              <a:t> ADP + Pi is exergonic and can provide energy for a coupled endergonic reaction.</a:t>
            </a:r>
          </a:p>
          <a:p>
            <a:pPr marL="342900" indent="-342900">
              <a:buFont typeface="Arial"/>
              <a:buChar char="•"/>
            </a:pPr>
            <a:endParaRPr lang="en-US" sz="1200" dirty="0">
              <a:sym typeface="Wingdings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ym typeface="Wingdings"/>
              </a:rPr>
              <a:t>The loss of a phosphate group from a molecule is called </a:t>
            </a:r>
            <a:r>
              <a:rPr lang="en-US" sz="2400" dirty="0" err="1">
                <a:sym typeface="Wingdings"/>
              </a:rPr>
              <a:t>dephosphorylation</a:t>
            </a:r>
            <a:r>
              <a:rPr lang="en-US" sz="2400" dirty="0">
                <a:sym typeface="Wingdings"/>
              </a:rPr>
              <a:t>.</a:t>
            </a:r>
          </a:p>
          <a:p>
            <a:pPr marL="342900" indent="-342900">
              <a:buFont typeface="Arial"/>
              <a:buChar char="•"/>
            </a:pPr>
            <a:endParaRPr lang="en-US" sz="1200" dirty="0">
              <a:sym typeface="Wingdings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ym typeface="Wingdings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ym typeface="Wingdings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ym typeface="Wingdings"/>
            </a:endParaRPr>
          </a:p>
          <a:p>
            <a:pPr marL="342900" indent="-342900">
              <a:buFont typeface="Arial"/>
              <a:buChar char="•"/>
            </a:pPr>
            <a:endParaRPr 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190499" y="3314700"/>
            <a:ext cx="8633921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>
                <a:sym typeface="Wingdings"/>
              </a:rPr>
              <a:t>Phosphorylation is the process of adding a phosphate group is to a molecule. </a:t>
            </a:r>
          </a:p>
          <a:p>
            <a:pPr marL="342900" indent="-342900">
              <a:buFont typeface="Arial"/>
              <a:buChar char="•"/>
            </a:pPr>
            <a:endParaRPr lang="en-US" sz="1200" dirty="0">
              <a:sym typeface="Wingdings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ym typeface="Wingdings"/>
              </a:rPr>
              <a:t>Phosphorylated molecules tend to be less stable and more likely to react.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9595EE-EEF5-4641-ACF5-29839BBE7E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5716" y="4756079"/>
            <a:ext cx="3837943" cy="200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117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ATP in living systems</a:t>
            </a:r>
          </a:p>
        </p:txBody>
      </p:sp>
      <p:sp>
        <p:nvSpPr>
          <p:cNvPr id="6" name="Rectangle 5"/>
          <p:cNvSpPr/>
          <p:nvPr/>
        </p:nvSpPr>
        <p:spPr>
          <a:xfrm>
            <a:off x="177801" y="1151234"/>
            <a:ext cx="883919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/>
              <a:t>ATP is generated by an endergonic reaction where ADP undergoes phosphorylation, ADP + Pi </a:t>
            </a:r>
            <a:r>
              <a:rPr lang="en-US" sz="2400" dirty="0">
                <a:sym typeface="Wingdings"/>
              </a:rPr>
              <a:t> ATP.</a:t>
            </a:r>
          </a:p>
          <a:p>
            <a:endParaRPr lang="en-US" sz="1200" dirty="0">
              <a:sym typeface="Wingdings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ym typeface="Wingdings"/>
              </a:rPr>
              <a:t>The energy required for this reaction can come from: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>
                <a:sym typeface="Wingdings"/>
              </a:rPr>
              <a:t>a coupled exergonic reaction (substrate-level phosphorylation) or 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>
                <a:sym typeface="Wingdings"/>
              </a:rPr>
              <a:t>a process called chemiosmosis, which requires the enzyme ATP synthase. </a:t>
            </a:r>
          </a:p>
          <a:p>
            <a:endParaRPr lang="en-US" sz="2400" dirty="0"/>
          </a:p>
        </p:txBody>
      </p:sp>
      <p:pic>
        <p:nvPicPr>
          <p:cNvPr id="9" name="Picture Placeholder 2" descr="Figure_07_01_04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869" r="-37869"/>
          <a:stretch>
            <a:fillRect/>
          </a:stretch>
        </p:blipFill>
        <p:spPr>
          <a:xfrm>
            <a:off x="177801" y="4190229"/>
            <a:ext cx="4799012" cy="2083228"/>
          </a:xfrm>
        </p:spPr>
      </p:pic>
      <p:sp>
        <p:nvSpPr>
          <p:cNvPr id="7" name="Rectangle 6"/>
          <p:cNvSpPr/>
          <p:nvPr/>
        </p:nvSpPr>
        <p:spPr>
          <a:xfrm>
            <a:off x="4179094" y="438288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800100" lvl="1" indent="-342900">
              <a:buFont typeface="Arial"/>
              <a:buChar char="•"/>
            </a:pPr>
            <a:r>
              <a:rPr lang="en-US" sz="2000" dirty="0">
                <a:sym typeface="Wingdings"/>
              </a:rPr>
              <a:t>90% of ATP is produced by chemiosmosis.</a:t>
            </a:r>
          </a:p>
          <a:p>
            <a:pPr marL="800100" lvl="1" indent="-342900">
              <a:buFont typeface="Arial"/>
              <a:buChar char="•"/>
            </a:pPr>
            <a:r>
              <a:rPr lang="en-US" sz="2000" dirty="0">
                <a:sym typeface="Wingdings"/>
              </a:rPr>
              <a:t>Occurs in mitochondria, chloroplasts, and plasma membrane of aerobic prokaryotes.</a:t>
            </a:r>
          </a:p>
        </p:txBody>
      </p:sp>
    </p:spTree>
    <p:extLst>
      <p:ext uri="{BB962C8B-B14F-4D97-AF65-F5344CB8AC3E}">
        <p14:creationId xmlns:p14="http://schemas.microsoft.com/office/powerpoint/2010/main" val="545977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Cellular respiration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1295400"/>
            <a:ext cx="8534400" cy="4714964"/>
          </a:xfrm>
        </p:spPr>
        <p:txBody>
          <a:bodyPr>
            <a:normAutofit/>
          </a:bodyPr>
          <a:lstStyle/>
          <a:p>
            <a:r>
              <a:rPr lang="en-US" sz="3200" dirty="0"/>
              <a:t>C</a:t>
            </a:r>
            <a:r>
              <a:rPr lang="en-US" sz="3200" baseline="-25000" dirty="0"/>
              <a:t>6</a:t>
            </a:r>
            <a:r>
              <a:rPr lang="en-US" sz="3200" dirty="0"/>
              <a:t>H</a:t>
            </a:r>
            <a:r>
              <a:rPr lang="en-US" sz="3200" baseline="-25000" dirty="0"/>
              <a:t>12</a:t>
            </a:r>
            <a:r>
              <a:rPr lang="en-US" sz="3200" dirty="0"/>
              <a:t>O</a:t>
            </a:r>
            <a:r>
              <a:rPr lang="en-US" sz="3200" baseline="-25000" dirty="0"/>
              <a:t>6</a:t>
            </a:r>
            <a:r>
              <a:rPr lang="en-US" sz="3200" dirty="0"/>
              <a:t> + 6 O</a:t>
            </a:r>
            <a:r>
              <a:rPr lang="en-US" sz="3200" baseline="-25000" dirty="0"/>
              <a:t>2</a:t>
            </a:r>
            <a:r>
              <a:rPr lang="en-US" sz="3200" dirty="0"/>
              <a:t> </a:t>
            </a:r>
            <a:r>
              <a:rPr lang="en-US" sz="3200" dirty="0">
                <a:sym typeface="Wingdings"/>
              </a:rPr>
              <a:t> 6 CO</a:t>
            </a:r>
            <a:r>
              <a:rPr lang="en-US" sz="3200" baseline="-25000" dirty="0">
                <a:sym typeface="Wingdings"/>
              </a:rPr>
              <a:t>2</a:t>
            </a:r>
            <a:r>
              <a:rPr lang="en-US" sz="3200" dirty="0">
                <a:sym typeface="Wingdings"/>
              </a:rPr>
              <a:t> + 6 H</a:t>
            </a:r>
            <a:r>
              <a:rPr lang="en-US" sz="3200" baseline="-25000" dirty="0">
                <a:sym typeface="Wingdings"/>
              </a:rPr>
              <a:t>2</a:t>
            </a:r>
            <a:r>
              <a:rPr lang="en-US" sz="3200" dirty="0">
                <a:sym typeface="Wingdings"/>
              </a:rPr>
              <a:t>O + ~36 ATP</a:t>
            </a:r>
          </a:p>
          <a:p>
            <a:endParaRPr lang="en-US" sz="3200" dirty="0">
              <a:sym typeface="Wingdings"/>
            </a:endParaRPr>
          </a:p>
          <a:p>
            <a:r>
              <a:rPr lang="en-US" sz="3200" dirty="0">
                <a:sym typeface="Wingdings"/>
              </a:rPr>
              <a:t>The metabolic pathways involved are: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sym typeface="Wingdings"/>
              </a:rPr>
              <a:t>Glycolysis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sym typeface="Wingdings"/>
              </a:rPr>
              <a:t>Oxidation of Pyruvate and Citric Acid Cycle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sym typeface="Wingdings"/>
              </a:rPr>
              <a:t>Oxidative Phosphorylation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29057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Glycolysis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1079500"/>
            <a:ext cx="8062912" cy="403860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/>
              <a:t>Glycolysis is the first metabolic pathway of glucose metabolism; includes 10 enzymatic reactions.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Nearly all organisms perform glycolysis</a:t>
            </a:r>
          </a:p>
          <a:p>
            <a:pPr marL="1074420" lvl="1" indent="-342900">
              <a:buFont typeface="Arial"/>
              <a:buChar char="•"/>
            </a:pPr>
            <a:r>
              <a:rPr lang="en-US" sz="2400" dirty="0"/>
              <a:t>occurs in the cytoplasm</a:t>
            </a:r>
          </a:p>
          <a:p>
            <a:pPr marL="1074420" lvl="1" indent="-342900">
              <a:buFont typeface="Arial"/>
              <a:buChar char="•"/>
            </a:pPr>
            <a:r>
              <a:rPr lang="en-US" sz="2400" dirty="0"/>
              <a:t>O</a:t>
            </a:r>
            <a:r>
              <a:rPr lang="en-US" sz="2400" baseline="-25000" dirty="0"/>
              <a:t>2</a:t>
            </a:r>
            <a:r>
              <a:rPr lang="en-US" sz="2400" dirty="0"/>
              <a:t> is not required</a:t>
            </a:r>
          </a:p>
          <a:p>
            <a:pPr lvl="1" indent="0">
              <a:buNone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Inputs are 1 Glucose, 2 NAD</a:t>
            </a:r>
            <a:r>
              <a:rPr lang="en-US" sz="2400" baseline="30000" dirty="0"/>
              <a:t>+</a:t>
            </a:r>
            <a:r>
              <a:rPr lang="en-US" sz="2400" dirty="0"/>
              <a:t>, 2 ATP, 4 ADP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Outputs are 2 Pyruvate, 2 NADH, 4 ATP, 2 ADP</a:t>
            </a:r>
          </a:p>
          <a:p>
            <a:r>
              <a:rPr lang="en-US" sz="2400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956" y="4945049"/>
            <a:ext cx="1460500" cy="15814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5008164"/>
            <a:ext cx="1292290" cy="11872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3300" y="5008164"/>
            <a:ext cx="1292290" cy="118729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653745" y="5417234"/>
            <a:ext cx="261535" cy="646331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-  </a:t>
            </a:r>
          </a:p>
          <a:p>
            <a:r>
              <a:rPr lang="en-US" dirty="0"/>
              <a:t> 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31745" y="5429934"/>
            <a:ext cx="261535" cy="646331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-  </a:t>
            </a:r>
          </a:p>
          <a:p>
            <a:r>
              <a:rPr lang="en-US" dirty="0"/>
              <a:t> 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76770" y="536643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+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32456" y="5455334"/>
            <a:ext cx="3085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ym typeface="Wingdings"/>
              </a:rPr>
              <a:t>         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067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Glycolysis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57200" y="3871532"/>
            <a:ext cx="8062912" cy="2848064"/>
          </a:xfrm>
        </p:spPr>
        <p:txBody>
          <a:bodyPr>
            <a:normAutofit/>
          </a:bodyPr>
          <a:lstStyle/>
          <a:p>
            <a:r>
              <a:rPr lang="en-US" sz="2400" dirty="0"/>
              <a:t>The first half of glycolysis involves 5 enzymes and uses two ATP molecules.  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Glucose is phosphorylated twice and then split into two three-carbon molecules, called glyceraldehyde-3-phosphate (G3P).</a:t>
            </a:r>
          </a:p>
          <a:p>
            <a:endParaRPr lang="ro-RO" sz="2400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3" y="1259658"/>
            <a:ext cx="8607337" cy="2416230"/>
          </a:xfrm>
        </p:spPr>
      </p:pic>
    </p:spTree>
    <p:extLst>
      <p:ext uri="{BB962C8B-B14F-4D97-AF65-F5344CB8AC3E}">
        <p14:creationId xmlns:p14="http://schemas.microsoft.com/office/powerpoint/2010/main" val="32010377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1282</TotalTime>
  <Words>1518</Words>
  <Application>Microsoft Macintosh PowerPoint</Application>
  <PresentationFormat>On-screen Show (4:3)</PresentationFormat>
  <Paragraphs>211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Arial Black</vt:lpstr>
      <vt:lpstr>Calibri</vt:lpstr>
      <vt:lpstr>Essential</vt:lpstr>
      <vt:lpstr>PowerPoint Presentation</vt:lpstr>
      <vt:lpstr>Respiration Overview</vt:lpstr>
      <vt:lpstr>Redox reactions </vt:lpstr>
      <vt:lpstr>Redox reactions</vt:lpstr>
      <vt:lpstr>ATP in living systems</vt:lpstr>
      <vt:lpstr>ATP in living systems</vt:lpstr>
      <vt:lpstr>Cellular respiration</vt:lpstr>
      <vt:lpstr>Glycolysis</vt:lpstr>
      <vt:lpstr>Glycolysis</vt:lpstr>
      <vt:lpstr>Glycolysis</vt:lpstr>
      <vt:lpstr>Glycolysis</vt:lpstr>
      <vt:lpstr>Glycolysis </vt:lpstr>
      <vt:lpstr>Oxidation of pyruvate </vt:lpstr>
      <vt:lpstr>citric acid cycle  occurs in the mitochondrial matrix </vt:lpstr>
      <vt:lpstr>PowerPoint Presentation</vt:lpstr>
      <vt:lpstr>Outputs per glucose to this point</vt:lpstr>
      <vt:lpstr>Oxidative Phosphorylation</vt:lpstr>
      <vt:lpstr>Oxidative phosphorylation - ETC  </vt:lpstr>
      <vt:lpstr>PowerPoint Presentation</vt:lpstr>
      <vt:lpstr>Oxidative phosphorylation – chemiosmosis </vt:lpstr>
      <vt:lpstr>ETC &amp; Chemiosmosis </vt:lpstr>
      <vt:lpstr>ATP yield</vt:lpstr>
      <vt:lpstr>Metabolism without oxygen</vt:lpstr>
      <vt:lpstr>Lactic acid fermentation </vt:lpstr>
      <vt:lpstr>Alcohol fermentation</vt:lpstr>
      <vt:lpstr>Measuring respiration in yeast </vt:lpstr>
      <vt:lpstr>Connections of Lipid and Glucose Metabolisms</vt:lpstr>
      <vt:lpstr>Citric Acid Cycle</vt:lpstr>
      <vt:lpstr>Regulation of Cellular respiration </vt:lpstr>
      <vt:lpstr>Regulatory mechanisms</vt:lpstr>
      <vt:lpstr>PowerPoint Presentation</vt:lpstr>
    </vt:vector>
  </TitlesOfParts>
  <Company>WNI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</dc:title>
  <dc:creator>Spuddy McSpare</dc:creator>
  <cp:lastModifiedBy>Chunxue Yang</cp:lastModifiedBy>
  <cp:revision>161</cp:revision>
  <dcterms:created xsi:type="dcterms:W3CDTF">2012-06-04T02:13:36Z</dcterms:created>
  <dcterms:modified xsi:type="dcterms:W3CDTF">2021-06-29T12:48:08Z</dcterms:modified>
</cp:coreProperties>
</file>