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DM Serif Display" charset="1" panose="00000000000000000000"/>
      <p:regular r:id="rId25"/>
    </p:embeddedFont>
    <p:embeddedFont>
      <p:font typeface="Poppins" charset="1" panose="00000500000000000000"/>
      <p:regular r:id="rId26"/>
    </p:embeddedFont>
    <p:embeddedFont>
      <p:font typeface="Canva Sans" charset="1" panose="020B0503030501040103"/>
      <p:regular r:id="rId27"/>
    </p:embeddedFont>
    <p:embeddedFont>
      <p:font typeface="Sukar" charset="1" panose="020005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Relationship Id="rId4" Target="../media/image27.png" Type="http://schemas.openxmlformats.org/officeDocument/2006/relationships/image"/><Relationship Id="rId5" Target="../media/image28.jpeg" Type="http://schemas.openxmlformats.org/officeDocument/2006/relationships/image"/><Relationship Id="rId6" Target="../media/image29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Relationship Id="rId3" Target="../media/image3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3416" r="0" b="-83416"/>
            </a:stretch>
          </a:blipFill>
        </p:spPr>
      </p:sp>
      <p:grpSp>
        <p:nvGrpSpPr>
          <p:cNvPr name="Group 3" id="3"/>
          <p:cNvGrpSpPr/>
          <p:nvPr/>
        </p:nvGrpSpPr>
        <p:grpSpPr>
          <a:xfrm rot="-5400000">
            <a:off x="7820446" y="-95129"/>
            <a:ext cx="10372425" cy="10562683"/>
            <a:chOff x="0" y="0"/>
            <a:chExt cx="3786267" cy="38557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786267" cy="3855717"/>
            </a:xfrm>
            <a:custGeom>
              <a:avLst/>
              <a:gdLst/>
              <a:ahLst/>
              <a:cxnLst/>
              <a:rect r="r" b="b" t="t" l="l"/>
              <a:pathLst>
                <a:path h="3855717" w="3786267">
                  <a:moveTo>
                    <a:pt x="0" y="0"/>
                  </a:moveTo>
                  <a:lnTo>
                    <a:pt x="3786267" y="0"/>
                  </a:lnTo>
                  <a:lnTo>
                    <a:pt x="3786267" y="3855717"/>
                  </a:lnTo>
                  <a:lnTo>
                    <a:pt x="0" y="3855717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000000">
                    <a:alpha val="60000"/>
                  </a:srgbClr>
                </a:gs>
                <a:gs pos="100000">
                  <a:srgbClr val="000000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786267" cy="3893817"/>
            </a:xfrm>
            <a:prstGeom prst="rect">
              <a:avLst/>
            </a:prstGeom>
          </p:spPr>
          <p:txBody>
            <a:bodyPr anchor="ctr" rtlCol="false" tIns="36653" lIns="36653" bIns="36653" rIns="36653"/>
            <a:lstStyle/>
            <a:p>
              <a:pPr algn="ctr">
                <a:lnSpc>
                  <a:spcPts val="2193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8308674" y="2589115"/>
            <a:ext cx="8352383" cy="3744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29"/>
              </a:lnSpc>
            </a:pPr>
            <a:r>
              <a:rPr lang="en-US" sz="10030" spc="-511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Safely Purchasing and Receiving Food</a:t>
            </a:r>
          </a:p>
        </p:txBody>
      </p:sp>
      <p:sp>
        <p:nvSpPr>
          <p:cNvPr name="AutoShape 7" id="7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8" id="8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-5400000">
            <a:off x="12647081" y="2666124"/>
            <a:ext cx="888877" cy="10981138"/>
            <a:chOff x="0" y="0"/>
            <a:chExt cx="234107" cy="28921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34107" cy="2892152"/>
            </a:xfrm>
            <a:custGeom>
              <a:avLst/>
              <a:gdLst/>
              <a:ahLst/>
              <a:cxnLst/>
              <a:rect r="r" b="b" t="t" l="l"/>
              <a:pathLst>
                <a:path h="2892152" w="234107">
                  <a:moveTo>
                    <a:pt x="0" y="0"/>
                  </a:moveTo>
                  <a:lnTo>
                    <a:pt x="234107" y="0"/>
                  </a:lnTo>
                  <a:lnTo>
                    <a:pt x="234107" y="2892152"/>
                  </a:lnTo>
                  <a:lnTo>
                    <a:pt x="0" y="2892152"/>
                  </a:lnTo>
                  <a:close/>
                </a:path>
              </a:pathLst>
            </a:custGeom>
            <a:gradFill rotWithShape="true">
              <a:gsLst>
                <a:gs pos="0">
                  <a:srgbClr val="000000">
                    <a:alpha val="0"/>
                  </a:srgbClr>
                </a:gs>
                <a:gs pos="50000">
                  <a:srgbClr val="191E1D">
                    <a:alpha val="60000"/>
                  </a:srgbClr>
                </a:gs>
                <a:gs pos="100000">
                  <a:srgbClr val="191E1D">
                    <a:alpha val="100000"/>
                  </a:srgbClr>
                </a:gs>
              </a:gsLst>
              <a:lin ang="5400000"/>
            </a:gra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14300"/>
              <a:ext cx="234107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8308674" y="7885732"/>
            <a:ext cx="7335567" cy="427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596"/>
              </a:lnSpc>
              <a:spcBef>
                <a:spcPct val="0"/>
              </a:spcBef>
            </a:pPr>
            <a:r>
              <a:rPr lang="en-US" sz="2115" spc="1117">
                <a:solidFill>
                  <a:srgbClr val="FAFAFA"/>
                </a:solidFill>
                <a:latin typeface="Poppins"/>
                <a:ea typeface="Poppins"/>
                <a:cs typeface="Poppins"/>
                <a:sym typeface="Poppins"/>
              </a:rPr>
              <a:t>MODULE 6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009870" y="397317"/>
            <a:ext cx="12759380" cy="94923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13567" y="2114017"/>
            <a:ext cx="6145733" cy="7144283"/>
            <a:chOff x="0" y="0"/>
            <a:chExt cx="1212384" cy="14093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12384" cy="1409371"/>
            </a:xfrm>
            <a:custGeom>
              <a:avLst/>
              <a:gdLst/>
              <a:ahLst/>
              <a:cxnLst/>
              <a:rect r="r" b="b" t="t" l="l"/>
              <a:pathLst>
                <a:path h="1409371" w="1212384">
                  <a:moveTo>
                    <a:pt x="0" y="0"/>
                  </a:moveTo>
                  <a:lnTo>
                    <a:pt x="1212384" y="0"/>
                  </a:lnTo>
                  <a:lnTo>
                    <a:pt x="1212384" y="1409371"/>
                  </a:lnTo>
                  <a:lnTo>
                    <a:pt x="0" y="1409371"/>
                  </a:lnTo>
                  <a:close/>
                </a:path>
              </a:pathLst>
            </a:custGeom>
            <a:blipFill>
              <a:blip r:embed="rId2"/>
              <a:stretch>
                <a:fillRect l="0" t="-14557" r="0" b="-14557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40180" y="2518715"/>
            <a:ext cx="9596658" cy="1161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80"/>
              </a:lnSpc>
            </a:pPr>
            <a:r>
              <a:rPr lang="en-US" sz="9042" spc="-461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Receiving Deliveries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309754" y="3781424"/>
            <a:ext cx="8083871" cy="6448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Consequences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Personnel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Timing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Receiving Area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Delivery Vehicles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Purchase Order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Visual Inspection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Tools</a:t>
            </a:r>
          </a:p>
          <a:p>
            <a:pPr algn="l" marL="669285" indent="-334642" lvl="1">
              <a:lnSpc>
                <a:spcPts val="5269"/>
              </a:lnSpc>
              <a:buFont typeface="Arial"/>
              <a:buChar char="•"/>
            </a:pPr>
            <a:r>
              <a:rPr lang="en-US" sz="3099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Storage</a:t>
            </a:r>
          </a:p>
          <a:p>
            <a:pPr algn="l">
              <a:lnSpc>
                <a:spcPts val="3400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0"/>
              </a:srgbClr>
            </a:gs>
            <a:gs pos="50000">
              <a:srgbClr val="191E1D">
                <a:alpha val="60000"/>
              </a:srgbClr>
            </a:gs>
            <a:gs pos="100000">
              <a:srgbClr val="191E1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791475" y="624289"/>
            <a:ext cx="3814802" cy="3018462"/>
          </a:xfrm>
          <a:custGeom>
            <a:avLst/>
            <a:gdLst/>
            <a:ahLst/>
            <a:cxnLst/>
            <a:rect r="r" b="b" t="t" l="l"/>
            <a:pathLst>
              <a:path h="3018462" w="3814802">
                <a:moveTo>
                  <a:pt x="0" y="0"/>
                </a:moveTo>
                <a:lnTo>
                  <a:pt x="3814802" y="0"/>
                </a:lnTo>
                <a:lnTo>
                  <a:pt x="3814802" y="3018462"/>
                </a:lnTo>
                <a:lnTo>
                  <a:pt x="0" y="3018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76456" y="2790066"/>
            <a:ext cx="3938197" cy="4039176"/>
          </a:xfrm>
          <a:custGeom>
            <a:avLst/>
            <a:gdLst/>
            <a:ahLst/>
            <a:cxnLst/>
            <a:rect r="r" b="b" t="t" l="l"/>
            <a:pathLst>
              <a:path h="4039176" w="3938197">
                <a:moveTo>
                  <a:pt x="0" y="0"/>
                </a:moveTo>
                <a:lnTo>
                  <a:pt x="3938197" y="0"/>
                </a:lnTo>
                <a:lnTo>
                  <a:pt x="3938197" y="4039176"/>
                </a:lnTo>
                <a:lnTo>
                  <a:pt x="0" y="4039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30042" y="6149062"/>
            <a:ext cx="5365523" cy="3568073"/>
          </a:xfrm>
          <a:custGeom>
            <a:avLst/>
            <a:gdLst/>
            <a:ahLst/>
            <a:cxnLst/>
            <a:rect r="r" b="b" t="t" l="l"/>
            <a:pathLst>
              <a:path h="3568073" w="5365523">
                <a:moveTo>
                  <a:pt x="0" y="0"/>
                </a:moveTo>
                <a:lnTo>
                  <a:pt x="5365523" y="0"/>
                </a:lnTo>
                <a:lnTo>
                  <a:pt x="5365523" y="3568073"/>
                </a:lnTo>
                <a:lnTo>
                  <a:pt x="0" y="3568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091698" y="6829242"/>
            <a:ext cx="1908265" cy="2261647"/>
          </a:xfrm>
          <a:custGeom>
            <a:avLst/>
            <a:gdLst/>
            <a:ahLst/>
            <a:cxnLst/>
            <a:rect r="r" b="b" t="t" l="l"/>
            <a:pathLst>
              <a:path h="2261647" w="1908265">
                <a:moveTo>
                  <a:pt x="0" y="0"/>
                </a:moveTo>
                <a:lnTo>
                  <a:pt x="1908265" y="0"/>
                </a:lnTo>
                <a:lnTo>
                  <a:pt x="1908265" y="2261647"/>
                </a:lnTo>
                <a:lnTo>
                  <a:pt x="0" y="2261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091698" y="1158160"/>
            <a:ext cx="1645920" cy="1950720"/>
          </a:xfrm>
          <a:custGeom>
            <a:avLst/>
            <a:gdLst/>
            <a:ahLst/>
            <a:cxnLst/>
            <a:rect r="r" b="b" t="t" l="l"/>
            <a:pathLst>
              <a:path h="1950720" w="1645920">
                <a:moveTo>
                  <a:pt x="0" y="0"/>
                </a:moveTo>
                <a:lnTo>
                  <a:pt x="1645920" y="0"/>
                </a:lnTo>
                <a:lnTo>
                  <a:pt x="1645920" y="1950720"/>
                </a:lnTo>
                <a:lnTo>
                  <a:pt x="0" y="19507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95351" y="3697197"/>
            <a:ext cx="2582306" cy="2618307"/>
          </a:xfrm>
          <a:custGeom>
            <a:avLst/>
            <a:gdLst/>
            <a:ahLst/>
            <a:cxnLst/>
            <a:rect r="r" b="b" t="t" l="l"/>
            <a:pathLst>
              <a:path h="2618307" w="2582306">
                <a:moveTo>
                  <a:pt x="0" y="0"/>
                </a:moveTo>
                <a:lnTo>
                  <a:pt x="2582305" y="0"/>
                </a:lnTo>
                <a:lnTo>
                  <a:pt x="2582305" y="2618308"/>
                </a:lnTo>
                <a:lnTo>
                  <a:pt x="0" y="26183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1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8262608" y="4294525"/>
            <a:ext cx="9236661" cy="711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10"/>
              </a:lnSpc>
              <a:spcBef>
                <a:spcPct val="0"/>
              </a:spcBef>
            </a:pPr>
            <a:r>
              <a:rPr lang="en-US" sz="4150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Label is intact, can is not rusted or dented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744472" y="952500"/>
            <a:ext cx="3227229" cy="689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86"/>
              </a:lnSpc>
              <a:spcBef>
                <a:spcPct val="0"/>
              </a:spcBef>
            </a:pPr>
            <a:r>
              <a:rPr lang="en-US" sz="4061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Label is missing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515589" y="7743642"/>
            <a:ext cx="3259931" cy="689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86"/>
              </a:lnSpc>
              <a:spcBef>
                <a:spcPct val="0"/>
              </a:spcBef>
            </a:pPr>
            <a:r>
              <a:rPr lang="en-US" sz="4061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Cans are rusted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0000">
                <a:alpha val="0"/>
              </a:srgbClr>
            </a:gs>
            <a:gs pos="50000">
              <a:srgbClr val="191E1D">
                <a:alpha val="60000"/>
              </a:srgbClr>
            </a:gs>
            <a:gs pos="100000">
              <a:srgbClr val="191E1D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18941" y="2503738"/>
            <a:ext cx="5450117" cy="4196590"/>
          </a:xfrm>
          <a:custGeom>
            <a:avLst/>
            <a:gdLst/>
            <a:ahLst/>
            <a:cxnLst/>
            <a:rect r="r" b="b" t="t" l="l"/>
            <a:pathLst>
              <a:path h="4196590" w="5450117">
                <a:moveTo>
                  <a:pt x="0" y="0"/>
                </a:moveTo>
                <a:lnTo>
                  <a:pt x="5450118" y="0"/>
                </a:lnTo>
                <a:lnTo>
                  <a:pt x="5450118" y="4196590"/>
                </a:lnTo>
                <a:lnTo>
                  <a:pt x="0" y="4196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326893">
            <a:off x="9720813" y="6220414"/>
            <a:ext cx="1550987" cy="502132"/>
          </a:xfrm>
          <a:custGeom>
            <a:avLst/>
            <a:gdLst/>
            <a:ahLst/>
            <a:cxnLst/>
            <a:rect r="r" b="b" t="t" l="l"/>
            <a:pathLst>
              <a:path h="502132" w="1550987">
                <a:moveTo>
                  <a:pt x="0" y="0"/>
                </a:moveTo>
                <a:lnTo>
                  <a:pt x="1550987" y="0"/>
                </a:lnTo>
                <a:lnTo>
                  <a:pt x="1550987" y="502132"/>
                </a:lnTo>
                <a:lnTo>
                  <a:pt x="0" y="50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938534" y="6469748"/>
            <a:ext cx="5986590" cy="21226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42"/>
              </a:lnSpc>
            </a:pPr>
            <a:r>
              <a:rPr lang="en-US" sz="4030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Frozen Food: </a:t>
            </a:r>
          </a:p>
          <a:p>
            <a:pPr algn="ctr">
              <a:lnSpc>
                <a:spcPts val="5642"/>
              </a:lnSpc>
              <a:spcBef>
                <a:spcPct val="0"/>
              </a:spcBef>
            </a:pPr>
            <a:r>
              <a:rPr lang="en-US" sz="4030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Free of water stains or large ice crystals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605987" y="1251448"/>
            <a:ext cx="6651684" cy="1405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72"/>
              </a:lnSpc>
              <a:spcBef>
                <a:spcPct val="0"/>
              </a:spcBef>
            </a:pPr>
            <a:r>
              <a:rPr lang="en-US" sz="4052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Container sealed when delivered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4360835">
            <a:off x="9391475" y="2187020"/>
            <a:ext cx="1550987" cy="502132"/>
          </a:xfrm>
          <a:custGeom>
            <a:avLst/>
            <a:gdLst/>
            <a:ahLst/>
            <a:cxnLst/>
            <a:rect r="r" b="b" t="t" l="l"/>
            <a:pathLst>
              <a:path h="502132" w="1550987">
                <a:moveTo>
                  <a:pt x="0" y="0"/>
                </a:moveTo>
                <a:lnTo>
                  <a:pt x="1550987" y="0"/>
                </a:lnTo>
                <a:lnTo>
                  <a:pt x="1550987" y="502132"/>
                </a:lnTo>
                <a:lnTo>
                  <a:pt x="0" y="502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31529" y="1769717"/>
            <a:ext cx="7612471" cy="1391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4"/>
              </a:lnSpc>
              <a:spcBef>
                <a:spcPct val="0"/>
              </a:spcBef>
            </a:pPr>
            <a:r>
              <a:rPr lang="en-US" sz="4003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Free of rodents, insects and insect parts</a:t>
            </a:r>
          </a:p>
        </p:txBody>
      </p:sp>
      <p:sp>
        <p:nvSpPr>
          <p:cNvPr name="Freeform 8" id="8"/>
          <p:cNvSpPr/>
          <p:nvPr/>
        </p:nvSpPr>
        <p:spPr>
          <a:xfrm flipH="false" flipV="true" rot="-7948138">
            <a:off x="7057361" y="3147776"/>
            <a:ext cx="1550987" cy="502132"/>
          </a:xfrm>
          <a:custGeom>
            <a:avLst/>
            <a:gdLst/>
            <a:ahLst/>
            <a:cxnLst/>
            <a:rect r="r" b="b" t="t" l="l"/>
            <a:pathLst>
              <a:path h="502132" w="1550987">
                <a:moveTo>
                  <a:pt x="0" y="502132"/>
                </a:moveTo>
                <a:lnTo>
                  <a:pt x="1550987" y="502132"/>
                </a:lnTo>
                <a:lnTo>
                  <a:pt x="1550987" y="0"/>
                </a:lnTo>
                <a:lnTo>
                  <a:pt x="0" y="0"/>
                </a:lnTo>
                <a:lnTo>
                  <a:pt x="0" y="50213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104129" y="6469748"/>
            <a:ext cx="5869167" cy="6831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4"/>
              </a:lnSpc>
              <a:spcBef>
                <a:spcPct val="0"/>
              </a:spcBef>
            </a:pPr>
            <a:r>
              <a:rPr lang="en-US" sz="4003">
                <a:solidFill>
                  <a:srgbClr val="000000"/>
                </a:solidFill>
                <a:latin typeface="Sukar"/>
                <a:ea typeface="Sukar"/>
                <a:cs typeface="Sukar"/>
                <a:sym typeface="Sukar"/>
              </a:rPr>
              <a:t>Label identifying items</a:t>
            </a:r>
          </a:p>
        </p:txBody>
      </p:sp>
      <p:sp>
        <p:nvSpPr>
          <p:cNvPr name="Freeform 10" id="10"/>
          <p:cNvSpPr/>
          <p:nvPr/>
        </p:nvSpPr>
        <p:spPr>
          <a:xfrm flipH="true" flipV="true" rot="-4360835">
            <a:off x="7057361" y="6220414"/>
            <a:ext cx="1550987" cy="502132"/>
          </a:xfrm>
          <a:custGeom>
            <a:avLst/>
            <a:gdLst/>
            <a:ahLst/>
            <a:cxnLst/>
            <a:rect r="r" b="b" t="t" l="l"/>
            <a:pathLst>
              <a:path h="502132" w="1550987">
                <a:moveTo>
                  <a:pt x="1550987" y="502132"/>
                </a:moveTo>
                <a:lnTo>
                  <a:pt x="0" y="502132"/>
                </a:lnTo>
                <a:lnTo>
                  <a:pt x="0" y="0"/>
                </a:lnTo>
                <a:lnTo>
                  <a:pt x="1550987" y="0"/>
                </a:lnTo>
                <a:lnTo>
                  <a:pt x="1550987" y="50213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73088" y="-223703"/>
            <a:ext cx="10800272" cy="107344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73088" y="-223703"/>
            <a:ext cx="10800272" cy="107344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73088" y="-223703"/>
            <a:ext cx="10800272" cy="107344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14821" y="2121455"/>
            <a:ext cx="6550375" cy="5752066"/>
            <a:chOff x="0" y="0"/>
            <a:chExt cx="1292209" cy="11347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92209" cy="1134725"/>
            </a:xfrm>
            <a:custGeom>
              <a:avLst/>
              <a:gdLst/>
              <a:ahLst/>
              <a:cxnLst/>
              <a:rect r="r" b="b" t="t" l="l"/>
              <a:pathLst>
                <a:path h="1134725" w="1292209">
                  <a:moveTo>
                    <a:pt x="0" y="0"/>
                  </a:moveTo>
                  <a:lnTo>
                    <a:pt x="1292209" y="0"/>
                  </a:lnTo>
                  <a:lnTo>
                    <a:pt x="1292209" y="1134725"/>
                  </a:lnTo>
                  <a:lnTo>
                    <a:pt x="0" y="1134725"/>
                  </a:lnTo>
                  <a:close/>
                </a:path>
              </a:pathLst>
            </a:custGeom>
            <a:blipFill>
              <a:blip r:embed="rId2"/>
              <a:stretch>
                <a:fillRect l="0" t="-35408" r="0" b="-35408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9649458" y="2080669"/>
            <a:ext cx="6775450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 spc="-255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Receiving Temperatures and General Guidelines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15173" y="3822700"/>
            <a:ext cx="7044019" cy="2949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2" indent="-377821" lvl="1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FAFAFA">
                    <a:alpha val="71765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Dry Goods</a:t>
            </a:r>
          </a:p>
          <a:p>
            <a:pPr algn="l" marL="755642" indent="-377821" lvl="1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FAFAFA">
                    <a:alpha val="71765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Hot Foods</a:t>
            </a:r>
          </a:p>
          <a:p>
            <a:pPr algn="l" marL="755642" indent="-377821" lvl="1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FAFAFA">
                    <a:alpha val="71765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Refrigerated Goods</a:t>
            </a:r>
          </a:p>
          <a:p>
            <a:pPr algn="l" marL="755642" indent="-377821" lvl="1">
              <a:lnSpc>
                <a:spcPts val="5949"/>
              </a:lnSpc>
              <a:buFont typeface="Arial"/>
              <a:buChar char="•"/>
            </a:pPr>
            <a:r>
              <a:rPr lang="en-US" sz="3499" strike="noStrike" u="none">
                <a:solidFill>
                  <a:srgbClr val="FAFAFA">
                    <a:alpha val="71765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Frozen Goods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167020" y="768066"/>
            <a:ext cx="5365523" cy="3568073"/>
          </a:xfrm>
          <a:custGeom>
            <a:avLst/>
            <a:gdLst/>
            <a:ahLst/>
            <a:cxnLst/>
            <a:rect r="r" b="b" t="t" l="l"/>
            <a:pathLst>
              <a:path h="3568073" w="5365523">
                <a:moveTo>
                  <a:pt x="0" y="0"/>
                </a:moveTo>
                <a:lnTo>
                  <a:pt x="5365523" y="0"/>
                </a:lnTo>
                <a:lnTo>
                  <a:pt x="5365523" y="3568073"/>
                </a:lnTo>
                <a:lnTo>
                  <a:pt x="0" y="3568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9945" y="6229223"/>
            <a:ext cx="2210074" cy="3329678"/>
          </a:xfrm>
          <a:custGeom>
            <a:avLst/>
            <a:gdLst/>
            <a:ahLst/>
            <a:cxnLst/>
            <a:rect r="r" b="b" t="t" l="l"/>
            <a:pathLst>
              <a:path h="3329678" w="2210074">
                <a:moveTo>
                  <a:pt x="0" y="0"/>
                </a:moveTo>
                <a:lnTo>
                  <a:pt x="2210074" y="0"/>
                </a:lnTo>
                <a:lnTo>
                  <a:pt x="2210074" y="3329678"/>
                </a:lnTo>
                <a:lnTo>
                  <a:pt x="0" y="3329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770374" y="3890227"/>
            <a:ext cx="3762170" cy="2506545"/>
          </a:xfrm>
          <a:custGeom>
            <a:avLst/>
            <a:gdLst/>
            <a:ahLst/>
            <a:cxnLst/>
            <a:rect r="r" b="b" t="t" l="l"/>
            <a:pathLst>
              <a:path h="2506545" w="3762170">
                <a:moveTo>
                  <a:pt x="0" y="0"/>
                </a:moveTo>
                <a:lnTo>
                  <a:pt x="3762169" y="0"/>
                </a:lnTo>
                <a:lnTo>
                  <a:pt x="3762169" y="2506546"/>
                </a:lnTo>
                <a:lnTo>
                  <a:pt x="0" y="2506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4000">
            <a:off x="3966781" y="6842032"/>
            <a:ext cx="5496082" cy="2959368"/>
          </a:xfrm>
          <a:custGeom>
            <a:avLst/>
            <a:gdLst/>
            <a:ahLst/>
            <a:cxnLst/>
            <a:rect r="r" b="b" t="t" l="l"/>
            <a:pathLst>
              <a:path h="2959368" w="5496082">
                <a:moveTo>
                  <a:pt x="0" y="38228"/>
                </a:moveTo>
                <a:lnTo>
                  <a:pt x="5475689" y="0"/>
                </a:lnTo>
                <a:lnTo>
                  <a:pt x="5496082" y="2921140"/>
                </a:lnTo>
                <a:lnTo>
                  <a:pt x="20394" y="2959368"/>
                </a:lnTo>
                <a:lnTo>
                  <a:pt x="0" y="38228"/>
                </a:lnTo>
                <a:close/>
              </a:path>
            </a:pathLst>
          </a:custGeom>
          <a:blipFill>
            <a:blip r:embed="rId5"/>
            <a:stretch>
              <a:fillRect l="-3419" t="-42351" r="0" b="-4971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395025" y="6719761"/>
            <a:ext cx="5428993" cy="3203909"/>
          </a:xfrm>
          <a:custGeom>
            <a:avLst/>
            <a:gdLst/>
            <a:ahLst/>
            <a:cxnLst/>
            <a:rect r="r" b="b" t="t" l="l"/>
            <a:pathLst>
              <a:path h="3203909" w="5428993">
                <a:moveTo>
                  <a:pt x="0" y="0"/>
                </a:moveTo>
                <a:lnTo>
                  <a:pt x="5428994" y="0"/>
                </a:lnTo>
                <a:lnTo>
                  <a:pt x="5428994" y="3203909"/>
                </a:lnTo>
                <a:lnTo>
                  <a:pt x="0" y="32039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995" t="-43774" r="0" b="-39222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027530" y="2486714"/>
            <a:ext cx="6678523" cy="2255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9000" spc="-459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Rejecting Items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89007" y="5265859"/>
            <a:ext cx="5970293" cy="730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42" indent="-377821" lvl="1">
              <a:lnSpc>
                <a:spcPts val="5949"/>
              </a:lnSpc>
              <a:buFont typeface="Arial"/>
              <a:buChar char="•"/>
            </a:pPr>
            <a:r>
              <a:rPr lang="en-US" sz="34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Credit slip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85934" y="3782503"/>
            <a:ext cx="5863082" cy="5863082"/>
          </a:xfrm>
          <a:custGeom>
            <a:avLst/>
            <a:gdLst/>
            <a:ahLst/>
            <a:cxnLst/>
            <a:rect r="r" b="b" t="t" l="l"/>
            <a:pathLst>
              <a:path h="5863082" w="5863082">
                <a:moveTo>
                  <a:pt x="0" y="0"/>
                </a:moveTo>
                <a:lnTo>
                  <a:pt x="5863083" y="0"/>
                </a:lnTo>
                <a:lnTo>
                  <a:pt x="5863083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58514" y="1028700"/>
            <a:ext cx="5863082" cy="5863082"/>
          </a:xfrm>
          <a:custGeom>
            <a:avLst/>
            <a:gdLst/>
            <a:ahLst/>
            <a:cxnLst/>
            <a:rect r="r" b="b" t="t" l="l"/>
            <a:pathLst>
              <a:path h="5863082" w="5863082">
                <a:moveTo>
                  <a:pt x="0" y="0"/>
                </a:moveTo>
                <a:lnTo>
                  <a:pt x="5863083" y="0"/>
                </a:lnTo>
                <a:lnTo>
                  <a:pt x="5863083" y="5863082"/>
                </a:lnTo>
                <a:lnTo>
                  <a:pt x="0" y="5863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412318" y="1401854"/>
            <a:ext cx="7329041" cy="1135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29"/>
              </a:lnSpc>
            </a:pPr>
            <a:r>
              <a:rPr lang="en-US" sz="6663">
                <a:solidFill>
                  <a:srgbClr val="FFFFFF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Key Drop Deliveries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9649458" y="2929799"/>
            <a:ext cx="7609842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 spc="-255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Student Learning Outcomes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28700" y="914478"/>
            <a:ext cx="7023652" cy="8871680"/>
            <a:chOff x="0" y="0"/>
            <a:chExt cx="1385574" cy="175013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385574" cy="1750139"/>
            </a:xfrm>
            <a:custGeom>
              <a:avLst/>
              <a:gdLst/>
              <a:ahLst/>
              <a:cxnLst/>
              <a:rect r="r" b="b" t="t" l="l"/>
              <a:pathLst>
                <a:path h="1750139" w="1385574">
                  <a:moveTo>
                    <a:pt x="0" y="0"/>
                  </a:moveTo>
                  <a:lnTo>
                    <a:pt x="1385574" y="0"/>
                  </a:lnTo>
                  <a:lnTo>
                    <a:pt x="1385574" y="1750139"/>
                  </a:lnTo>
                  <a:lnTo>
                    <a:pt x="0" y="1750139"/>
                  </a:lnTo>
                  <a:close/>
                </a:path>
              </a:pathLst>
            </a:custGeom>
            <a:blipFill>
              <a:blip r:embed="rId2"/>
              <a:stretch>
                <a:fillRect l="0" t="-9414" r="0" b="-9414"/>
              </a:stretch>
            </a:blipFill>
          </p:spPr>
        </p:sp>
      </p:grpSp>
      <p:sp>
        <p:nvSpPr>
          <p:cNvPr name="TextBox 9" id="9"/>
          <p:cNvSpPr txBox="true"/>
          <p:nvPr/>
        </p:nvSpPr>
        <p:spPr>
          <a:xfrm rot="0">
            <a:off x="9649458" y="4107772"/>
            <a:ext cx="8438285" cy="584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5100"/>
              </a:lnSpc>
              <a:spcBef>
                <a:spcPct val="0"/>
              </a:spcBef>
              <a:buAutoNum type="arabicPeriod" startAt="1"/>
            </a:pPr>
            <a:r>
              <a:rPr lang="en-US" sz="3000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en-US" sz="3000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efine the responsibilities of the purchasing and receiving department as it relates to food handling</a:t>
            </a:r>
          </a:p>
          <a:p>
            <a:pPr algn="l" marL="647700" indent="-323850" lvl="1">
              <a:lnSpc>
                <a:spcPts val="5100"/>
              </a:lnSpc>
              <a:spcBef>
                <a:spcPct val="0"/>
              </a:spcBef>
              <a:buAutoNum type="arabicPeriod" startAt="1"/>
            </a:pPr>
            <a:r>
              <a:rPr lang="en-US" sz="3000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Identify the proper steps and necessary equipment needed during the receiving process. </a:t>
            </a:r>
          </a:p>
          <a:p>
            <a:pPr algn="l" marL="647700" indent="-323850" lvl="1">
              <a:lnSpc>
                <a:spcPts val="5100"/>
              </a:lnSpc>
              <a:spcBef>
                <a:spcPct val="0"/>
              </a:spcBef>
              <a:buAutoNum type="arabicPeriod" startAt="1"/>
            </a:pPr>
            <a:r>
              <a:rPr lang="en-US" sz="3000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Lis</a:t>
            </a:r>
            <a:r>
              <a:rPr lang="en-US" sz="3000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 receiving temperatures and quality measures of TCS foods. </a:t>
            </a:r>
          </a:p>
          <a:p>
            <a:pPr algn="l" marL="0" indent="0" lvl="0">
              <a:lnSpc>
                <a:spcPts val="543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113567" y="2114017"/>
            <a:ext cx="6145733" cy="7144283"/>
            <a:chOff x="0" y="0"/>
            <a:chExt cx="1212384" cy="140937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12384" cy="1409371"/>
            </a:xfrm>
            <a:custGeom>
              <a:avLst/>
              <a:gdLst/>
              <a:ahLst/>
              <a:cxnLst/>
              <a:rect r="r" b="b" t="t" l="l"/>
              <a:pathLst>
                <a:path h="1409371" w="1212384">
                  <a:moveTo>
                    <a:pt x="0" y="0"/>
                  </a:moveTo>
                  <a:lnTo>
                    <a:pt x="1212384" y="0"/>
                  </a:lnTo>
                  <a:lnTo>
                    <a:pt x="1212384" y="1409371"/>
                  </a:lnTo>
                  <a:lnTo>
                    <a:pt x="0" y="1409371"/>
                  </a:lnTo>
                  <a:close/>
                </a:path>
              </a:pathLst>
            </a:custGeom>
            <a:blipFill>
              <a:blip r:embed="rId2"/>
              <a:stretch>
                <a:fillRect l="0" t="-14557" r="0" b="-14557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40180" y="2518715"/>
            <a:ext cx="8937029" cy="1221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072"/>
              </a:lnSpc>
            </a:pPr>
            <a:r>
              <a:rPr lang="en-US" sz="9450" spc="-481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Introduction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4001672"/>
            <a:ext cx="10313752" cy="4915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99"/>
              </a:lnSpc>
            </a:pPr>
            <a:r>
              <a:rPr lang="en-US" sz="29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The first step in the flow of food is purchasing. </a:t>
            </a:r>
          </a:p>
          <a:p>
            <a:pPr algn="l">
              <a:lnSpc>
                <a:spcPts val="5099"/>
              </a:lnSpc>
            </a:pPr>
          </a:p>
          <a:p>
            <a:pPr algn="l">
              <a:lnSpc>
                <a:spcPts val="5099"/>
              </a:lnSpc>
            </a:pPr>
            <a:r>
              <a:rPr lang="en-US" sz="29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Purchasing agents should ensure that vendors are:  </a:t>
            </a:r>
          </a:p>
          <a:p>
            <a:pPr algn="l">
              <a:lnSpc>
                <a:spcPts val="5099"/>
              </a:lnSpc>
            </a:pPr>
          </a:p>
          <a:p>
            <a:pPr algn="l" marL="647697" indent="-323848" lvl="1">
              <a:lnSpc>
                <a:spcPts val="5099"/>
              </a:lnSpc>
              <a:buFont typeface="Arial"/>
              <a:buChar char="•"/>
            </a:pPr>
            <a:r>
              <a:rPr lang="en-US" sz="29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approved by the appropriate agencies</a:t>
            </a:r>
          </a:p>
          <a:p>
            <a:pPr algn="l" marL="647697" indent="-323848" lvl="1">
              <a:lnSpc>
                <a:spcPts val="5099"/>
              </a:lnSpc>
              <a:buFont typeface="Arial"/>
              <a:buChar char="•"/>
            </a:pPr>
            <a:r>
              <a:rPr lang="en-US" sz="29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reputable, and  </a:t>
            </a:r>
          </a:p>
          <a:p>
            <a:pPr algn="l" marL="647697" indent="-323848" lvl="1">
              <a:lnSpc>
                <a:spcPts val="5099"/>
              </a:lnSpc>
              <a:buFont typeface="Arial"/>
              <a:buChar char="•"/>
            </a:pPr>
            <a:r>
              <a:rPr lang="en-US" sz="2999">
                <a:solidFill>
                  <a:srgbClr val="FFFFFF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follow all laws and regulations </a:t>
            </a:r>
            <a:r>
              <a:rPr lang="en-US" sz="2999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</a:p>
          <a:p>
            <a:pPr algn="l" marL="0" indent="0" lvl="0">
              <a:lnSpc>
                <a:spcPts val="353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44000" y="2918763"/>
            <a:ext cx="8456115" cy="3960272"/>
            <a:chOff x="0" y="0"/>
            <a:chExt cx="1385574" cy="64890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85574" cy="648909"/>
            </a:xfrm>
            <a:custGeom>
              <a:avLst/>
              <a:gdLst/>
              <a:ahLst/>
              <a:cxnLst/>
              <a:rect r="r" b="b" t="t" l="l"/>
              <a:pathLst>
                <a:path h="648909" w="1385574">
                  <a:moveTo>
                    <a:pt x="0" y="0"/>
                  </a:moveTo>
                  <a:lnTo>
                    <a:pt x="1385574" y="0"/>
                  </a:lnTo>
                  <a:lnTo>
                    <a:pt x="1385574" y="648909"/>
                  </a:lnTo>
                  <a:lnTo>
                    <a:pt x="0" y="648909"/>
                  </a:lnTo>
                  <a:close/>
                </a:path>
              </a:pathLst>
            </a:custGeom>
            <a:blipFill>
              <a:blip r:embed="rId2"/>
              <a:stretch>
                <a:fillRect l="0" t="-110242" r="0" b="-11024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41552" y="3037238"/>
            <a:ext cx="6706855" cy="4837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15"/>
              </a:lnSpc>
              <a:spcBef>
                <a:spcPct val="0"/>
              </a:spcBef>
            </a:pPr>
            <a:r>
              <a:rPr lang="en-US" sz="3773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Th</a:t>
            </a:r>
            <a:r>
              <a:rPr lang="en-US" sz="3773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 two main agencies regarding purchasing foods are </a:t>
            </a:r>
            <a:r>
              <a:rPr lang="en-US" sz="3773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</a:p>
          <a:p>
            <a:pPr algn="l" marL="0" indent="0" lvl="0">
              <a:lnSpc>
                <a:spcPts val="6415"/>
              </a:lnSpc>
              <a:spcBef>
                <a:spcPct val="0"/>
              </a:spcBef>
            </a:pPr>
          </a:p>
          <a:p>
            <a:pPr algn="just" marL="1629561" indent="-543187" lvl="2">
              <a:lnSpc>
                <a:spcPts val="6415"/>
              </a:lnSpc>
              <a:buFont typeface="Arial"/>
              <a:buChar char="⚬"/>
            </a:pPr>
            <a:r>
              <a:rPr lang="en-US" sz="3773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FDA </a:t>
            </a:r>
          </a:p>
          <a:p>
            <a:pPr algn="just" marL="1629561" indent="-543187" lvl="2">
              <a:lnSpc>
                <a:spcPts val="6415"/>
              </a:lnSpc>
              <a:buFont typeface="Arial"/>
              <a:buChar char="⚬"/>
            </a:pPr>
            <a:r>
              <a:rPr lang="en-US" sz="3773" strike="noStrike" u="none">
                <a:solidFill>
                  <a:srgbClr val="FAFAFA">
                    <a:alpha val="71765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USDA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5648" y="290544"/>
            <a:ext cx="9429980" cy="6282724"/>
          </a:xfrm>
          <a:custGeom>
            <a:avLst/>
            <a:gdLst/>
            <a:ahLst/>
            <a:cxnLst/>
            <a:rect r="r" b="b" t="t" l="l"/>
            <a:pathLst>
              <a:path h="6282724" w="9429980">
                <a:moveTo>
                  <a:pt x="0" y="0"/>
                </a:moveTo>
                <a:lnTo>
                  <a:pt x="9429980" y="0"/>
                </a:lnTo>
                <a:lnTo>
                  <a:pt x="9429980" y="6282725"/>
                </a:lnTo>
                <a:lnTo>
                  <a:pt x="0" y="6282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759829"/>
            <a:ext cx="9266414" cy="27876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Food and Drug Administration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44866" y="3822432"/>
            <a:ext cx="8621547" cy="6443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The FD</a:t>
            </a: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A protects consumers from unsafe foods through:</a:t>
            </a:r>
          </a:p>
          <a:p>
            <a:pPr algn="ctr">
              <a:lnSpc>
                <a:spcPts val="4200"/>
              </a:lnSpc>
            </a:pP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Research and methods development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Inspection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Voluntary Destruction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Sampling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Recall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Seizure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Injunction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Criminal prosecution</a:t>
            </a:r>
          </a:p>
          <a:p>
            <a:pPr algn="ctr">
              <a:lnSpc>
                <a:spcPts val="4759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7138451" y="1362844"/>
            <a:ext cx="11798439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0" y="-140252"/>
            <a:ext cx="561112" cy="10981138"/>
            <a:chOff x="0" y="0"/>
            <a:chExt cx="147783" cy="28921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47783" cy="2892152"/>
            </a:xfrm>
            <a:custGeom>
              <a:avLst/>
              <a:gdLst/>
              <a:ahLst/>
              <a:cxnLst/>
              <a:rect r="r" b="b" t="t" l="l"/>
              <a:pathLst>
                <a:path h="2892152" w="147783">
                  <a:moveTo>
                    <a:pt x="0" y="0"/>
                  </a:moveTo>
                  <a:lnTo>
                    <a:pt x="147783" y="0"/>
                  </a:lnTo>
                  <a:lnTo>
                    <a:pt x="147783" y="2892152"/>
                  </a:lnTo>
                  <a:lnTo>
                    <a:pt x="0" y="28921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14300"/>
              <a:ext cx="147783" cy="30064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96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133443" y="1659493"/>
            <a:ext cx="7829472" cy="8285153"/>
            <a:chOff x="0" y="0"/>
            <a:chExt cx="1608362" cy="170197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08362" cy="1701970"/>
            </a:xfrm>
            <a:custGeom>
              <a:avLst/>
              <a:gdLst/>
              <a:ahLst/>
              <a:cxnLst/>
              <a:rect r="r" b="b" t="t" l="l"/>
              <a:pathLst>
                <a:path h="1701970" w="1608362">
                  <a:moveTo>
                    <a:pt x="0" y="0"/>
                  </a:moveTo>
                  <a:lnTo>
                    <a:pt x="1608362" y="0"/>
                  </a:lnTo>
                  <a:lnTo>
                    <a:pt x="1608362" y="1701970"/>
                  </a:lnTo>
                  <a:lnTo>
                    <a:pt x="0" y="1701970"/>
                  </a:lnTo>
                  <a:close/>
                </a:path>
              </a:pathLst>
            </a:custGeom>
            <a:blipFill>
              <a:blip r:embed="rId2"/>
              <a:stretch>
                <a:fillRect l="0" t="-9062" r="0" b="-9062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740180" y="1830943"/>
            <a:ext cx="9038648" cy="28934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33"/>
              </a:lnSpc>
            </a:pPr>
            <a:r>
              <a:rPr lang="en-US" sz="7742" spc="-394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Economically Motivated Adulteration (EMA)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59230" y="5252606"/>
            <a:ext cx="7724188" cy="3838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700" indent="-323850" lvl="1">
              <a:lnSpc>
                <a:spcPts val="5100"/>
              </a:lnSpc>
              <a:buFont typeface="Arial"/>
              <a:buChar char="•"/>
            </a:pPr>
            <a:r>
              <a:rPr lang="en-US" sz="3000" strike="noStrike" u="none">
                <a:solidFill>
                  <a:srgbClr val="FAFAFA">
                    <a:alpha val="71765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occurs when someone intentionally leaves out, takes out, or substitutes a valuable ingredient or part of a food. </a:t>
            </a:r>
          </a:p>
          <a:p>
            <a:pPr algn="l" marL="647700" indent="-323850" lvl="1">
              <a:lnSpc>
                <a:spcPts val="5100"/>
              </a:lnSpc>
              <a:buFont typeface="Arial"/>
              <a:buChar char="•"/>
            </a:pPr>
            <a:r>
              <a:rPr lang="en-US" sz="3000" strike="noStrike" u="none">
                <a:solidFill>
                  <a:srgbClr val="FAFAFA">
                    <a:alpha val="71765"/>
                  </a:srgbClr>
                </a:solidFill>
                <a:latin typeface="Canva Sans"/>
                <a:ea typeface="Canva Sans"/>
                <a:cs typeface="Canva Sans"/>
                <a:sym typeface="Canva Sans"/>
              </a:rPr>
              <a:t>occurs when someone misrepresents by adding a substance to a food to make it appear better.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44573" y="3729903"/>
            <a:ext cx="9923217" cy="6202010"/>
          </a:xfrm>
          <a:custGeom>
            <a:avLst/>
            <a:gdLst/>
            <a:ahLst/>
            <a:cxnLst/>
            <a:rect r="r" b="b" t="t" l="l"/>
            <a:pathLst>
              <a:path h="6202010" w="9923217">
                <a:moveTo>
                  <a:pt x="0" y="0"/>
                </a:moveTo>
                <a:lnTo>
                  <a:pt x="9923217" y="0"/>
                </a:lnTo>
                <a:lnTo>
                  <a:pt x="9923217" y="6202010"/>
                </a:lnTo>
                <a:lnTo>
                  <a:pt x="0" y="62020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759829"/>
            <a:ext cx="9266414" cy="4206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FAFAF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United States Department of Agriculture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105025" y="6031443"/>
            <a:ext cx="8621547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USDA Inspection 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 USDA Grading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90575" y="1139083"/>
            <a:ext cx="6407068" cy="8008835"/>
          </a:xfrm>
          <a:custGeom>
            <a:avLst/>
            <a:gdLst/>
            <a:ahLst/>
            <a:cxnLst/>
            <a:rect r="r" b="b" t="t" l="l"/>
            <a:pathLst>
              <a:path h="8008835" w="6407068">
                <a:moveTo>
                  <a:pt x="0" y="0"/>
                </a:moveTo>
                <a:lnTo>
                  <a:pt x="6407068" y="0"/>
                </a:lnTo>
                <a:lnTo>
                  <a:pt x="6407068" y="8008834"/>
                </a:lnTo>
                <a:lnTo>
                  <a:pt x="0" y="8008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987" y="2492710"/>
            <a:ext cx="7706102" cy="471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Game</a:t>
            </a:r>
            <a:r>
              <a:rPr lang="en-US" sz="4459">
                <a:solidFill>
                  <a:srgbClr val="FAFAFA"/>
                </a:solidFill>
                <a:latin typeface="Canva Sans"/>
                <a:ea typeface="Canva Sans"/>
                <a:cs typeface="Canva Sans"/>
                <a:sym typeface="Canva Sans"/>
              </a:rPr>
              <a:t> animals such as bison,  venison, elk, aligator,  rabbit or duck must be commercially raised for food and follow all regulatory guidelines.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592624" y="-583460"/>
            <a:ext cx="16396067" cy="112443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DAGuAvbid0I</dc:identifier>
  <dcterms:modified xsi:type="dcterms:W3CDTF">2011-08-01T06:04:30Z</dcterms:modified>
  <cp:revision>1</cp:revision>
  <dc:title>Safely Receiving Food</dc:title>
</cp:coreProperties>
</file>