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4"/>
  </p:notesMasterIdLst>
  <p:handoutMasterIdLst>
    <p:handoutMasterId r:id="rId25"/>
  </p:handoutMasterIdLst>
  <p:sldIdLst>
    <p:sldId id="391" r:id="rId2"/>
    <p:sldId id="395" r:id="rId3"/>
    <p:sldId id="396" r:id="rId4"/>
    <p:sldId id="397" r:id="rId5"/>
    <p:sldId id="398" r:id="rId6"/>
    <p:sldId id="399" r:id="rId7"/>
    <p:sldId id="400" r:id="rId8"/>
    <p:sldId id="401" r:id="rId9"/>
    <p:sldId id="402" r:id="rId10"/>
    <p:sldId id="403" r:id="rId11"/>
    <p:sldId id="404" r:id="rId12"/>
    <p:sldId id="405" r:id="rId13"/>
    <p:sldId id="406" r:id="rId14"/>
    <p:sldId id="407" r:id="rId15"/>
    <p:sldId id="408" r:id="rId16"/>
    <p:sldId id="409" r:id="rId17"/>
    <p:sldId id="410" r:id="rId18"/>
    <p:sldId id="411" r:id="rId19"/>
    <p:sldId id="412" r:id="rId20"/>
    <p:sldId id="413" r:id="rId21"/>
    <p:sldId id="414" r:id="rId22"/>
    <p:sldId id="393" r:id="rId2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1pPr>
    <a:lvl2pPr marL="4572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2pPr>
    <a:lvl3pPr marL="9144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3pPr>
    <a:lvl4pPr marL="13716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4pPr>
    <a:lvl5pPr marL="1828800" algn="l" defTabSz="457200" rtl="0" eaLnBrk="0" fontAlgn="base" hangingPunct="0">
      <a:spcBef>
        <a:spcPct val="0"/>
      </a:spcBef>
      <a:spcAft>
        <a:spcPct val="0"/>
      </a:spcAft>
      <a:defRPr kern="1200">
        <a:solidFill>
          <a:schemeClr val="tx1"/>
        </a:solidFill>
        <a:latin typeface="Calibri" charset="0"/>
        <a:ea typeface="ＭＳ Ｐゴシック" charset="-128"/>
        <a:cs typeface="+mn-cs"/>
      </a:defRPr>
    </a:lvl5pPr>
    <a:lvl6pPr marL="2286000" algn="l" defTabSz="914400" rtl="0" eaLnBrk="1" latinLnBrk="0" hangingPunct="1">
      <a:defRPr kern="1200">
        <a:solidFill>
          <a:schemeClr val="tx1"/>
        </a:solidFill>
        <a:latin typeface="Calibri" charset="0"/>
        <a:ea typeface="ＭＳ Ｐゴシック" charset="-128"/>
        <a:cs typeface="+mn-cs"/>
      </a:defRPr>
    </a:lvl6pPr>
    <a:lvl7pPr marL="2743200" algn="l" defTabSz="914400" rtl="0" eaLnBrk="1" latinLnBrk="0" hangingPunct="1">
      <a:defRPr kern="1200">
        <a:solidFill>
          <a:schemeClr val="tx1"/>
        </a:solidFill>
        <a:latin typeface="Calibri" charset="0"/>
        <a:ea typeface="ＭＳ Ｐゴシック" charset="-128"/>
        <a:cs typeface="+mn-cs"/>
      </a:defRPr>
    </a:lvl7pPr>
    <a:lvl8pPr marL="3200400" algn="l" defTabSz="914400" rtl="0" eaLnBrk="1" latinLnBrk="0" hangingPunct="1">
      <a:defRPr kern="1200">
        <a:solidFill>
          <a:schemeClr val="tx1"/>
        </a:solidFill>
        <a:latin typeface="Calibri" charset="0"/>
        <a:ea typeface="ＭＳ Ｐゴシック" charset="-128"/>
        <a:cs typeface="+mn-cs"/>
      </a:defRPr>
    </a:lvl8pPr>
    <a:lvl9pPr marL="3657600" algn="l" defTabSz="914400" rtl="0" eaLnBrk="1" latinLnBrk="0" hangingPunct="1">
      <a:defRPr kern="1200">
        <a:solidFill>
          <a:schemeClr val="tx1"/>
        </a:solidFill>
        <a:latin typeface="Calibri" charset="0"/>
        <a:ea typeface="ＭＳ Ｐゴシック" charset="-128"/>
        <a:cs typeface="+mn-cs"/>
      </a:defRPr>
    </a:lvl9pPr>
  </p:defaultTextStyle>
  <p:extLst>
    <p:ext uri="{EFAFB233-063F-42B5-8137-9DF3F51BA10A}">
      <p15:sldGuideLst xmlns:p15="http://schemas.microsoft.com/office/powerpoint/2012/main">
        <p15:guide id="1" orient="horz" pos="1152" userDrawn="1">
          <p15:clr>
            <a:srgbClr val="A4A3A4"/>
          </p15:clr>
        </p15:guide>
        <p15:guide id="2" pos="5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64"/>
    <p:restoredTop sz="84425"/>
  </p:normalViewPr>
  <p:slideViewPr>
    <p:cSldViewPr snapToObjects="1">
      <p:cViewPr varScale="1">
        <p:scale>
          <a:sx n="88" d="100"/>
          <a:sy n="88" d="100"/>
        </p:scale>
        <p:origin x="1140" y="84"/>
      </p:cViewPr>
      <p:guideLst>
        <p:guide orient="horz" pos="1152"/>
        <p:guide pos="5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C0F50E51-434B-7F4A-B33F-A63F09B53810}" type="datetimeFigureOut">
              <a:rPr lang="en-US" altLang="en-US"/>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DE557919-858D-144E-9795-2E37E6C3CF72}" type="slidenum">
              <a:rPr lang="en-US" altLang="en-US"/>
              <a:pPr/>
              <a:t>‹#›</a:t>
            </a:fld>
            <a:endParaRPr lang="en-US" altLang="en-US"/>
          </a:p>
        </p:txBody>
      </p:sp>
    </p:spTree>
    <p:extLst>
      <p:ext uri="{BB962C8B-B14F-4D97-AF65-F5344CB8AC3E}">
        <p14:creationId xmlns:p14="http://schemas.microsoft.com/office/powerpoint/2010/main" val="7036234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06CBCEC8-0E00-914B-9655-561A42C16B42}" type="datetimeFigureOut">
              <a:rPr lang="en-US" altLang="en-US"/>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9F065410-338A-B648-AED2-B6716C2D442A}" type="slidenum">
              <a:rPr lang="en-US" altLang="en-US"/>
              <a:pPr/>
              <a:t>‹#›</a:t>
            </a:fld>
            <a:endParaRPr lang="en-US" altLang="en-US"/>
          </a:p>
        </p:txBody>
      </p:sp>
    </p:spTree>
    <p:extLst>
      <p:ext uri="{BB962C8B-B14F-4D97-AF65-F5344CB8AC3E}">
        <p14:creationId xmlns:p14="http://schemas.microsoft.com/office/powerpoint/2010/main" val="214305345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9154099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284761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3291895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1699287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3287853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4704555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1556250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2969408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3417702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7373683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446239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25568316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15650711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1623139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1583039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699895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331757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7477836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41240583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5896119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1359169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2853939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80E3C3C-A8DA-A04B-A390-46D0E3E8FF4E}" type="slidenum">
              <a:rPr lang="en-US" altLang="en-US"/>
              <a:pPr/>
              <a:t>‹#›</a:t>
            </a:fld>
            <a:endParaRPr lang="en-US" altLang="en-US"/>
          </a:p>
        </p:txBody>
      </p:sp>
    </p:spTree>
    <p:extLst>
      <p:ext uri="{BB962C8B-B14F-4D97-AF65-F5344CB8AC3E}">
        <p14:creationId xmlns:p14="http://schemas.microsoft.com/office/powerpoint/2010/main" val="277938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37481DC-C920-4147-8FB9-193D3A82C155}" type="slidenum">
              <a:rPr lang="en-US" altLang="en-US"/>
              <a:pPr/>
              <a:t>‹#›</a:t>
            </a:fld>
            <a:endParaRPr lang="en-US" altLang="en-US"/>
          </a:p>
        </p:txBody>
      </p:sp>
    </p:spTree>
    <p:extLst>
      <p:ext uri="{BB962C8B-B14F-4D97-AF65-F5344CB8AC3E}">
        <p14:creationId xmlns:p14="http://schemas.microsoft.com/office/powerpoint/2010/main" val="692106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03B98BC-645B-934D-A893-4C8D81953C00}" type="slidenum">
              <a:rPr lang="en-US" altLang="en-US"/>
              <a:pPr/>
              <a:t>‹#›</a:t>
            </a:fld>
            <a:endParaRPr lang="en-US" altLang="en-US"/>
          </a:p>
        </p:txBody>
      </p:sp>
    </p:spTree>
    <p:extLst>
      <p:ext uri="{BB962C8B-B14F-4D97-AF65-F5344CB8AC3E}">
        <p14:creationId xmlns:p14="http://schemas.microsoft.com/office/powerpoint/2010/main" val="1467286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39392452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1084310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9A31ED4-29F0-0C44-829B-335800D45770}" type="slidenum">
              <a:rPr lang="en-US" altLang="en-US"/>
              <a:pPr/>
              <a:t>‹#›</a:t>
            </a:fld>
            <a:endParaRPr lang="en-US" altLang="en-US"/>
          </a:p>
        </p:txBody>
      </p:sp>
    </p:spTree>
    <p:extLst>
      <p:ext uri="{BB962C8B-B14F-4D97-AF65-F5344CB8AC3E}">
        <p14:creationId xmlns:p14="http://schemas.microsoft.com/office/powerpoint/2010/main" val="529975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66B12C9-1D6E-4343-A03D-AA9152333983}" type="slidenum">
              <a:rPr lang="en-US" altLang="en-US"/>
              <a:pPr/>
              <a:t>‹#›</a:t>
            </a:fld>
            <a:endParaRPr lang="en-US" altLang="en-US"/>
          </a:p>
        </p:txBody>
      </p:sp>
    </p:spTree>
    <p:extLst>
      <p:ext uri="{BB962C8B-B14F-4D97-AF65-F5344CB8AC3E}">
        <p14:creationId xmlns:p14="http://schemas.microsoft.com/office/powerpoint/2010/main" val="1675140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9826084-18B6-2048-BCF7-D048C596DF73}" type="slidenum">
              <a:rPr lang="en-US" altLang="en-US"/>
              <a:pPr/>
              <a:t>‹#›</a:t>
            </a:fld>
            <a:endParaRPr lang="en-US" altLang="en-US"/>
          </a:p>
        </p:txBody>
      </p:sp>
    </p:spTree>
    <p:extLst>
      <p:ext uri="{BB962C8B-B14F-4D97-AF65-F5344CB8AC3E}">
        <p14:creationId xmlns:p14="http://schemas.microsoft.com/office/powerpoint/2010/main" val="582342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F877100B-7A8D-1446-A465-2BE130EFE2F9}" type="slidenum">
              <a:rPr lang="en-US" altLang="en-US"/>
              <a:pPr/>
              <a:t>‹#›</a:t>
            </a:fld>
            <a:endParaRPr lang="en-US" altLang="en-US"/>
          </a:p>
        </p:txBody>
      </p:sp>
    </p:spTree>
    <p:extLst>
      <p:ext uri="{BB962C8B-B14F-4D97-AF65-F5344CB8AC3E}">
        <p14:creationId xmlns:p14="http://schemas.microsoft.com/office/powerpoint/2010/main" val="135358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02178F6-309E-B644-864D-5C5CA6AE1469}" type="slidenum">
              <a:rPr lang="en-US" altLang="en-US"/>
              <a:pPr/>
              <a:t>‹#›</a:t>
            </a:fld>
            <a:endParaRPr lang="en-US" altLang="en-US"/>
          </a:p>
        </p:txBody>
      </p:sp>
    </p:spTree>
    <p:extLst>
      <p:ext uri="{BB962C8B-B14F-4D97-AF65-F5344CB8AC3E}">
        <p14:creationId xmlns:p14="http://schemas.microsoft.com/office/powerpoint/2010/main" val="1430503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A69C595-D425-D244-95C6-ABDFA723A156}" type="slidenum">
              <a:rPr lang="en-US" altLang="en-US"/>
              <a:pPr/>
              <a:t>‹#›</a:t>
            </a:fld>
            <a:endParaRPr lang="en-US" altLang="en-US"/>
          </a:p>
        </p:txBody>
      </p:sp>
    </p:spTree>
    <p:extLst>
      <p:ext uri="{BB962C8B-B14F-4D97-AF65-F5344CB8AC3E}">
        <p14:creationId xmlns:p14="http://schemas.microsoft.com/office/powerpoint/2010/main" val="1390526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4ACED3-9B7E-4340-BEEE-023CDA5D6C5A}" type="slidenum">
              <a:rPr lang="en-US" altLang="en-US"/>
              <a:pPr/>
              <a:t>‹#›</a:t>
            </a:fld>
            <a:endParaRPr lang="en-US" altLang="en-US"/>
          </a:p>
        </p:txBody>
      </p:sp>
    </p:spTree>
    <p:extLst>
      <p:ext uri="{BB962C8B-B14F-4D97-AF65-F5344CB8AC3E}">
        <p14:creationId xmlns:p14="http://schemas.microsoft.com/office/powerpoint/2010/main" val="1662645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3C4147E0-9216-154C-840E-E4F25055348A}" type="slidenum">
              <a:rPr lang="en-US" altLang="en-US"/>
              <a:pPr/>
              <a:t>‹#›</a:t>
            </a:fld>
            <a:endParaRPr lang="en-US" altLang="en-US"/>
          </a:p>
        </p:txBody>
      </p:sp>
    </p:spTree>
    <p:extLst>
      <p:ext uri="{BB962C8B-B14F-4D97-AF65-F5344CB8AC3E}">
        <p14:creationId xmlns:p14="http://schemas.microsoft.com/office/powerpoint/2010/main" val="102708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defRPr>
            </a:lvl1pPr>
          </a:lstStyle>
          <a:p>
            <a:fld id="{831D4F1B-C74D-994F-83DB-1D623678B5D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80" r:id="rId1"/>
    <p:sldLayoutId id="2147484181" r:id="rId2"/>
    <p:sldLayoutId id="2147484182" r:id="rId3"/>
    <p:sldLayoutId id="2147484183" r:id="rId4"/>
    <p:sldLayoutId id="2147484184" r:id="rId5"/>
    <p:sldLayoutId id="2147484185" r:id="rId6"/>
    <p:sldLayoutId id="2147484186" r:id="rId7"/>
    <p:sldLayoutId id="2147484187" r:id="rId8"/>
    <p:sldLayoutId id="2147484188" r:id="rId9"/>
    <p:sldLayoutId id="2147484189" r:id="rId10"/>
    <p:sldLayoutId id="2147484190" r:id="rId11"/>
    <p:sldLayoutId id="2147484194" r:id="rId12"/>
    <p:sldLayoutId id="2147484195"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200400"/>
            <a:ext cx="5222081" cy="78483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lgn="ctr" eaLnBrk="1" hangingPunct="1"/>
            <a:r>
              <a:rPr lang="en-US" altLang="en-US" sz="2250" b="1" dirty="0"/>
              <a:t>Module Overview </a:t>
            </a:r>
          </a:p>
          <a:p>
            <a:pPr algn="ctr" eaLnBrk="1" hangingPunct="1"/>
            <a:endParaRPr lang="en-US" altLang="en-US" sz="2250" b="1" dirty="0"/>
          </a:p>
        </p:txBody>
      </p:sp>
      <p:sp>
        <p:nvSpPr>
          <p:cNvPr id="4" name="Title 7"/>
          <p:cNvSpPr txBox="1">
            <a:spLocks/>
          </p:cNvSpPr>
          <p:nvPr/>
        </p:nvSpPr>
        <p:spPr bwMode="auto">
          <a:xfrm>
            <a:off x="457200" y="2228850"/>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Jazz Age: Redefining the Nation, 1919-1929</a:t>
            </a:r>
            <a:endParaRPr lang="en-US" sz="3000" b="1" dirty="0">
              <a:ea typeface="+mj-ea"/>
              <a:cs typeface="+mj-cs"/>
            </a:endParaRPr>
          </a:p>
        </p:txBody>
      </p:sp>
    </p:spTree>
    <p:extLst>
      <p:ext uri="{BB962C8B-B14F-4D97-AF65-F5344CB8AC3E}">
        <p14:creationId xmlns:p14="http://schemas.microsoft.com/office/powerpoint/2010/main" val="2549243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26282" y="1943101"/>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Ku Klux Klan, which had been dormant since the end of Reconstruction in 1877, experienced a resurgence of attention with the popularity of </a:t>
            </a:r>
            <a:r>
              <a:rPr lang="en-US" sz="1875" i="1" dirty="0"/>
              <a:t>The Birth of a Nation</a:t>
            </a:r>
            <a:r>
              <a:rPr lang="en-US" sz="1875" dirty="0"/>
              <a:t>. </a:t>
            </a:r>
          </a:p>
          <a:p>
            <a:pPr>
              <a:spcAft>
                <a:spcPts val="900"/>
              </a:spcAft>
            </a:pPr>
            <a:r>
              <a:rPr lang="en-US" sz="1875" dirty="0"/>
              <a:t>This new Klan now publicly eschewed violence and received mainstream support. Its embrace of Protestantism, anti-Catholicism, and anti-Semitism, and its appeals for stricter immigration policies, gained the group a level of acceptance by nativists with similar prejudices. By 1924, this </a:t>
            </a:r>
            <a:r>
              <a:rPr lang="en-US" sz="1875" b="1" dirty="0"/>
              <a:t>second Ku Klux Klan </a:t>
            </a:r>
            <a:r>
              <a:rPr lang="en-US" sz="1875" dirty="0"/>
              <a:t>had six million members in the South, West, and particularly the Midwest.</a:t>
            </a:r>
          </a:p>
          <a:p>
            <a:pPr>
              <a:spcAft>
                <a:spcPts val="900"/>
              </a:spcAft>
            </a:pPr>
            <a:r>
              <a:rPr lang="en-US" sz="1875" dirty="0"/>
              <a:t>The Klan’s newfound popularity proved to be fairly short-lived. </a:t>
            </a:r>
          </a:p>
          <a:p>
            <a:endParaRPr lang="en-US" sz="210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Ku Klux Klan</a:t>
            </a:r>
            <a:endParaRPr lang="en-US" sz="3000" b="1" dirty="0">
              <a:ea typeface="+mj-ea"/>
              <a:cs typeface="+mj-cs"/>
            </a:endParaRPr>
          </a:p>
        </p:txBody>
      </p:sp>
    </p:spTree>
    <p:extLst>
      <p:ext uri="{BB962C8B-B14F-4D97-AF65-F5344CB8AC3E}">
        <p14:creationId xmlns:p14="http://schemas.microsoft.com/office/powerpoint/2010/main" val="300513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742951" y="1943101"/>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As more of the population flocked to cities for jobs and quality of life, many left behind in rural areas felt that their way of life was being threatened. </a:t>
            </a:r>
          </a:p>
          <a:p>
            <a:pPr eaLnBrk="1" hangingPunct="1">
              <a:spcBef>
                <a:spcPts val="0"/>
              </a:spcBef>
              <a:spcAft>
                <a:spcPts val="900"/>
              </a:spcAft>
              <a:defRPr/>
            </a:pPr>
            <a:r>
              <a:rPr lang="en-US" sz="1875" dirty="0"/>
              <a:t>In this urban/rural conflict, Tennessee lawmakers drew a battle line over the issue of evolution. Tennessee’s Butler Act made it illegal “to teach any theory that denies the story of the Divine Creation of man as taught in the Bible, and to teach instead that man has descended from a lower order of animals.” </a:t>
            </a:r>
          </a:p>
          <a:p>
            <a:pPr eaLnBrk="1" hangingPunct="1">
              <a:spcBef>
                <a:spcPts val="0"/>
              </a:spcBef>
              <a:spcAft>
                <a:spcPts val="900"/>
              </a:spcAft>
              <a:defRPr/>
            </a:pPr>
            <a:r>
              <a:rPr lang="en-US" sz="1875" dirty="0"/>
              <a:t>The American Civil Liberties Union (ACLU) challenged the Butler Act as an infringement of the freedom of speech during the </a:t>
            </a:r>
            <a:r>
              <a:rPr lang="en-US" sz="1875" b="1" dirty="0"/>
              <a:t>Scopes Monkey Trial</a:t>
            </a:r>
            <a:r>
              <a:rPr lang="en-US" sz="1875" dirty="0"/>
              <a:t>.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Faith, fundamentalism, and science</a:t>
            </a:r>
            <a:endParaRPr lang="en-US" sz="3000" b="1" dirty="0">
              <a:ea typeface="+mj-ea"/>
              <a:cs typeface="+mj-cs"/>
            </a:endParaRPr>
          </a:p>
        </p:txBody>
      </p:sp>
    </p:spTree>
    <p:extLst>
      <p:ext uri="{BB962C8B-B14F-4D97-AF65-F5344CB8AC3E}">
        <p14:creationId xmlns:p14="http://schemas.microsoft.com/office/powerpoint/2010/main" val="586747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American youth embraced a </a:t>
            </a:r>
            <a:r>
              <a:rPr lang="en-US" sz="1875" b="1" dirty="0"/>
              <a:t>new morality </a:t>
            </a:r>
            <a:r>
              <a:rPr lang="en-US" sz="1875" dirty="0"/>
              <a:t>that was far more permissive than the social mores of their parents. Many young women of the era adopted the dress and mannerisms of a </a:t>
            </a:r>
            <a:r>
              <a:rPr lang="en-US" sz="1875" b="1" dirty="0"/>
              <a:t>flapper</a:t>
            </a:r>
            <a:r>
              <a:rPr lang="en-US" sz="1875" dirty="0"/>
              <a:t>, the Jazz Age female stereotype who wore shorter skirts, shorter hair, and more makeup, as well as drank and smoked in public. </a:t>
            </a:r>
          </a:p>
          <a:p>
            <a:endParaRPr lang="en-US" sz="1875" dirty="0"/>
          </a:p>
          <a:p>
            <a:r>
              <a:rPr lang="en-US" sz="1875" dirty="0"/>
              <a:t>As men and women pushed social and cultural boundaries in the Jazz Age, sexual mores changed and social customs grew more permissive. New dances and new music—especially jazz—also characterized the Jazz Age. Jazz was a musical style born in the African-American community. </a:t>
            </a:r>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 new morality</a:t>
            </a:r>
            <a:endParaRPr lang="en-US" sz="3000" b="1" dirty="0">
              <a:ea typeface="+mj-ea"/>
              <a:cs typeface="+mj-cs"/>
            </a:endParaRPr>
          </a:p>
        </p:txBody>
      </p:sp>
    </p:spTree>
    <p:extLst>
      <p:ext uri="{BB962C8B-B14F-4D97-AF65-F5344CB8AC3E}">
        <p14:creationId xmlns:p14="http://schemas.microsoft.com/office/powerpoint/2010/main" val="4283280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875" dirty="0"/>
              <a:t>The early 1920s witnessed the expansion of women’s political power. The </a:t>
            </a:r>
            <a:r>
              <a:rPr lang="en-US" sz="1875" b="1" dirty="0"/>
              <a:t>Nineteenth Amendment </a:t>
            </a:r>
            <a:r>
              <a:rPr lang="en-US" sz="1875" dirty="0"/>
              <a:t>guaranteed full voting rights to women. </a:t>
            </a:r>
          </a:p>
          <a:p>
            <a:endParaRPr lang="en-US" sz="1875" dirty="0"/>
          </a:p>
          <a:p>
            <a:r>
              <a:rPr lang="en-US" sz="1875" dirty="0"/>
              <a:t>In 1923, Alice Paul drafted and promoted an Equal Rights Amendment (ERA) that promised to end all sex discrimination by guaranteeing that “Men and women shall have equal rights throughout the United States and every place subject to its jurisdiction.” The debate over the ERA continued throughout the rest of the century. It was never ratified. </a:t>
            </a:r>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woman”</a:t>
            </a:r>
            <a:endParaRPr lang="en-US" sz="3000" b="1" dirty="0">
              <a:ea typeface="+mj-ea"/>
              <a:cs typeface="+mj-cs"/>
            </a:endParaRPr>
          </a:p>
        </p:txBody>
      </p:sp>
    </p:spTree>
    <p:extLst>
      <p:ext uri="{BB962C8B-B14F-4D97-AF65-F5344CB8AC3E}">
        <p14:creationId xmlns:p14="http://schemas.microsoft.com/office/powerpoint/2010/main" val="66230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African-Americans were also expanding their horizons and embracing the concept of the “New Negro.” The decade witnessed the continued Great Migration of African-Americans to the North, with over half a million fleeing the strict Jim Crow laws of the South. </a:t>
            </a:r>
          </a:p>
          <a:p>
            <a:pPr>
              <a:spcAft>
                <a:spcPts val="900"/>
              </a:spcAft>
            </a:pPr>
            <a:r>
              <a:rPr lang="en-US" sz="1875" dirty="0"/>
              <a:t>Harlem, a neighborhood at the northern end of Manhattan, became a center for Afro-centric art, music, poetry, and politics. Revived by the wartime migration and fired up by the white violence of the postwar riots, urban blacks developed a strong cultural expression in the 1920s that came to be known as the Harlem Renaissance.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New Negro and </a:t>
            </a:r>
            <a:r>
              <a:rPr lang="en-US" sz="3000" b="1">
                <a:solidFill>
                  <a:srgbClr val="000000"/>
                </a:solidFill>
              </a:rPr>
              <a:t>the Harlem Renaissance</a:t>
            </a:r>
            <a:endParaRPr lang="en-US" sz="3000" b="1" dirty="0">
              <a:ea typeface="+mj-ea"/>
              <a:cs typeface="+mj-cs"/>
            </a:endParaRPr>
          </a:p>
        </p:txBody>
      </p:sp>
    </p:spTree>
    <p:extLst>
      <p:ext uri="{BB962C8B-B14F-4D97-AF65-F5344CB8AC3E}">
        <p14:creationId xmlns:p14="http://schemas.microsoft.com/office/powerpoint/2010/main" val="734476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New Negro found political expression in a political ideology that celebrated African-Americans’ distinct national identity. This nationalist idea proposed that African-Americans had a distinct and separate national heritage that should inspire pride and a sense of community. An early proponent of such nationalism was W. E. B. Du Bois. </a:t>
            </a:r>
          </a:p>
          <a:p>
            <a:pPr>
              <a:spcAft>
                <a:spcPts val="900"/>
              </a:spcAft>
            </a:pPr>
            <a:r>
              <a:rPr lang="en-US" sz="1875" dirty="0"/>
              <a:t>Marcus Garvey, who had become disillusioned with the prospect of overcoming white racism in the United States in the wake of the postwar riots, promoted a “Back to Africa” movement. </a:t>
            </a:r>
          </a:p>
          <a:p>
            <a:endParaRPr lang="en-US" sz="1950" dirty="0"/>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African-American nationalism</a:t>
            </a:r>
            <a:endParaRPr lang="en-US" sz="3000" b="1" dirty="0">
              <a:ea typeface="+mj-ea"/>
              <a:cs typeface="+mj-cs"/>
            </a:endParaRPr>
          </a:p>
        </p:txBody>
      </p:sp>
    </p:spTree>
    <p:extLst>
      <p:ext uri="{BB962C8B-B14F-4D97-AF65-F5344CB8AC3E}">
        <p14:creationId xmlns:p14="http://schemas.microsoft.com/office/powerpoint/2010/main" val="2616650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Temperance groups and the Anti-Saloon League finally succeeded in the prohibition of alcohol through the </a:t>
            </a:r>
            <a:r>
              <a:rPr lang="en-US" sz="1875" b="1" dirty="0"/>
              <a:t>18th Amendment </a:t>
            </a:r>
            <a:r>
              <a:rPr lang="en-US" sz="1875" dirty="0"/>
              <a:t>in 1919. The amendment banned the manufacture, sale, and transportation of intoxicating liquors. </a:t>
            </a:r>
          </a:p>
          <a:p>
            <a:pPr>
              <a:spcAft>
                <a:spcPts val="900"/>
              </a:spcAft>
            </a:pPr>
            <a:r>
              <a:rPr lang="en-US" sz="1875" b="1" dirty="0"/>
              <a:t>Prohibition</a:t>
            </a:r>
            <a:r>
              <a:rPr lang="en-US" sz="1875" dirty="0"/>
              <a:t> gave rise to a new subculture that included illegal importers, interstate smuggling (or </a:t>
            </a:r>
            <a:r>
              <a:rPr lang="en-US" sz="1875" b="1" dirty="0"/>
              <a:t>bootlegging</a:t>
            </a:r>
            <a:r>
              <a:rPr lang="en-US" sz="1875" dirty="0"/>
              <a:t>), clandestine saloons referred to as “speakeasies,” hip flasks, cocktail parties, and the organized crime of trafficking liquor. </a:t>
            </a:r>
          </a:p>
          <a:p>
            <a:pPr eaLnBrk="1" hangingPunct="1">
              <a:spcBef>
                <a:spcPts val="0"/>
              </a:spcBef>
              <a:spcAft>
                <a:spcPts val="900"/>
              </a:spcAft>
              <a:defRPr/>
            </a:pPr>
            <a:r>
              <a:rPr lang="en-US" sz="1875" dirty="0"/>
              <a:t>Prohibition also revealed deep political divisions. The Democratic Party found itself deeply divided between urban Northern “wets” who hated the idea of abstinence, and rural Southern “dries” who favored the amendment. This divided the party.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Prohibition</a:t>
            </a:r>
            <a:endParaRPr lang="en-US" sz="3000" b="1" dirty="0">
              <a:ea typeface="+mj-ea"/>
              <a:cs typeface="+mj-cs"/>
            </a:endParaRPr>
          </a:p>
        </p:txBody>
      </p:sp>
    </p:spTree>
    <p:extLst>
      <p:ext uri="{BB962C8B-B14F-4D97-AF65-F5344CB8AC3E}">
        <p14:creationId xmlns:p14="http://schemas.microsoft.com/office/powerpoint/2010/main" val="3713020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Many young intellectuals endeavored to come to grips with a lingering sense of disillusionment. World War I, prohibition, fundamentalism, and the Red Scare—a pervasive American fear of Communist infiltrators prompted by the success of the Bolshevik Revolution—all left their mark on these intellectuals. </a:t>
            </a:r>
          </a:p>
          <a:p>
            <a:pPr>
              <a:spcAft>
                <a:spcPts val="900"/>
              </a:spcAft>
            </a:pPr>
            <a:r>
              <a:rPr lang="en-US" sz="1875" dirty="0"/>
              <a:t>Known as the </a:t>
            </a:r>
            <a:r>
              <a:rPr lang="en-US" sz="1875" b="1" dirty="0"/>
              <a:t>Lost Generation</a:t>
            </a:r>
            <a:r>
              <a:rPr lang="en-US" sz="1875" dirty="0"/>
              <a:t>, writers like F. Scott Fitzgerald, Ernest Hemingway, Sinclair Lewis, Edith Wharton, and John Dos </a:t>
            </a:r>
            <a:r>
              <a:rPr lang="en-US" sz="1875" dirty="0" err="1"/>
              <a:t>Passos</a:t>
            </a:r>
            <a:r>
              <a:rPr lang="en-US" sz="1875" dirty="0"/>
              <a:t> expressed their hopelessness, despair, and alienation by skewering the middle class in their work. </a:t>
            </a:r>
          </a:p>
          <a:p>
            <a:pPr>
              <a:spcAft>
                <a:spcPts val="900"/>
              </a:spcAft>
            </a:pPr>
            <a:r>
              <a:rPr lang="en-US" sz="1875" dirty="0"/>
              <a:t>Many lived an </a:t>
            </a:r>
            <a:r>
              <a:rPr lang="en-US" sz="1875" b="1" dirty="0"/>
              <a:t>expatriate </a:t>
            </a:r>
            <a:r>
              <a:rPr lang="en-US" sz="1875" dirty="0"/>
              <a:t>life in Paris for the decade, although others went to Rome or Berlin.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Lost Generation</a:t>
            </a:r>
            <a:endParaRPr lang="en-US" sz="3000" b="1" dirty="0">
              <a:ea typeface="+mj-ea"/>
              <a:cs typeface="+mj-cs"/>
            </a:endParaRPr>
          </a:p>
        </p:txBody>
      </p:sp>
    </p:spTree>
    <p:extLst>
      <p:ext uri="{BB962C8B-B14F-4D97-AF65-F5344CB8AC3E}">
        <p14:creationId xmlns:p14="http://schemas.microsoft.com/office/powerpoint/2010/main" val="1641328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the election of 1920, Harding stated, “America’s present need is not heroics but healing; not nostrums but normalcy; not revolution but restoration.” Harding attracted the votes of many Americans who sought his promised </a:t>
            </a:r>
            <a:r>
              <a:rPr lang="en-US" sz="1875" b="1" dirty="0"/>
              <a:t>return to normalcy</a:t>
            </a:r>
            <a:r>
              <a:rPr lang="en-US" sz="1875" dirty="0"/>
              <a:t>. His Cabinet reflected his pro-business agenda. Consistent with his principles of running government with business-like efficiency, Harding proposed and signed into law tax-rate cuts, as well as the country’s first formal budgeting process. </a:t>
            </a:r>
          </a:p>
          <a:p>
            <a:pPr>
              <a:spcAft>
                <a:spcPts val="900"/>
              </a:spcAft>
            </a:pPr>
            <a:r>
              <a:rPr lang="en-US" sz="1875" dirty="0"/>
              <a:t>Harding worked to preserve peace through international cooperation and the reduction of armaments around the world. Despite the refusal of the U.S. Senate to ratify the Treaty of Versailles, Harding was able to work with Germany and Austria to secure a formal peace. </a:t>
            </a:r>
          </a:p>
          <a:p>
            <a:endParaRPr lang="en-US" sz="1950" dirty="0"/>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Warren Harding and the return to normalcy</a:t>
            </a:r>
            <a:endParaRPr lang="en-US" sz="3000" b="1" dirty="0">
              <a:ea typeface="+mj-ea"/>
              <a:cs typeface="+mj-cs"/>
            </a:endParaRPr>
          </a:p>
        </p:txBody>
      </p:sp>
    </p:spTree>
    <p:extLst>
      <p:ext uri="{BB962C8B-B14F-4D97-AF65-F5344CB8AC3E}">
        <p14:creationId xmlns:p14="http://schemas.microsoft.com/office/powerpoint/2010/main" val="1125170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19</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From 1920 to 1923, Secretary of the Interior Albert B. Fall was involved in a scam that became known as the </a:t>
            </a:r>
            <a:r>
              <a:rPr lang="en-US" sz="1875" b="1" dirty="0"/>
              <a:t>Teapot Dome scandal</a:t>
            </a:r>
            <a:r>
              <a:rPr lang="en-US" sz="1875" dirty="0"/>
              <a:t>. Fall leased Navy reserves in Teapot Dome, Wyoming, and two other sites in California to private oil companies without opening the bidding to other companies. In exchange, the companies gave him $300,000 in cash and bonds, as well as a herd of cattle for his ranch. </a:t>
            </a:r>
          </a:p>
          <a:p>
            <a:pPr>
              <a:spcAft>
                <a:spcPts val="900"/>
              </a:spcAft>
            </a:pPr>
            <a:r>
              <a:rPr lang="en-US" sz="1875" dirty="0"/>
              <a:t>In 1923, Harding also learned that the head of the Veterans’ Bureau, Colonel Charles Forbes, stole most of the $250 million set aside for extravagant bureau functions. </a:t>
            </a:r>
          </a:p>
          <a:p>
            <a:endParaRPr lang="en-US" sz="1950" dirty="0"/>
          </a:p>
          <a:p>
            <a:endParaRPr lang="en-US" sz="1950" dirty="0"/>
          </a:p>
          <a:p>
            <a:endParaRPr lang="en-US" sz="2100" dirty="0"/>
          </a:p>
          <a:p>
            <a:endParaRPr lang="en-US" sz="210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Large successes and dark scandals</a:t>
            </a:r>
            <a:endParaRPr lang="en-US" sz="3000" b="1" dirty="0">
              <a:ea typeface="+mj-ea"/>
              <a:cs typeface="+mj-cs"/>
            </a:endParaRPr>
          </a:p>
        </p:txBody>
      </p:sp>
    </p:spTree>
    <p:extLst>
      <p:ext uri="{BB962C8B-B14F-4D97-AF65-F5344CB8AC3E}">
        <p14:creationId xmlns:p14="http://schemas.microsoft.com/office/powerpoint/2010/main" val="359312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r>
              <a:rPr lang="en-US" sz="1950" dirty="0"/>
              <a:t>Following the hardships of the immediate postwar era, the United States embarked upon one of the most prosperous decades in history. Mass production, especially of the automobile, increased mobility and fostered new industries. Unemployment plummeted as businesses grew to meet this increased demand. Jazz music, movies, speakeasies, and new dances dominated the urban evening scene. Recent immigrants from southern and eastern Europe, many of them Catholic, now participated in the political system. This challenged rural Protestant fundamentalism, even as quota laws sought to limit new immigration patterns. The Ku Klux Klan rose to greater power.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Introduction</a:t>
            </a:r>
            <a:endParaRPr lang="en-US" sz="3000" b="1" dirty="0">
              <a:ea typeface="+mj-ea"/>
              <a:cs typeface="+mj-cs"/>
            </a:endParaRPr>
          </a:p>
        </p:txBody>
      </p:sp>
    </p:spTree>
    <p:extLst>
      <p:ext uri="{BB962C8B-B14F-4D97-AF65-F5344CB8AC3E}">
        <p14:creationId xmlns:p14="http://schemas.microsoft.com/office/powerpoint/2010/main" val="1967490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20</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In 1923 Vice President Calvin Coolidge became President after Harding’s death. </a:t>
            </a:r>
          </a:p>
          <a:p>
            <a:pPr>
              <a:spcAft>
                <a:spcPts val="900"/>
              </a:spcAft>
            </a:pPr>
            <a:r>
              <a:rPr lang="en-US" sz="1875" dirty="0"/>
              <a:t>Calvin Coolidge’s first term was devoted to eliminating the taint of scandal that Harding had brought to the White House. </a:t>
            </a:r>
          </a:p>
          <a:p>
            <a:pPr>
              <a:spcAft>
                <a:spcPts val="900"/>
              </a:spcAft>
            </a:pPr>
            <a:r>
              <a:rPr lang="en-US" sz="1875" dirty="0"/>
              <a:t>Domestically, Coolidge adhered to the creed, “The business of America is business.” Coolidge believed that since only the rich understood their own interests, the government should let businessmen handle their own affairs with as little federal intervention as possible. </a:t>
            </a:r>
          </a:p>
          <a:p>
            <a:pPr eaLnBrk="1" hangingPunct="1">
              <a:spcAft>
                <a:spcPts val="900"/>
              </a:spcAft>
            </a:pPr>
            <a:r>
              <a:rPr lang="en-US" sz="1875" dirty="0"/>
              <a:t>The 1924 election saw Coolidge win easily over the divided Democrats, who fought over their nominee. </a:t>
            </a:r>
          </a:p>
          <a:p>
            <a:pPr eaLnBrk="1" hangingPunct="1">
              <a:spcAft>
                <a:spcPts val="450"/>
              </a:spcAft>
            </a:pPr>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 man of few words</a:t>
            </a:r>
            <a:endParaRPr lang="en-US" sz="3000" b="1" dirty="0">
              <a:ea typeface="+mj-ea"/>
              <a:cs typeface="+mj-cs"/>
            </a:endParaRPr>
          </a:p>
        </p:txBody>
      </p:sp>
    </p:spTree>
    <p:extLst>
      <p:ext uri="{BB962C8B-B14F-4D97-AF65-F5344CB8AC3E}">
        <p14:creationId xmlns:p14="http://schemas.microsoft.com/office/powerpoint/2010/main" val="4160303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21</a:t>
            </a:fld>
            <a:endParaRPr/>
          </a:p>
        </p:txBody>
      </p:sp>
      <p:sp>
        <p:nvSpPr>
          <p:cNvPr id="3" name="Content Placeholder 2"/>
          <p:cNvSpPr txBox="1">
            <a:spLocks/>
          </p:cNvSpPr>
          <p:nvPr/>
        </p:nvSpPr>
        <p:spPr bwMode="auto">
          <a:xfrm>
            <a:off x="726282" y="1922860"/>
            <a:ext cx="7852172" cy="34397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a:spcAft>
                <a:spcPts val="900"/>
              </a:spcAft>
            </a:pPr>
            <a:r>
              <a:rPr lang="en-US" sz="1875" dirty="0"/>
              <a:t>This cultural battle between the forces of reaction and rebellion culminated in the election of 1928. </a:t>
            </a:r>
          </a:p>
          <a:p>
            <a:pPr>
              <a:spcAft>
                <a:spcPts val="900"/>
              </a:spcAft>
            </a:pPr>
            <a:r>
              <a:rPr lang="en-US" sz="1875" dirty="0"/>
              <a:t>Republicans promoted Secretary of Commerce Herbert Hoover. Democrats nominated Governor Alfred E. Smith of New York. Smith represented everything that small-town, rural America hated: He was Irish, Catholic, anti-Prohibition, and a big-city politician. </a:t>
            </a:r>
          </a:p>
          <a:p>
            <a:pPr>
              <a:spcAft>
                <a:spcPts val="900"/>
              </a:spcAft>
            </a:pPr>
            <a:r>
              <a:rPr lang="en-US" sz="1875" dirty="0"/>
              <a:t>Hoover won easily. </a:t>
            </a:r>
            <a:endParaRPr lang="en-US" sz="1950" dirty="0"/>
          </a:p>
          <a:p>
            <a:endParaRPr lang="en-US" sz="2100" dirty="0"/>
          </a:p>
          <a:p>
            <a:pPr eaLnBrk="1" hangingPunct="1">
              <a:spcAft>
                <a:spcPts val="450"/>
              </a:spcAft>
            </a:pPr>
            <a:endParaRPr lang="en-US" altLang="en-US" sz="1950" dirty="0"/>
          </a:p>
          <a:p>
            <a:pPr eaLnBrk="1" hangingPunct="1">
              <a:spcAft>
                <a:spcPts val="450"/>
              </a:spcAft>
            </a:pPr>
            <a:endParaRPr lang="en-US" altLang="en-US" sz="1950" dirty="0"/>
          </a:p>
          <a:p>
            <a:pPr eaLnBrk="1" hangingPunct="1">
              <a:spcAft>
                <a:spcPts val="450"/>
              </a:spcAft>
            </a:pPr>
            <a:endParaRPr lang="en-US" alt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election of 1928</a:t>
            </a:r>
            <a:endParaRPr lang="en-US" sz="3000" b="1" dirty="0">
              <a:ea typeface="+mj-ea"/>
              <a:cs typeface="+mj-cs"/>
            </a:endParaRPr>
          </a:p>
        </p:txBody>
      </p:sp>
    </p:spTree>
    <p:extLst>
      <p:ext uri="{BB962C8B-B14F-4D97-AF65-F5344CB8AC3E}">
        <p14:creationId xmlns:p14="http://schemas.microsoft.com/office/powerpoint/2010/main" val="2902690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22</a:t>
            </a:fld>
            <a:endParaRPr/>
          </a:p>
        </p:txBody>
      </p:sp>
      <p:sp>
        <p:nvSpPr>
          <p:cNvPr id="3" name="Rectangle 2"/>
          <p:cNvSpPr>
            <a:spLocks noChangeArrowheads="1"/>
          </p:cNvSpPr>
          <p:nvPr/>
        </p:nvSpPr>
        <p:spPr bwMode="auto">
          <a:xfrm>
            <a:off x="697706" y="1943100"/>
            <a:ext cx="7849791" cy="307391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342900" indent="-342900">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spcAft>
                <a:spcPts val="450"/>
              </a:spcAft>
              <a:buFont typeface="Arial" charset="0"/>
              <a:buChar char="•"/>
            </a:pPr>
            <a:r>
              <a:rPr lang="en-US" altLang="en-US" sz="1875" dirty="0"/>
              <a:t>Read the syllabus or schedule of assignments regularly. </a:t>
            </a:r>
          </a:p>
          <a:p>
            <a:pPr eaLnBrk="1" hangingPunct="1">
              <a:spcAft>
                <a:spcPts val="450"/>
              </a:spcAft>
              <a:buFont typeface="Arial" charset="0"/>
              <a:buChar char="•"/>
            </a:pPr>
            <a:r>
              <a:rPr lang="en-US" altLang="en-US" sz="1875" dirty="0"/>
              <a:t>Understand key terms; look up and define all unfamiliar words and terms.</a:t>
            </a:r>
          </a:p>
          <a:p>
            <a:pPr eaLnBrk="1" hangingPunct="1">
              <a:spcAft>
                <a:spcPts val="450"/>
              </a:spcAft>
              <a:buFont typeface="Arial" charset="0"/>
              <a:buChar char="•"/>
            </a:pPr>
            <a:r>
              <a:rPr lang="en-US" altLang="en-US" sz="1875" dirty="0"/>
              <a:t>Take notes on your readings, assigned media, and lectures. </a:t>
            </a:r>
          </a:p>
          <a:p>
            <a:pPr eaLnBrk="1" hangingPunct="1">
              <a:spcAft>
                <a:spcPts val="450"/>
              </a:spcAft>
              <a:buFont typeface="Arial" charset="0"/>
              <a:buChar char="•"/>
            </a:pPr>
            <a:r>
              <a:rPr lang="en-US" altLang="en-US" sz="1875" dirty="0"/>
              <a:t>As appropriate, work all questions and/or problems assigned and as many additional questions and/or problems as possible.</a:t>
            </a:r>
          </a:p>
          <a:p>
            <a:pPr eaLnBrk="1" hangingPunct="1">
              <a:spcAft>
                <a:spcPts val="450"/>
              </a:spcAft>
              <a:buFont typeface="Arial" charset="0"/>
              <a:buChar char="•"/>
            </a:pPr>
            <a:r>
              <a:rPr lang="en-US" altLang="en-US" sz="1875" dirty="0"/>
              <a:t>Discuss topics with classmates. </a:t>
            </a:r>
          </a:p>
          <a:p>
            <a:pPr eaLnBrk="1" hangingPunct="1">
              <a:spcAft>
                <a:spcPts val="450"/>
              </a:spcAft>
              <a:buFont typeface="Arial" charset="0"/>
              <a:buChar char="•"/>
            </a:pPr>
            <a:r>
              <a:rPr lang="en-US" altLang="en-US" sz="1875" dirty="0"/>
              <a:t>Frequently review your notes. Make flow charts and outlines from your notes to help you study for assessments. </a:t>
            </a:r>
          </a:p>
          <a:p>
            <a:pPr eaLnBrk="1" hangingPunct="1">
              <a:spcAft>
                <a:spcPts val="450"/>
              </a:spcAft>
              <a:buFont typeface="Arial" charset="0"/>
              <a:buChar char="•"/>
            </a:pPr>
            <a:r>
              <a:rPr lang="en-US" altLang="en-US" sz="1875" dirty="0"/>
              <a:t>Complete all course assessments. </a:t>
            </a:r>
          </a:p>
        </p:txBody>
      </p:sp>
      <p:sp>
        <p:nvSpPr>
          <p:cNvPr id="4" name="Rectangle 3"/>
          <p:cNvSpPr>
            <a:spLocks noChangeArrowheads="1"/>
          </p:cNvSpPr>
          <p:nvPr/>
        </p:nvSpPr>
        <p:spPr bwMode="auto">
          <a:xfrm>
            <a:off x="2341960" y="1095375"/>
            <a:ext cx="4290726" cy="55399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Calibri" charset="0"/>
                <a:ea typeface="ＭＳ Ｐゴシック" charset="-128"/>
              </a:defRPr>
            </a:lvl1pPr>
            <a:lvl2pPr marL="742950" indent="-285750">
              <a:defRPr sz="2400">
                <a:solidFill>
                  <a:schemeClr val="tx1"/>
                </a:solidFill>
                <a:latin typeface="Calibri" charset="0"/>
                <a:ea typeface="ＭＳ Ｐゴシック" charset="-128"/>
              </a:defRPr>
            </a:lvl2pPr>
            <a:lvl3pPr marL="1143000" indent="-228600">
              <a:defRPr sz="2400">
                <a:solidFill>
                  <a:schemeClr val="tx1"/>
                </a:solidFill>
                <a:latin typeface="Calibri" charset="0"/>
                <a:ea typeface="ＭＳ Ｐゴシック" charset="-128"/>
              </a:defRPr>
            </a:lvl3pPr>
            <a:lvl4pPr marL="1600200" indent="-228600">
              <a:defRPr sz="2400">
                <a:solidFill>
                  <a:schemeClr val="tx1"/>
                </a:solidFill>
                <a:latin typeface="Calibri" charset="0"/>
                <a:ea typeface="ＭＳ Ｐゴシック" charset="-128"/>
              </a:defRPr>
            </a:lvl4pPr>
            <a:lvl5pPr marL="2057400" indent="-228600">
              <a:defRPr sz="2400">
                <a:solidFill>
                  <a:schemeClr val="tx1"/>
                </a:solidFill>
                <a:latin typeface="Calibri"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Calibri"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Calibri"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Calibri"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Calibri" charset="0"/>
                <a:ea typeface="ＭＳ Ｐゴシック" charset="-128"/>
              </a:defRPr>
            </a:lvl9pPr>
          </a:lstStyle>
          <a:p>
            <a:pPr eaLnBrk="1" hangingPunct="1"/>
            <a:r>
              <a:rPr lang="en-US" altLang="en-US" sz="3000" b="1" dirty="0"/>
              <a:t>How to study this module</a:t>
            </a:r>
          </a:p>
        </p:txBody>
      </p:sp>
    </p:spTree>
    <p:extLst>
      <p:ext uri="{BB962C8B-B14F-4D97-AF65-F5344CB8AC3E}">
        <p14:creationId xmlns:p14="http://schemas.microsoft.com/office/powerpoint/2010/main" val="2263545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increased prosperity of the 1920s gave many Americans more disposable income to spend on entertainment. As the popularity of “moving pictures” grew in the early part of the decade, “movie palaces,” capable of seating thousands, sprang up in major cities. </a:t>
            </a:r>
          </a:p>
          <a:p>
            <a:pPr eaLnBrk="1" hangingPunct="1">
              <a:spcBef>
                <a:spcPts val="0"/>
              </a:spcBef>
              <a:spcAft>
                <a:spcPts val="900"/>
              </a:spcAft>
              <a:defRPr/>
            </a:pPr>
            <a:r>
              <a:rPr lang="en-US" sz="1875" dirty="0"/>
              <a:t>The silent movies of the early 1920s gave rise to the first generation of movie stars. No star captured the attention of the American viewing public more than Charlie Chaplin. </a:t>
            </a:r>
          </a:p>
          <a:p>
            <a:pPr eaLnBrk="1" hangingPunct="1">
              <a:spcBef>
                <a:spcPts val="0"/>
              </a:spcBef>
              <a:spcAft>
                <a:spcPts val="900"/>
              </a:spcAft>
              <a:defRPr/>
            </a:pPr>
            <a:r>
              <a:rPr lang="en-US" sz="1875" dirty="0"/>
              <a:t>In 1927, the world of the silent movie began to wane with the New York release of the first “talkie,” </a:t>
            </a:r>
            <a:r>
              <a:rPr lang="en-US" sz="1875" i="1" dirty="0"/>
              <a:t>The Jazz Singer</a:t>
            </a:r>
            <a:r>
              <a:rPr lang="en-US" sz="1875" dirty="0"/>
              <a:t>. The plot of this film told a distinctively American story of the 1920s.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Movies</a:t>
            </a:r>
            <a:endParaRPr lang="en-US" sz="3000" b="1" dirty="0">
              <a:ea typeface="+mj-ea"/>
              <a:cs typeface="+mj-cs"/>
            </a:endParaRPr>
          </a:p>
        </p:txBody>
      </p:sp>
    </p:spTree>
    <p:extLst>
      <p:ext uri="{BB962C8B-B14F-4D97-AF65-F5344CB8AC3E}">
        <p14:creationId xmlns:p14="http://schemas.microsoft.com/office/powerpoint/2010/main" val="143245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The 1920s opened up new possibilities of mobility for a large percentage of the U.S. population, as automobile manufacturers began to mass produce what had once been a luxury item, and daring aviators both demonstrated and drove advancements in aircraft technology. The most significant innovation of this era was Henry Ford’s </a:t>
            </a:r>
            <a:r>
              <a:rPr lang="en-US" sz="1875" b="1" dirty="0"/>
              <a:t>Model T </a:t>
            </a:r>
            <a:r>
              <a:rPr lang="en-US" sz="1875" dirty="0"/>
              <a:t>Ford, which made car ownership possible for the average American. </a:t>
            </a:r>
          </a:p>
          <a:p>
            <a:pPr>
              <a:spcAft>
                <a:spcPts val="900"/>
              </a:spcAft>
            </a:pPr>
            <a:r>
              <a:rPr lang="en-US" sz="1875" dirty="0"/>
              <a:t>Ford’s innovation lay in his focus on mass production to manufacture automobiles; Ford’s reliance on the </a:t>
            </a:r>
            <a:r>
              <a:rPr lang="en-US" sz="1875" b="1" dirty="0"/>
              <a:t>moving assembly line</a:t>
            </a:r>
            <a:r>
              <a:rPr lang="en-US" sz="1875" dirty="0"/>
              <a:t>, scientific management, and time-motion studies added to his emphasis on efficiency over craftsmanship. </a:t>
            </a:r>
          </a:p>
          <a:p>
            <a:endParaRPr lang="en-US" sz="1950" dirty="0"/>
          </a:p>
          <a:p>
            <a:endParaRPr lang="en-US" sz="1950" dirty="0"/>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Automobiles</a:t>
            </a:r>
            <a:endParaRPr lang="en-US" sz="3000" b="1" dirty="0">
              <a:ea typeface="+mj-ea"/>
              <a:cs typeface="+mj-cs"/>
            </a:endParaRPr>
          </a:p>
        </p:txBody>
      </p:sp>
    </p:spTree>
    <p:extLst>
      <p:ext uri="{BB962C8B-B14F-4D97-AF65-F5344CB8AC3E}">
        <p14:creationId xmlns:p14="http://schemas.microsoft.com/office/powerpoint/2010/main" val="2138925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726282" y="1943101"/>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Ford’s emphasis on cheap mass production brought both benefits and disadvantages to its workers. Ford would not allow his workers to unionize, and the boring, repetitive nature of the assembly line work generated a high turnover rate. However, he doubled workers’ pay to five dollars a day and standardized the workday to eight hours (a reduction from the norm). Ford’s assembly line also offered greater equality than most opportunities of the time, as he paid white and black workers equally. Seeking these wages, many African-Americans from the South moved to Detroit and other large northern cities to work in factories. </a:t>
            </a:r>
          </a:p>
          <a:p>
            <a:endParaRPr lang="en-US" sz="1950" dirty="0"/>
          </a:p>
          <a:p>
            <a:endParaRPr lang="en-US" sz="1950" dirty="0"/>
          </a:p>
          <a:p>
            <a:endParaRPr lang="en-US" sz="195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Assembly line work</a:t>
            </a:r>
            <a:endParaRPr lang="en-US" sz="3000" b="1" dirty="0">
              <a:ea typeface="+mj-ea"/>
              <a:cs typeface="+mj-cs"/>
            </a:endParaRPr>
          </a:p>
        </p:txBody>
      </p:sp>
    </p:spTree>
    <p:extLst>
      <p:ext uri="{BB962C8B-B14F-4D97-AF65-F5344CB8AC3E}">
        <p14:creationId xmlns:p14="http://schemas.microsoft.com/office/powerpoint/2010/main" val="1617669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p:cNvSpPr txBox="1">
            <a:spLocks/>
          </p:cNvSpPr>
          <p:nvPr/>
        </p:nvSpPr>
        <p:spPr bwMode="auto">
          <a:xfrm>
            <a:off x="726282" y="1943101"/>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In 1927, Charles Lindbergh became the first person to fly solo across the Atlantic Ocean, flying from New York to Paris in thirty-three hours. </a:t>
            </a:r>
          </a:p>
          <a:p>
            <a:pPr>
              <a:spcAft>
                <a:spcPts val="900"/>
              </a:spcAft>
            </a:pPr>
            <a:r>
              <a:rPr lang="en-US" sz="1875" dirty="0"/>
              <a:t>Following his success, the small airline industry began to blossom, fully coming into its own in the 1930s, as companies like Boeing and Ford developed airplanes designed specifically for passenger air transport. </a:t>
            </a:r>
          </a:p>
          <a:p>
            <a:pPr>
              <a:spcAft>
                <a:spcPts val="900"/>
              </a:spcAft>
            </a:pPr>
            <a:r>
              <a:rPr lang="en-US" sz="1875" dirty="0"/>
              <a:t>Technological innovation influenced more than just transportation. As access to electricity became more common and the electric motor was made more efficient, inventors began to churn out new and more complex household appliances.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Airplanes and appliances</a:t>
            </a:r>
            <a:endParaRPr lang="en-US" sz="3000" b="1" dirty="0">
              <a:ea typeface="+mj-ea"/>
              <a:cs typeface="+mj-cs"/>
            </a:endParaRPr>
          </a:p>
        </p:txBody>
      </p:sp>
    </p:spTree>
    <p:extLst>
      <p:ext uri="{BB962C8B-B14F-4D97-AF65-F5344CB8AC3E}">
        <p14:creationId xmlns:p14="http://schemas.microsoft.com/office/powerpoint/2010/main" val="449907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After being introduced during World War I, radios became a common feature in American homes of the 1920s. </a:t>
            </a:r>
          </a:p>
          <a:p>
            <a:pPr eaLnBrk="1" hangingPunct="1">
              <a:spcBef>
                <a:spcPts val="0"/>
              </a:spcBef>
              <a:spcAft>
                <a:spcPts val="900"/>
              </a:spcAft>
              <a:defRPr/>
            </a:pPr>
            <a:r>
              <a:rPr lang="en-US" sz="1875" dirty="0"/>
              <a:t>Far more effectively than print media, radio created and pumped out American culture onto the airwaves and into the homes of families around the country. Syndicated radio programs like </a:t>
            </a:r>
            <a:r>
              <a:rPr lang="en-US" sz="1875" i="1" dirty="0"/>
              <a:t>Amos ‘n’ Andy</a:t>
            </a:r>
            <a:r>
              <a:rPr lang="en-US" sz="1875" dirty="0"/>
              <a:t>, which began in the late 1920s, entertained listeners around the country—in the case of the popular </a:t>
            </a:r>
            <a:r>
              <a:rPr lang="en-US" sz="1875" i="1" dirty="0"/>
              <a:t>Amos ‘n’ Andy</a:t>
            </a:r>
            <a:r>
              <a:rPr lang="en-US" sz="1875" dirty="0"/>
              <a:t>, it did so with racial stereotypes about African-Americans familiar from minstrel shows of the previous century. </a:t>
            </a:r>
          </a:p>
          <a:p>
            <a:pPr eaLnBrk="1" hangingPunct="1">
              <a:spcBef>
                <a:spcPts val="0"/>
              </a:spcBef>
              <a:spcAft>
                <a:spcPts val="900"/>
              </a:spcAft>
              <a:defRPr/>
            </a:pPr>
            <a:r>
              <a:rPr lang="en-US" sz="1875" dirty="0"/>
              <a:t>Radio also transformed how Americans enjoyed sports. The introduction of play-by-play descriptions of sporting events broadcast over the radio brought sports entertainment right into the homes of millions. </a:t>
            </a:r>
          </a:p>
          <a:p>
            <a:pPr eaLnBrk="1" hangingPunct="1">
              <a:spcBef>
                <a:spcPts val="0"/>
              </a:spcBef>
              <a:spcAft>
                <a:spcPts val="450"/>
              </a:spcAft>
              <a:defRPr/>
            </a:pPr>
            <a:endParaRPr lang="en-US" sz="2100" dirty="0"/>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The power of radio and the world of sports</a:t>
            </a:r>
            <a:endParaRPr lang="en-US" sz="3000" b="1" dirty="0">
              <a:ea typeface="+mj-ea"/>
              <a:cs typeface="+mj-cs"/>
            </a:endParaRPr>
          </a:p>
        </p:txBody>
      </p:sp>
    </p:spTree>
    <p:extLst>
      <p:ext uri="{BB962C8B-B14F-4D97-AF65-F5344CB8AC3E}">
        <p14:creationId xmlns:p14="http://schemas.microsoft.com/office/powerpoint/2010/main" val="937933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726282" y="1922860"/>
            <a:ext cx="7852172" cy="3439715"/>
          </a:xfrm>
          <a:prstGeom prst="rect">
            <a:avLst/>
          </a:prstGeom>
          <a:noFill/>
          <a:ln>
            <a:noFill/>
          </a:ln>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Aft>
                <a:spcPts val="900"/>
              </a:spcAft>
            </a:pPr>
            <a:r>
              <a:rPr lang="en-US" sz="1875" dirty="0"/>
              <a:t>Beginning at the end of the nineteenth century, immigration into the United States rocketed to never-before-seen heights. Many of these new immigrants came from eastern and southern Europe and, for many English-speaking, native-born Americans of northern European descent, the growing diversity of new languages, customs, and religions triggered anxiety and racial animosity. In reaction, some embraced </a:t>
            </a:r>
            <a:r>
              <a:rPr lang="en-US" sz="1875" b="1" dirty="0"/>
              <a:t>nativism</a:t>
            </a:r>
            <a:r>
              <a:rPr lang="en-US" sz="1875" dirty="0"/>
              <a:t>, prizing white Americans with older family trees over more recent immigrants and rejecting outside influences in favor of their own local customs </a:t>
            </a:r>
          </a:p>
          <a:p>
            <a:pPr eaLnBrk="1" hangingPunct="1">
              <a:spcBef>
                <a:spcPts val="0"/>
              </a:spcBef>
              <a:spcAft>
                <a:spcPts val="900"/>
              </a:spcAft>
              <a:defRPr/>
            </a:pPr>
            <a:r>
              <a:rPr lang="en-US" sz="1875" dirty="0"/>
              <a:t>To “preserve the ideal of American homogeneity,” the Emergency Immigration Act of 1921 introduced numerical limits on European immigration for the first time in U.S. history. </a:t>
            </a:r>
          </a:p>
          <a:p>
            <a:pPr eaLnBrk="1" hangingPunct="1">
              <a:spcBef>
                <a:spcPts val="0"/>
              </a:spcBef>
              <a:spcAft>
                <a:spcPts val="450"/>
              </a:spcAft>
              <a:defRPr/>
            </a:pPr>
            <a:endParaRPr lang="en-US" sz="1950" b="1" dirty="0">
              <a:solidFill>
                <a:srgbClr val="FF0000"/>
              </a:solidFill>
            </a:endParaRPr>
          </a:p>
          <a:p>
            <a:pPr marL="257175" indent="-257175" eaLnBrk="1" hangingPunct="1">
              <a:spcBef>
                <a:spcPts val="0"/>
              </a:spcBef>
              <a:spcAft>
                <a:spcPts val="450"/>
              </a:spcAft>
              <a:buFont typeface="Arial"/>
              <a:buChar char="•"/>
              <a:defRPr/>
            </a:pPr>
            <a:endParaRPr lang="en-US" sz="1950" dirty="0"/>
          </a:p>
          <a:p>
            <a:pPr eaLnBrk="1" hangingPunct="1">
              <a:spcBef>
                <a:spcPts val="0"/>
              </a:spcBef>
              <a:spcAft>
                <a:spcPts val="450"/>
              </a:spcAft>
              <a:defRPr/>
            </a:pPr>
            <a:endParaRPr lang="en-US" sz="1950" dirty="0"/>
          </a:p>
          <a:p>
            <a:pPr eaLnBrk="1" hangingPunct="1">
              <a:spcBef>
                <a:spcPts val="0"/>
              </a:spcBef>
              <a:spcAft>
                <a:spcPts val="450"/>
              </a:spcAft>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solidFill>
                  <a:srgbClr val="000000"/>
                </a:solidFill>
                <a:ea typeface="+mn-ea"/>
                <a:cs typeface="+mn-cs"/>
              </a:rPr>
              <a:t>Nativism</a:t>
            </a:r>
            <a:endParaRPr lang="en-US" sz="3000" b="1" dirty="0">
              <a:ea typeface="+mj-ea"/>
              <a:cs typeface="+mj-cs"/>
            </a:endParaRPr>
          </a:p>
        </p:txBody>
      </p:sp>
    </p:spTree>
    <p:extLst>
      <p:ext uri="{BB962C8B-B14F-4D97-AF65-F5344CB8AC3E}">
        <p14:creationId xmlns:p14="http://schemas.microsoft.com/office/powerpoint/2010/main" val="2345068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726282" y="1943101"/>
            <a:ext cx="7852172" cy="3439715"/>
          </a:xfrm>
          <a:prstGeom prst="rect">
            <a:avLst/>
          </a:prstGeom>
          <a:noFill/>
          <a:ln>
            <a:noFill/>
          </a:ln>
        </p:spPr>
        <p:txBody>
          <a:bodyPr numCol="2"/>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spcBef>
                <a:spcPct val="30000"/>
              </a:spcBef>
              <a:defRPr/>
            </a:pPr>
            <a:r>
              <a:rPr lang="en-US" sz="1875" dirty="0"/>
              <a:t>Along with concern that a white, Protestant, Anglo-Saxon United States was under siege by throngs of undesirables, the sense that the country was facing a threat from its own citizenry within its borders was also prevalent. This was reflected in the popularity of the 1915 film, </a:t>
            </a:r>
            <a:r>
              <a:rPr lang="en-US" sz="1875" i="1" dirty="0"/>
              <a:t>The Birth of a Nation, </a:t>
            </a:r>
            <a:r>
              <a:rPr lang="en-US" sz="1875" dirty="0"/>
              <a:t>which offers a racist, white-centric view of the Reconstruction Era. </a:t>
            </a:r>
          </a:p>
          <a:p>
            <a:pPr>
              <a:spcBef>
                <a:spcPct val="30000"/>
              </a:spcBef>
              <a:defRPr/>
            </a:pPr>
            <a:endParaRPr lang="en-US" sz="1950" dirty="0"/>
          </a:p>
        </p:txBody>
      </p:sp>
      <p:sp>
        <p:nvSpPr>
          <p:cNvPr id="4" name="Title 5"/>
          <p:cNvSpPr txBox="1">
            <a:spLocks/>
          </p:cNvSpPr>
          <p:nvPr/>
        </p:nvSpPr>
        <p:spPr bwMode="auto">
          <a:xfrm>
            <a:off x="457200" y="935831"/>
            <a:ext cx="8229600" cy="857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i="1">
                <a:solidFill>
                  <a:srgbClr val="000000"/>
                </a:solidFill>
                <a:ea typeface="+mn-ea"/>
                <a:cs typeface="+mn-cs"/>
              </a:rPr>
              <a:t>The Birth of a Nation</a:t>
            </a:r>
            <a:endParaRPr lang="en-US" sz="3000" b="1" i="1" dirty="0">
              <a:ea typeface="+mj-ea"/>
              <a:cs typeface="+mj-cs"/>
            </a:endParaRPr>
          </a:p>
        </p:txBody>
      </p:sp>
      <p:pic>
        <p:nvPicPr>
          <p:cNvPr id="5" name="Picture 4" descr="The film glorified the role of the Ku Klux Klan in quelling the threat of black power during Reconstruction." title="A theatrical release poster for The Birth of a Nation (19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72151" y="1885950"/>
            <a:ext cx="2121455" cy="3244578"/>
          </a:xfrm>
          <a:prstGeom prst="rect">
            <a:avLst/>
          </a:prstGeom>
        </p:spPr>
      </p:pic>
      <p:sp>
        <p:nvSpPr>
          <p:cNvPr id="6" name="TextBox 5">
            <a:extLst>
              <a:ext uri="{FF2B5EF4-FFF2-40B4-BE49-F238E27FC236}">
                <a16:creationId xmlns:a16="http://schemas.microsoft.com/office/drawing/2014/main" id="{C1EF1CF6-5BB3-3F40-B943-C14757536FF2}"/>
              </a:ext>
            </a:extLst>
          </p:cNvPr>
          <p:cNvSpPr txBox="1"/>
          <p:nvPr/>
        </p:nvSpPr>
        <p:spPr>
          <a:xfrm>
            <a:off x="7257082" y="5200650"/>
            <a:ext cx="1484702" cy="184666"/>
          </a:xfrm>
          <a:prstGeom prst="rect">
            <a:avLst/>
          </a:prstGeom>
          <a:noFill/>
        </p:spPr>
        <p:txBody>
          <a:bodyPr wrap="none" rtlCol="0">
            <a:spAutoFit/>
          </a:bodyPr>
          <a:lstStyle/>
          <a:p>
            <a:r>
              <a:rPr lang="en-US" sz="600" dirty="0"/>
              <a:t>(Image: U.S. History. OpenStax. Fig 24.10)</a:t>
            </a:r>
          </a:p>
        </p:txBody>
      </p:sp>
    </p:spTree>
    <p:extLst>
      <p:ext uri="{BB962C8B-B14F-4D97-AF65-F5344CB8AC3E}">
        <p14:creationId xmlns:p14="http://schemas.microsoft.com/office/powerpoint/2010/main" val="3527055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3542</TotalTime>
  <Words>2359</Words>
  <Application>Microsoft Office PowerPoint</Application>
  <PresentationFormat>On-screen Show (4:3)</PresentationFormat>
  <Paragraphs>179</Paragraphs>
  <Slides>22</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141</cp:revision>
  <cp:lastPrinted>2018-01-31T01:50:56Z</cp:lastPrinted>
  <dcterms:modified xsi:type="dcterms:W3CDTF">2022-05-26T17:40:03Z</dcterms:modified>
</cp:coreProperties>
</file>