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30"/>
  </p:handoutMasterIdLst>
  <p:sldIdLst>
    <p:sldId id="256" r:id="rId2"/>
    <p:sldId id="337" r:id="rId3"/>
    <p:sldId id="359" r:id="rId4"/>
    <p:sldId id="365" r:id="rId5"/>
    <p:sldId id="360" r:id="rId6"/>
    <p:sldId id="379" r:id="rId7"/>
    <p:sldId id="364" r:id="rId8"/>
    <p:sldId id="346" r:id="rId9"/>
    <p:sldId id="347" r:id="rId10"/>
    <p:sldId id="361" r:id="rId11"/>
    <p:sldId id="382" r:id="rId12"/>
    <p:sldId id="351" r:id="rId13"/>
    <p:sldId id="333" r:id="rId14"/>
    <p:sldId id="380" r:id="rId15"/>
    <p:sldId id="343" r:id="rId16"/>
    <p:sldId id="375" r:id="rId17"/>
    <p:sldId id="353" r:id="rId18"/>
    <p:sldId id="355" r:id="rId19"/>
    <p:sldId id="354" r:id="rId20"/>
    <p:sldId id="376" r:id="rId21"/>
    <p:sldId id="377" r:id="rId22"/>
    <p:sldId id="358" r:id="rId23"/>
    <p:sldId id="381" r:id="rId24"/>
    <p:sldId id="383" r:id="rId25"/>
    <p:sldId id="373" r:id="rId26"/>
    <p:sldId id="374" r:id="rId27"/>
    <p:sldId id="371" r:id="rId28"/>
    <p:sldId id="372" r:id="rId29"/>
  </p:sldIdLst>
  <p:sldSz cx="9144000" cy="6858000" type="screen4x3"/>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085" autoAdjust="0"/>
  </p:normalViewPr>
  <p:slideViewPr>
    <p:cSldViewPr snapToGrid="0" snapToObjects="1">
      <p:cViewPr varScale="1">
        <p:scale>
          <a:sx n="116" d="100"/>
          <a:sy n="116" d="100"/>
        </p:scale>
        <p:origin x="320" y="184"/>
      </p:cViewPr>
      <p:guideLst>
        <p:guide orient="horz" pos="2160"/>
        <p:guide pos="2880"/>
      </p:guideLst>
    </p:cSldViewPr>
  </p:slideViewPr>
  <p:outlineViewPr>
    <p:cViewPr>
      <p:scale>
        <a:sx n="33" d="100"/>
        <a:sy n="33" d="100"/>
      </p:scale>
      <p:origin x="0" y="446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7/7/21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7"/>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July 7,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200" y="1107619"/>
            <a:ext cx="4031619" cy="4607689"/>
          </a:xfrm>
        </p:spPr>
        <p:txBody>
          <a:bodyPr/>
          <a:lstStyle/>
          <a:p>
            <a:endParaRPr lang="en-US" dirty="0"/>
          </a:p>
        </p:txBody>
      </p:sp>
      <p:sp>
        <p:nvSpPr>
          <p:cNvPr id="11" name="Text Placeholder 10"/>
          <p:cNvSpPr>
            <a:spLocks noGrp="1"/>
          </p:cNvSpPr>
          <p:nvPr>
            <p:ph type="body" sz="quarter" idx="14"/>
          </p:nvPr>
        </p:nvSpPr>
        <p:spPr>
          <a:xfrm>
            <a:off x="4606926"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July 7,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7"/>
            <a:ext cx="8062912" cy="659535"/>
          </a:xfrm>
        </p:spPr>
        <p:txBody>
          <a:bodyPr/>
          <a:lstStyle/>
          <a:p>
            <a:r>
              <a:rPr lang="en-US" dirty="0"/>
              <a:t>Click to edit</a:t>
            </a:r>
          </a:p>
        </p:txBody>
      </p:sp>
      <p:sp>
        <p:nvSpPr>
          <p:cNvPr id="8" name="Picture Placeholder 8"/>
          <p:cNvSpPr>
            <a:spLocks noGrp="1"/>
          </p:cNvSpPr>
          <p:nvPr>
            <p:ph type="pic" sz="quarter" idx="13"/>
          </p:nvPr>
        </p:nvSpPr>
        <p:spPr>
          <a:xfrm>
            <a:off x="457201" y="1122387"/>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1"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July 7,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7"/>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July 7,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8"/>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7" y="2517425"/>
            <a:ext cx="2010683"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69CE1-652B-4FEA-BE72-8F54D9A25989}" type="datetimeFigureOut">
              <a:rPr lang="en-US" smtClean="0"/>
              <a:pPr/>
              <a:t>7/7/21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258BE-1D26-43F3-862D-FBE9863AC3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1"/>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July 7, 2021</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6"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 id="2147483921" r:id="rId5"/>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http://creativecommons.org/licenses/by-nc-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dnalc.org/view/15479-Sanger-method-of-DNA-sequencing-3D-animation-with-narration.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ted.com/talks/svante_paeaebo_dna_clues_to_our_inner_neanderthal" TargetMode="External"/><Relationship Id="rId2" Type="http://schemas.openxmlformats.org/officeDocument/2006/relationships/hyperlink" Target="http://openstaxcollege.org/l/neanderthal"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8"/>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a:t>BIOLOGY 2e</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14 DNA STRUCTURE AND FUNCTION</a:t>
            </a:r>
          </a:p>
          <a:p>
            <a:pPr algn="ctr"/>
            <a:r>
              <a:rPr lang="en-US" sz="1600" cap="none" dirty="0">
                <a:solidFill>
                  <a:schemeClr val="tx1"/>
                </a:solidFill>
                <a:latin typeface="+mn-lt"/>
              </a:rPr>
              <a:t>PowerPoint Image Slideshow</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7720" t="27325" r="-702" b="8101"/>
          <a:stretch/>
        </p:blipFill>
        <p:spPr>
          <a:xfrm>
            <a:off x="3064042" y="2502569"/>
            <a:ext cx="3015916" cy="3609474"/>
          </a:xfrm>
          <a:prstGeom prst="rect">
            <a:avLst/>
          </a:prstGeom>
        </p:spPr>
      </p:pic>
      <p:pic>
        <p:nvPicPr>
          <p:cNvPr id="7" name="Picture 6" descr="OSX-Horiz-TM-RGB-20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878757"/>
            <a:ext cx="2034556" cy="466571"/>
          </a:xfrm>
          <a:prstGeom prst="rect">
            <a:avLst/>
          </a:prstGeom>
        </p:spPr>
      </p:pic>
      <p:sp>
        <p:nvSpPr>
          <p:cNvPr id="8" name="TextBox 7"/>
          <p:cNvSpPr txBox="1"/>
          <p:nvPr/>
        </p:nvSpPr>
        <p:spPr>
          <a:xfrm>
            <a:off x="257174" y="5661919"/>
            <a:ext cx="1957388" cy="900246"/>
          </a:xfrm>
          <a:prstGeom prst="rect">
            <a:avLst/>
          </a:prstGeom>
          <a:noFill/>
        </p:spPr>
        <p:txBody>
          <a:bodyPr wrap="square" rtlCol="0">
            <a:spAutoFit/>
          </a:bodyPr>
          <a:lstStyle/>
          <a:p>
            <a:r>
              <a:rPr lang="en-US" sz="1050" dirty="0"/>
              <a:t>This work is licensed under a </a:t>
            </a:r>
            <a:r>
              <a:rPr lang="en-US" sz="1050" dirty="0">
                <a:hlinkClick r:id="rId4"/>
              </a:rPr>
              <a:t>Creative Commons Attribution-NonCommercial-ShareAlike 4.0 International License</a:t>
            </a:r>
            <a:r>
              <a:rPr lang="en-US" sz="1050" dirty="0"/>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326" y="5089207"/>
            <a:ext cx="1257300" cy="440055"/>
          </a:xfrm>
          <a:prstGeom prst="rect">
            <a:avLst/>
          </a:prstGeom>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cap="none" dirty="0">
                <a:solidFill>
                  <a:srgbClr val="00B050"/>
                </a:solidFill>
              </a:rPr>
              <a:t>DNA Structure 			</a:t>
            </a:r>
            <a:endParaRPr lang="en-US" sz="1600" cap="none" dirty="0">
              <a:solidFill>
                <a:srgbClr val="00B050"/>
              </a:solidFill>
            </a:endParaRPr>
          </a:p>
        </p:txBody>
      </p:sp>
      <p:pic>
        <p:nvPicPr>
          <p:cNvPr id="2" name="Picture Placeholder 1" descr="Part A shows an illustration of a D N A double helix, which has a sugar phosphate backbone on the outside and nitrogenous base pairs on the inside. Part B shows base pairing between thymine and adenine, which form two hydrogen bonds, and between guanine and cytosine, which form three hydrogen bonds. Part C shows a molecular model of the D N A double helix. The outside of the helix alternates between wide gaps, called major grooves, and narrow gaps, called minor groove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2972" b="-12972"/>
          <a:stretch>
            <a:fillRect/>
          </a:stretch>
        </p:blipFill>
        <p:spPr>
          <a:xfrm>
            <a:off x="457200" y="720090"/>
            <a:ext cx="8062913" cy="3500071"/>
          </a:xfrm>
        </p:spPr>
      </p:pic>
      <p:sp>
        <p:nvSpPr>
          <p:cNvPr id="7" name="Text Placeholder 6"/>
          <p:cNvSpPr>
            <a:spLocks noGrp="1"/>
          </p:cNvSpPr>
          <p:nvPr>
            <p:ph type="body" sz="quarter" idx="14"/>
          </p:nvPr>
        </p:nvSpPr>
        <p:spPr>
          <a:xfrm>
            <a:off x="194310" y="4046220"/>
            <a:ext cx="8789670" cy="2674620"/>
          </a:xfrm>
        </p:spPr>
        <p:txBody>
          <a:bodyPr>
            <a:normAutofit fontScale="92500" lnSpcReduction="20000"/>
          </a:bodyPr>
          <a:lstStyle/>
          <a:p>
            <a:pPr marL="285750" indent="-285750">
              <a:buClrTx/>
              <a:buFont typeface="Arial" charset="0"/>
              <a:buChar char="•"/>
            </a:pPr>
            <a:r>
              <a:rPr lang="en-US" sz="1900" dirty="0">
                <a:solidFill>
                  <a:schemeClr val="tx1"/>
                </a:solidFill>
              </a:rPr>
              <a:t>DNA is a double helix polymer made up of repeating nucleotides bound covalently linked by </a:t>
            </a:r>
            <a:r>
              <a:rPr lang="en-US" sz="1900" dirty="0" err="1">
                <a:solidFill>
                  <a:schemeClr val="tx1"/>
                </a:solidFill>
              </a:rPr>
              <a:t>phosphodiester</a:t>
            </a:r>
            <a:r>
              <a:rPr lang="en-US" sz="1900" dirty="0">
                <a:solidFill>
                  <a:schemeClr val="tx1"/>
                </a:solidFill>
              </a:rPr>
              <a:t> bonds (</a:t>
            </a:r>
            <a:r>
              <a:rPr lang="en-US" sz="1900" dirty="0" err="1">
                <a:solidFill>
                  <a:schemeClr val="tx1"/>
                </a:solidFill>
              </a:rPr>
              <a:t>a&amp;b</a:t>
            </a:r>
            <a:r>
              <a:rPr lang="en-US" sz="1900" dirty="0">
                <a:solidFill>
                  <a:schemeClr val="tx1"/>
                </a:solidFill>
              </a:rPr>
              <a:t>). </a:t>
            </a:r>
          </a:p>
          <a:p>
            <a:pPr marL="285750" indent="-285750">
              <a:buClrTx/>
              <a:buFont typeface="Arial" charset="0"/>
              <a:buChar char="•"/>
            </a:pPr>
            <a:r>
              <a:rPr lang="en-US" sz="1900" dirty="0">
                <a:solidFill>
                  <a:schemeClr val="tx1"/>
                </a:solidFill>
              </a:rPr>
              <a:t>The two polymer strands run in opposite directions They are directional and </a:t>
            </a:r>
            <a:r>
              <a:rPr lang="en-US" sz="1900" dirty="0" err="1">
                <a:solidFill>
                  <a:schemeClr val="tx1"/>
                </a:solidFill>
              </a:rPr>
              <a:t>antiparallel</a:t>
            </a:r>
            <a:r>
              <a:rPr lang="en-US" sz="1900" dirty="0">
                <a:solidFill>
                  <a:schemeClr val="tx1"/>
                </a:solidFill>
              </a:rPr>
              <a:t> (b).</a:t>
            </a:r>
          </a:p>
          <a:p>
            <a:pPr marL="285750" indent="-285750">
              <a:buClrTx/>
              <a:buFont typeface="Arial" charset="0"/>
              <a:buChar char="•"/>
            </a:pPr>
            <a:r>
              <a:rPr lang="en-US" sz="1900" dirty="0">
                <a:solidFill>
                  <a:schemeClr val="tx1"/>
                </a:solidFill>
              </a:rPr>
              <a:t>The Two polymer strands are held together by specific complementary hydrogen bonds between  opposing nitrogenous bases(b). </a:t>
            </a:r>
          </a:p>
          <a:p>
            <a:pPr marL="285750" indent="-285750">
              <a:buClrTx/>
              <a:buFont typeface="Arial" charset="0"/>
              <a:buChar char="•"/>
            </a:pPr>
            <a:r>
              <a:rPr lang="en-US" sz="1900" dirty="0">
                <a:solidFill>
                  <a:schemeClr val="tx1"/>
                </a:solidFill>
              </a:rPr>
              <a:t>This forms a regular double helix with major and minor grooves for access by DNA binding proteins during processes such as transcription (the copying of RNA from DNA) and replication (c).</a:t>
            </a:r>
            <a:endParaRPr lang="en-US" sz="2200" dirty="0">
              <a:solidFill>
                <a:schemeClr val="tx1"/>
              </a:solidFill>
            </a:endParaRPr>
          </a:p>
          <a:p>
            <a:endParaRPr lang="en-US" sz="1600" dirty="0"/>
          </a:p>
        </p:txBody>
      </p:sp>
    </p:spTree>
    <p:extLst>
      <p:ext uri="{BB962C8B-B14F-4D97-AF65-F5344CB8AC3E}">
        <p14:creationId xmlns:p14="http://schemas.microsoft.com/office/powerpoint/2010/main" val="1483655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Sanger method of </a:t>
            </a:r>
            <a:r>
              <a:rPr lang="en-US" dirty="0" err="1"/>
              <a:t>dna</a:t>
            </a:r>
            <a:r>
              <a:rPr lang="en-US" dirty="0"/>
              <a:t> sequencing</a:t>
            </a:r>
          </a:p>
        </p:txBody>
      </p:sp>
      <p:pic>
        <p:nvPicPr>
          <p:cNvPr id="5" name="Picture Placeholder 4">
            <a:hlinkClick r:id="rId2"/>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325" b="4325"/>
          <a:stretch>
            <a:fillRect/>
          </a:stretch>
        </p:blipFill>
        <p:spPr/>
      </p:pic>
      <p:sp>
        <p:nvSpPr>
          <p:cNvPr id="4" name="Text Placeholder 3"/>
          <p:cNvSpPr>
            <a:spLocks noGrp="1"/>
          </p:cNvSpPr>
          <p:nvPr>
            <p:ph type="body" sz="quarter" idx="14"/>
          </p:nvPr>
        </p:nvSpPr>
        <p:spPr/>
        <p:txBody>
          <a:bodyPr/>
          <a:lstStyle/>
          <a:p>
            <a:r>
              <a:rPr lang="en-US" dirty="0">
                <a:hlinkClick r:id="rId2"/>
              </a:rPr>
              <a:t>https://www.dnalc.org/view/15479-Sanger-method-of-DNA-sequencing-3D-animation-with-narration.html</a:t>
            </a:r>
            <a:endParaRPr lang="en-US" dirty="0"/>
          </a:p>
          <a:p>
            <a:endParaRPr lang="en-US" dirty="0"/>
          </a:p>
        </p:txBody>
      </p:sp>
    </p:spTree>
    <p:extLst>
      <p:ext uri="{BB962C8B-B14F-4D97-AF65-F5344CB8AC3E}">
        <p14:creationId xmlns:p14="http://schemas.microsoft.com/office/powerpoint/2010/main" val="1294621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200" dirty="0"/>
              <a:t>DNA replication</a:t>
            </a:r>
            <a:endParaRPr lang="en-US" sz="2400" dirty="0"/>
          </a:p>
        </p:txBody>
      </p:sp>
      <p:sp>
        <p:nvSpPr>
          <p:cNvPr id="14" name="Text Placeholder 13"/>
          <p:cNvSpPr>
            <a:spLocks noGrp="1"/>
          </p:cNvSpPr>
          <p:nvPr>
            <p:ph type="body" sz="quarter" idx="14"/>
          </p:nvPr>
        </p:nvSpPr>
        <p:spPr>
          <a:xfrm>
            <a:off x="118267" y="1107618"/>
            <a:ext cx="4370389" cy="5613222"/>
          </a:xfrm>
        </p:spPr>
        <p:txBody>
          <a:bodyPr>
            <a:noAutofit/>
          </a:bodyPr>
          <a:lstStyle/>
          <a:p>
            <a:r>
              <a:rPr lang="en-US" sz="1800" dirty="0">
                <a:solidFill>
                  <a:srgbClr val="000000"/>
                </a:solidFill>
              </a:rPr>
              <a:t>The three suggested possible models by which  DNA replication might occur. </a:t>
            </a:r>
          </a:p>
          <a:p>
            <a:endParaRPr lang="en-US" sz="1800" dirty="0">
              <a:solidFill>
                <a:srgbClr val="000000"/>
              </a:solidFill>
            </a:endParaRPr>
          </a:p>
          <a:p>
            <a:pPr marL="285750" indent="-285750">
              <a:buClrTx/>
              <a:buFont typeface="Arial" charset="0"/>
              <a:buChar char="•"/>
            </a:pPr>
            <a:r>
              <a:rPr lang="en-US" sz="1800" dirty="0">
                <a:solidFill>
                  <a:srgbClr val="000000"/>
                </a:solidFill>
              </a:rPr>
              <a:t>Conservative replication – original parent double strands remain intact and two completely new double helix strands are synthesized</a:t>
            </a:r>
          </a:p>
          <a:p>
            <a:pPr marL="285750" indent="-285750">
              <a:buClrTx/>
              <a:buFont typeface="Arial" charset="0"/>
              <a:buChar char="•"/>
            </a:pPr>
            <a:r>
              <a:rPr lang="en-US" sz="1800" dirty="0">
                <a:solidFill>
                  <a:srgbClr val="000000"/>
                </a:solidFill>
              </a:rPr>
              <a:t>Semi-conservative replication– the two strands come apart – each acts as a template for synthesis of a new complementary strand.</a:t>
            </a:r>
          </a:p>
          <a:p>
            <a:pPr marL="285750" indent="-285750">
              <a:buClrTx/>
              <a:buFont typeface="Arial" charset="0"/>
              <a:buChar char="•"/>
            </a:pPr>
            <a:r>
              <a:rPr lang="en-US" sz="1800" dirty="0">
                <a:solidFill>
                  <a:srgbClr val="000000"/>
                </a:solidFill>
              </a:rPr>
              <a:t>Dispersive  replication– both original parent strands are broken up into small pieces and incorporated into newly synthesized strands</a:t>
            </a:r>
          </a:p>
          <a:p>
            <a:endParaRPr lang="en-US" sz="1600" dirty="0">
              <a:solidFill>
                <a:srgbClr val="000000"/>
              </a:solidFill>
            </a:endParaRPr>
          </a:p>
          <a:p>
            <a:r>
              <a:rPr lang="en-US" sz="1600" dirty="0">
                <a:solidFill>
                  <a:srgbClr val="000000"/>
                </a:solidFill>
              </a:rPr>
              <a:t>Gray indicates the original DNA strands, and blue indicates newly synthesized DNA.</a:t>
            </a:r>
          </a:p>
        </p:txBody>
      </p:sp>
      <p:pic>
        <p:nvPicPr>
          <p:cNvPr id="3" name="Picture Placeholder 2" descr="Illustration shows the conservative, semi-conservative, and dispersive models of DNA synthesis. In the conservative model, when DNA is replicated and both newly synthesized strands are paired together. In the semi-conservative model, each newly synthesized strand pairs with a parent strand. In the dispersive model, newly synthesized DNA is interspersed with parent DNA within both DNA strand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469" r="-1469"/>
          <a:stretch>
            <a:fillRect/>
          </a:stretch>
        </p:blipFill>
        <p:spPr>
          <a:xfrm>
            <a:off x="4352576" y="1107618"/>
            <a:ext cx="4791424" cy="5476061"/>
          </a:xfrm>
        </p:spPr>
      </p:pic>
    </p:spTree>
    <p:extLst>
      <p:ext uri="{BB962C8B-B14F-4D97-AF65-F5344CB8AC3E}">
        <p14:creationId xmlns:p14="http://schemas.microsoft.com/office/powerpoint/2010/main" val="3535141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290310"/>
            <a:ext cx="8062912" cy="659535"/>
          </a:xfrm>
        </p:spPr>
        <p:txBody>
          <a:bodyPr>
            <a:noAutofit/>
          </a:bodyPr>
          <a:lstStyle/>
          <a:p>
            <a:r>
              <a:rPr lang="en-US" cap="none" dirty="0" err="1"/>
              <a:t>Meselson</a:t>
            </a:r>
            <a:r>
              <a:rPr lang="en-US" cap="none" dirty="0"/>
              <a:t> and Stahl’s experiment demonstrated that replication was semi-conservative</a:t>
            </a:r>
            <a:r>
              <a:rPr lang="en-US" dirty="0"/>
              <a:t> </a:t>
            </a:r>
          </a:p>
        </p:txBody>
      </p:sp>
      <p:sp>
        <p:nvSpPr>
          <p:cNvPr id="7" name="Text Placeholder 6"/>
          <p:cNvSpPr>
            <a:spLocks noGrp="1"/>
          </p:cNvSpPr>
          <p:nvPr>
            <p:ph type="body" sz="quarter" idx="14"/>
          </p:nvPr>
        </p:nvSpPr>
        <p:spPr>
          <a:xfrm>
            <a:off x="659604" y="1113132"/>
            <a:ext cx="8321110" cy="5908153"/>
          </a:xfrm>
        </p:spPr>
        <p:txBody>
          <a:bodyPr>
            <a:noAutofit/>
          </a:bodyPr>
          <a:lstStyle/>
          <a:p>
            <a:pPr marL="285750" indent="-285750">
              <a:buClrTx/>
              <a:buFont typeface="Arial" charset="0"/>
              <a:buChar char="•"/>
            </a:pPr>
            <a:r>
              <a:rPr lang="en-US" sz="2400" dirty="0" err="1">
                <a:solidFill>
                  <a:schemeClr val="tx1"/>
                </a:solidFill>
              </a:rPr>
              <a:t>Meselson</a:t>
            </a:r>
            <a:r>
              <a:rPr lang="en-US" sz="2400" dirty="0">
                <a:solidFill>
                  <a:schemeClr val="tx1"/>
                </a:solidFill>
              </a:rPr>
              <a:t> and Stahl experimented with </a:t>
            </a:r>
            <a:r>
              <a:rPr lang="en-US" sz="2400" i="1" dirty="0">
                <a:solidFill>
                  <a:schemeClr val="tx1"/>
                </a:solidFill>
              </a:rPr>
              <a:t>E. coli </a:t>
            </a:r>
            <a:r>
              <a:rPr lang="en-US" sz="2400" dirty="0">
                <a:solidFill>
                  <a:schemeClr val="tx1"/>
                </a:solidFill>
              </a:rPr>
              <a:t>grown first in heavy nitrogen (</a:t>
            </a:r>
            <a:r>
              <a:rPr lang="en-US" sz="2400" baseline="26000" dirty="0">
                <a:solidFill>
                  <a:schemeClr val="tx1"/>
                </a:solidFill>
              </a:rPr>
              <a:t>15</a:t>
            </a:r>
            <a:r>
              <a:rPr lang="en-US" sz="2400" dirty="0">
                <a:solidFill>
                  <a:schemeClr val="tx1"/>
                </a:solidFill>
              </a:rPr>
              <a:t>N) then in </a:t>
            </a:r>
            <a:r>
              <a:rPr lang="en-US" sz="2400" baseline="26000" dirty="0">
                <a:solidFill>
                  <a:schemeClr val="tx1"/>
                </a:solidFill>
              </a:rPr>
              <a:t>14</a:t>
            </a:r>
            <a:r>
              <a:rPr lang="en-US" sz="2400" dirty="0">
                <a:solidFill>
                  <a:schemeClr val="tx1"/>
                </a:solidFill>
              </a:rPr>
              <a:t>N. </a:t>
            </a:r>
          </a:p>
          <a:p>
            <a:pPr marL="285750" indent="-285750">
              <a:buClrTx/>
              <a:buFont typeface="Arial" charset="0"/>
              <a:buChar char="•"/>
            </a:pPr>
            <a:r>
              <a:rPr lang="en-US" sz="2400" dirty="0">
                <a:solidFill>
                  <a:schemeClr val="tx1"/>
                </a:solidFill>
              </a:rPr>
              <a:t>DNA grown in </a:t>
            </a:r>
            <a:r>
              <a:rPr lang="en-US" sz="2400" baseline="26000" dirty="0">
                <a:solidFill>
                  <a:schemeClr val="tx1"/>
                </a:solidFill>
              </a:rPr>
              <a:t>15</a:t>
            </a:r>
            <a:r>
              <a:rPr lang="en-US" sz="2400" dirty="0">
                <a:solidFill>
                  <a:schemeClr val="tx1"/>
                </a:solidFill>
              </a:rPr>
              <a:t>N (red band) is heavier than DNA grown in </a:t>
            </a:r>
            <a:r>
              <a:rPr lang="en-US" sz="2400" baseline="26000" dirty="0">
                <a:solidFill>
                  <a:schemeClr val="tx1"/>
                </a:solidFill>
              </a:rPr>
              <a:t>14</a:t>
            </a:r>
            <a:r>
              <a:rPr lang="en-US" sz="2400" dirty="0">
                <a:solidFill>
                  <a:schemeClr val="tx1"/>
                </a:solidFill>
              </a:rPr>
              <a:t>N (orange band), and sediments to a lower level in cesium chloride solution in an ultracentrifuge.</a:t>
            </a:r>
          </a:p>
          <a:p>
            <a:pPr marL="285750" indent="-285750">
              <a:buClrTx/>
              <a:buFont typeface="Arial" charset="0"/>
              <a:buChar char="•"/>
            </a:pPr>
            <a:r>
              <a:rPr lang="en-US" sz="2400" dirty="0">
                <a:solidFill>
                  <a:schemeClr val="tx1"/>
                </a:solidFill>
              </a:rPr>
              <a:t> When DNA grown in </a:t>
            </a:r>
            <a:r>
              <a:rPr lang="en-US" sz="2400" baseline="26000" dirty="0">
                <a:solidFill>
                  <a:schemeClr val="tx1"/>
                </a:solidFill>
              </a:rPr>
              <a:t>15</a:t>
            </a:r>
            <a:r>
              <a:rPr lang="en-US" sz="2400" dirty="0">
                <a:solidFill>
                  <a:schemeClr val="tx1"/>
                </a:solidFill>
              </a:rPr>
              <a:t>N is switched to media containing </a:t>
            </a:r>
            <a:r>
              <a:rPr lang="en-US" sz="2400" baseline="26000" dirty="0">
                <a:solidFill>
                  <a:schemeClr val="tx1"/>
                </a:solidFill>
              </a:rPr>
              <a:t>14</a:t>
            </a:r>
            <a:r>
              <a:rPr lang="en-US" sz="2400" dirty="0">
                <a:solidFill>
                  <a:schemeClr val="tx1"/>
                </a:solidFill>
              </a:rPr>
              <a:t>N, after one round of cell division the DNA sediments halfway between the </a:t>
            </a:r>
            <a:r>
              <a:rPr lang="en-US" sz="2400" baseline="26000" dirty="0">
                <a:solidFill>
                  <a:schemeClr val="tx1"/>
                </a:solidFill>
              </a:rPr>
              <a:t>15</a:t>
            </a:r>
            <a:r>
              <a:rPr lang="en-US" sz="2400" dirty="0">
                <a:solidFill>
                  <a:schemeClr val="tx1"/>
                </a:solidFill>
              </a:rPr>
              <a:t>N and </a:t>
            </a:r>
            <a:r>
              <a:rPr lang="en-US" sz="2400" baseline="26000" dirty="0">
                <a:solidFill>
                  <a:schemeClr val="tx1"/>
                </a:solidFill>
              </a:rPr>
              <a:t>14</a:t>
            </a:r>
            <a:r>
              <a:rPr lang="en-US" sz="2400" dirty="0">
                <a:solidFill>
                  <a:schemeClr val="tx1"/>
                </a:solidFill>
              </a:rPr>
              <a:t>N levels, indicating that it now contains fifty percent </a:t>
            </a:r>
            <a:r>
              <a:rPr lang="en-US" sz="2400" baseline="26000" dirty="0">
                <a:solidFill>
                  <a:schemeClr val="tx1"/>
                </a:solidFill>
              </a:rPr>
              <a:t>14</a:t>
            </a:r>
            <a:r>
              <a:rPr lang="en-US" sz="2400" dirty="0">
                <a:solidFill>
                  <a:schemeClr val="tx1"/>
                </a:solidFill>
              </a:rPr>
              <a:t>N.</a:t>
            </a:r>
          </a:p>
          <a:p>
            <a:pPr marL="285750" indent="-285750">
              <a:buClrTx/>
              <a:buFont typeface="Arial" charset="0"/>
              <a:buChar char="•"/>
            </a:pPr>
            <a:r>
              <a:rPr lang="en-US" sz="2400" dirty="0">
                <a:solidFill>
                  <a:schemeClr val="tx1"/>
                </a:solidFill>
              </a:rPr>
              <a:t> In subsequent cell divisions, an increasing amount of DNA contains </a:t>
            </a:r>
            <a:r>
              <a:rPr lang="en-US" sz="2400" baseline="26000" dirty="0">
                <a:solidFill>
                  <a:schemeClr val="tx1"/>
                </a:solidFill>
              </a:rPr>
              <a:t>14</a:t>
            </a:r>
            <a:r>
              <a:rPr lang="en-US" sz="2400" dirty="0">
                <a:solidFill>
                  <a:schemeClr val="tx1"/>
                </a:solidFill>
              </a:rPr>
              <a:t>N only. This data supports the semi-conservative replication model. </a:t>
            </a:r>
          </a:p>
        </p:txBody>
      </p:sp>
    </p:spTree>
    <p:extLst>
      <p:ext uri="{BB962C8B-B14F-4D97-AF65-F5344CB8AC3E}">
        <p14:creationId xmlns:p14="http://schemas.microsoft.com/office/powerpoint/2010/main" val="2880717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39300"/>
            <a:ext cx="8062912" cy="659535"/>
          </a:xfrm>
        </p:spPr>
        <p:txBody>
          <a:bodyPr>
            <a:noAutofit/>
          </a:bodyPr>
          <a:lstStyle/>
          <a:p>
            <a:r>
              <a:rPr lang="en-US" cap="none" dirty="0" err="1"/>
              <a:t>Meselson</a:t>
            </a:r>
            <a:r>
              <a:rPr lang="en-US" cap="none" dirty="0"/>
              <a:t> and Stahl’s experiment demonstrated that replication was semi-conservative</a:t>
            </a:r>
            <a:r>
              <a:rPr lang="en-US" dirty="0"/>
              <a:t> </a:t>
            </a:r>
          </a:p>
        </p:txBody>
      </p:sp>
      <p:pic>
        <p:nvPicPr>
          <p:cNvPr id="3" name="Picture Placeholder 2" descr="Illustration shows an experiment in which E. coli was grown initially in media containing ^{15}N nucleotides. When the DNA was extracted and run in an ultracentrifuge, a band of DNA appeared low in the tube. The culture was next placed in ^{14}N medium. After one generation, all of the DNA appeared in the middle of the tube, indicating that the DNA was a mixture of half ^{14}N and half ^{15}N DNA. After two generations, half of the DNA appeared in the middle of the tube, and half appeared higher up, indicating that half the DNA contained 50% ^{15}N, and half contained ^{14}N only. In subsequent generations, more and more of the DNA appeared in the upper, ^{14}N band."/>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073963" y="1371600"/>
            <a:ext cx="5845394" cy="5100106"/>
          </a:xfrm>
        </p:spPr>
      </p:pic>
    </p:spTree>
    <p:extLst>
      <p:ext uri="{BB962C8B-B14F-4D97-AF65-F5344CB8AC3E}">
        <p14:creationId xmlns:p14="http://schemas.microsoft.com/office/powerpoint/2010/main" val="1100158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 y="241327"/>
            <a:ext cx="8337232" cy="659535"/>
          </a:xfrm>
        </p:spPr>
        <p:txBody>
          <a:bodyPr>
            <a:normAutofit/>
          </a:bodyPr>
          <a:lstStyle/>
          <a:p>
            <a:r>
              <a:rPr lang="en-US" sz="2800" cap="none" dirty="0">
                <a:solidFill>
                  <a:srgbClr val="00B050"/>
                </a:solidFill>
              </a:rPr>
              <a:t>Model of DNA replication in prokaryotes</a:t>
            </a:r>
          </a:p>
        </p:txBody>
      </p:sp>
      <p:pic>
        <p:nvPicPr>
          <p:cNvPr id="4" name="Picture 3" descr="Topoisomerase binds to D N A to relieve additional coiling. Helicase separates or unzips the two strands. Single-strand binding proteins attach to each D N A strand, and stablize S S D N A and keeps the strands open.  While the strands are separates, Primase makes R N A Primer, which is five to ten nucleotides long.">
            <a:extLst>
              <a:ext uri="{FF2B5EF4-FFF2-40B4-BE49-F238E27FC236}">
                <a16:creationId xmlns:a16="http://schemas.microsoft.com/office/drawing/2014/main" id="{738273D4-EC81-6745-9D26-DC1DFCB99093}"/>
              </a:ext>
            </a:extLst>
          </p:cNvPr>
          <p:cNvPicPr>
            <a:picLocks noChangeAspect="1"/>
          </p:cNvPicPr>
          <p:nvPr/>
        </p:nvPicPr>
        <p:blipFill>
          <a:blip r:embed="rId2"/>
          <a:stretch>
            <a:fillRect/>
          </a:stretch>
        </p:blipFill>
        <p:spPr>
          <a:xfrm>
            <a:off x="762000" y="1276350"/>
            <a:ext cx="7620000" cy="4305300"/>
          </a:xfrm>
          <a:prstGeom prst="rect">
            <a:avLst/>
          </a:prstGeom>
        </p:spPr>
      </p:pic>
    </p:spTree>
    <p:extLst>
      <p:ext uri="{BB962C8B-B14F-4D97-AF65-F5344CB8AC3E}">
        <p14:creationId xmlns:p14="http://schemas.microsoft.com/office/powerpoint/2010/main" val="1094989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7" y="244930"/>
            <a:ext cx="8062912" cy="628649"/>
          </a:xfrm>
        </p:spPr>
        <p:txBody>
          <a:bodyPr>
            <a:normAutofit/>
          </a:bodyPr>
          <a:lstStyle/>
          <a:p>
            <a:r>
              <a:rPr lang="en-US" sz="2800" cap="none" dirty="0"/>
              <a:t>Model of DNA Replication in Prokaryotes</a:t>
            </a:r>
            <a:endParaRPr lang="en-US" sz="2800" dirty="0"/>
          </a:p>
        </p:txBody>
      </p:sp>
      <p:sp>
        <p:nvSpPr>
          <p:cNvPr id="4" name="Text Placeholder 3"/>
          <p:cNvSpPr>
            <a:spLocks noGrp="1"/>
          </p:cNvSpPr>
          <p:nvPr>
            <p:ph type="body" sz="quarter" idx="14"/>
          </p:nvPr>
        </p:nvSpPr>
        <p:spPr>
          <a:xfrm>
            <a:off x="160020" y="1110344"/>
            <a:ext cx="8835390" cy="5599066"/>
          </a:xfrm>
        </p:spPr>
        <p:txBody>
          <a:bodyPr>
            <a:normAutofit fontScale="92500" lnSpcReduction="20000"/>
          </a:bodyPr>
          <a:lstStyle/>
          <a:p>
            <a:pPr marL="342900" indent="-342900">
              <a:lnSpc>
                <a:spcPct val="150000"/>
              </a:lnSpc>
              <a:buClrTx/>
              <a:buFont typeface="Arial" charset="0"/>
              <a:buChar char="•"/>
            </a:pPr>
            <a:r>
              <a:rPr lang="en-US" sz="2300" dirty="0">
                <a:solidFill>
                  <a:schemeClr val="tx1"/>
                </a:solidFill>
              </a:rPr>
              <a:t>A replication fork is formed when </a:t>
            </a:r>
            <a:r>
              <a:rPr lang="en-US" sz="2300" dirty="0" err="1">
                <a:solidFill>
                  <a:schemeClr val="tx1"/>
                </a:solidFill>
              </a:rPr>
              <a:t>helicase</a:t>
            </a:r>
            <a:r>
              <a:rPr lang="en-US" sz="2300" dirty="0">
                <a:solidFill>
                  <a:schemeClr val="tx1"/>
                </a:solidFill>
              </a:rPr>
              <a:t> separates the DNA strands at the origin of replication. </a:t>
            </a:r>
          </a:p>
          <a:p>
            <a:pPr marL="342900" indent="-342900">
              <a:lnSpc>
                <a:spcPct val="150000"/>
              </a:lnSpc>
              <a:buClrTx/>
              <a:buFont typeface="Arial" charset="0"/>
              <a:buChar char="•"/>
            </a:pPr>
            <a:r>
              <a:rPr lang="en-US" sz="2400" dirty="0">
                <a:solidFill>
                  <a:schemeClr val="tx1"/>
                </a:solidFill>
              </a:rPr>
              <a:t>Topoisomerase prevents the over-winding of the DNA double helix ahead of the replication fork as the DNA is opening up</a:t>
            </a:r>
            <a:r>
              <a:rPr lang="en-US" sz="2300" dirty="0">
                <a:solidFill>
                  <a:schemeClr val="tx1"/>
                </a:solidFill>
              </a:rPr>
              <a:t>. </a:t>
            </a:r>
          </a:p>
          <a:p>
            <a:pPr marL="342900" indent="-342900">
              <a:lnSpc>
                <a:spcPct val="150000"/>
              </a:lnSpc>
              <a:buClrTx/>
              <a:buFont typeface="Arial" charset="0"/>
              <a:buChar char="•"/>
            </a:pPr>
            <a:r>
              <a:rPr lang="en-US" sz="2300" dirty="0">
                <a:solidFill>
                  <a:schemeClr val="tx1"/>
                </a:solidFill>
              </a:rPr>
              <a:t>Single-strand binding proteins(</a:t>
            </a:r>
            <a:r>
              <a:rPr lang="en-US" sz="2300" dirty="0" err="1">
                <a:solidFill>
                  <a:schemeClr val="tx1"/>
                </a:solidFill>
              </a:rPr>
              <a:t>ssb</a:t>
            </a:r>
            <a:r>
              <a:rPr lang="en-US" sz="2300" dirty="0">
                <a:solidFill>
                  <a:schemeClr val="tx1"/>
                </a:solidFill>
              </a:rPr>
              <a:t>) bind to the single-stranded DNA to prevent the helix from re-forming.</a:t>
            </a:r>
          </a:p>
          <a:p>
            <a:pPr marL="342900" indent="-342900">
              <a:lnSpc>
                <a:spcPct val="150000"/>
              </a:lnSpc>
              <a:buClrTx/>
              <a:buFont typeface="Arial" charset="0"/>
              <a:buChar char="•"/>
            </a:pPr>
            <a:r>
              <a:rPr lang="en-US" sz="2300" dirty="0" err="1">
                <a:solidFill>
                  <a:schemeClr val="tx1"/>
                </a:solidFill>
              </a:rPr>
              <a:t>Primase</a:t>
            </a:r>
            <a:r>
              <a:rPr lang="en-US" sz="2300" dirty="0">
                <a:solidFill>
                  <a:schemeClr val="tx1"/>
                </a:solidFill>
              </a:rPr>
              <a:t> synthesizes an RNA primer. DNA polymerase III uses this primer to synthesize the daughter DNA strand.</a:t>
            </a:r>
          </a:p>
          <a:p>
            <a:pPr marL="342900" indent="-342900">
              <a:lnSpc>
                <a:spcPct val="150000"/>
              </a:lnSpc>
              <a:buClrTx/>
              <a:buFont typeface="Arial" charset="0"/>
              <a:buChar char="•"/>
            </a:pPr>
            <a:r>
              <a:rPr lang="en-US" sz="2300" dirty="0">
                <a:solidFill>
                  <a:schemeClr val="tx1"/>
                </a:solidFill>
              </a:rPr>
              <a:t>DNA polymerase I replaces the RNA primer with DNA. </a:t>
            </a:r>
          </a:p>
          <a:p>
            <a:pPr marL="342900" indent="-342900">
              <a:lnSpc>
                <a:spcPct val="150000"/>
              </a:lnSpc>
              <a:buClrTx/>
              <a:buFont typeface="Arial" charset="0"/>
              <a:buChar char="•"/>
            </a:pPr>
            <a:r>
              <a:rPr lang="en-US" sz="2300" dirty="0">
                <a:solidFill>
                  <a:schemeClr val="tx1"/>
                </a:solidFill>
              </a:rPr>
              <a:t>DNA ligase seals the gaps between the Okazaki fragments, joining the fragments into a single DNA molecule. </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6570" y="241327"/>
            <a:ext cx="8193541" cy="659535"/>
          </a:xfrm>
        </p:spPr>
        <p:txBody>
          <a:bodyPr>
            <a:normAutofit fontScale="90000"/>
          </a:bodyPr>
          <a:lstStyle/>
          <a:p>
            <a:r>
              <a:rPr lang="en-US" cap="none" dirty="0">
                <a:solidFill>
                  <a:srgbClr val="00B050"/>
                </a:solidFill>
              </a:rPr>
              <a:t>Mistakes during replication are detected and repaired by DNA polymerase proofreading activity	</a:t>
            </a:r>
          </a:p>
        </p:txBody>
      </p:sp>
      <p:sp>
        <p:nvSpPr>
          <p:cNvPr id="7" name="Text Placeholder 6"/>
          <p:cNvSpPr>
            <a:spLocks noGrp="1"/>
          </p:cNvSpPr>
          <p:nvPr>
            <p:ph type="body" sz="quarter" idx="14"/>
          </p:nvPr>
        </p:nvSpPr>
        <p:spPr/>
        <p:txBody>
          <a:bodyPr>
            <a:normAutofit/>
          </a:bodyPr>
          <a:lstStyle/>
          <a:p>
            <a:r>
              <a:rPr lang="en-US" sz="1600" dirty="0"/>
              <a:t>Proofreading by DNA polymerase corrects errors during replication.</a:t>
            </a:r>
          </a:p>
        </p:txBody>
      </p:sp>
      <p:pic>
        <p:nvPicPr>
          <p:cNvPr id="3" name="Picture Placeholder 2" descr="Illustration shows DNA polymerase replicating a strand of DNA. The enzyme has accidentally inserted G opposite A, resulting in a bulge. The enzyme backs up to fix the erro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192" b="-3192"/>
          <a:stretch>
            <a:fillRect/>
          </a:stretch>
        </p:blipFill>
        <p:spPr>
          <a:xfrm>
            <a:off x="457200" y="1122363"/>
            <a:ext cx="8062913" cy="3500437"/>
          </a:xfrm>
        </p:spPr>
      </p:pic>
    </p:spTree>
    <p:extLst>
      <p:ext uri="{BB962C8B-B14F-4D97-AF65-F5344CB8AC3E}">
        <p14:creationId xmlns:p14="http://schemas.microsoft.com/office/powerpoint/2010/main" val="1095904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200" cap="none" dirty="0"/>
              <a:t>Mismatch Repair</a:t>
            </a:r>
          </a:p>
        </p:txBody>
      </p:sp>
      <p:sp>
        <p:nvSpPr>
          <p:cNvPr id="14" name="Text Placeholder 13"/>
          <p:cNvSpPr>
            <a:spLocks noGrp="1"/>
          </p:cNvSpPr>
          <p:nvPr>
            <p:ph type="body" sz="quarter" idx="14"/>
          </p:nvPr>
        </p:nvSpPr>
        <p:spPr>
          <a:xfrm>
            <a:off x="171450" y="1763486"/>
            <a:ext cx="4198939" cy="4877344"/>
          </a:xfrm>
        </p:spPr>
        <p:txBody>
          <a:bodyPr>
            <a:noAutofit/>
          </a:bodyPr>
          <a:lstStyle/>
          <a:p>
            <a:pPr marL="342900" indent="-342900">
              <a:buFont typeface="Arial" charset="0"/>
              <a:buChar char="•"/>
            </a:pPr>
            <a:r>
              <a:rPr lang="en-US" sz="2400" dirty="0">
                <a:solidFill>
                  <a:schemeClr val="tx1"/>
                </a:solidFill>
              </a:rPr>
              <a:t>In mismatch repair, the incorrectly added base is detected after replication. </a:t>
            </a:r>
          </a:p>
          <a:p>
            <a:pPr marL="342900" indent="-342900">
              <a:buFont typeface="Arial" charset="0"/>
              <a:buChar char="•"/>
            </a:pPr>
            <a:r>
              <a:rPr lang="en-US" sz="2400" dirty="0">
                <a:solidFill>
                  <a:schemeClr val="tx1"/>
                </a:solidFill>
              </a:rPr>
              <a:t>The mismatch repair proteins detect this base and remove it from the newly synthesized strand by nuclease action. </a:t>
            </a:r>
          </a:p>
          <a:p>
            <a:pPr marL="342900" indent="-342900">
              <a:buFont typeface="Arial" charset="0"/>
              <a:buChar char="•"/>
            </a:pPr>
            <a:r>
              <a:rPr lang="en-US" sz="2400" dirty="0">
                <a:solidFill>
                  <a:schemeClr val="tx1"/>
                </a:solidFill>
              </a:rPr>
              <a:t>The gap is now filled with the correctly paired base.</a:t>
            </a:r>
          </a:p>
        </p:txBody>
      </p:sp>
      <p:pic>
        <p:nvPicPr>
          <p:cNvPr id="4" name="Picture Placeholder 3" descr="The top illustration shows a replicated DNA strand with G-T base mismatch. The bottom illustration shows the repaired DNA, which has the correct G-C base pairin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a:stretch>
            <a:fillRect/>
          </a:stretch>
        </p:blipFill>
        <p:spPr>
          <a:xfrm>
            <a:off x="4898571" y="1638979"/>
            <a:ext cx="3862665" cy="4082779"/>
          </a:xfrm>
        </p:spPr>
      </p:pic>
    </p:spTree>
    <p:extLst>
      <p:ext uri="{BB962C8B-B14F-4D97-AF65-F5344CB8AC3E}">
        <p14:creationId xmlns:p14="http://schemas.microsoft.com/office/powerpoint/2010/main" val="283478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200" cap="none" dirty="0"/>
              <a:t>Nucleotide excision </a:t>
            </a:r>
            <a:endParaRPr lang="en-US" sz="1800" cap="none" dirty="0"/>
          </a:p>
        </p:txBody>
      </p:sp>
      <p:sp>
        <p:nvSpPr>
          <p:cNvPr id="14" name="Text Placeholder 13"/>
          <p:cNvSpPr>
            <a:spLocks noGrp="1"/>
          </p:cNvSpPr>
          <p:nvPr>
            <p:ph type="body" sz="quarter" idx="14"/>
          </p:nvPr>
        </p:nvSpPr>
        <p:spPr>
          <a:xfrm>
            <a:off x="4488656" y="1466846"/>
            <a:ext cx="4572000" cy="5256973"/>
          </a:xfrm>
        </p:spPr>
        <p:txBody>
          <a:bodyPr>
            <a:noAutofit/>
          </a:bodyPr>
          <a:lstStyle/>
          <a:p>
            <a:pPr marL="342900" indent="-342900">
              <a:spcAft>
                <a:spcPts val="1200"/>
              </a:spcAft>
              <a:buClrTx/>
              <a:buFont typeface="Arial" charset="0"/>
              <a:buChar char="•"/>
            </a:pPr>
            <a:r>
              <a:rPr lang="en-US" sz="2400" dirty="0">
                <a:solidFill>
                  <a:schemeClr val="tx1"/>
                </a:solidFill>
              </a:rPr>
              <a:t>Nucleotide excision repairs thymine dimers. </a:t>
            </a:r>
          </a:p>
          <a:p>
            <a:pPr marL="342900" indent="-342900">
              <a:spcAft>
                <a:spcPts val="1200"/>
              </a:spcAft>
              <a:buClrTx/>
              <a:buFont typeface="Arial" charset="0"/>
              <a:buChar char="•"/>
            </a:pPr>
            <a:r>
              <a:rPr lang="en-US" sz="2400" dirty="0">
                <a:solidFill>
                  <a:schemeClr val="tx1"/>
                </a:solidFill>
              </a:rPr>
              <a:t>When exposed to UV, </a:t>
            </a:r>
            <a:r>
              <a:rPr lang="en-US" sz="2400" dirty="0" err="1">
                <a:solidFill>
                  <a:schemeClr val="tx1"/>
                </a:solidFill>
              </a:rPr>
              <a:t>thymines</a:t>
            </a:r>
            <a:r>
              <a:rPr lang="en-US" sz="2400" dirty="0">
                <a:solidFill>
                  <a:schemeClr val="tx1"/>
                </a:solidFill>
              </a:rPr>
              <a:t> lying adjacent to each other can form covalently linked thymine dimers. </a:t>
            </a:r>
          </a:p>
          <a:p>
            <a:pPr marL="342900" indent="-342900">
              <a:spcAft>
                <a:spcPts val="1200"/>
              </a:spcAft>
              <a:buClrTx/>
              <a:buFont typeface="Arial" charset="0"/>
              <a:buChar char="•"/>
            </a:pPr>
            <a:r>
              <a:rPr lang="en-US" sz="2400" dirty="0">
                <a:solidFill>
                  <a:schemeClr val="tx1"/>
                </a:solidFill>
              </a:rPr>
              <a:t>In normal cells, these mutations are excised and replaced.</a:t>
            </a:r>
          </a:p>
        </p:txBody>
      </p:sp>
      <p:pic>
        <p:nvPicPr>
          <p:cNvPr id="6" name="Picture 5" descr="Illustration shows a DNA strand in which a thymine dimer has formed. Excision repair enzyme cut out the section of DNA that contains the dimer so it can be replaced with normal base pairs.">
            <a:extLst>
              <a:ext uri="{FF2B5EF4-FFF2-40B4-BE49-F238E27FC236}">
                <a16:creationId xmlns:a16="http://schemas.microsoft.com/office/drawing/2014/main" id="{D4E7A633-540B-274B-9DFD-1DF0F20AA197}"/>
              </a:ext>
            </a:extLst>
          </p:cNvPr>
          <p:cNvPicPr>
            <a:picLocks noChangeAspect="1"/>
          </p:cNvPicPr>
          <p:nvPr/>
        </p:nvPicPr>
        <p:blipFill>
          <a:blip r:embed="rId2"/>
          <a:stretch>
            <a:fillRect/>
          </a:stretch>
        </p:blipFill>
        <p:spPr>
          <a:xfrm>
            <a:off x="457200" y="1571458"/>
            <a:ext cx="3875505" cy="3972392"/>
          </a:xfrm>
          <a:prstGeom prst="rect">
            <a:avLst/>
          </a:prstGeom>
        </p:spPr>
      </p:pic>
    </p:spTree>
    <p:extLst>
      <p:ext uri="{BB962C8B-B14F-4D97-AF65-F5344CB8AC3E}">
        <p14:creationId xmlns:p14="http://schemas.microsoft.com/office/powerpoint/2010/main" val="3991525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800" cap="none" dirty="0"/>
              <a:t>Historical Background</a:t>
            </a:r>
            <a:endParaRPr lang="en-US" sz="1800" cap="none" dirty="0"/>
          </a:p>
        </p:txBody>
      </p:sp>
      <p:sp>
        <p:nvSpPr>
          <p:cNvPr id="14" name="Text Placeholder 13"/>
          <p:cNvSpPr>
            <a:spLocks noGrp="1"/>
          </p:cNvSpPr>
          <p:nvPr>
            <p:ph type="body" sz="quarter" idx="14"/>
          </p:nvPr>
        </p:nvSpPr>
        <p:spPr>
          <a:xfrm>
            <a:off x="4230477" y="1107618"/>
            <a:ext cx="4748270" cy="5612671"/>
          </a:xfrm>
        </p:spPr>
        <p:txBody>
          <a:bodyPr>
            <a:noAutofit/>
          </a:bodyPr>
          <a:lstStyle/>
          <a:p>
            <a:pPr marL="342900" indent="-342900">
              <a:buClrTx/>
              <a:buFont typeface="Arial" charset="0"/>
              <a:buChar char="•"/>
            </a:pPr>
            <a:r>
              <a:rPr lang="de-DE" sz="2400" dirty="0">
                <a:solidFill>
                  <a:schemeClr val="tx1"/>
                </a:solidFill>
              </a:rPr>
              <a:t>In 1869 Friedrich Miescher isolated phosphate rich acidic compounds from the nuclei of leucocytes in pus from hospital bandages.</a:t>
            </a:r>
          </a:p>
          <a:p>
            <a:pPr marL="342900" indent="-342900">
              <a:buClrTx/>
              <a:buFont typeface="Arial" charset="0"/>
              <a:buChar char="•"/>
            </a:pPr>
            <a:r>
              <a:rPr lang="de-DE" sz="2400" dirty="0">
                <a:solidFill>
                  <a:schemeClr val="tx1"/>
                </a:solidFill>
              </a:rPr>
              <a:t>He termed this material </a:t>
            </a:r>
            <a:r>
              <a:rPr lang="de-DE" sz="2400" i="1" dirty="0">
                <a:solidFill>
                  <a:schemeClr val="tx1"/>
                </a:solidFill>
              </a:rPr>
              <a:t>nuclein</a:t>
            </a:r>
            <a:r>
              <a:rPr lang="de-DE" sz="2400" dirty="0">
                <a:solidFill>
                  <a:schemeClr val="tx1"/>
                </a:solidFill>
              </a:rPr>
              <a:t> since he was able to isolate it from prepared cell nuclei.</a:t>
            </a:r>
          </a:p>
          <a:p>
            <a:pPr marL="342900" indent="-342900">
              <a:buClrTx/>
              <a:buFont typeface="Arial" charset="0"/>
              <a:buChar char="•"/>
            </a:pPr>
            <a:r>
              <a:rPr lang="de-DE" sz="2400" dirty="0" err="1">
                <a:solidFill>
                  <a:schemeClr val="tx1"/>
                </a:solidFill>
              </a:rPr>
              <a:t>Eventually</a:t>
            </a:r>
            <a:r>
              <a:rPr lang="de-DE" sz="2400" dirty="0">
                <a:solidFill>
                  <a:schemeClr val="tx1"/>
                </a:solidFill>
              </a:rPr>
              <a:t> this material became known as DNA or Deoxyribonucleic Acid.</a:t>
            </a:r>
            <a:endParaRPr lang="en-US" sz="2400" dirty="0">
              <a:solidFill>
                <a:schemeClr val="tx1"/>
              </a:solidFill>
            </a:endParaRPr>
          </a:p>
        </p:txBody>
      </p:sp>
      <p:pic>
        <p:nvPicPr>
          <p:cNvPr id="9" name="Picture Placeholder 8" descr="Photo of Friedrich Miescher."/>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0155" r="-10155"/>
          <a:stretch>
            <a:fillRect/>
          </a:stretch>
        </p:blipFill>
        <p:spPr>
          <a:xfrm>
            <a:off x="0" y="1186962"/>
            <a:ext cx="4417763" cy="5049008"/>
          </a:xfrm>
        </p:spPr>
      </p:pic>
    </p:spTree>
    <p:extLst>
      <p:ext uri="{BB962C8B-B14F-4D97-AF65-F5344CB8AC3E}">
        <p14:creationId xmlns:p14="http://schemas.microsoft.com/office/powerpoint/2010/main" val="3553034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20985" y="254765"/>
            <a:ext cx="4291012" cy="1119974"/>
          </a:xfrm>
        </p:spPr>
        <p:txBody>
          <a:bodyPr>
            <a:normAutofit fontScale="90000"/>
          </a:bodyPr>
          <a:lstStyle/>
          <a:p>
            <a:pPr algn="r"/>
            <a:r>
              <a:rPr lang="en-US" sz="2400" cap="none" dirty="0"/>
              <a:t>Replication potentially shortens the ends of eukaryotic chromosomes </a:t>
            </a:r>
          </a:p>
        </p:txBody>
      </p:sp>
      <p:sp>
        <p:nvSpPr>
          <p:cNvPr id="14" name="Text Placeholder 13"/>
          <p:cNvSpPr>
            <a:spLocks noGrp="1"/>
          </p:cNvSpPr>
          <p:nvPr>
            <p:ph type="body" sz="quarter" idx="14"/>
          </p:nvPr>
        </p:nvSpPr>
        <p:spPr>
          <a:xfrm>
            <a:off x="5780314" y="2080259"/>
            <a:ext cx="3265666" cy="2766061"/>
          </a:xfrm>
        </p:spPr>
        <p:txBody>
          <a:bodyPr>
            <a:noAutofit/>
          </a:bodyPr>
          <a:lstStyle/>
          <a:p>
            <a:endParaRPr lang="en-US" sz="1600" dirty="0">
              <a:solidFill>
                <a:srgbClr val="000000"/>
              </a:solidFill>
            </a:endParaRPr>
          </a:p>
          <a:p>
            <a:r>
              <a:rPr lang="en-US" dirty="0">
                <a:solidFill>
                  <a:schemeClr val="tx1"/>
                </a:solidFill>
              </a:rPr>
              <a:t>The ends of linear chromosomes are maintained by the action of the telomerase </a:t>
            </a:r>
            <a:r>
              <a:rPr lang="pl-PL" dirty="0" err="1">
                <a:solidFill>
                  <a:schemeClr val="tx1"/>
                </a:solidFill>
              </a:rPr>
              <a:t>enzyme</a:t>
            </a:r>
            <a:r>
              <a:rPr lang="pl-PL" dirty="0">
                <a:solidFill>
                  <a:schemeClr val="tx1"/>
                </a:solidFill>
              </a:rPr>
              <a:t>.</a:t>
            </a:r>
            <a:endParaRPr lang="en-US" b="0" dirty="0">
              <a:solidFill>
                <a:schemeClr val="tx1"/>
              </a:solidFill>
            </a:endParaRPr>
          </a:p>
        </p:txBody>
      </p:sp>
      <p:pic>
        <p:nvPicPr>
          <p:cNvPr id="4" name="Picture Placeholder 3"/>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32003" y="254765"/>
            <a:ext cx="4865914" cy="6433300"/>
          </a:xfrm>
        </p:spPr>
      </p:pic>
    </p:spTree>
    <p:extLst>
      <p:ext uri="{BB962C8B-B14F-4D97-AF65-F5344CB8AC3E}">
        <p14:creationId xmlns:p14="http://schemas.microsoft.com/office/powerpoint/2010/main" val="3257444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0020" y="241327"/>
            <a:ext cx="8360092" cy="659535"/>
          </a:xfrm>
        </p:spPr>
        <p:txBody>
          <a:bodyPr>
            <a:normAutofit/>
          </a:bodyPr>
          <a:lstStyle/>
          <a:p>
            <a:r>
              <a:rPr lang="en-US" cap="none" dirty="0"/>
              <a:t>Elizabeth Blackburn, 2009 Nobel Laureate</a:t>
            </a:r>
          </a:p>
        </p:txBody>
      </p:sp>
      <p:sp>
        <p:nvSpPr>
          <p:cNvPr id="7" name="Text Placeholder 6"/>
          <p:cNvSpPr>
            <a:spLocks noGrp="1"/>
          </p:cNvSpPr>
          <p:nvPr>
            <p:ph type="body" sz="quarter" idx="14"/>
          </p:nvPr>
        </p:nvSpPr>
        <p:spPr/>
        <p:txBody>
          <a:bodyPr>
            <a:noAutofit/>
          </a:bodyPr>
          <a:lstStyle/>
          <a:p>
            <a:r>
              <a:rPr lang="en-US" sz="2400" dirty="0"/>
              <a:t>Elizabeth Blackburn, 2009 Nobel Laureate, is the scientist who discovered how telomerase works. </a:t>
            </a:r>
          </a:p>
        </p:txBody>
      </p:sp>
      <p:pic>
        <p:nvPicPr>
          <p:cNvPr id="9" name="Picture Placeholder 8" descr="Figure_14_05_02.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5540" r="-35540"/>
          <a:stretch>
            <a:fillRect/>
          </a:stretch>
        </p:blipFill>
        <p:spPr/>
      </p:pic>
    </p:spTree>
    <p:extLst>
      <p:ext uri="{BB962C8B-B14F-4D97-AF65-F5344CB8AC3E}">
        <p14:creationId xmlns:p14="http://schemas.microsoft.com/office/powerpoint/2010/main" val="962960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75557" y="61978"/>
            <a:ext cx="8520575" cy="754379"/>
          </a:xfrm>
        </p:spPr>
        <p:txBody>
          <a:bodyPr>
            <a:noAutofit/>
          </a:bodyPr>
          <a:lstStyle/>
          <a:p>
            <a:r>
              <a:rPr lang="en-US" cap="none" dirty="0"/>
              <a:t>Uncorrected replication errors result in mutations</a:t>
            </a:r>
          </a:p>
        </p:txBody>
      </p:sp>
      <p:sp>
        <p:nvSpPr>
          <p:cNvPr id="14" name="Text Placeholder 13"/>
          <p:cNvSpPr>
            <a:spLocks noGrp="1"/>
          </p:cNvSpPr>
          <p:nvPr>
            <p:ph type="body" sz="quarter" idx="14"/>
          </p:nvPr>
        </p:nvSpPr>
        <p:spPr>
          <a:xfrm>
            <a:off x="171450" y="1210691"/>
            <a:ext cx="4546486" cy="5791756"/>
          </a:xfrm>
        </p:spPr>
        <p:txBody>
          <a:bodyPr>
            <a:noAutofit/>
          </a:bodyPr>
          <a:lstStyle/>
          <a:p>
            <a:pPr>
              <a:buClrTx/>
            </a:pPr>
            <a:r>
              <a:rPr lang="en-US" sz="2400" dirty="0">
                <a:solidFill>
                  <a:schemeClr val="tx1"/>
                </a:solidFill>
              </a:rPr>
              <a:t>Replication is not a perfect process. Errors occur and if uncorrected produce mutations. </a:t>
            </a:r>
          </a:p>
          <a:p>
            <a:pPr>
              <a:buClrTx/>
            </a:pPr>
            <a:endParaRPr lang="en-US" sz="2400" dirty="0">
              <a:solidFill>
                <a:schemeClr val="tx1"/>
              </a:solidFill>
            </a:endParaRPr>
          </a:p>
          <a:p>
            <a:pPr>
              <a:buClrTx/>
            </a:pPr>
            <a:r>
              <a:rPr lang="en-US" sz="2400" dirty="0">
                <a:solidFill>
                  <a:schemeClr val="tx1"/>
                </a:solidFill>
              </a:rPr>
              <a:t>Mutations are changes in the nucleotide sequence of the DNA strands.</a:t>
            </a:r>
          </a:p>
          <a:p>
            <a:pPr>
              <a:buClrTx/>
            </a:pPr>
            <a:endParaRPr lang="en-US" sz="2400" dirty="0">
              <a:solidFill>
                <a:schemeClr val="tx1"/>
              </a:solidFill>
            </a:endParaRPr>
          </a:p>
          <a:p>
            <a:pPr>
              <a:buClrTx/>
            </a:pPr>
            <a:r>
              <a:rPr lang="en-US" sz="2400" dirty="0">
                <a:solidFill>
                  <a:schemeClr val="tx1"/>
                </a:solidFill>
              </a:rPr>
              <a:t> Mutations can lead to changes in the protein sequence encoded by the DNA.</a:t>
            </a:r>
          </a:p>
        </p:txBody>
      </p:sp>
      <p:pic>
        <p:nvPicPr>
          <p:cNvPr id="4" name="Picture Placeholder 3" descr="Illustration shows different types of point mutations that result from a single amino acid substitution. In a silent mutation, no change in the amino acid sequence occurs. In a missense mutation, one amino acid is substituted for another. In a nonsense mutation, a stop codon is substituted for an amino acid. In a frameshift mutation, one or more bases is added or deleted, resulting in a change in the reading frame."/>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a:stretch>
            <a:fillRect/>
          </a:stretch>
        </p:blipFill>
        <p:spPr>
          <a:xfrm>
            <a:off x="4717936" y="1176402"/>
            <a:ext cx="4178196" cy="5336331"/>
          </a:xfrm>
        </p:spPr>
      </p:pic>
    </p:spTree>
    <p:extLst>
      <p:ext uri="{BB962C8B-B14F-4D97-AF65-F5344CB8AC3E}">
        <p14:creationId xmlns:p14="http://schemas.microsoft.com/office/powerpoint/2010/main" val="832939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0872" y="212269"/>
            <a:ext cx="9144000" cy="754379"/>
          </a:xfrm>
        </p:spPr>
        <p:txBody>
          <a:bodyPr>
            <a:noAutofit/>
          </a:bodyPr>
          <a:lstStyle/>
          <a:p>
            <a:r>
              <a:rPr lang="en-US" cap="none" dirty="0"/>
              <a:t>Uncorrected replication errors result in mutations</a:t>
            </a:r>
            <a:br>
              <a:rPr lang="en-US" cap="none" dirty="0"/>
            </a:br>
            <a:endParaRPr lang="en-US" cap="none" dirty="0"/>
          </a:p>
        </p:txBody>
      </p:sp>
      <p:sp>
        <p:nvSpPr>
          <p:cNvPr id="14" name="Text Placeholder 13"/>
          <p:cNvSpPr>
            <a:spLocks noGrp="1"/>
          </p:cNvSpPr>
          <p:nvPr>
            <p:ph type="body" sz="quarter" idx="14"/>
          </p:nvPr>
        </p:nvSpPr>
        <p:spPr>
          <a:xfrm>
            <a:off x="171450" y="948690"/>
            <a:ext cx="4546486" cy="5791756"/>
          </a:xfrm>
        </p:spPr>
        <p:txBody>
          <a:bodyPr>
            <a:noAutofit/>
          </a:bodyPr>
          <a:lstStyle/>
          <a:p>
            <a:pPr>
              <a:buClrTx/>
            </a:pPr>
            <a:r>
              <a:rPr lang="en-US" dirty="0">
                <a:solidFill>
                  <a:schemeClr val="tx1"/>
                </a:solidFill>
              </a:rPr>
              <a:t>There are several types of mutation:</a:t>
            </a:r>
          </a:p>
          <a:p>
            <a:pPr>
              <a:buClrTx/>
            </a:pPr>
            <a:r>
              <a:rPr lang="en-US" dirty="0">
                <a:solidFill>
                  <a:schemeClr val="tx1"/>
                </a:solidFill>
              </a:rPr>
              <a:t>Point mutations</a:t>
            </a:r>
          </a:p>
          <a:p>
            <a:pPr>
              <a:buClrTx/>
            </a:pPr>
            <a:r>
              <a:rPr lang="en-US" dirty="0">
                <a:solidFill>
                  <a:schemeClr val="tx1"/>
                </a:solidFill>
              </a:rPr>
              <a:t>	Silent</a:t>
            </a:r>
          </a:p>
          <a:p>
            <a:pPr>
              <a:buClrTx/>
            </a:pPr>
            <a:r>
              <a:rPr lang="en-US" dirty="0">
                <a:solidFill>
                  <a:schemeClr val="tx1"/>
                </a:solidFill>
              </a:rPr>
              <a:t>	Missense</a:t>
            </a:r>
          </a:p>
          <a:p>
            <a:pPr>
              <a:buClrTx/>
            </a:pPr>
            <a:r>
              <a:rPr lang="en-US" dirty="0">
                <a:solidFill>
                  <a:schemeClr val="tx1"/>
                </a:solidFill>
              </a:rPr>
              <a:t>	Nonsense</a:t>
            </a:r>
          </a:p>
          <a:p>
            <a:pPr>
              <a:buClrTx/>
            </a:pPr>
            <a:r>
              <a:rPr lang="en-US" dirty="0" err="1">
                <a:solidFill>
                  <a:schemeClr val="tx1"/>
                </a:solidFill>
              </a:rPr>
              <a:t>Frameshift</a:t>
            </a:r>
            <a:r>
              <a:rPr lang="en-US" dirty="0">
                <a:solidFill>
                  <a:schemeClr val="tx1"/>
                </a:solidFill>
              </a:rPr>
              <a:t> mutations</a:t>
            </a:r>
          </a:p>
          <a:p>
            <a:pPr>
              <a:buClrTx/>
            </a:pPr>
            <a:r>
              <a:rPr lang="en-US" dirty="0">
                <a:solidFill>
                  <a:schemeClr val="tx1"/>
                </a:solidFill>
              </a:rPr>
              <a:t>	insertions</a:t>
            </a:r>
          </a:p>
          <a:p>
            <a:pPr>
              <a:buClrTx/>
            </a:pPr>
            <a:r>
              <a:rPr lang="en-US" dirty="0">
                <a:solidFill>
                  <a:schemeClr val="tx1"/>
                </a:solidFill>
              </a:rPr>
              <a:t>	deletions</a:t>
            </a:r>
          </a:p>
          <a:p>
            <a:pPr>
              <a:buClrTx/>
            </a:pPr>
            <a:r>
              <a:rPr lang="en-US" dirty="0">
                <a:solidFill>
                  <a:schemeClr val="tx1"/>
                </a:solidFill>
              </a:rPr>
              <a:t>Chromosome mutations</a:t>
            </a:r>
          </a:p>
          <a:p>
            <a:pPr>
              <a:buClrTx/>
            </a:pPr>
            <a:r>
              <a:rPr lang="en-US" dirty="0">
                <a:solidFill>
                  <a:schemeClr val="tx1"/>
                </a:solidFill>
              </a:rPr>
              <a:t>	insertions, deletions, 	translocations, inversions, </a:t>
            </a:r>
          </a:p>
          <a:p>
            <a:pPr>
              <a:buClrTx/>
            </a:pPr>
            <a:r>
              <a:rPr lang="en-US" dirty="0">
                <a:solidFill>
                  <a:schemeClr val="tx1"/>
                </a:solidFill>
              </a:rPr>
              <a:t>	fusions, duplications</a:t>
            </a:r>
          </a:p>
        </p:txBody>
      </p:sp>
      <p:pic>
        <p:nvPicPr>
          <p:cNvPr id="4" name="Picture Placeholder 3"/>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a:stretch>
            <a:fillRect/>
          </a:stretch>
        </p:blipFill>
        <p:spPr>
          <a:xfrm>
            <a:off x="4717936" y="948689"/>
            <a:ext cx="4178196" cy="5336331"/>
          </a:xfrm>
        </p:spPr>
      </p:pic>
    </p:spTree>
    <p:extLst>
      <p:ext uri="{BB962C8B-B14F-4D97-AF65-F5344CB8AC3E}">
        <p14:creationId xmlns:p14="http://schemas.microsoft.com/office/powerpoint/2010/main" val="556102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hlinkClick r:id="rId2"/>
              </a:rPr>
              <a:t>Svante Pääbo’s talk explaining the Neanderthal genome research</a:t>
            </a:r>
            <a:endParaRPr lang="en-US" dirty="0"/>
          </a:p>
        </p:txBody>
      </p:sp>
      <p:pic>
        <p:nvPicPr>
          <p:cNvPr id="5" name="Picture Placeholder 4">
            <a:hlinkClick r:id="rId3"/>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4347" b="14347"/>
          <a:stretch>
            <a:fillRect/>
          </a:stretch>
        </p:blipFill>
        <p:spPr/>
      </p:pic>
      <p:sp>
        <p:nvSpPr>
          <p:cNvPr id="4" name="Text Placeholder 3"/>
          <p:cNvSpPr>
            <a:spLocks noGrp="1"/>
          </p:cNvSpPr>
          <p:nvPr>
            <p:ph type="body" sz="quarter" idx="14"/>
          </p:nvPr>
        </p:nvSpPr>
        <p:spPr/>
        <p:txBody>
          <a:bodyPr/>
          <a:lstStyle/>
          <a:p>
            <a:r>
              <a:rPr lang="en-US" dirty="0">
                <a:hlinkClick r:id="rId3"/>
              </a:rPr>
              <a:t>https://www.ted.com/talks/svante_paeaebo_dna_clues_to_our_inner_neanderthal</a:t>
            </a:r>
            <a:endParaRPr lang="en-US" dirty="0"/>
          </a:p>
          <a:p>
            <a:endParaRPr lang="en-US" dirty="0"/>
          </a:p>
        </p:txBody>
      </p:sp>
    </p:spTree>
    <p:extLst>
      <p:ext uri="{BB962C8B-B14F-4D97-AF65-F5344CB8AC3E}">
        <p14:creationId xmlns:p14="http://schemas.microsoft.com/office/powerpoint/2010/main" val="214012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dirty="0"/>
              <a:t>Eukaryote Vs Prokaryote 	</a:t>
            </a:r>
            <a:endParaRPr lang="en-US" sz="1400" cap="none" dirty="0"/>
          </a:p>
        </p:txBody>
      </p:sp>
      <p:sp>
        <p:nvSpPr>
          <p:cNvPr id="7" name="Text Placeholder 6"/>
          <p:cNvSpPr>
            <a:spLocks noGrp="1"/>
          </p:cNvSpPr>
          <p:nvPr>
            <p:ph type="body" sz="quarter" idx="14"/>
          </p:nvPr>
        </p:nvSpPr>
        <p:spPr/>
        <p:txBody>
          <a:bodyPr>
            <a:normAutofit/>
          </a:bodyPr>
          <a:lstStyle/>
          <a:p>
            <a:r>
              <a:rPr lang="en-US" sz="1600" dirty="0">
                <a:latin typeface="+mj-lt"/>
              </a:rPr>
              <a:t>A eukaryote contains a well-defined nucleus, whereas in prokaryotes, the chromosome lies in the cytoplasm in an area called the nucleoid.</a:t>
            </a:r>
          </a:p>
        </p:txBody>
      </p:sp>
      <p:pic>
        <p:nvPicPr>
          <p:cNvPr id="13" name="Picture Placeholder 12" descr="Figure_14_02_06.pn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9577" r="-9577"/>
          <a:stretch>
            <a:fillRect/>
          </a:stretch>
        </p:blipFill>
        <p:spPr/>
      </p:pic>
    </p:spTree>
    <p:extLst>
      <p:ext uri="{BB962C8B-B14F-4D97-AF65-F5344CB8AC3E}">
        <p14:creationId xmlns:p14="http://schemas.microsoft.com/office/powerpoint/2010/main" val="941939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cap="none" dirty="0"/>
              <a:t>Compaction of the Eukaryotic Chromosome. </a:t>
            </a:r>
            <a:endParaRPr lang="en-US" sz="2400" cap="none" dirty="0"/>
          </a:p>
        </p:txBody>
      </p:sp>
      <p:sp>
        <p:nvSpPr>
          <p:cNvPr id="14" name="Text Placeholder 13"/>
          <p:cNvSpPr>
            <a:spLocks noGrp="1"/>
          </p:cNvSpPr>
          <p:nvPr>
            <p:ph type="body" sz="quarter" idx="14"/>
          </p:nvPr>
        </p:nvSpPr>
        <p:spPr>
          <a:xfrm>
            <a:off x="4617720" y="1107618"/>
            <a:ext cx="4366260" cy="5590671"/>
          </a:xfrm>
        </p:spPr>
        <p:txBody>
          <a:bodyPr>
            <a:noAutofit/>
          </a:bodyPr>
          <a:lstStyle/>
          <a:p>
            <a:pPr marL="342900" indent="-342900">
              <a:buClrTx/>
              <a:buFont typeface="Arial" charset="0"/>
              <a:buChar char="•"/>
            </a:pPr>
            <a:r>
              <a:rPr lang="en-US" dirty="0">
                <a:solidFill>
                  <a:srgbClr val="000000"/>
                </a:solidFill>
              </a:rPr>
              <a:t>DNA double helix</a:t>
            </a:r>
          </a:p>
          <a:p>
            <a:pPr marL="342900" indent="-342900">
              <a:buClrTx/>
              <a:buFont typeface="Arial" charset="0"/>
              <a:buChar char="•"/>
            </a:pPr>
            <a:r>
              <a:rPr lang="en-US" dirty="0">
                <a:solidFill>
                  <a:srgbClr val="000000"/>
                </a:solidFill>
              </a:rPr>
              <a:t>The DNA helix is wrapped around an octet of </a:t>
            </a:r>
            <a:r>
              <a:rPr lang="en-US" dirty="0" err="1">
                <a:solidFill>
                  <a:srgbClr val="C00000"/>
                </a:solidFill>
              </a:rPr>
              <a:t>histone</a:t>
            </a:r>
            <a:r>
              <a:rPr lang="en-US" dirty="0">
                <a:solidFill>
                  <a:srgbClr val="C00000"/>
                </a:solidFill>
              </a:rPr>
              <a:t> proteins</a:t>
            </a:r>
            <a:r>
              <a:rPr lang="en-US" dirty="0">
                <a:solidFill>
                  <a:srgbClr val="000000"/>
                </a:solidFill>
              </a:rPr>
              <a:t> to form </a:t>
            </a:r>
            <a:r>
              <a:rPr lang="en-US" dirty="0" err="1">
                <a:solidFill>
                  <a:srgbClr val="C00000"/>
                </a:solidFill>
              </a:rPr>
              <a:t>nucleosomes</a:t>
            </a:r>
            <a:r>
              <a:rPr lang="en-US" dirty="0">
                <a:solidFill>
                  <a:srgbClr val="000000"/>
                </a:solidFill>
              </a:rPr>
              <a:t>.</a:t>
            </a:r>
          </a:p>
          <a:p>
            <a:pPr marL="342900" indent="-342900">
              <a:buClrTx/>
              <a:buFont typeface="Arial" charset="0"/>
              <a:buChar char="•"/>
            </a:pPr>
            <a:r>
              <a:rPr lang="en-US" dirty="0" err="1">
                <a:solidFill>
                  <a:srgbClr val="000000"/>
                </a:solidFill>
              </a:rPr>
              <a:t>Nucleosomes</a:t>
            </a:r>
            <a:r>
              <a:rPr lang="en-US" dirty="0">
                <a:solidFill>
                  <a:srgbClr val="000000"/>
                </a:solidFill>
              </a:rPr>
              <a:t> are coiled up to </a:t>
            </a:r>
            <a:r>
              <a:rPr lang="en-US" dirty="0" err="1">
                <a:solidFill>
                  <a:srgbClr val="000000"/>
                </a:solidFill>
              </a:rPr>
              <a:t>forn</a:t>
            </a:r>
            <a:r>
              <a:rPr lang="en-US" dirty="0">
                <a:solidFill>
                  <a:srgbClr val="000000"/>
                </a:solidFill>
              </a:rPr>
              <a:t> a </a:t>
            </a:r>
            <a:r>
              <a:rPr lang="en-US" dirty="0">
                <a:solidFill>
                  <a:srgbClr val="C00000"/>
                </a:solidFill>
              </a:rPr>
              <a:t>solenoid</a:t>
            </a:r>
            <a:r>
              <a:rPr lang="en-US" dirty="0">
                <a:solidFill>
                  <a:srgbClr val="000000"/>
                </a:solidFill>
              </a:rPr>
              <a:t> shape.</a:t>
            </a:r>
          </a:p>
          <a:p>
            <a:pPr marL="342900" indent="-342900">
              <a:buClrTx/>
              <a:buFont typeface="Arial" charset="0"/>
              <a:buChar char="•"/>
            </a:pPr>
            <a:r>
              <a:rPr lang="en-US" dirty="0">
                <a:solidFill>
                  <a:srgbClr val="000000"/>
                </a:solidFill>
              </a:rPr>
              <a:t>The solenoid is further looped back and forth and attached to </a:t>
            </a:r>
            <a:r>
              <a:rPr lang="en-US" dirty="0">
                <a:solidFill>
                  <a:srgbClr val="C00000"/>
                </a:solidFill>
              </a:rPr>
              <a:t>scaffolding proteins</a:t>
            </a:r>
          </a:p>
          <a:p>
            <a:pPr marL="342900" indent="-342900">
              <a:buClrTx/>
              <a:buFont typeface="Arial" charset="0"/>
              <a:buChar char="•"/>
            </a:pPr>
            <a:r>
              <a:rPr lang="en-US" dirty="0">
                <a:solidFill>
                  <a:schemeClr val="tx1"/>
                </a:solidFill>
              </a:rPr>
              <a:t>Fully compacted DNA and packaging proteins form a condensed eukaryotic chromosome.</a:t>
            </a:r>
          </a:p>
        </p:txBody>
      </p:sp>
      <p:pic>
        <p:nvPicPr>
          <p:cNvPr id="6" name="Picture Placeholder 5" descr="Figure_14_02_07.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0368" r="-20368"/>
          <a:stretch>
            <a:fillRect/>
          </a:stretch>
        </p:blipFill>
        <p:spPr>
          <a:xfrm>
            <a:off x="205740" y="1107235"/>
            <a:ext cx="5017770" cy="5591054"/>
          </a:xfrm>
        </p:spPr>
      </p:pic>
    </p:spTree>
    <p:extLst>
      <p:ext uri="{BB962C8B-B14F-4D97-AF65-F5344CB8AC3E}">
        <p14:creationId xmlns:p14="http://schemas.microsoft.com/office/powerpoint/2010/main" val="1917874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7"/>
            <a:ext cx="8062911" cy="659535"/>
          </a:xfrm>
        </p:spPr>
        <p:txBody>
          <a:bodyPr>
            <a:normAutofit fontScale="90000"/>
          </a:bodyPr>
          <a:lstStyle/>
          <a:p>
            <a:r>
              <a:rPr lang="en-US" cap="none" dirty="0"/>
              <a:t>Reading the DNA code – Sanger </a:t>
            </a:r>
            <a:r>
              <a:rPr lang="en-US" cap="none" dirty="0" err="1"/>
              <a:t>dideoxynucleotide</a:t>
            </a:r>
            <a:r>
              <a:rPr lang="en-US" cap="none" dirty="0"/>
              <a:t> sequencing 		</a:t>
            </a:r>
          </a:p>
        </p:txBody>
      </p:sp>
      <p:sp>
        <p:nvSpPr>
          <p:cNvPr id="7" name="Text Placeholder 6"/>
          <p:cNvSpPr>
            <a:spLocks noGrp="1"/>
          </p:cNvSpPr>
          <p:nvPr>
            <p:ph type="body" sz="quarter" idx="14"/>
          </p:nvPr>
        </p:nvSpPr>
        <p:spPr>
          <a:xfrm>
            <a:off x="148590" y="4777740"/>
            <a:ext cx="8897391" cy="1819708"/>
          </a:xfrm>
        </p:spPr>
        <p:txBody>
          <a:bodyPr>
            <a:noAutofit/>
          </a:bodyPr>
          <a:lstStyle/>
          <a:p>
            <a:r>
              <a:rPr lang="en-US" sz="1800" dirty="0"/>
              <a:t>In Frederick Sanger's </a:t>
            </a:r>
            <a:r>
              <a:rPr lang="en-US" sz="1800" dirty="0" err="1">
                <a:solidFill>
                  <a:srgbClr val="C00000"/>
                </a:solidFill>
              </a:rPr>
              <a:t>dideoxy</a:t>
            </a:r>
            <a:r>
              <a:rPr lang="en-US" sz="1800" dirty="0">
                <a:solidFill>
                  <a:srgbClr val="C00000"/>
                </a:solidFill>
              </a:rPr>
              <a:t> chain termination </a:t>
            </a:r>
            <a:r>
              <a:rPr lang="en-US" sz="1800" dirty="0"/>
              <a:t>method, dye-labeled </a:t>
            </a:r>
            <a:r>
              <a:rPr lang="en-US" sz="1800" dirty="0" err="1"/>
              <a:t>dideoxynucleotides</a:t>
            </a:r>
            <a:r>
              <a:rPr lang="en-US" sz="1800" dirty="0"/>
              <a:t> are used to generate DNA fragments that terminate at different points. </a:t>
            </a:r>
          </a:p>
          <a:p>
            <a:r>
              <a:rPr lang="en-US" sz="1800" dirty="0"/>
              <a:t>The DNA is separated by capillary electrophoresis on the basis of size, and from the order of fragments formed, the DNA sequence can be read. The DNA sequence readout is shown on </a:t>
            </a:r>
            <a:r>
              <a:rPr lang="en-US" sz="1800" dirty="0" err="1">
                <a:solidFill>
                  <a:srgbClr val="C00000"/>
                </a:solidFill>
              </a:rPr>
              <a:t>anelectropherogram</a:t>
            </a:r>
            <a:r>
              <a:rPr lang="en-US" sz="1800" dirty="0"/>
              <a:t> that is generated by a laser scanner.</a:t>
            </a:r>
            <a:endParaRPr lang="en-US" dirty="0"/>
          </a:p>
        </p:txBody>
      </p:sp>
      <p:pic>
        <p:nvPicPr>
          <p:cNvPr id="4" name="Picture Placeholder 3" descr="Figure_14_02_04ab.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992" r="-3992"/>
          <a:stretch>
            <a:fillRect/>
          </a:stretch>
        </p:blipFill>
        <p:spPr/>
      </p:pic>
    </p:spTree>
    <p:extLst>
      <p:ext uri="{BB962C8B-B14F-4D97-AF65-F5344CB8AC3E}">
        <p14:creationId xmlns:p14="http://schemas.microsoft.com/office/powerpoint/2010/main" val="2090455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r"/>
            <a:r>
              <a:rPr lang="en-US" sz="3200" cap="none" dirty="0"/>
              <a:t>Gel Electrophoresis</a:t>
            </a:r>
            <a:endParaRPr lang="en-US" sz="2400" cap="none" dirty="0"/>
          </a:p>
        </p:txBody>
      </p:sp>
      <p:sp>
        <p:nvSpPr>
          <p:cNvPr id="14" name="Text Placeholder 13"/>
          <p:cNvSpPr>
            <a:spLocks noGrp="1"/>
          </p:cNvSpPr>
          <p:nvPr>
            <p:ph type="body" sz="quarter" idx="14"/>
          </p:nvPr>
        </p:nvSpPr>
        <p:spPr>
          <a:xfrm>
            <a:off x="160020" y="1107618"/>
            <a:ext cx="4423410" cy="5533212"/>
          </a:xfrm>
        </p:spPr>
        <p:txBody>
          <a:bodyPr>
            <a:noAutofit/>
          </a:bodyPr>
          <a:lstStyle/>
          <a:p>
            <a:pPr marL="285750" indent="-285750">
              <a:buClrTx/>
              <a:buFont typeface="Arial" charset="0"/>
              <a:buChar char="•"/>
            </a:pPr>
            <a:r>
              <a:rPr lang="en-US" dirty="0">
                <a:solidFill>
                  <a:schemeClr val="tx1"/>
                </a:solidFill>
              </a:rPr>
              <a:t>DNA has a negative charge and will move towards a positive pole in an electrical field.</a:t>
            </a:r>
          </a:p>
          <a:p>
            <a:pPr marL="285750" indent="-285750">
              <a:buClrTx/>
              <a:buFont typeface="Arial" charset="0"/>
              <a:buChar char="•"/>
            </a:pPr>
            <a:r>
              <a:rPr lang="en-US" dirty="0">
                <a:solidFill>
                  <a:schemeClr val="tx1"/>
                </a:solidFill>
              </a:rPr>
              <a:t>DNA  fragments are loaded into a gel that is electrified.</a:t>
            </a:r>
          </a:p>
          <a:p>
            <a:pPr marL="285750" indent="-285750">
              <a:buClrTx/>
              <a:buFont typeface="Arial" charset="0"/>
              <a:buChar char="•"/>
            </a:pPr>
            <a:r>
              <a:rPr lang="en-US" dirty="0">
                <a:solidFill>
                  <a:schemeClr val="tx1"/>
                </a:solidFill>
              </a:rPr>
              <a:t>The gel acts as a sieve sorting fragments by size.</a:t>
            </a:r>
          </a:p>
          <a:p>
            <a:pPr marL="285750" indent="-285750">
              <a:buClrTx/>
              <a:buFont typeface="Arial" charset="0"/>
              <a:buChar char="•"/>
            </a:pPr>
            <a:r>
              <a:rPr lang="en-US" dirty="0">
                <a:solidFill>
                  <a:schemeClr val="tx1"/>
                </a:solidFill>
              </a:rPr>
              <a:t>Small fragments move more easily through the pores of the gel than do  large ones.</a:t>
            </a:r>
          </a:p>
          <a:p>
            <a:pPr marL="285750" indent="-285750">
              <a:buClrTx/>
              <a:buFont typeface="Arial" charset="0"/>
              <a:buChar char="•"/>
            </a:pPr>
            <a:r>
              <a:rPr lang="en-US" dirty="0">
                <a:solidFill>
                  <a:schemeClr val="tx1"/>
                </a:solidFill>
              </a:rPr>
              <a:t>The result is that smaller fragments move faster than larger fragments sorting by size.  </a:t>
            </a:r>
          </a:p>
        </p:txBody>
      </p:sp>
      <p:pic>
        <p:nvPicPr>
          <p:cNvPr id="4" name="Picture Placeholder 3" descr="Figure_14_02_05.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8305" r="-8305"/>
          <a:stretch>
            <a:fillRect/>
          </a:stretch>
        </p:blipFill>
        <p:spPr>
          <a:xfrm>
            <a:off x="4311951" y="1107619"/>
            <a:ext cx="5031448" cy="5750382"/>
          </a:xfrm>
        </p:spPr>
      </p:pic>
    </p:spTree>
    <p:extLst>
      <p:ext uri="{BB962C8B-B14F-4D97-AF65-F5344CB8AC3E}">
        <p14:creationId xmlns:p14="http://schemas.microsoft.com/office/powerpoint/2010/main" val="1104188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510530" cy="659535"/>
          </a:xfrm>
        </p:spPr>
        <p:txBody>
          <a:bodyPr>
            <a:noAutofit/>
          </a:bodyPr>
          <a:lstStyle/>
          <a:p>
            <a:r>
              <a:rPr lang="en-US" cap="none" dirty="0"/>
              <a:t>Frederick Griffith and the “Transforming Principle”</a:t>
            </a:r>
          </a:p>
        </p:txBody>
      </p:sp>
      <p:sp>
        <p:nvSpPr>
          <p:cNvPr id="7" name="Text Placeholder 6"/>
          <p:cNvSpPr>
            <a:spLocks noGrp="1"/>
          </p:cNvSpPr>
          <p:nvPr>
            <p:ph type="body" sz="quarter" idx="14"/>
          </p:nvPr>
        </p:nvSpPr>
        <p:spPr>
          <a:xfrm>
            <a:off x="176270" y="3733258"/>
            <a:ext cx="8791460" cy="3124742"/>
          </a:xfrm>
        </p:spPr>
        <p:txBody>
          <a:bodyPr>
            <a:noAutofit/>
          </a:bodyPr>
          <a:lstStyle/>
          <a:p>
            <a:pPr marL="171450" indent="-171450">
              <a:buClrTx/>
              <a:buFont typeface="Arial" charset="0"/>
              <a:buChar char="•"/>
            </a:pPr>
            <a:r>
              <a:rPr lang="en-US" sz="1800" dirty="0"/>
              <a:t>Griffith used two strains of </a:t>
            </a:r>
            <a:r>
              <a:rPr lang="en-US" sz="1800" i="1" dirty="0"/>
              <a:t>Streptococcus </a:t>
            </a:r>
            <a:r>
              <a:rPr lang="en-US" sz="1800" i="1" dirty="0" err="1"/>
              <a:t>pneumoniae</a:t>
            </a:r>
            <a:r>
              <a:rPr lang="en-US" sz="1800" i="1" dirty="0"/>
              <a:t>.</a:t>
            </a:r>
          </a:p>
          <a:p>
            <a:pPr marL="171450" indent="-171450">
              <a:buClrTx/>
              <a:buFont typeface="Arial" charset="0"/>
              <a:buChar char="•"/>
            </a:pPr>
            <a:r>
              <a:rPr lang="en-US" sz="1800" dirty="0"/>
              <a:t>The R strain had rough colonies and was non-pathogenic. </a:t>
            </a:r>
          </a:p>
          <a:p>
            <a:pPr marL="171450" indent="-171450">
              <a:buClrTx/>
              <a:buFont typeface="Arial" charset="0"/>
              <a:buChar char="•"/>
            </a:pPr>
            <a:r>
              <a:rPr lang="en-US" sz="1800" dirty="0"/>
              <a:t>The S strain had smooth colonies and was pathogenic causing death.</a:t>
            </a:r>
          </a:p>
          <a:p>
            <a:pPr marL="171450" indent="-171450">
              <a:buClrTx/>
              <a:buFont typeface="Arial" charset="0"/>
              <a:buChar char="•"/>
            </a:pPr>
            <a:r>
              <a:rPr lang="en-US" sz="1800" dirty="0"/>
              <a:t>When Griffith injected a mouse with the heat-killed S strain and a live R strain, the mouse died. </a:t>
            </a:r>
          </a:p>
          <a:p>
            <a:pPr marL="171450" indent="-171450">
              <a:buClrTx/>
              <a:buFont typeface="Arial" charset="0"/>
              <a:buChar char="•"/>
            </a:pPr>
            <a:r>
              <a:rPr lang="en-US" sz="1800" dirty="0"/>
              <a:t>Live S strain bacteria were recovered from the dead mouse. </a:t>
            </a:r>
          </a:p>
          <a:p>
            <a:pPr marL="171450" indent="-171450">
              <a:buClrTx/>
              <a:buFont typeface="Arial" charset="0"/>
              <a:buChar char="•"/>
            </a:pPr>
            <a:r>
              <a:rPr lang="en-US" sz="1800" dirty="0"/>
              <a:t>Griffith concluded that something had passed from the heat-killed S strain to the R strain, transforming the R strain into S strain in the process. </a:t>
            </a:r>
          </a:p>
        </p:txBody>
      </p:sp>
      <p:pic>
        <p:nvPicPr>
          <p:cNvPr id="6" name="Picture 5" descr="On the left is a photo of a live mouse, representing a mouse injected with heat-killed, virulent S strain. On the right is a photo of a dead mouse, representing a mouse injected with heat-killed, virulent S strain and live, non-virulent R strain.">
            <a:extLst>
              <a:ext uri="{FF2B5EF4-FFF2-40B4-BE49-F238E27FC236}">
                <a16:creationId xmlns:a16="http://schemas.microsoft.com/office/drawing/2014/main" id="{76D9D234-B8DC-234B-8829-42F0C18A7C44}"/>
              </a:ext>
            </a:extLst>
          </p:cNvPr>
          <p:cNvPicPr>
            <a:picLocks noChangeAspect="1"/>
          </p:cNvPicPr>
          <p:nvPr/>
        </p:nvPicPr>
        <p:blipFill>
          <a:blip r:embed="rId2"/>
          <a:stretch>
            <a:fillRect/>
          </a:stretch>
        </p:blipFill>
        <p:spPr>
          <a:xfrm>
            <a:off x="2751986" y="726037"/>
            <a:ext cx="3920958" cy="2940719"/>
          </a:xfrm>
          <a:prstGeom prst="rect">
            <a:avLst/>
          </a:prstGeom>
        </p:spPr>
      </p:pic>
    </p:spTree>
    <p:extLst>
      <p:ext uri="{BB962C8B-B14F-4D97-AF65-F5344CB8AC3E}">
        <p14:creationId xmlns:p14="http://schemas.microsoft.com/office/powerpoint/2010/main" val="1837160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072"/>
            <a:ext cx="8062912" cy="882392"/>
          </a:xfrm>
        </p:spPr>
        <p:txBody>
          <a:bodyPr>
            <a:noAutofit/>
          </a:bodyPr>
          <a:lstStyle/>
          <a:p>
            <a:r>
              <a:rPr lang="en-US" sz="2000" cap="none" dirty="0">
                <a:solidFill>
                  <a:schemeClr val="tx1"/>
                </a:solidFill>
              </a:rPr>
              <a:t>Oswald Avery, Colin Macleod, and </a:t>
            </a:r>
            <a:r>
              <a:rPr lang="en-US" sz="2000" cap="none" dirty="0" err="1">
                <a:solidFill>
                  <a:schemeClr val="tx1"/>
                </a:solidFill>
              </a:rPr>
              <a:t>Maclyn</a:t>
            </a:r>
            <a:r>
              <a:rPr lang="en-US" sz="2000" cap="none" dirty="0">
                <a:solidFill>
                  <a:schemeClr val="tx1"/>
                </a:solidFill>
              </a:rPr>
              <a:t> McCarty (1944): Showed the transforming principle was most likely  to be nucleic acids.</a:t>
            </a:r>
          </a:p>
        </p:txBody>
      </p:sp>
      <p:sp>
        <p:nvSpPr>
          <p:cNvPr id="4" name="Text Placeholder 3"/>
          <p:cNvSpPr>
            <a:spLocks noGrp="1"/>
          </p:cNvSpPr>
          <p:nvPr>
            <p:ph type="body" sz="quarter" idx="14"/>
          </p:nvPr>
        </p:nvSpPr>
        <p:spPr>
          <a:xfrm>
            <a:off x="457200" y="2857500"/>
            <a:ext cx="8229600" cy="4248575"/>
          </a:xfrm>
        </p:spPr>
        <p:txBody>
          <a:bodyPr>
            <a:normAutofit/>
          </a:bodyPr>
          <a:lstStyle/>
          <a:p>
            <a:pPr marL="342900" indent="-342900">
              <a:buClrTx/>
              <a:buFont typeface="Arial" charset="0"/>
              <a:buChar char="•"/>
            </a:pPr>
            <a:r>
              <a:rPr lang="en-US" sz="2400" dirty="0"/>
              <a:t>Recovered cell extracts of the S strain from dead mice.</a:t>
            </a:r>
          </a:p>
          <a:p>
            <a:pPr marL="342900" indent="-342900">
              <a:buClrTx/>
              <a:buFont typeface="Arial" charset="0"/>
              <a:buChar char="•"/>
            </a:pPr>
            <a:r>
              <a:rPr lang="en-US" sz="2400" dirty="0"/>
              <a:t>Systematically used enzymes to specifically degrade macromolecules.</a:t>
            </a:r>
          </a:p>
          <a:p>
            <a:pPr marL="342900" indent="-342900">
              <a:buClrTx/>
              <a:buFont typeface="Arial" charset="0"/>
              <a:buChar char="•"/>
            </a:pPr>
            <a:r>
              <a:rPr lang="en-US" sz="2400" dirty="0"/>
              <a:t>Sequentially mixed these extracts with R strain and injected the mice. </a:t>
            </a:r>
          </a:p>
        </p:txBody>
      </p:sp>
      <p:sp>
        <p:nvSpPr>
          <p:cNvPr id="3" name="TextBox 2"/>
          <p:cNvSpPr txBox="1"/>
          <p:nvPr/>
        </p:nvSpPr>
        <p:spPr>
          <a:xfrm>
            <a:off x="457201" y="244929"/>
            <a:ext cx="8229600" cy="954107"/>
          </a:xfrm>
          <a:prstGeom prst="rect">
            <a:avLst/>
          </a:prstGeom>
          <a:noFill/>
        </p:spPr>
        <p:txBody>
          <a:bodyPr wrap="square" rtlCol="0">
            <a:spAutoFit/>
          </a:bodyPr>
          <a:lstStyle/>
          <a:p>
            <a:r>
              <a:rPr lang="en-US" sz="2800" b="1" dirty="0">
                <a:solidFill>
                  <a:srgbClr val="6CB255"/>
                </a:solidFill>
              </a:rPr>
              <a:t>DNA is the informational component transferred during transformation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3568" y="671627"/>
            <a:ext cx="8371524" cy="659535"/>
          </a:xfrm>
        </p:spPr>
        <p:txBody>
          <a:bodyPr>
            <a:noAutofit/>
          </a:bodyPr>
          <a:lstStyle/>
          <a:p>
            <a:r>
              <a:rPr lang="en-US" sz="2800" cap="none" dirty="0"/>
              <a:t>Hershey and Chase's Blender Experiment 			</a:t>
            </a:r>
          </a:p>
        </p:txBody>
      </p:sp>
      <p:sp>
        <p:nvSpPr>
          <p:cNvPr id="7" name="Text Placeholder 6"/>
          <p:cNvSpPr>
            <a:spLocks noGrp="1"/>
          </p:cNvSpPr>
          <p:nvPr>
            <p:ph type="body" sz="quarter" idx="14"/>
          </p:nvPr>
        </p:nvSpPr>
        <p:spPr>
          <a:xfrm>
            <a:off x="246611" y="1331162"/>
            <a:ext cx="8273503" cy="2297047"/>
          </a:xfrm>
        </p:spPr>
        <p:txBody>
          <a:bodyPr>
            <a:noAutofit/>
          </a:bodyPr>
          <a:lstStyle/>
          <a:p>
            <a:pPr marL="342900" indent="-342900">
              <a:buClrTx/>
              <a:buFont typeface="Arial" charset="0"/>
              <a:buChar char="•"/>
            </a:pPr>
            <a:r>
              <a:rPr lang="en-US" sz="2400" dirty="0">
                <a:solidFill>
                  <a:schemeClr val="tx1"/>
                </a:solidFill>
              </a:rPr>
              <a:t>Hershey and Chase reasoned that </a:t>
            </a:r>
            <a:r>
              <a:rPr lang="en-US" sz="2400" b="1" dirty="0">
                <a:solidFill>
                  <a:schemeClr val="tx1"/>
                </a:solidFill>
              </a:rPr>
              <a:t>bacteriophages</a:t>
            </a:r>
            <a:r>
              <a:rPr lang="en-US" sz="2400" dirty="0">
                <a:solidFill>
                  <a:schemeClr val="tx1"/>
                </a:solidFill>
              </a:rPr>
              <a:t> were injecting their genes into bacteria host to reproduce.</a:t>
            </a:r>
          </a:p>
          <a:p>
            <a:pPr marL="342900" indent="-342900">
              <a:buClrTx/>
              <a:buFont typeface="Arial" charset="0"/>
              <a:buChar char="•"/>
            </a:pPr>
            <a:r>
              <a:rPr lang="en-US" sz="2400" dirty="0">
                <a:solidFill>
                  <a:schemeClr val="tx1"/>
                </a:solidFill>
              </a:rPr>
              <a:t>Sought to isolate the injected material.</a:t>
            </a:r>
          </a:p>
          <a:p>
            <a:pPr marL="342900" indent="-342900">
              <a:buClrTx/>
              <a:buFont typeface="Arial" charset="0"/>
              <a:buChar char="•"/>
            </a:pPr>
            <a:r>
              <a:rPr lang="en-US" sz="2400" dirty="0">
                <a:solidFill>
                  <a:schemeClr val="tx1"/>
                </a:solidFill>
              </a:rPr>
              <a:t>Bacteria were infected with phage radiolabeled with either </a:t>
            </a:r>
            <a:r>
              <a:rPr lang="en-US" sz="2400" baseline="26000" dirty="0">
                <a:solidFill>
                  <a:schemeClr val="tx1"/>
                </a:solidFill>
              </a:rPr>
              <a:t>35</a:t>
            </a:r>
            <a:r>
              <a:rPr lang="en-US" sz="2400" dirty="0">
                <a:solidFill>
                  <a:schemeClr val="tx1"/>
                </a:solidFill>
              </a:rPr>
              <a:t>S, which labels protein, or </a:t>
            </a:r>
            <a:r>
              <a:rPr lang="en-US" sz="2400" baseline="26000" dirty="0">
                <a:solidFill>
                  <a:schemeClr val="tx1"/>
                </a:solidFill>
              </a:rPr>
              <a:t>32</a:t>
            </a:r>
            <a:r>
              <a:rPr lang="en-US" sz="2400" dirty="0">
                <a:solidFill>
                  <a:schemeClr val="tx1"/>
                </a:solidFill>
              </a:rPr>
              <a:t>P, which labels DNA. </a:t>
            </a:r>
          </a:p>
          <a:p>
            <a:pPr marL="342900" indent="-342900">
              <a:buClrTx/>
              <a:buFont typeface="Arial" charset="0"/>
              <a:buChar char="•"/>
            </a:pPr>
            <a:r>
              <a:rPr lang="en-US" sz="2400" dirty="0">
                <a:solidFill>
                  <a:schemeClr val="tx1"/>
                </a:solidFill>
              </a:rPr>
              <a:t>Given just enough time to infect the hosts, the phage coats were then knocked off host with a blender.</a:t>
            </a:r>
          </a:p>
          <a:p>
            <a:pPr marL="342900" indent="-342900">
              <a:buClrTx/>
              <a:buFont typeface="Arial" charset="0"/>
              <a:buChar char="•"/>
            </a:pPr>
            <a:r>
              <a:rPr lang="en-US" sz="2400" dirty="0">
                <a:solidFill>
                  <a:schemeClr val="tx1"/>
                </a:solidFill>
              </a:rPr>
              <a:t>Bacteria were centrifuged and examined to see what had entered the cell. </a:t>
            </a:r>
          </a:p>
          <a:p>
            <a:pPr marL="342900" indent="-342900">
              <a:buClrTx/>
              <a:buFont typeface="Arial" charset="0"/>
              <a:buChar char="•"/>
            </a:pPr>
            <a:r>
              <a:rPr lang="en-US" sz="2400" dirty="0">
                <a:solidFill>
                  <a:schemeClr val="tx1"/>
                </a:solidFill>
              </a:rPr>
              <a:t>Only </a:t>
            </a:r>
            <a:r>
              <a:rPr lang="en-US" sz="2400" baseline="26000" dirty="0">
                <a:solidFill>
                  <a:schemeClr val="tx1"/>
                </a:solidFill>
              </a:rPr>
              <a:t>32</a:t>
            </a:r>
            <a:r>
              <a:rPr lang="en-US" sz="2400" dirty="0">
                <a:solidFill>
                  <a:schemeClr val="tx1"/>
                </a:solidFill>
              </a:rPr>
              <a:t>P entered the bacterial cells, indicating that DNA is the genetic material.</a:t>
            </a:r>
          </a:p>
          <a:p>
            <a:endParaRPr lang="en-US" sz="2400" dirty="0"/>
          </a:p>
        </p:txBody>
      </p:sp>
    </p:spTree>
    <p:extLst>
      <p:ext uri="{BB962C8B-B14F-4D97-AF65-F5344CB8AC3E}">
        <p14:creationId xmlns:p14="http://schemas.microsoft.com/office/powerpoint/2010/main" val="136913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246611" y="518914"/>
            <a:ext cx="8371524" cy="659535"/>
          </a:xfrm>
          <a:prstGeom prst="rect">
            <a:avLst/>
          </a:prstGeom>
        </p:spPr>
        <p:txBody>
          <a:bodyPr vert="horz" lIns="91440" tIns="45720" rIns="91440" bIns="45720" rtlCol="0" anchor="b">
            <a:noAutofit/>
          </a:bodyPr>
          <a:lstStyle>
            <a:lvl1pPr algn="l" defTabSz="914400" rtl="0" eaLnBrk="1" latinLnBrk="0" hangingPunct="1">
              <a:spcBef>
                <a:spcPct val="0"/>
              </a:spcBef>
              <a:buNone/>
              <a:defRPr sz="2400" kern="1200" cap="all" spc="-60" baseline="0">
                <a:solidFill>
                  <a:srgbClr val="6CB255"/>
                </a:solidFill>
                <a:latin typeface="+mj-lt"/>
                <a:ea typeface="+mj-ea"/>
                <a:cs typeface="+mj-cs"/>
              </a:defRPr>
            </a:lvl1pPr>
          </a:lstStyle>
          <a:p>
            <a:r>
              <a:rPr lang="en-US" sz="2800" cap="none"/>
              <a:t>Hershey and Chase's Blender Experiment 			</a:t>
            </a:r>
            <a:endParaRPr lang="en-US" sz="2800" cap="none" dirty="0"/>
          </a:p>
        </p:txBody>
      </p:sp>
      <p:pic>
        <p:nvPicPr>
          <p:cNvPr id="9" name="Picture Placeholder 8" descr="Illustration shows bacteria being infected by phage labeled with ^{35}S, which is incorporated into the protein coat, or ^{32}P, which is incorporated into the DNA. Infected bacteria were separated from phage by centrifugation and cultured. The bacteria that had been infected with phage containing ^{32}P-labeled DNA made radioactive phage. The bacteria that had been infected with ^{35}S-labeled phage produced unlabeled phage. The results support the hypothesis that DNA, and not protein, is the genetic material."/>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289957" y="485985"/>
            <a:ext cx="7151914" cy="6208756"/>
          </a:xfrm>
        </p:spPr>
      </p:pic>
    </p:spTree>
    <p:extLst>
      <p:ext uri="{BB962C8B-B14F-4D97-AF65-F5344CB8AC3E}">
        <p14:creationId xmlns:p14="http://schemas.microsoft.com/office/powerpoint/2010/main" val="464251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152718"/>
            <a:ext cx="7373983" cy="921702"/>
          </a:xfrm>
        </p:spPr>
        <p:txBody>
          <a:bodyPr>
            <a:noAutofit/>
          </a:bodyPr>
          <a:lstStyle/>
          <a:p>
            <a:r>
              <a:rPr lang="en-US" sz="2800" cap="none" dirty="0"/>
              <a:t>Erwin Chargaff broke nucleic acids into their components.</a:t>
            </a:r>
          </a:p>
        </p:txBody>
      </p:sp>
      <p:sp>
        <p:nvSpPr>
          <p:cNvPr id="3" name="Content Placeholder 2"/>
          <p:cNvSpPr>
            <a:spLocks noGrp="1"/>
          </p:cNvSpPr>
          <p:nvPr>
            <p:ph idx="1"/>
          </p:nvPr>
        </p:nvSpPr>
        <p:spPr>
          <a:xfrm>
            <a:off x="137160" y="1632857"/>
            <a:ext cx="8869680" cy="4927962"/>
          </a:xfrm>
        </p:spPr>
        <p:txBody>
          <a:bodyPr>
            <a:normAutofit/>
          </a:bodyPr>
          <a:lstStyle/>
          <a:p>
            <a:pPr marL="342900" indent="-342900">
              <a:buClrTx/>
              <a:buFont typeface="Arial" charset="0"/>
              <a:buChar char="•"/>
            </a:pPr>
            <a:r>
              <a:rPr lang="en-US" sz="2400" dirty="0"/>
              <a:t>Showed DNA was composed of 4 nucleotide building blocks, adenine, thymine, cytosine and guanine. </a:t>
            </a:r>
          </a:p>
          <a:p>
            <a:pPr marL="342900" indent="-342900">
              <a:buClrTx/>
              <a:buFont typeface="Arial" charset="0"/>
              <a:buChar char="•"/>
            </a:pPr>
            <a:r>
              <a:rPr lang="en-US" sz="2400" dirty="0"/>
              <a:t>In 1950, he discovered that the amounts of adenine and thymine in DNA were roughly the same, as were the amounts of cytosine and guanine.</a:t>
            </a:r>
          </a:p>
          <a:p>
            <a:pPr marL="342900" indent="-342900">
              <a:buClrTx/>
              <a:buFont typeface="Arial" charset="0"/>
              <a:buChar char="•"/>
            </a:pPr>
            <a:r>
              <a:rPr lang="en-US" sz="2400" dirty="0"/>
              <a:t>This later became known as </a:t>
            </a:r>
            <a:r>
              <a:rPr lang="en-US" sz="2400" dirty="0">
                <a:solidFill>
                  <a:srgbClr val="C00000"/>
                </a:solidFill>
              </a:rPr>
              <a:t>Chargaff's rules</a:t>
            </a:r>
            <a:r>
              <a:rPr lang="en-US" sz="2400" dirty="0"/>
              <a:t>:</a:t>
            </a:r>
          </a:p>
          <a:p>
            <a:pPr>
              <a:buClrTx/>
              <a:buFont typeface="Wingdings" pitchFamily="2" charset="2"/>
              <a:buChar char="q"/>
            </a:pPr>
            <a:endParaRPr lang="en-US" sz="2400" dirty="0"/>
          </a:p>
          <a:p>
            <a:pPr algn="ctr"/>
            <a:r>
              <a:rPr lang="en-US" sz="2400" dirty="0"/>
              <a:t> </a:t>
            </a:r>
            <a:r>
              <a:rPr lang="en-US" sz="2400" dirty="0">
                <a:solidFill>
                  <a:srgbClr val="C00000"/>
                </a:solidFill>
              </a:rPr>
              <a:t>% adenine = % thymine</a:t>
            </a:r>
          </a:p>
          <a:p>
            <a:pPr algn="ctr"/>
            <a:r>
              <a:rPr lang="en-US" sz="2400" dirty="0">
                <a:solidFill>
                  <a:srgbClr val="C00000"/>
                </a:solidFill>
              </a:rPr>
              <a:t>	and</a:t>
            </a:r>
          </a:p>
          <a:p>
            <a:pPr algn="ctr"/>
            <a:r>
              <a:rPr lang="en-US" sz="2400" dirty="0">
                <a:solidFill>
                  <a:srgbClr val="C00000"/>
                </a:solidFill>
              </a:rPr>
              <a:t>% cytosine = % guanine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8" y="0"/>
            <a:ext cx="8062912" cy="659535"/>
          </a:xfrm>
        </p:spPr>
        <p:txBody>
          <a:bodyPr>
            <a:normAutofit/>
          </a:bodyPr>
          <a:lstStyle/>
          <a:p>
            <a:r>
              <a:rPr lang="en-US" sz="2800" cap="none" dirty="0"/>
              <a:t>Structure of Nucleotides</a:t>
            </a:r>
            <a:endParaRPr lang="en-US" sz="1800" cap="none" dirty="0"/>
          </a:p>
        </p:txBody>
      </p:sp>
      <p:sp>
        <p:nvSpPr>
          <p:cNvPr id="7" name="Text Placeholder 6"/>
          <p:cNvSpPr>
            <a:spLocks noGrp="1"/>
          </p:cNvSpPr>
          <p:nvPr>
            <p:ph type="body" sz="quarter" idx="14"/>
          </p:nvPr>
        </p:nvSpPr>
        <p:spPr>
          <a:xfrm>
            <a:off x="457198" y="4560570"/>
            <a:ext cx="8538211" cy="2103120"/>
          </a:xfrm>
        </p:spPr>
        <p:txBody>
          <a:bodyPr>
            <a:normAutofit/>
          </a:bodyPr>
          <a:lstStyle/>
          <a:p>
            <a:pPr marL="342900" indent="-342900">
              <a:buClrTx/>
              <a:buFont typeface="Arial" charset="0"/>
              <a:buChar char="•"/>
            </a:pPr>
            <a:r>
              <a:rPr lang="en-US" dirty="0">
                <a:solidFill>
                  <a:schemeClr val="tx1"/>
                </a:solidFill>
              </a:rPr>
              <a:t>Each nucleotide is made up of</a:t>
            </a:r>
          </a:p>
          <a:p>
            <a:pPr marL="342900" indent="-342900">
              <a:buClrTx/>
              <a:buFont typeface="Arial" charset="0"/>
              <a:buChar char="•"/>
            </a:pPr>
            <a:r>
              <a:rPr lang="en-US" dirty="0">
                <a:solidFill>
                  <a:schemeClr val="tx1"/>
                </a:solidFill>
              </a:rPr>
              <a:t>A sugar (</a:t>
            </a:r>
            <a:r>
              <a:rPr lang="en-US" dirty="0" err="1">
                <a:solidFill>
                  <a:schemeClr val="tx1"/>
                </a:solidFill>
              </a:rPr>
              <a:t>deoxyribose</a:t>
            </a:r>
            <a:r>
              <a:rPr lang="en-US" dirty="0">
                <a:solidFill>
                  <a:schemeClr val="tx1"/>
                </a:solidFill>
              </a:rPr>
              <a:t> in DNA and ribose in RNA)</a:t>
            </a:r>
          </a:p>
          <a:p>
            <a:pPr marL="342900" indent="-342900">
              <a:buClrTx/>
              <a:buFont typeface="Arial" charset="0"/>
              <a:buChar char="•"/>
            </a:pPr>
            <a:r>
              <a:rPr lang="en-US" dirty="0">
                <a:solidFill>
                  <a:schemeClr val="tx1"/>
                </a:solidFill>
              </a:rPr>
              <a:t>A nitrogenous base (either adenine, thymine, cytosine and guanine or </a:t>
            </a:r>
            <a:r>
              <a:rPr lang="en-US" dirty="0" err="1">
                <a:solidFill>
                  <a:schemeClr val="tx1"/>
                </a:solidFill>
              </a:rPr>
              <a:t>uracil</a:t>
            </a:r>
            <a:r>
              <a:rPr lang="en-US" dirty="0">
                <a:solidFill>
                  <a:schemeClr val="tx1"/>
                </a:solidFill>
              </a:rPr>
              <a:t> in RNA)</a:t>
            </a:r>
          </a:p>
          <a:p>
            <a:pPr marL="342900" indent="-342900">
              <a:buClrTx/>
              <a:buFont typeface="Arial" charset="0"/>
              <a:buChar char="•"/>
            </a:pPr>
            <a:r>
              <a:rPr lang="en-US" dirty="0">
                <a:solidFill>
                  <a:schemeClr val="tx1"/>
                </a:solidFill>
              </a:rPr>
              <a:t>A phosphate group</a:t>
            </a:r>
          </a:p>
        </p:txBody>
      </p:sp>
      <p:pic>
        <p:nvPicPr>
          <p:cNvPr id="4" name="Picture Placeholder 3" descr="Illustration depicts the structure of a nucleoside, which is made up of a pentose with a nitrogenous base attached at the 1' position. There are two kinds of nitrogenous bases: pyrimidines, which have one six-membered ring, and purines, which have a six-membered ring fused to a five-membered ring. Cytosine, thymine, and uracil are pyrimidines, and adenine and guanine are purines. A nucleoside with a phosphate attached at the 5' position is called a mononucleotide. A nucleoside with two or three phosphates attached is called a nucleotide diphosphate or nucleotide triphosphate, respectively."/>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410" r="-1410"/>
          <a:stretch>
            <a:fillRect/>
          </a:stretch>
        </p:blipFill>
        <p:spPr>
          <a:xfrm>
            <a:off x="457199" y="1060499"/>
            <a:ext cx="8062913" cy="3500071"/>
          </a:xfrm>
        </p:spPr>
      </p:pic>
    </p:spTree>
    <p:extLst>
      <p:ext uri="{BB962C8B-B14F-4D97-AF65-F5344CB8AC3E}">
        <p14:creationId xmlns:p14="http://schemas.microsoft.com/office/powerpoint/2010/main" val="1996129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2" y="241327"/>
            <a:ext cx="8523512" cy="1139212"/>
          </a:xfrm>
        </p:spPr>
        <p:txBody>
          <a:bodyPr>
            <a:noAutofit/>
          </a:bodyPr>
          <a:lstStyle/>
          <a:p>
            <a:r>
              <a:rPr lang="en-US" cap="none" dirty="0">
                <a:solidFill>
                  <a:srgbClr val="00B050"/>
                </a:solidFill>
              </a:rPr>
              <a:t>Chargaff’s rules and Rosalind Franklin’s findings helped James Watson and Francis Crick determine the structure of the DNA molecule in 1953</a:t>
            </a:r>
          </a:p>
        </p:txBody>
      </p:sp>
      <p:sp>
        <p:nvSpPr>
          <p:cNvPr id="7" name="Text Placeholder 6"/>
          <p:cNvSpPr>
            <a:spLocks noGrp="1"/>
          </p:cNvSpPr>
          <p:nvPr>
            <p:ph type="body" sz="quarter" idx="14"/>
          </p:nvPr>
        </p:nvSpPr>
        <p:spPr>
          <a:xfrm>
            <a:off x="160020" y="5452110"/>
            <a:ext cx="8983979" cy="1405890"/>
          </a:xfrm>
        </p:spPr>
        <p:txBody>
          <a:bodyPr>
            <a:normAutofit/>
          </a:bodyPr>
          <a:lstStyle/>
          <a:p>
            <a:r>
              <a:rPr lang="en-US" sz="1600" dirty="0"/>
              <a:t>The work of pioneering scientists </a:t>
            </a:r>
            <a:r>
              <a:rPr lang="en-US" sz="1600" dirty="0">
                <a:solidFill>
                  <a:srgbClr val="6CB255"/>
                </a:solidFill>
              </a:rPr>
              <a:t>(a)</a:t>
            </a:r>
            <a:r>
              <a:rPr lang="en-US" sz="1600" dirty="0"/>
              <a:t> James Watson, Francis Crick, and </a:t>
            </a:r>
            <a:r>
              <a:rPr lang="en-US" sz="1600" dirty="0" err="1"/>
              <a:t>Maclyn</a:t>
            </a:r>
            <a:r>
              <a:rPr lang="en-US" sz="1600" dirty="0"/>
              <a:t> McCarty led to our present day understanding of DNA. Scientist Rosalind Franklin discovered </a:t>
            </a:r>
            <a:r>
              <a:rPr lang="en-US" sz="1600" dirty="0">
                <a:solidFill>
                  <a:srgbClr val="6CB255"/>
                </a:solidFill>
              </a:rPr>
              <a:t>(b)</a:t>
            </a:r>
            <a:r>
              <a:rPr lang="en-US" sz="1600" dirty="0"/>
              <a:t> the X-ray diffraction pattern of DNA, which helped to elucidate its double helix structure. (credit a: modification </a:t>
            </a:r>
            <a:r>
              <a:rPr lang="fi-FI" sz="1600" dirty="0"/>
              <a:t>of </a:t>
            </a:r>
            <a:r>
              <a:rPr lang="fi-FI" sz="1600" dirty="0" err="1"/>
              <a:t>work</a:t>
            </a:r>
            <a:r>
              <a:rPr lang="fi-FI" sz="1600" dirty="0"/>
              <a:t> </a:t>
            </a:r>
            <a:r>
              <a:rPr lang="fi-FI" sz="1600" dirty="0" err="1"/>
              <a:t>by</a:t>
            </a:r>
            <a:r>
              <a:rPr lang="fi-FI" sz="1600" dirty="0"/>
              <a:t> </a:t>
            </a:r>
            <a:r>
              <a:rPr lang="fi-FI" sz="1600" dirty="0" err="1"/>
              <a:t>Marjorie</a:t>
            </a:r>
            <a:r>
              <a:rPr lang="fi-FI" sz="1600" dirty="0"/>
              <a:t> </a:t>
            </a:r>
            <a:r>
              <a:rPr lang="fi-FI" sz="1600" dirty="0" err="1"/>
              <a:t>McCarty</a:t>
            </a:r>
            <a:r>
              <a:rPr lang="fi-FI" sz="1600" dirty="0"/>
              <a:t>, Public Library of Science)</a:t>
            </a:r>
            <a:endParaRPr lang="en-US" sz="1800" dirty="0"/>
          </a:p>
        </p:txBody>
      </p:sp>
      <p:pic>
        <p:nvPicPr>
          <p:cNvPr id="6" name="Picture Placeholder 5" descr="The photo in part A shows James Watson, Francis Crick, and Maclyn McCarty. The x-ray diffraction pattern in part b is symmetrical, with dots in an x-shape"/>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8079" r="-8079"/>
          <a:stretch>
            <a:fillRect/>
          </a:stretch>
        </p:blipFill>
        <p:spPr>
          <a:xfrm>
            <a:off x="457201" y="1952039"/>
            <a:ext cx="8062913" cy="3500071"/>
          </a:xfrm>
        </p:spPr>
      </p:pic>
    </p:spTree>
    <p:extLst>
      <p:ext uri="{BB962C8B-B14F-4D97-AF65-F5344CB8AC3E}">
        <p14:creationId xmlns:p14="http://schemas.microsoft.com/office/powerpoint/2010/main" val="18441822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2"/>
  <p:tag name="TPOS"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1547</TotalTime>
  <Words>1504</Words>
  <Application>Microsoft Macintosh PowerPoint</Application>
  <PresentationFormat>On-screen Show (4:3)</PresentationFormat>
  <Paragraphs>125</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Arial Black</vt:lpstr>
      <vt:lpstr>Calibri</vt:lpstr>
      <vt:lpstr>Wingdings</vt:lpstr>
      <vt:lpstr>Essential</vt:lpstr>
      <vt:lpstr>PowerPoint Presentation</vt:lpstr>
      <vt:lpstr>Historical Background</vt:lpstr>
      <vt:lpstr>Frederick Griffith and the “Transforming Principle”</vt:lpstr>
      <vt:lpstr>Oswald Avery, Colin Macleod, and Maclyn McCarty (1944): Showed the transforming principle was most likely  to be nucleic acids.</vt:lpstr>
      <vt:lpstr>Hershey and Chase's Blender Experiment    </vt:lpstr>
      <vt:lpstr>PowerPoint Presentation</vt:lpstr>
      <vt:lpstr>Erwin Chargaff broke nucleic acids into their components.</vt:lpstr>
      <vt:lpstr>Structure of Nucleotides</vt:lpstr>
      <vt:lpstr>Chargaff’s rules and Rosalind Franklin’s findings helped James Watson and Francis Crick determine the structure of the DNA molecule in 1953</vt:lpstr>
      <vt:lpstr>DNA Structure    </vt:lpstr>
      <vt:lpstr>Sanger method of dna sequencing</vt:lpstr>
      <vt:lpstr>DNA replication</vt:lpstr>
      <vt:lpstr>Meselson and Stahl’s experiment demonstrated that replication was semi-conservative </vt:lpstr>
      <vt:lpstr>Meselson and Stahl’s experiment demonstrated that replication was semi-conservative </vt:lpstr>
      <vt:lpstr>Model of DNA replication in prokaryotes</vt:lpstr>
      <vt:lpstr>Model of DNA Replication in Prokaryotes</vt:lpstr>
      <vt:lpstr>Mistakes during replication are detected and repaired by DNA polymerase proofreading activity </vt:lpstr>
      <vt:lpstr>Mismatch Repair</vt:lpstr>
      <vt:lpstr>Nucleotide excision </vt:lpstr>
      <vt:lpstr>Replication potentially shortens the ends of eukaryotic chromosomes </vt:lpstr>
      <vt:lpstr>Elizabeth Blackburn, 2009 Nobel Laureate</vt:lpstr>
      <vt:lpstr>Uncorrected replication errors result in mutations</vt:lpstr>
      <vt:lpstr>Uncorrected replication errors result in mutations </vt:lpstr>
      <vt:lpstr>Svante Pääbo’s talk explaining the Neanderthal genome research</vt:lpstr>
      <vt:lpstr>Eukaryote Vs Prokaryote  </vt:lpstr>
      <vt:lpstr>Compaction of the Eukaryotic Chromosome. </vt:lpstr>
      <vt:lpstr>Reading the DNA code – Sanger dideoxynucleotide sequencing   </vt:lpstr>
      <vt:lpstr>Gel Electrophoresis</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Marc Jeannott</cp:lastModifiedBy>
  <cp:revision>251</cp:revision>
  <cp:lastPrinted>2013-06-08T18:01:06Z</cp:lastPrinted>
  <dcterms:created xsi:type="dcterms:W3CDTF">2012-06-04T02:13:36Z</dcterms:created>
  <dcterms:modified xsi:type="dcterms:W3CDTF">2021-07-07T19:12:51Z</dcterms:modified>
</cp:coreProperties>
</file>