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5" r:id="rId1"/>
  </p:sldMasterIdLst>
  <p:notesMasterIdLst>
    <p:notesMasterId r:id="rId20"/>
  </p:notesMasterIdLst>
  <p:handoutMasterIdLst>
    <p:handoutMasterId r:id="rId21"/>
  </p:handoutMasterIdLst>
  <p:sldIdLst>
    <p:sldId id="366" r:id="rId2"/>
    <p:sldId id="370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69" r:id="rId1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4"/>
  </p:normalViewPr>
  <p:slideViewPr>
    <p:cSldViewPr snapToGrid="0" snapToObjects="1">
      <p:cViewPr varScale="1">
        <p:scale>
          <a:sx n="98" d="100"/>
          <a:sy n="98" d="100"/>
        </p:scale>
        <p:origin x="1002" y="96"/>
      </p:cViewPr>
      <p:guideLst>
        <p:guide orient="horz" pos="1104"/>
        <p:guide pos="5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E19BEE-ADC3-434D-91A8-061563D142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40FCCC-6240-6A4A-9B20-14F391FED0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9904306-D991-4E30-B173-3F1D11A32962}" type="datetimeFigureOut">
              <a:rPr lang="en-US" altLang="en-US"/>
              <a:pPr>
                <a:defRPr/>
              </a:pPr>
              <a:t>5/26/2022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1ACFF9-8DC0-DA4B-AF1C-12E53694AD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DB0C09-BD7E-2646-83DA-19A63E470C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37F4BB9-B685-4893-8DF6-1B68462965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0481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ABCA90-88B9-334E-92C7-355CF0F321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B999E-10EC-0F47-9421-8C0A99CB10E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E2C447-2580-45FA-B9BA-EDDAA712A144}" type="datetimeFigureOut">
              <a:rPr lang="en-US" altLang="en-US"/>
              <a:pPr>
                <a:defRPr/>
              </a:pPr>
              <a:t>5/26/2022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0F04C90-8E64-7349-B77E-D6B033A471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BB82FF5-D41A-3144-8A68-B8DF21D1D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CFDF8-7AEA-0949-BB64-E07E9446E9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F2FDA-D859-7648-9B08-6D28A89B5E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DDB7708-18B9-4B26-AA7F-3853622CC6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2305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67c0eb5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c67c0eb5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g2c67c0eb58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8098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9603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7201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0895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6311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3100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172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57588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6103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67c0eb5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c67c0eb5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g2c67c0eb58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866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8523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6375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8722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7318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4889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7569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5960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67c0eb5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67c0eb5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2c67c0eb58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9525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1F63E-2870-417C-9F08-C7BEA7BC8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6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1E7AE-BBE2-41ED-B985-4B46ED07C3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00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2C492-A9F8-4397-A0A5-064A5EB839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32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rand Purple Content Slide">
  <p:cSld name="1_Brand Purple Content Slide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6146850"/>
            <a:ext cx="9144000" cy="711300"/>
          </a:xfrm>
          <a:prstGeom prst="rect">
            <a:avLst/>
          </a:prstGeom>
          <a:solidFill>
            <a:srgbClr val="70208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" name="Google Shape;20;p4" descr="Intellus Learning Open Courses Logo" title="Intellus Learning Open Courses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74175" y="6146800"/>
            <a:ext cx="2133601" cy="7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4" descr="Creative Commons Attribution 4.0 International License" title="CC-B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3350" y="6620164"/>
            <a:ext cx="977125" cy="182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4628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ight Purple Content Slide">
  <p:cSld name="1_Light Purple Content Slide"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>
            <a:off x="0" y="6146850"/>
            <a:ext cx="9144000" cy="711300"/>
          </a:xfrm>
          <a:prstGeom prst="rect">
            <a:avLst/>
          </a:prstGeom>
          <a:solidFill>
            <a:srgbClr val="9600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0" name="Google Shape;30;p6" descr="Intellus Learning Open Courses Logo" title="Intellus Learning Open Courses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74175" y="6146800"/>
            <a:ext cx="2133601" cy="7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" name="Google Shape;32;p6" descr="Creative Commons Attribution 4.0 International License" title="CC-B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3350" y="6620164"/>
            <a:ext cx="977125" cy="182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967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0452-C061-4585-8F56-92B162D292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64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E6F73-16FD-49B6-83C0-CB6A29AAB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628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2D36A-B32A-4001-A1A7-41B16078FB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91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D4F8D-77D6-42C8-8C66-72F47418A7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51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A40FA-ABD5-4C5D-B311-613FEDCF65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17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F95E1-C609-4F0F-912C-DA49B10F0D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66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2D41-F171-44B7-B8CA-683D7C825F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485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0EEFC-BBE5-460D-8900-50E2237FE1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32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A1432-9DC8-7940-ABD1-027AD952B6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72AA-CB89-E240-8481-903F7AEB6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1F64-6D8E-7D4A-8214-C0D080A52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08E95FF-07F4-4377-8B6A-A32130B0FE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0" r:id="rId1"/>
    <p:sldLayoutId id="2147484261" r:id="rId2"/>
    <p:sldLayoutId id="2147484262" r:id="rId3"/>
    <p:sldLayoutId id="2147484263" r:id="rId4"/>
    <p:sldLayoutId id="2147484264" r:id="rId5"/>
    <p:sldLayoutId id="2147484265" r:id="rId6"/>
    <p:sldLayoutId id="2147484266" r:id="rId7"/>
    <p:sldLayoutId id="2147484267" r:id="rId8"/>
    <p:sldLayoutId id="2147484268" r:id="rId9"/>
    <p:sldLayoutId id="2147484269" r:id="rId10"/>
    <p:sldLayoutId id="2147484270" r:id="rId11"/>
    <p:sldLayoutId id="2147484275" r:id="rId12"/>
    <p:sldLayoutId id="2147484276" r:id="rId13"/>
  </p:sldLayoutIdLst>
  <p:hf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965723" y="3505200"/>
            <a:ext cx="5222081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50" b="1"/>
              <a:t>Module Overview</a:t>
            </a:r>
          </a:p>
        </p:txBody>
      </p:sp>
      <p:sp>
        <p:nvSpPr>
          <p:cNvPr id="4" name="Title 7">
            <a:extLst>
              <a:ext uri="{FF2B5EF4-FFF2-40B4-BE49-F238E27FC236}">
                <a16:creationId xmlns:a16="http://schemas.microsoft.com/office/drawing/2014/main" id="{2B161339-E490-6848-8EFF-6F7959BEDE8A}"/>
              </a:ext>
            </a:extLst>
          </p:cNvPr>
          <p:cNvSpPr txBox="1">
            <a:spLocks/>
          </p:cNvSpPr>
          <p:nvPr/>
        </p:nvSpPr>
        <p:spPr bwMode="auto">
          <a:xfrm>
            <a:off x="319088" y="2301479"/>
            <a:ext cx="851773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Leading the Way: </a:t>
            </a:r>
            <a:br>
              <a:rPr lang="en-US" sz="3000" b="1">
                <a:ea typeface="+mj-ea"/>
                <a:cs typeface="+mj-cs"/>
              </a:rPr>
            </a:br>
            <a:r>
              <a:rPr lang="en-US" sz="3000" b="1">
                <a:ea typeface="+mj-ea"/>
                <a:cs typeface="+mj-cs"/>
              </a:rPr>
              <a:t>The Progressive Movement, 1890-1920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6780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36997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During the Progressive Era, racial mob violence against African-Americans permeated much of the “New South.”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 Guided by two leaders, </a:t>
            </a:r>
            <a:r>
              <a:rPr lang="en-US" altLang="en-US" sz="1875" b="1"/>
              <a:t>Booker T. Washington</a:t>
            </a:r>
            <a:r>
              <a:rPr lang="en-US" altLang="en-US" sz="1875"/>
              <a:t> and </a:t>
            </a:r>
            <a:r>
              <a:rPr lang="en-US" altLang="en-US" sz="1875" b="1"/>
              <a:t>W.E.B. Du Bois</a:t>
            </a:r>
            <a:r>
              <a:rPr lang="en-US" altLang="en-US" sz="1875"/>
              <a:t>, African-Americans strove for greater rights and economic opportunity.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6746153-4A5E-194D-A2B6-802ABC0BE810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The early movement for African-American civil rights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937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36997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Booker T. Washington proposed the </a:t>
            </a:r>
            <a:r>
              <a:rPr lang="en-US" altLang="en-US" sz="1875" b="1"/>
              <a:t>Atlanta Compromise</a:t>
            </a:r>
            <a:r>
              <a:rPr lang="en-US" altLang="en-US" sz="1875"/>
              <a:t>, calling upon African-Americans to work diligently for their own prosperity. He argued that social and economic growth, even within a segregated society, would help more African-Americans to eventually achieve equality.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Many African-Americans disagreed with Washington’s approach, asserting that immediate advocacy for rights was necessary.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47043C0-E258-8B4B-88C8-FA16DD8E20D4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The Atlanta Compromise 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1659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36997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In 1905, W.E.B. Du Bois, the first African-American to earn a doctorate from Harvard, emerged as the leader of the </a:t>
            </a:r>
            <a:r>
              <a:rPr lang="en-US" altLang="en-US" sz="1875" b="1"/>
              <a:t>Niagara Movement</a:t>
            </a:r>
            <a:r>
              <a:rPr lang="en-US" altLang="en-US" sz="1875"/>
              <a:t>, which advocated for a more direct path towards equality. The movement drew on the political leadership and litigation skills of the educated black elite.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Dubois led the drafting of the </a:t>
            </a:r>
            <a:r>
              <a:rPr lang="en-US" altLang="ja-JP" sz="1875" b="1"/>
              <a:t>Declaration of Principles</a:t>
            </a:r>
            <a:r>
              <a:rPr lang="en-US" altLang="ja-JP" sz="1875"/>
              <a:t>, which called for immediate political, economic, and social equality for African-Americans. </a:t>
            </a:r>
            <a:endParaRPr lang="en-US" altLang="en-US" sz="1875"/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The Niagara Movement laid the groundwork for the creation of the </a:t>
            </a:r>
            <a:r>
              <a:rPr lang="en-US" altLang="en-US" sz="1875" b="1"/>
              <a:t>National Association for the Advancement of Colored People </a:t>
            </a:r>
            <a:r>
              <a:rPr lang="en-US" altLang="en-US" sz="1875"/>
              <a:t>(</a:t>
            </a:r>
            <a:r>
              <a:rPr lang="en-US" altLang="en-US" sz="1875" b="1"/>
              <a:t>NAACP</a:t>
            </a:r>
            <a:r>
              <a:rPr lang="en-US" altLang="en-US" sz="1875"/>
              <a:t>) in 1909.</a:t>
            </a:r>
          </a:p>
        </p:txBody>
      </p:sp>
      <p:sp>
        <p:nvSpPr>
          <p:cNvPr id="4" name="Title 5"/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000" b="1">
                <a:solidFill>
                  <a:srgbClr val="000000"/>
                </a:solidFill>
                <a:ea typeface="ＭＳ Ｐゴシック" panose="020B0600070205080204" pitchFamily="34" charset="-128"/>
              </a:rPr>
              <a:t>The Niagara Movement and the NAACP</a:t>
            </a:r>
            <a:endParaRPr lang="en-US" altLang="en-US" sz="3000" b="1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061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866CB-AA02-9843-85A1-3975C9D4A152}"/>
              </a:ext>
            </a:extLst>
          </p:cNvPr>
          <p:cNvSpPr txBox="1">
            <a:spLocks/>
          </p:cNvSpPr>
          <p:nvPr/>
        </p:nvSpPr>
        <p:spPr bwMode="auto">
          <a:xfrm>
            <a:off x="736997" y="1901429"/>
            <a:ext cx="7852172" cy="343971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en-US" sz="1875" dirty="0"/>
              <a:t>After re-election in 1904, President Theodore Roosevelt moved quickly to enact his own brand of progressivism, which he called the </a:t>
            </a:r>
            <a:r>
              <a:rPr lang="en-US" sz="1875" b="1" dirty="0"/>
              <a:t>Square Deal</a:t>
            </a:r>
            <a:r>
              <a:rPr lang="en-US" sz="1875" dirty="0"/>
              <a:t>.</a:t>
            </a:r>
          </a:p>
          <a:p>
            <a:pPr marL="342900" indent="-342900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Public health laws included the </a:t>
            </a:r>
            <a:r>
              <a:rPr lang="en-US" sz="1875" b="1" dirty="0"/>
              <a:t>Meat Inspection Act of 1906</a:t>
            </a:r>
            <a:r>
              <a:rPr lang="en-US" sz="1875" dirty="0"/>
              <a:t>, which established a system of government inspection for meat products, and the </a:t>
            </a:r>
            <a:r>
              <a:rPr lang="en-US" sz="1875" b="1" dirty="0"/>
              <a:t>Pure Food and Drug Act of 1906</a:t>
            </a:r>
            <a:r>
              <a:rPr lang="en-US" sz="1875" dirty="0"/>
              <a:t>, requiring labels on all food and drug products that clearly stated the materials in the product.</a:t>
            </a:r>
          </a:p>
          <a:p>
            <a:pPr marL="342900" indent="-342900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Roosevelt led efforts to protect nearly 230 million acres of </a:t>
            </a:r>
            <a:r>
              <a:rPr lang="en-US" sz="1875" b="1" dirty="0"/>
              <a:t>public lands</a:t>
            </a:r>
            <a:r>
              <a:rPr lang="en-US" sz="1875" dirty="0"/>
              <a:t>.</a:t>
            </a:r>
            <a:r>
              <a:rPr lang="en-US" sz="1875" b="1" dirty="0"/>
              <a:t> </a:t>
            </a:r>
          </a:p>
          <a:p>
            <a:pPr marL="342900" indent="-342900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He also signed legislation on issues such as factory inspections, child labor, and business regulations. </a:t>
            </a:r>
          </a:p>
        </p:txBody>
      </p:sp>
      <p:sp>
        <p:nvSpPr>
          <p:cNvPr id="4" name="Title 5"/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000" b="1">
                <a:ea typeface="ＭＳ Ｐゴシック" panose="020B0600070205080204" pitchFamily="34" charset="-128"/>
              </a:rPr>
              <a:t>The Square Deal</a:t>
            </a:r>
          </a:p>
        </p:txBody>
      </p:sp>
    </p:spTree>
    <p:extLst>
      <p:ext uri="{BB962C8B-B14F-4D97-AF65-F5344CB8AC3E}">
        <p14:creationId xmlns:p14="http://schemas.microsoft.com/office/powerpoint/2010/main" val="3435312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altLang="en-US" b="1">
                <a:ea typeface="ＭＳ Ｐゴシック" panose="020B0600070205080204" pitchFamily="34" charset="-128"/>
              </a:rPr>
              <a:t>The Trustbuster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33425" y="1931194"/>
            <a:ext cx="8115300" cy="292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Roosevelt’</a:t>
            </a:r>
            <a:r>
              <a:rPr lang="en-US" altLang="ja-JP" sz="1875"/>
              <a:t>s  initial Progressive goal for his presidency was to eliminate business trusts.</a:t>
            </a:r>
          </a:p>
          <a:p>
            <a:pPr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In order to counter the recent trend of a wave of mergers and the creation of mega-corporations, Roosevelt created the </a:t>
            </a:r>
            <a:r>
              <a:rPr lang="en-US" altLang="en-US" sz="1875" b="1"/>
              <a:t>Department of Commerce and Labor </a:t>
            </a:r>
            <a:r>
              <a:rPr lang="en-US" altLang="en-US" sz="1875"/>
              <a:t>in 1903 to investigate trusts. It filed the first antitrust suit against the Northern Securities Trust  Company. Roosevelt’s administration initiated over two dozen successful anti-trust suits, earning Roosevelt the nickname “</a:t>
            </a:r>
            <a:r>
              <a:rPr lang="en-US" altLang="ja-JP" sz="1875"/>
              <a:t>the Trustbuster.”</a:t>
            </a:r>
          </a:p>
          <a:p>
            <a:pPr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Roosevelt did not consider all trusts to be dangerous. “</a:t>
            </a:r>
            <a:r>
              <a:rPr lang="en-US" altLang="ja-JP" sz="1875"/>
              <a:t>Good” trusts used their power in the marketplace to cheaply deliver goods and services to customers. </a:t>
            </a:r>
            <a:endParaRPr lang="en-US" altLang="en-US" sz="1875"/>
          </a:p>
        </p:txBody>
      </p:sp>
    </p:spTree>
    <p:extLst>
      <p:ext uri="{BB962C8B-B14F-4D97-AF65-F5344CB8AC3E}">
        <p14:creationId xmlns:p14="http://schemas.microsoft.com/office/powerpoint/2010/main" val="3061029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89520-0BB4-5347-9CA2-188363B500BB}"/>
              </a:ext>
            </a:extLst>
          </p:cNvPr>
          <p:cNvSpPr txBox="1">
            <a:spLocks/>
          </p:cNvSpPr>
          <p:nvPr/>
        </p:nvSpPr>
        <p:spPr bwMode="auto">
          <a:xfrm>
            <a:off x="732235" y="1901429"/>
            <a:ext cx="8131969" cy="343971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en-US" sz="1875" dirty="0"/>
              <a:t>William Howard Taft began his presidency by following in the reform footsteps of President Roosevelt's progressive agenda: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passage of the </a:t>
            </a:r>
            <a:r>
              <a:rPr lang="en-US" sz="1875" b="1" dirty="0"/>
              <a:t>Mann-Elkins Act of 1910</a:t>
            </a:r>
            <a:r>
              <a:rPr lang="en-US" sz="1875" dirty="0"/>
              <a:t>,</a:t>
            </a:r>
            <a:r>
              <a:rPr lang="en-US" sz="1875" b="1" dirty="0"/>
              <a:t> </a:t>
            </a:r>
            <a:r>
              <a:rPr lang="en-US" sz="1875" dirty="0"/>
              <a:t>which extended the authority of the Interstate Commerce Commission over telephones and telegraphs. 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creation of the </a:t>
            </a:r>
            <a:r>
              <a:rPr lang="en-US" sz="1875" b="1" dirty="0"/>
              <a:t>U.S. Chamber of Commerce in 1912</a:t>
            </a:r>
            <a:r>
              <a:rPr lang="en-US" sz="1875" dirty="0"/>
              <a:t>, viewed by many as an attempt to offset the influence of the labor union movement. 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adoption of civil service and railroad reforms. 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dirty="0"/>
              <a:t>initiation of twice as many </a:t>
            </a:r>
            <a:r>
              <a:rPr lang="en-US" sz="1875" b="1" dirty="0"/>
              <a:t>antitrust suits </a:t>
            </a:r>
            <a:r>
              <a:rPr lang="en-US" sz="1875" dirty="0"/>
              <a:t>against big business monopolies. </a:t>
            </a:r>
          </a:p>
          <a:p>
            <a:pPr eaLnBrk="1" hangingPunct="1">
              <a:spcAft>
                <a:spcPts val="450"/>
              </a:spcAft>
              <a:defRPr/>
            </a:pPr>
            <a:endParaRPr lang="en-US" sz="1875" dirty="0"/>
          </a:p>
          <a:p>
            <a:pPr eaLnBrk="1" hangingPunct="1">
              <a:spcAft>
                <a:spcPts val="450"/>
              </a:spcAft>
              <a:defRPr/>
            </a:pPr>
            <a:endParaRPr lang="en-US" sz="1875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43DD7BFA-97AE-2545-A665-310503313156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The Taft presidency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5670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26282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President Woodrow Wilson introduced the </a:t>
            </a:r>
            <a:r>
              <a:rPr lang="en-US" altLang="en-US" sz="1875" b="1"/>
              <a:t>New Freedom </a:t>
            </a:r>
            <a:r>
              <a:rPr lang="en-US" altLang="en-US" sz="1875"/>
              <a:t>agenda. He advocated regulating banks and big businesses and lowering tariff rates to increase international trade.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The </a:t>
            </a:r>
            <a:r>
              <a:rPr lang="en-US" altLang="en-US" sz="1875" b="1"/>
              <a:t>Sixteenth Amendment </a:t>
            </a:r>
            <a:r>
              <a:rPr lang="en-US" altLang="en-US" sz="1875"/>
              <a:t>and the </a:t>
            </a:r>
            <a:r>
              <a:rPr lang="en-US" altLang="en-US" sz="1875" b="1"/>
              <a:t>Revenue Act of 1913</a:t>
            </a:r>
            <a:r>
              <a:rPr lang="en-US" altLang="en-US" sz="1875"/>
              <a:t> reinstated the federal income tax and lowered tariff rates.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Late in 1913, Wilson signed the </a:t>
            </a:r>
            <a:r>
              <a:rPr lang="en-US" altLang="en-US" sz="1875" b="1"/>
              <a:t>Federal Reserve Act </a:t>
            </a:r>
            <a:r>
              <a:rPr lang="en-US" altLang="en-US" sz="1875"/>
              <a:t>to regulate the banking industry and establish a federal banking system with control over interest rates. The new system was regulated by the appointed </a:t>
            </a:r>
            <a:r>
              <a:rPr lang="en-US" altLang="en-US" sz="1875" b="1"/>
              <a:t>Federal Reserve Board</a:t>
            </a:r>
            <a:r>
              <a:rPr lang="en-US" altLang="en-US" sz="1875"/>
              <a:t>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/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000" b="1">
                <a:ea typeface="ＭＳ Ｐゴシック" panose="020B0600070205080204" pitchFamily="34" charset="-128"/>
              </a:rPr>
              <a:t>Wilson’</a:t>
            </a:r>
            <a:r>
              <a:rPr lang="en-US" altLang="ja-JP" sz="3000" b="1">
                <a:ea typeface="ＭＳ Ｐゴシック" panose="020B0600070205080204" pitchFamily="34" charset="-128"/>
              </a:rPr>
              <a:t>s New Freedom</a:t>
            </a:r>
            <a:endParaRPr lang="en-US" altLang="en-US" sz="3000" b="1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4910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21519" y="1902619"/>
            <a:ext cx="7852172" cy="3439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In 1914, the </a:t>
            </a:r>
            <a:r>
              <a:rPr lang="en-US" altLang="en-US" sz="1875" b="1"/>
              <a:t>Clayton Antitrust Act </a:t>
            </a:r>
            <a:r>
              <a:rPr lang="en-US" altLang="en-US" sz="1875"/>
              <a:t>expanded the power of the original </a:t>
            </a:r>
            <a:r>
              <a:rPr lang="en-US" altLang="en-US" sz="1875" b="1"/>
              <a:t>Sherman</a:t>
            </a:r>
            <a:r>
              <a:rPr lang="en-US" altLang="en-US" sz="1875"/>
              <a:t> </a:t>
            </a:r>
            <a:r>
              <a:rPr lang="en-US" altLang="en-US" sz="1875" b="1"/>
              <a:t>Antitrust</a:t>
            </a:r>
            <a:r>
              <a:rPr lang="en-US" altLang="en-US" sz="1875"/>
              <a:t> </a:t>
            </a:r>
            <a:r>
              <a:rPr lang="en-US" altLang="en-US" sz="1875" b="1"/>
              <a:t>Act</a:t>
            </a:r>
            <a:r>
              <a:rPr lang="en-US" altLang="en-US" sz="1875"/>
              <a:t> to allow for greater investigation and dismantling of monopolies.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Before re-election in 1916, President Wilson the </a:t>
            </a:r>
            <a:r>
              <a:rPr lang="en-US" altLang="en-US" sz="1875" b="1"/>
              <a:t>Keating-Owen Child Labor Act. </a:t>
            </a:r>
            <a:endParaRPr lang="en-US" altLang="en-US" sz="1875"/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World War I (1914-1918) ended the reforms of the Progressive Era. </a:t>
            </a: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2AB90A7-17AA-B848-BA8F-08EB4968EC4D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Final vestiges of progressivism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6865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97706" y="1920478"/>
            <a:ext cx="7849791" cy="3073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Read the syllabus or schedule of assignments regularly. 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Understand key terms; look up and define all unfamiliar words and terms.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Take notes on your readings, assigned media, and lectures. 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As appropriate, work all questions and/or problems assigned and as many additional questions and/or problems as possible.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Discuss topics with classmates. 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Frequently review your notes. Make flow charts and outlines from your notes to help you study for assessments. 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r>
              <a:rPr lang="en-US" altLang="en-US" sz="1875">
                <a:solidFill>
                  <a:srgbClr val="000000"/>
                </a:solidFill>
              </a:rPr>
              <a:t>Complete all course assessments.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41960" y="1095375"/>
            <a:ext cx="42907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00"/>
                </a:solidFill>
              </a:rPr>
              <a:t>How to study this module</a:t>
            </a:r>
          </a:p>
        </p:txBody>
      </p:sp>
    </p:spTree>
    <p:extLst>
      <p:ext uri="{BB962C8B-B14F-4D97-AF65-F5344CB8AC3E}">
        <p14:creationId xmlns:p14="http://schemas.microsoft.com/office/powerpoint/2010/main" val="3489982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29F0B-262D-414A-B6DC-12FB22CA89EC}"/>
              </a:ext>
            </a:extLst>
          </p:cNvPr>
          <p:cNvSpPr txBox="1">
            <a:spLocks/>
          </p:cNvSpPr>
          <p:nvPr/>
        </p:nvSpPr>
        <p:spPr bwMode="auto">
          <a:xfrm>
            <a:off x="726282" y="1901429"/>
            <a:ext cx="7852172" cy="343971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spcAft>
                <a:spcPts val="900"/>
              </a:spcAft>
              <a:defRPr/>
            </a:pPr>
            <a:r>
              <a:rPr lang="en-US" sz="1875" b="1" dirty="0"/>
              <a:t>Muckrakers</a:t>
            </a:r>
            <a:r>
              <a:rPr lang="en-US" sz="1875" dirty="0"/>
              <a:t> were a group of journalists and writers who exposed problems in American society. Their sensational stories urged the public to take action on issues such as: </a:t>
            </a:r>
          </a:p>
          <a:p>
            <a:pPr marL="257175" indent="-257175" eaLnBrk="1" hangingPunct="1">
              <a:spcAft>
                <a:spcPts val="900"/>
              </a:spcAft>
              <a:buFont typeface="Arial"/>
              <a:buChar char="•"/>
              <a:defRPr/>
            </a:pPr>
            <a:r>
              <a:rPr lang="en-US" sz="1875" dirty="0"/>
              <a:t>child labor</a:t>
            </a:r>
          </a:p>
          <a:p>
            <a:pPr marL="257175" indent="-257175" eaLnBrk="1" hangingPunct="1">
              <a:spcAft>
                <a:spcPts val="900"/>
              </a:spcAft>
              <a:buFont typeface="Arial"/>
              <a:buChar char="•"/>
              <a:defRPr/>
            </a:pPr>
            <a:r>
              <a:rPr lang="en-US" sz="1875" dirty="0"/>
              <a:t>working conditions and worker safety </a:t>
            </a:r>
          </a:p>
          <a:p>
            <a:pPr marL="257175" indent="-257175" eaLnBrk="1" hangingPunct="1">
              <a:spcAft>
                <a:spcPts val="900"/>
              </a:spcAft>
              <a:buFont typeface="Arial"/>
              <a:buChar char="•"/>
              <a:defRPr/>
            </a:pPr>
            <a:r>
              <a:rPr lang="en-US" sz="1875" dirty="0"/>
              <a:t>education </a:t>
            </a:r>
          </a:p>
          <a:p>
            <a:pPr marL="257175" indent="-257175" eaLnBrk="1" hangingPunct="1">
              <a:spcAft>
                <a:spcPts val="900"/>
              </a:spcAft>
              <a:buFont typeface="Arial"/>
              <a:buChar char="•"/>
              <a:defRPr/>
            </a:pPr>
            <a:r>
              <a:rPr lang="en-US" sz="1875" dirty="0"/>
              <a:t>housing</a:t>
            </a:r>
          </a:p>
          <a:p>
            <a:pPr marL="257175" indent="-257175" eaLnBrk="1" hangingPunct="1">
              <a:spcAft>
                <a:spcPts val="900"/>
              </a:spcAft>
              <a:buFont typeface="Arial"/>
              <a:buChar char="•"/>
              <a:defRPr/>
            </a:pPr>
            <a:r>
              <a:rPr lang="en-US" sz="1875" dirty="0"/>
              <a:t>public health</a:t>
            </a:r>
          </a:p>
          <a:p>
            <a:pPr marL="257175" indent="-257175" eaLnBrk="1" hangingPunct="1">
              <a:spcAft>
                <a:spcPts val="900"/>
              </a:spcAft>
              <a:buFont typeface="Arial"/>
              <a:buChar char="•"/>
              <a:defRPr/>
            </a:pPr>
            <a:r>
              <a:rPr lang="en-US" sz="1875" dirty="0"/>
              <a:t>food safety </a:t>
            </a:r>
          </a:p>
          <a:p>
            <a:pPr eaLnBrk="1" hangingPunct="1">
              <a:spcAft>
                <a:spcPts val="450"/>
              </a:spcAft>
              <a:defRPr/>
            </a:pPr>
            <a:endParaRPr lang="en-US" sz="1950" dirty="0"/>
          </a:p>
          <a:p>
            <a:pPr eaLnBrk="1" hangingPunct="1">
              <a:spcAft>
                <a:spcPts val="450"/>
              </a:spcAft>
              <a:defRPr/>
            </a:pPr>
            <a:endParaRPr lang="en-US" sz="1950" dirty="0"/>
          </a:p>
          <a:p>
            <a:pPr eaLnBrk="1" hangingPunct="1">
              <a:spcAft>
                <a:spcPts val="450"/>
              </a:spcAft>
              <a:defRPr/>
            </a:pPr>
            <a:endParaRPr lang="en-US" sz="1950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C06AF5CC-27EB-D443-B4C8-68963B28A9DB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Muckrakers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2903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26282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 b="1"/>
              <a:t>Progressives</a:t>
            </a:r>
            <a:r>
              <a:rPr lang="en-US" altLang="en-US" sz="1875"/>
              <a:t> sought to advance the spread of democracy, improve efficiency in government and industry, and promote social reform.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The movement included men and women, minorities, labor unions, medical professionals, academics, journalists, and urban and rural dwellers.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Their </a:t>
            </a:r>
            <a:r>
              <a:rPr lang="en-US" altLang="en-US" sz="1875" b="1"/>
              <a:t>uniting principles </a:t>
            </a:r>
            <a:r>
              <a:rPr lang="en-US" altLang="en-US" sz="1875"/>
              <a:t>were: perfection of democracy, balance of democracy with an emphasis on efficiency, reliance on science and technology, and deference to the expertise of professionals.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A74C8C22-BBA0-E142-97A8-AF71A0FF414F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Progressivism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8919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2C07D-6B46-344A-848D-D3D1ABCC1EB4}"/>
              </a:ext>
            </a:extLst>
          </p:cNvPr>
          <p:cNvSpPr txBox="1">
            <a:spLocks/>
          </p:cNvSpPr>
          <p:nvPr/>
        </p:nvSpPr>
        <p:spPr bwMode="auto">
          <a:xfrm>
            <a:off x="736997" y="1901429"/>
            <a:ext cx="7852172" cy="343971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en-US" sz="1875" dirty="0"/>
              <a:t>The Progressives advanced their agenda of direct democracy through the passage of a series of state-level election reforms.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b="1" dirty="0"/>
              <a:t>direct primary: </a:t>
            </a:r>
            <a:r>
              <a:rPr lang="en-US" sz="1875" dirty="0"/>
              <a:t>allowing party members to vote directly for a candidate, with the nomination going to the one with the most votes.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b="1" dirty="0"/>
              <a:t>initiative</a:t>
            </a:r>
            <a:r>
              <a:rPr lang="en-US" sz="1875" dirty="0"/>
              <a:t>: permitting voters to enact legislation by petitioning  to place an idea on the ballot.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b="1" dirty="0"/>
              <a:t>referendum</a:t>
            </a:r>
            <a:r>
              <a:rPr lang="en-US" sz="1875" dirty="0"/>
              <a:t>: counteracting legislation by putting an existing law on the ballot for voters to either affirm or reject. </a:t>
            </a:r>
          </a:p>
          <a:p>
            <a:pPr marL="257175" indent="-257175" eaLnBrk="1" hangingPunct="1">
              <a:spcAft>
                <a:spcPts val="450"/>
              </a:spcAft>
              <a:buFont typeface="Arial"/>
              <a:buChar char="•"/>
              <a:defRPr/>
            </a:pPr>
            <a:r>
              <a:rPr lang="en-US" sz="1875" b="1" dirty="0"/>
              <a:t>recall: </a:t>
            </a:r>
            <a:r>
              <a:rPr lang="en-US" sz="1875" dirty="0"/>
              <a:t>permitting citizens to remove a public official from office through a process of petition and vote.</a:t>
            </a:r>
          </a:p>
          <a:p>
            <a:pPr eaLnBrk="1" hangingPunct="1">
              <a:spcAft>
                <a:spcPts val="450"/>
              </a:spcAft>
              <a:defRPr/>
            </a:pPr>
            <a:endParaRPr lang="en-US" sz="1950" dirty="0"/>
          </a:p>
          <a:p>
            <a:pPr eaLnBrk="1" hangingPunct="1">
              <a:spcAft>
                <a:spcPts val="450"/>
              </a:spcAft>
              <a:defRPr/>
            </a:pPr>
            <a:endParaRPr lang="en-US" sz="1950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B1A4D6B6-6631-3A41-A5AD-FC631AB27D43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Expanding democracy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234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26282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Progressives lobbied for approval of the </a:t>
            </a:r>
            <a:r>
              <a:rPr lang="en-US" altLang="en-US" sz="1875" b="1"/>
              <a:t>Seventeenth Amendment to the U.S. Constitution</a:t>
            </a:r>
            <a:r>
              <a:rPr lang="en-US" altLang="en-US" sz="1875"/>
              <a:t>, which mandated the direct election of U.S. senators.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Progressives fought to rid politics of inefficiency, waste, and corruption. They pushed for the adoption of the </a:t>
            </a:r>
            <a:r>
              <a:rPr lang="en-US" altLang="en-US" sz="1875" b="1"/>
              <a:t>commission system</a:t>
            </a:r>
            <a:r>
              <a:rPr lang="en-US" altLang="en-US" sz="1875"/>
              <a:t>,</a:t>
            </a:r>
            <a:r>
              <a:rPr lang="en-US" altLang="en-US" sz="1875" b="1"/>
              <a:t> </a:t>
            </a:r>
            <a:r>
              <a:rPr lang="en-US" altLang="en-US" sz="1875"/>
              <a:t>which involved the election of a number of commissioners, each responsible for one specific operation of a city (water, fire, police).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Switching to a city manager form of government was another progressive reform. The </a:t>
            </a:r>
            <a:r>
              <a:rPr lang="en-US" altLang="en-US" sz="1875" b="1"/>
              <a:t>city manager system </a:t>
            </a:r>
            <a:r>
              <a:rPr lang="en-US" altLang="en-US" sz="1875"/>
              <a:t>separated the daily operations of a city from both the electoral process and political parties.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899B346-1B0D-954A-B389-7A4F98B0CDE2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Progressive efficiency reforms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188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26282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Robert La Follette promoted the </a:t>
            </a:r>
            <a:r>
              <a:rPr lang="en-US" altLang="en-US" sz="1875" b="1"/>
              <a:t>Wisconsin Idea</a:t>
            </a:r>
            <a:r>
              <a:rPr lang="en-US" altLang="en-US" sz="1875"/>
              <a:t>, hiring university experts to research and advise him in drafting legislation to improve conditions in his state.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Frederick Taylor laid out his argument for increased industrial efficiency though improvements in human productivity in his book, </a:t>
            </a:r>
            <a:r>
              <a:rPr lang="en-US" altLang="en-US" sz="1875" i="1"/>
              <a:t>The Principles of Scientific Management.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 b="1"/>
              <a:t>Taylorism </a:t>
            </a:r>
            <a:r>
              <a:rPr lang="en-US" altLang="en-US" sz="1875"/>
              <a:t>became known as a time-management principle with an emphasis on efficiency, science, and reliance on experts.</a:t>
            </a:r>
            <a:endParaRPr lang="en-US" altLang="en-US" sz="1875" b="1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F6EABDF-A13F-1C40-B689-C0A64F8B68EC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Progressive expertise and efficiency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725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26282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Social reformers organized the </a:t>
            </a:r>
            <a:r>
              <a:rPr lang="en-US" altLang="en-US" sz="1875" b="1"/>
              <a:t>National Child Labor Committee </a:t>
            </a:r>
            <a:r>
              <a:rPr lang="en-US" altLang="en-US" sz="1875"/>
              <a:t>in 1904. The committee advocated for new labor laws and sought to ban child labor in dangerous industries.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Progressive social reform also led to the creation of the </a:t>
            </a:r>
            <a:r>
              <a:rPr lang="en-US" altLang="en-US" sz="1875" b="1"/>
              <a:t>U.S. Children’s Bureau</a:t>
            </a:r>
            <a:r>
              <a:rPr lang="en-US" altLang="en-US" sz="1875"/>
              <a:t>, the </a:t>
            </a:r>
            <a:r>
              <a:rPr lang="en-US" altLang="en-US" sz="1875" b="1"/>
              <a:t>Fair Labor Standards Act</a:t>
            </a:r>
            <a:r>
              <a:rPr lang="en-US" altLang="en-US" sz="1875"/>
              <a:t>,</a:t>
            </a:r>
            <a:r>
              <a:rPr lang="en-US" altLang="en-US" sz="1875" b="1"/>
              <a:t> </a:t>
            </a:r>
            <a:r>
              <a:rPr lang="en-US" altLang="en-US" sz="1875"/>
              <a:t>and </a:t>
            </a:r>
            <a:r>
              <a:rPr lang="en-US" altLang="en-US" sz="1875" b="1"/>
              <a:t>workplace safety laws and codes</a:t>
            </a:r>
            <a:r>
              <a:rPr lang="en-US" altLang="en-US" sz="1875"/>
              <a:t>, addressing a limited-hour work day and working conditions.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440FBCE1-867C-D14E-A844-E03CA7CF0D8A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Social reform and labor interests 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867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33426" y="1899048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In the beginning of the twentieth century, a more radical, revolutionary breed of progressivism evolved. </a:t>
            </a:r>
            <a:r>
              <a:rPr lang="en-US" altLang="en-US" sz="1875" b="1"/>
              <a:t>Radical progressives </a:t>
            </a:r>
            <a:r>
              <a:rPr lang="en-US" altLang="en-US" sz="1875"/>
              <a:t>offered remedies that appealed to working-class people but were opposed by middle- and upper-class Americans, including mainstream progressives.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The most prominent radical movements were the 1901 </a:t>
            </a:r>
            <a:r>
              <a:rPr lang="en-US" altLang="en-US" sz="1875" b="1"/>
              <a:t>Socialist Party of America </a:t>
            </a:r>
            <a:r>
              <a:rPr lang="en-US" altLang="en-US" sz="1875"/>
              <a:t>and the 1905 </a:t>
            </a:r>
            <a:r>
              <a:rPr lang="en-US" altLang="en-US" sz="1875" b="1"/>
              <a:t>Industrial Workers of the World</a:t>
            </a:r>
            <a:r>
              <a:rPr lang="en-US" altLang="en-US" sz="1875"/>
              <a:t>. 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ACBA76F1-97EF-8442-B4BD-DE53C7F536AE}"/>
              </a:ext>
            </a:extLst>
          </p:cNvPr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>
                <a:ea typeface="+mj-ea"/>
                <a:cs typeface="+mj-cs"/>
              </a:rPr>
              <a:t>Radical progressives</a:t>
            </a:r>
            <a:endParaRPr lang="en-US" sz="3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09580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930825" y="6206977"/>
            <a:ext cx="2133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36997" y="1901429"/>
            <a:ext cx="7852172" cy="343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Women demanded the right to vote in the </a:t>
            </a:r>
            <a:r>
              <a:rPr lang="en-US" altLang="en-US" sz="1875" b="1"/>
              <a:t>Declaration of Sentiments</a:t>
            </a:r>
            <a:r>
              <a:rPr lang="en-US" altLang="en-US" sz="1875"/>
              <a:t>,</a:t>
            </a:r>
            <a:r>
              <a:rPr lang="en-US" altLang="en-US" sz="1875" b="1"/>
              <a:t> </a:t>
            </a:r>
            <a:r>
              <a:rPr lang="en-US" altLang="en-US" sz="1875"/>
              <a:t>presented</a:t>
            </a:r>
            <a:r>
              <a:rPr lang="en-US" altLang="en-US" sz="1875" b="1"/>
              <a:t> </a:t>
            </a:r>
            <a:r>
              <a:rPr lang="en-US" altLang="en-US" sz="1875"/>
              <a:t>at a convention in Seneca Falls, New York, in 1848.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In 1890, the </a:t>
            </a:r>
            <a:r>
              <a:rPr lang="en-US" altLang="en-US" sz="1875" b="1"/>
              <a:t>National American Women’s Suffrage Association</a:t>
            </a:r>
            <a:r>
              <a:rPr lang="en-US" altLang="en-US" sz="1875"/>
              <a:t>,</a:t>
            </a:r>
            <a:r>
              <a:rPr lang="en-US" altLang="en-US" sz="1875" b="1"/>
              <a:t> </a:t>
            </a:r>
            <a:r>
              <a:rPr lang="en-US" altLang="en-US" sz="1875"/>
              <a:t>organized by Elizabeth Cady Stanton and Susan B. Anthony, urged passage of a federal amendment to guarantee a women’s right to vote. 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By 1900, some western frontier states granted women the right to vote in state and local elections.</a:t>
            </a:r>
          </a:p>
          <a:p>
            <a:pPr eaLnBrk="1" hangingPunct="1">
              <a:spcBef>
                <a:spcPct val="0"/>
              </a:spcBef>
              <a:spcAft>
                <a:spcPts val="900"/>
              </a:spcAft>
              <a:buNone/>
            </a:pPr>
            <a:r>
              <a:rPr lang="en-US" altLang="en-US" sz="1875"/>
              <a:t>The </a:t>
            </a:r>
            <a:r>
              <a:rPr lang="en-US" altLang="en-US" sz="1875" b="1"/>
              <a:t>Nineteenth Amendment</a:t>
            </a:r>
            <a:r>
              <a:rPr lang="en-US" altLang="en-US" sz="1875"/>
              <a:t>, ratified in 1920, prohibited voter discrimination on the basis of sex.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r>
              <a:rPr lang="en-US" altLang="en-US" sz="1950"/>
              <a:t> </a:t>
            </a:r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  <a:p>
            <a:pPr eaLnBrk="1" hangingPunct="1">
              <a:spcBef>
                <a:spcPct val="0"/>
              </a:spcBef>
              <a:spcAft>
                <a:spcPts val="450"/>
              </a:spcAft>
              <a:buNone/>
            </a:pPr>
            <a:endParaRPr lang="en-US" altLang="en-US" sz="1950"/>
          </a:p>
        </p:txBody>
      </p:sp>
      <p:sp>
        <p:nvSpPr>
          <p:cNvPr id="4" name="Title 5"/>
          <p:cNvSpPr txBox="1">
            <a:spLocks/>
          </p:cNvSpPr>
          <p:nvPr/>
        </p:nvSpPr>
        <p:spPr bwMode="auto">
          <a:xfrm>
            <a:off x="457200" y="935831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3429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3429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6858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0287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371600" algn="ctr" defTabSz="3429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000" b="1">
                <a:ea typeface="ＭＳ Ｐゴシック" panose="020B0600070205080204" pitchFamily="34" charset="-128"/>
              </a:rPr>
              <a:t>Women’s suffrage movement</a:t>
            </a:r>
          </a:p>
        </p:txBody>
      </p:sp>
    </p:spTree>
    <p:extLst>
      <p:ext uri="{BB962C8B-B14F-4D97-AF65-F5344CB8AC3E}">
        <p14:creationId xmlns:p14="http://schemas.microsoft.com/office/powerpoint/2010/main" val="4138042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3649</TotalTime>
  <Words>1467</Words>
  <Application>Microsoft Office PowerPoint</Application>
  <PresentationFormat>On-screen Show (4:3)</PresentationFormat>
  <Paragraphs>119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Quicksand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Government</dc:title>
  <dc:creator>Fratz, Lindsey</dc:creator>
  <cp:lastModifiedBy>Lang, Jennifer R.</cp:lastModifiedBy>
  <cp:revision>156</cp:revision>
  <cp:lastPrinted>2018-01-31T01:50:56Z</cp:lastPrinted>
  <dcterms:modified xsi:type="dcterms:W3CDTF">2022-05-26T17:11:44Z</dcterms:modified>
</cp:coreProperties>
</file>