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7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96012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Aptos"/>
              </a:defRPr>
            </a:pPr>
            <a:r>
              <a:t>AN INVISIBLE WORLD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783080"/>
            <a:ext cx="76809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0">
                <a:solidFill>
                  <a:srgbClr val="BEE2E7"/>
                </a:solidFill>
                <a:latin typeface="Aptos"/>
              </a:defRPr>
            </a:pPr>
            <a:r>
              <a:t>Chapter 1 • Foundations of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514600"/>
            <a:ext cx="8046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  <a:latin typeface="Aptos"/>
              </a:defRPr>
            </a:pPr>
            <a:r>
              <a:t>From invisible microbes to clinical decision-making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088" y="3337560"/>
            <a:ext cx="7955279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DCE6EB"/>
                </a:solidFill>
                <a:latin typeface="Aptos"/>
              </a:defRPr>
            </a:pPr>
            <a:r>
              <a:t>History • Classification • Clinical relevance • Ethics</a:t>
            </a:r>
          </a:p>
        </p:txBody>
      </p:sp>
      <p:pic>
        <p:nvPicPr>
          <p:cNvPr id="7" name="Picture 6" descr="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0" y="1239818"/>
            <a:ext cx="3474719" cy="163516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183879" y="3657600"/>
            <a:ext cx="3337560" cy="1417320"/>
          </a:xfrm>
          <a:prstGeom prst="roundRect">
            <a:avLst/>
          </a:prstGeom>
          <a:solidFill>
            <a:srgbClr val="1F3D5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8183879" y="3657600"/>
            <a:ext cx="73152" cy="141732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385048" y="3794760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Big idea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5048" y="4160520"/>
            <a:ext cx="301752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Microbes are largely invisible, but their ecological, medical, and technological impact is enormous.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Medical Knowledge Beyond Europe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100" b="1">
                <a:solidFill>
                  <a:srgbClr val="132A40"/>
                </a:solidFill>
                <a:latin typeface="Aptos"/>
              </a:defRPr>
            </a:pPr>
            <a:r>
              <a:t>The chapter emphasizes a broader history of medical reasoning.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645920"/>
            <a:ext cx="5303520" cy="150876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645920"/>
            <a:ext cx="73152" cy="150876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783080"/>
            <a:ext cx="4983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al-Razi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148840"/>
            <a:ext cx="498348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Used experimental approaches in medicine, including distinguishing measles from smallpox and testing treatments.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645920"/>
            <a:ext cx="5303520" cy="150876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1645920"/>
            <a:ext cx="73152" cy="150876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73368" y="1783080"/>
            <a:ext cx="49834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Ibn Sina (Avicenna)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73368" y="2148840"/>
            <a:ext cx="498348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The Canon of Medicine described contagion, transmission by breath, and isolation of sick people.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7033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Instructor prompt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114800"/>
            <a:ext cx="104241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500" b="1">
                <a:solidFill>
                  <a:srgbClr val="132A40"/>
                </a:solidFill>
                <a:latin typeface="Aptos"/>
              </a:defRPr>
            </a:pPr>
            <a:r>
              <a:t>How does experimental reasoning differ from simply naming symptoms?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The Birth of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005840"/>
            <a:ext cx="4572000" cy="201168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1005840"/>
            <a:ext cx="73152" cy="20116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143000"/>
            <a:ext cx="4251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Antonie van Leeuwenhoek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508760"/>
            <a:ext cx="425196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191E23"/>
                </a:solidFill>
                <a:latin typeface="Aptos"/>
              </a:defRPr>
            </a:pPr>
            <a:r>
              <a:t>In 1675, using a simple but powerful microscope, he observed single-celled organisms in rainwater and described them as “animalcules.”</a:t>
            </a:r>
          </a:p>
        </p:txBody>
      </p:sp>
      <p:pic>
        <p:nvPicPr>
          <p:cNvPr id="10" name="Picture 9" descr="imag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550" y="960120"/>
            <a:ext cx="3845858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40680" y="3026664"/>
            <a:ext cx="5943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Historical microscopy / early microbiology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474720"/>
            <a:ext cx="10744200" cy="141732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40080" y="3474720"/>
            <a:ext cx="73152" cy="141732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41247" y="3611879"/>
            <a:ext cx="104241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Robert Hooke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7" y="3977639"/>
            <a:ext cx="1042416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191E23"/>
                </a:solidFill>
                <a:latin typeface="Aptos"/>
              </a:defRPr>
            </a:pPr>
            <a:r>
              <a:t>Micrographia (1665) included detailed microscopic illustrations and helped establish the term “cell” from observations of cork.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The Golden Age of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22465"/>
            <a:ext cx="3200400" cy="1978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752344"/>
            <a:ext cx="3200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Pasteur and Koch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1005840"/>
            <a:ext cx="1097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00798C"/>
                </a:solidFill>
                <a:latin typeface="Aptos"/>
              </a:defRPr>
            </a:pPr>
            <a:r>
              <a:t>1857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7800" y="1005840"/>
            <a:ext cx="1463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132A40"/>
                </a:solidFill>
                <a:latin typeface="Aptos"/>
              </a:defRPr>
            </a:pPr>
            <a:r>
              <a:t>Pasteur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1005840"/>
            <a:ext cx="46634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Fermentation caused by microorganisms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520" y="2148840"/>
            <a:ext cx="1097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00798C"/>
                </a:solidFill>
                <a:latin typeface="Aptos"/>
              </a:defRPr>
            </a:pPr>
            <a:r>
              <a:t>1860s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2148840"/>
            <a:ext cx="1463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132A40"/>
                </a:solidFill>
                <a:latin typeface="Aptos"/>
              </a:defRPr>
            </a:pPr>
            <a:r>
              <a:t>Pasteur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2148840"/>
            <a:ext cx="46634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Swan-neck flask; pasteurization; vaccines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3291840"/>
            <a:ext cx="1097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00798C"/>
                </a:solidFill>
                <a:latin typeface="Aptos"/>
              </a:defRPr>
            </a:pPr>
            <a:r>
              <a:t>1876–1883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800" y="3291840"/>
            <a:ext cx="1463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132A40"/>
                </a:solidFill>
                <a:latin typeface="Aptos"/>
              </a:defRPr>
            </a:pPr>
            <a:r>
              <a:t>Koch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3291840"/>
            <a:ext cx="46634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Anthrax, TB, and cholera organisms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4434840"/>
            <a:ext cx="1097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00798C"/>
                </a:solidFill>
                <a:latin typeface="Aptos"/>
              </a:defRPr>
            </a:pPr>
            <a:r>
              <a:t>1857–1914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7800" y="4434840"/>
            <a:ext cx="1463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132A40"/>
                </a:solidFill>
                <a:latin typeface="Aptos"/>
              </a:defRPr>
            </a:pPr>
            <a:r>
              <a:t>Golden 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4434840"/>
            <a:ext cx="46634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Rapid expansion of microbiology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Disproving Spontaneous Generation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4241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1">
                <a:solidFill>
                  <a:srgbClr val="132A40"/>
                </a:solidFill>
                <a:latin typeface="Aptos"/>
              </a:defRPr>
            </a:pPr>
            <a:r>
              <a:t>A sequence of experiments shifted microbiology toward controlled evidence.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783080"/>
            <a:ext cx="3429000" cy="27432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783080"/>
            <a:ext cx="73152" cy="27432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920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Francesco Redi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286000"/>
            <a:ext cx="3108960" cy="2103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Maggots came from flies, not spontaneous generation.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41605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475569"/>
                </a:solidFill>
                <a:latin typeface="Aptos"/>
              </a:defRPr>
            </a:pPr>
            <a:r>
              <a:t>1668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1783080"/>
            <a:ext cx="3429000" cy="27432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434840" y="1783080"/>
            <a:ext cx="73152" cy="27432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636007" y="1920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Lazzaro Spallanzani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6007" y="2286000"/>
            <a:ext cx="3108960" cy="2103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Boiled broth could remain free of microbial growth.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5152" y="41605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475569"/>
                </a:solidFill>
                <a:latin typeface="Aptos"/>
              </a:defRPr>
            </a:pPr>
            <a:r>
              <a:t>1760s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79" y="1783080"/>
            <a:ext cx="3429000" cy="2743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183879" y="1783080"/>
            <a:ext cx="73152" cy="27432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385048" y="1920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Louis Pasteur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85048" y="2286000"/>
            <a:ext cx="3108960" cy="2103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Sterilized broth remained free of microbes unless exposed to contaminated air.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94192" y="41605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475569"/>
                </a:solidFill>
                <a:latin typeface="Aptos"/>
              </a:defRPr>
            </a:pPr>
            <a:r>
              <a:t>1860s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074920"/>
            <a:ext cx="10241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 b="1">
                <a:solidFill>
                  <a:srgbClr val="00798C"/>
                </a:solidFill>
                <a:latin typeface="Aptos"/>
              </a:defRPr>
            </a:pPr>
            <a:r>
              <a:t>Conceptual shift: observation → controlled experiment → causal explanation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Germ Theory: Connecting Microbes to Disease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051560"/>
            <a:ext cx="3429000" cy="196596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1051560"/>
            <a:ext cx="73152" cy="196596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6968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Ignaz Semmelweis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1554480"/>
            <a:ext cx="3108960" cy="1325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Handwashing in obstetric clinics sharply reduced maternal deaths from puerperal fever.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051560"/>
            <a:ext cx="3429000" cy="196596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89120" y="1051560"/>
            <a:ext cx="73152" cy="196596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90288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Joseph Lister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1554480"/>
            <a:ext cx="3108960" cy="1325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Introduced antiseptic surgery, using carbolic acid to reduce surgical infection.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051560"/>
            <a:ext cx="3429000" cy="196596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92440" y="1051560"/>
            <a:ext cx="73152" cy="196596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93608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Robert Koch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1554480"/>
            <a:ext cx="3108960" cy="1325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Provided experimental evidence linking specific microbes to specific diseases; developed Koch’s postulates.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520440"/>
            <a:ext cx="20116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Clinical implication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977639"/>
            <a:ext cx="105156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500" b="1">
                <a:solidFill>
                  <a:srgbClr val="132A40"/>
                </a:solidFill>
                <a:latin typeface="Aptos"/>
              </a:defRPr>
            </a:pPr>
            <a:r>
              <a:t>Infection prevention is not separate from microbiology—it is an application of microbial causation.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Laboratory Techniques That Changed the Field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79908"/>
            <a:ext cx="4297680" cy="19378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980944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Streak plate and inoculating loop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212080" y="1005840"/>
            <a:ext cx="6035040" cy="118872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212080" y="1005840"/>
            <a:ext cx="73152" cy="118872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13248" y="114300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Agar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3248" y="1508760"/>
            <a:ext cx="5715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Fanny Angelina Hesse introduced agar as a solidifying agent for microbial growth media.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12080" y="2423160"/>
            <a:ext cx="6035040" cy="118872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212080" y="2423160"/>
            <a:ext cx="73152" cy="118872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13248" y="256032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Gram stain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13248" y="2926080"/>
            <a:ext cx="5715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Hans Christian Gram’s 1884 stain became a crucial method for differentiating bacteria.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12080" y="3840480"/>
            <a:ext cx="6035040" cy="118872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212080" y="3840480"/>
            <a:ext cx="73152" cy="118872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13248" y="397764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Isolation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3248" y="4343400"/>
            <a:ext cx="5715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Solid media and culture techniques allowed growth of pure cultures for study.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The Modern Microbiology Toolbox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9601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960120"/>
            <a:ext cx="73152" cy="13258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Microscope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463040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Magnifies microbes, cells, tissues, and specimens.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9601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34840" y="960120"/>
            <a:ext cx="73152" cy="13258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36008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Stains &amp; dyes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6008" y="1463040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Add contrast or exploit cellular differences.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0" y="9601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0" y="960120"/>
            <a:ext cx="73152" cy="132588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430768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Growth media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30768" y="1463040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Provide nutrients and selective conditions.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5603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40080" y="2560320"/>
            <a:ext cx="73152" cy="13258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41247" y="26974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Petri dish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7" y="3063239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Holds agar or other growth media.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25603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434840" y="2560320"/>
            <a:ext cx="73152" cy="13258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636008" y="26974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Test tube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36008" y="3063239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Supports broth, semisolid, or solid media.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600" y="25603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229600" y="2560320"/>
            <a:ext cx="73152" cy="13258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430768" y="26974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Inoculation loop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30768" y="3063239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Transfers and streaks microorganisms.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" y="4160520"/>
            <a:ext cx="342900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40080" y="4160520"/>
            <a:ext cx="73152" cy="132588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41247" y="42976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Bunsen burner / microincinerator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7" y="4663440"/>
            <a:ext cx="31089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Sterilizes equipment; open flames are increasingly replaced.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Louisiana Focus: Hansen’s Disease and Carville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2</a:t>
            </a:r>
          </a:p>
        </p:txBody>
      </p:sp>
      <p:pic>
        <p:nvPicPr>
          <p:cNvPr id="6" name="Picture 5" descr="image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64640"/>
            <a:ext cx="4663440" cy="10026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2660904"/>
            <a:ext cx="46634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Historical photographs associated with Hansen’s disease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77840" y="960120"/>
            <a:ext cx="5669280" cy="13716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577840" y="960120"/>
            <a:ext cx="73152" cy="13716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779007" y="1097280"/>
            <a:ext cx="5349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Carville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79007" y="1463040"/>
            <a:ext cx="53492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The national leprosarium in the continental U.S. was located in Louisiana and operated as a treatment, research, and education center.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77840" y="2560320"/>
            <a:ext cx="5669280" cy="137160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577840" y="2560320"/>
            <a:ext cx="73152" cy="13716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779007" y="2697479"/>
            <a:ext cx="5349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Stigma and isolation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9007" y="3063239"/>
            <a:ext cx="53492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Patients were often forcibly relocated and faced long-term isolation because leprosy was mistakenly believed to be highly contagious.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474720"/>
            <a:ext cx="1056132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85800" y="3474720"/>
            <a:ext cx="73152" cy="13258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86968" y="3611879"/>
            <a:ext cx="10241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Public health lesson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" y="3977639"/>
            <a:ext cx="10241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Scientific advances changed both treatment and the rationale for isolation, while advocacy helped address stigma and patient rights.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Armadillos, Ecology, and Zoonotic Disease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2</a:t>
            </a:r>
          </a:p>
        </p:txBody>
      </p:sp>
      <p:pic>
        <p:nvPicPr>
          <p:cNvPr id="6" name="Picture 5" descr="imag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16105"/>
            <a:ext cx="4389120" cy="20654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3026664"/>
            <a:ext cx="43891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Environmental and public-health context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3520" y="960120"/>
            <a:ext cx="5943600" cy="12344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303520" y="960120"/>
            <a:ext cx="73152" cy="12344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504688" y="1097280"/>
            <a:ext cx="5623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Natural host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4688" y="1463040"/>
            <a:ext cx="562356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Nine-banded armadillos can naturally harbor Mycobacterium leprae.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0" y="2423160"/>
            <a:ext cx="5943600" cy="123444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303520" y="2423160"/>
            <a:ext cx="73152" cy="123444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504688" y="2560320"/>
            <a:ext cx="5623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Reservoir and exposure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4688" y="2926080"/>
            <a:ext cx="562356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In parts of the southern U.S., armadillos may act as a natural reservoir; zoonotic transmission is rare but documented in the chapter.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03520" y="3886200"/>
            <a:ext cx="594360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03520" y="3886200"/>
            <a:ext cx="73152" cy="12344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504688" y="4023360"/>
            <a:ext cx="5623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Clinical/public-health link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04688" y="4389120"/>
            <a:ext cx="562356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Understanding ecology helps explain disease risk, prevention messages, and the need to reduce stigma.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A Diverse Approach to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100" b="1">
                <a:solidFill>
                  <a:srgbClr val="132A40"/>
                </a:solidFill>
                <a:latin typeface="Aptos"/>
              </a:defRPr>
            </a:pPr>
            <a:r>
              <a:t>Microbiology is also a social and public-health discipline.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645920"/>
            <a:ext cx="3383280" cy="1874519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645920"/>
            <a:ext cx="73152" cy="1874519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Health disparities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148840"/>
            <a:ext cx="3063240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The chapter highlights differences in infectious-disease burden, vaccination, antibiotics, and healthcare access.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1645920"/>
            <a:ext cx="3383280" cy="1874519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89120" y="1645920"/>
            <a:ext cx="73152" cy="1874519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9028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Cultural context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288" y="2148840"/>
            <a:ext cx="3063240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Public-health interventions must consider cultural settings, vaccine hesitancy, and trust.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1645920"/>
            <a:ext cx="3383280" cy="1874519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92440" y="1645920"/>
            <a:ext cx="73152" cy="1874519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9360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Historical injustice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608" y="2148840"/>
            <a:ext cx="3063240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Disease stigma and unethical research can shape trust in medicine and science.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3977639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Instructor prompt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389120"/>
            <a:ext cx="1042416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400" b="1">
                <a:solidFill>
                  <a:srgbClr val="132A40"/>
                </a:solidFill>
                <a:latin typeface="Aptos"/>
              </a:defRPr>
            </a:pPr>
            <a:r>
              <a:t>Ask: What happens to infection-control strategies when trust, access, and cultural context are ignored?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Why the Invisible World Matters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051560"/>
            <a:ext cx="3429000" cy="18288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1051560"/>
            <a:ext cx="73152" cy="18288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Everywhere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554480"/>
            <a:ext cx="31089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Microorganisms occur from boiling hot springs to deep beneath Antarctic ice.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70832" y="1051560"/>
            <a:ext cx="3429000" cy="18288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70832" y="1051560"/>
            <a:ext cx="73152" cy="18288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0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Essential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1554480"/>
            <a:ext cx="31089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Microbes support ecosystems, food webs, biofuels, medicines, and fermented foods.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01583" y="1051560"/>
            <a:ext cx="3429000" cy="182880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01583" y="1051560"/>
            <a:ext cx="73152" cy="18288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02752" y="118871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Clinical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02752" y="1554480"/>
            <a:ext cx="31089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Some microbes are harmless or beneficial; others cause disease and can be life-threatening.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338328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Teaching frame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3749039"/>
            <a:ext cx="1051560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Move students from “germs = bad” to a balanced host–microbe perspective.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Use history to show why microbiology became a clinical science.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Connect taxonomy and identification to real diagnostic decisions.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A Systematic Approach to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4241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100" b="1">
                <a:solidFill>
                  <a:srgbClr val="132A40"/>
                </a:solidFill>
                <a:latin typeface="Aptos"/>
              </a:defRPr>
            </a:pPr>
            <a:r>
              <a:t>Clinical microbiology can be organized around four recurring questions:</a:t>
            </a:r>
          </a:p>
        </p:txBody>
      </p:sp>
      <p:sp>
        <p:nvSpPr>
          <p:cNvPr id="7" name="Oval 6"/>
          <p:cNvSpPr/>
          <p:nvPr/>
        </p:nvSpPr>
        <p:spPr>
          <a:xfrm>
            <a:off x="1554480" y="1691640"/>
            <a:ext cx="914400" cy="914400"/>
          </a:xfrm>
          <a:prstGeom prst="ellipse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819656" y="190195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78892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1">
                <a:solidFill>
                  <a:srgbClr val="132A40"/>
                </a:solidFill>
                <a:latin typeface="Aptos"/>
              </a:defRPr>
            </a:pPr>
            <a:r>
              <a:t>What is it?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200400"/>
            <a:ext cx="26517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475569"/>
                </a:solidFill>
                <a:latin typeface="Aptos"/>
              </a:defRPr>
            </a:pPr>
            <a:r>
              <a:t>Classification</a:t>
            </a:r>
          </a:p>
        </p:txBody>
      </p:sp>
      <p:sp>
        <p:nvSpPr>
          <p:cNvPr id="11" name="Oval 10"/>
          <p:cNvSpPr/>
          <p:nvPr/>
        </p:nvSpPr>
        <p:spPr>
          <a:xfrm>
            <a:off x="4343400" y="1691640"/>
            <a:ext cx="914400" cy="914400"/>
          </a:xfrm>
          <a:prstGeom prst="ellipse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08576" y="190195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78892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1">
                <a:solidFill>
                  <a:srgbClr val="132A40"/>
                </a:solidFill>
                <a:latin typeface="Aptos"/>
              </a:defRPr>
            </a:pPr>
            <a:r>
              <a:t>How do we know?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3200400"/>
            <a:ext cx="26517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475569"/>
                </a:solidFill>
                <a:latin typeface="Aptos"/>
              </a:defRPr>
            </a:pPr>
            <a:r>
              <a:t>Identification</a:t>
            </a:r>
          </a:p>
        </p:txBody>
      </p:sp>
      <p:sp>
        <p:nvSpPr>
          <p:cNvPr id="15" name="Oval 14"/>
          <p:cNvSpPr/>
          <p:nvPr/>
        </p:nvSpPr>
        <p:spPr>
          <a:xfrm>
            <a:off x="7132320" y="1691640"/>
            <a:ext cx="914400" cy="914400"/>
          </a:xfrm>
          <a:prstGeom prst="ellipse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397496" y="190195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78892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1">
                <a:solidFill>
                  <a:srgbClr val="132A40"/>
                </a:solidFill>
                <a:latin typeface="Aptos"/>
              </a:defRPr>
            </a:pPr>
            <a:r>
              <a:t>Why does it matter?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3640" y="3200400"/>
            <a:ext cx="26517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475569"/>
                </a:solidFill>
                <a:latin typeface="Aptos"/>
              </a:defRPr>
            </a:pPr>
            <a:r>
              <a:t>Clinical relevance</a:t>
            </a:r>
          </a:p>
        </p:txBody>
      </p:sp>
      <p:sp>
        <p:nvSpPr>
          <p:cNvPr id="19" name="Oval 18"/>
          <p:cNvSpPr/>
          <p:nvPr/>
        </p:nvSpPr>
        <p:spPr>
          <a:xfrm>
            <a:off x="9921239" y="1691640"/>
            <a:ext cx="914400" cy="914400"/>
          </a:xfrm>
          <a:prstGeom prst="ellipse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186415" y="190195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2559" y="2788920"/>
            <a:ext cx="2651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1">
                <a:solidFill>
                  <a:srgbClr val="132A40"/>
                </a:solidFill>
                <a:latin typeface="Aptos"/>
              </a:defRPr>
            </a:pPr>
            <a:r>
              <a:t>What should we do?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59" y="3200400"/>
            <a:ext cx="26517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475569"/>
                </a:solidFill>
                <a:latin typeface="Aptos"/>
              </a:defRPr>
            </a:pPr>
            <a:r>
              <a:t>Treatment / susceptibility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343400"/>
            <a:ext cx="101498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300" b="1">
                <a:solidFill>
                  <a:srgbClr val="00798C"/>
                </a:solidFill>
                <a:latin typeface="Aptos"/>
              </a:defRPr>
            </a:pPr>
            <a:r>
              <a:t>This structure supports evidence-based decisions in infection prevention, diagnosis, and treatment.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Classifying Microorganisms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960120"/>
            <a:ext cx="2514600" cy="18288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960120"/>
            <a:ext cx="73152" cy="18288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09728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Bacteria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463040"/>
            <a:ext cx="21945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Cell structure, Gram reaction, shape, and oxygen requirements.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37560" y="960120"/>
            <a:ext cx="2514600" cy="18288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337560" y="960120"/>
            <a:ext cx="73152" cy="18288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538728" y="109728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Viruses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38728" y="1463040"/>
            <a:ext cx="21945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Not cellular; classification and identification rely on other characteristics and methods.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35040" y="960120"/>
            <a:ext cx="2514600" cy="18288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035040" y="960120"/>
            <a:ext cx="73152" cy="182880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36207" y="109728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Fungi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36207" y="1463040"/>
            <a:ext cx="21945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 major microbial group with clinical and environmental importance.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732520" y="960120"/>
            <a:ext cx="2514600" cy="182880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732520" y="960120"/>
            <a:ext cx="73152" cy="18288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933688" y="109728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Protozoa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33688" y="1463040"/>
            <a:ext cx="21945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Microbial eukaryotes included among the broad categories used in the chapter.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3291840"/>
            <a:ext cx="1097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Example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70332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100" b="1">
                <a:solidFill>
                  <a:srgbClr val="132A40"/>
                </a:solidFill>
                <a:latin typeface="Aptos"/>
              </a:defRPr>
            </a:pPr>
            <a:r>
              <a:t>Gram-positive Staphylococcus aureus is associated with skin infections; Gram-negative Escherichia coli is frequently implicated in UTIs.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How Microorganisms Are Identified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96012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960120"/>
            <a:ext cx="73152" cy="16002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Microscopy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46304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Direct visual evidence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96012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34840" y="960120"/>
            <a:ext cx="73152" cy="16002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36008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Culture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6008" y="146304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Grow organisms under controlled conditions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0" y="96012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0" y="960120"/>
            <a:ext cx="73152" cy="160020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430768" y="109728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Biochemical tests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30768" y="146304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Detect characteristic metabolic traits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92608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40080" y="2926080"/>
            <a:ext cx="73152" cy="16002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41247" y="3063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PCR / molecular methods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7" y="342900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Detect nucleic-acid signatures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34840" y="292608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434840" y="2926080"/>
            <a:ext cx="73152" cy="16002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636008" y="3063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Serology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36008" y="342900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Detect specific antigen–antibody reactions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600" y="2926080"/>
            <a:ext cx="3429000" cy="16002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229600" y="2926080"/>
            <a:ext cx="73152" cy="16002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430768" y="306324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DNA / rRNA sequencing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30768" y="3429000"/>
            <a:ext cx="310896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Identify and classify organisms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50749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0798C"/>
                </a:solidFill>
                <a:latin typeface="Aptos"/>
              </a:defRPr>
            </a:pPr>
            <a:r>
              <a:t>Clinical payoff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440680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>
                <a:solidFill>
                  <a:srgbClr val="132A40"/>
                </a:solidFill>
                <a:latin typeface="Aptos"/>
              </a:defRPr>
            </a:pPr>
            <a:r>
              <a:t>Faster, more accurate identification can support targeted treatment and improve outcomes.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Clinical Relevance: Not Every Microbe Is a Pathogen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051560"/>
            <a:ext cx="3337560" cy="201168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1051560"/>
            <a:ext cx="73152" cy="20116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6968" y="1188719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Commensal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1554480"/>
            <a:ext cx="301752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Normally present without causing disease under typical conditions.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1051560"/>
            <a:ext cx="3337560" cy="201168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34840" y="1051560"/>
            <a:ext cx="73152" cy="20116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36007" y="1188719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Pathogenic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6007" y="1554480"/>
            <a:ext cx="301752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Capable of causing disease in a susceptible host.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1051560"/>
            <a:ext cx="3337560" cy="201168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183879" y="1051560"/>
            <a:ext cx="73152" cy="20116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85048" y="1188719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Opportunistic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5048" y="1554480"/>
            <a:ext cx="301752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May cause disease when host defenses or the microbial environment change.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3520440"/>
            <a:ext cx="2103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00798C"/>
                </a:solidFill>
                <a:latin typeface="Aptos"/>
              </a:defRPr>
            </a:pPr>
            <a:r>
              <a:t>Example: C. difficile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3977639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>
                <a:solidFill>
                  <a:srgbClr val="132A40"/>
                </a:solidFill>
                <a:latin typeface="Aptos"/>
              </a:defRPr>
            </a:pPr>
            <a:r>
              <a:t>Small numbers may be present in the intestine, but antibiotic disruption of normal gut flora can allow severe diarrhea and colitis to develop.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Taxonomy: Organizing the Invisible World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pic>
        <p:nvPicPr>
          <p:cNvPr id="6" name="Picture 5" descr="image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66" y="960119"/>
            <a:ext cx="3732027" cy="2468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3118104"/>
            <a:ext cx="4572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Evolution of classification systems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40680" y="960120"/>
            <a:ext cx="5852160" cy="132588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440680" y="960120"/>
            <a:ext cx="73152" cy="13258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641848" y="1097280"/>
            <a:ext cx="5532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Taxonomy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41848" y="1463040"/>
            <a:ext cx="55321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Classification, nomenclature, and identification of microbes.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40680" y="2514600"/>
            <a:ext cx="5852160" cy="132588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440680" y="2514600"/>
            <a:ext cx="73152" cy="13258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641848" y="2651760"/>
            <a:ext cx="55321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Linnaeus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41848" y="3017520"/>
            <a:ext cx="55321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Developed a standardized hierarchy and binomial nomenclature.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794760"/>
            <a:ext cx="1065276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40080" y="3794760"/>
            <a:ext cx="73152" cy="12344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1247" y="3931920"/>
            <a:ext cx="10332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Hierarchy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7" y="4297680"/>
            <a:ext cx="103327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191E23"/>
                </a:solidFill>
                <a:latin typeface="Aptos"/>
              </a:defRPr>
            </a:pPr>
            <a:r>
              <a:t>Kingdom → Class → Order → Family → Genus → Species. Species remains the most specific/basic unit.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From Kingdoms to Phylogenies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pic>
        <p:nvPicPr>
          <p:cNvPr id="6" name="Picture 5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960120"/>
            <a:ext cx="2057400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3849624"/>
            <a:ext cx="4114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Early phylogenetic representation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74920" y="960120"/>
            <a:ext cx="6217920" cy="11430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074920" y="960120"/>
            <a:ext cx="73152" cy="11430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276088" y="1097280"/>
            <a:ext cx="5897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Haeckel (1866)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76088" y="1463040"/>
            <a:ext cx="58978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Added Protista and later Monera to earlier animal/plant groupings.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4920" y="2331720"/>
            <a:ext cx="6217920" cy="11430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074920" y="2331720"/>
            <a:ext cx="73152" cy="11430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276088" y="2468879"/>
            <a:ext cx="5897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Whittaker (1969)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76088" y="2834639"/>
            <a:ext cx="58978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Proposed five kingdoms: Animalia, Plantae, Protista, Fungi, and Monera.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74920" y="3703320"/>
            <a:ext cx="6217920" cy="11430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074920" y="3703320"/>
            <a:ext cx="73152" cy="11430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276088" y="3840480"/>
            <a:ext cx="5897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Phylogeny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76088" y="4206240"/>
            <a:ext cx="58978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Classification increasingly emphasized evolutionary relationships rather than appearance alone.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Modern Taxonomy: Three Domains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pic>
        <p:nvPicPr>
          <p:cNvPr id="6" name="Picture 5" descr="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14400"/>
            <a:ext cx="3840480" cy="384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4443984"/>
            <a:ext cx="47548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Genetics-based phylogenetic tree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0" y="914400"/>
            <a:ext cx="5577840" cy="12344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0" y="914400"/>
            <a:ext cx="73152" cy="12344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870448" y="1051560"/>
            <a:ext cx="5257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Bacteria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70448" y="1417320"/>
            <a:ext cx="5257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Prokaryotic organisms.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0" y="2377440"/>
            <a:ext cx="5577840" cy="123444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669280" y="2377440"/>
            <a:ext cx="73152" cy="123444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870448" y="2514600"/>
            <a:ext cx="5257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Archaea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70448" y="2880360"/>
            <a:ext cx="5257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Prokaryotic organisms that differ substantially from bacteria in rRNA sequences.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0" y="3840480"/>
            <a:ext cx="557784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69280" y="3840480"/>
            <a:ext cx="73152" cy="12344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870448" y="3977640"/>
            <a:ext cx="5257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Eukarya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70448" y="4343400"/>
            <a:ext cx="52578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Eukaryotic organisms.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440680"/>
            <a:ext cx="105156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132A40"/>
                </a:solidFill>
                <a:latin typeface="Aptos"/>
              </a:defRPr>
            </a:pPr>
            <a:r>
              <a:t>Modern relationships are inferred from DNA, RNA, and protein comparisons; horizontal gene transfer can complicate a simple “tree” model.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Naming Microbes: Binomial Nomenclature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332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>
                <a:solidFill>
                  <a:srgbClr val="132A40"/>
                </a:solidFill>
                <a:latin typeface="Aptos"/>
              </a:defRPr>
            </a:pPr>
            <a:r>
              <a:t>Two words create a globally standardized scientific name.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737360"/>
            <a:ext cx="3200400" cy="18288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737360"/>
            <a:ext cx="73152" cy="18288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874519"/>
            <a:ext cx="2880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Genus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240280"/>
            <a:ext cx="28803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0">
                <a:solidFill>
                  <a:srgbClr val="191E23"/>
                </a:solidFill>
                <a:latin typeface="Aptos"/>
              </a:defRPr>
            </a:pPr>
            <a:r>
              <a:t>Capitalized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1960" y="1737360"/>
            <a:ext cx="3200400" cy="18288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51960" y="1737360"/>
            <a:ext cx="73152" cy="18288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53128" y="1874519"/>
            <a:ext cx="2880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Specific epithet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53128" y="2240280"/>
            <a:ext cx="28803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0">
                <a:solidFill>
                  <a:srgbClr val="191E23"/>
                </a:solidFill>
                <a:latin typeface="Aptos"/>
              </a:defRPr>
            </a:pPr>
            <a:r>
              <a:t>Lowercase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818120" y="1737360"/>
            <a:ext cx="3200400" cy="182880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818120" y="1737360"/>
            <a:ext cx="73152" cy="182880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19288" y="1874519"/>
            <a:ext cx="28803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Format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19288" y="2240280"/>
            <a:ext cx="288036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0">
                <a:solidFill>
                  <a:srgbClr val="191E23"/>
                </a:solidFill>
                <a:latin typeface="Aptos"/>
              </a:defRPr>
            </a:pPr>
            <a:r>
              <a:t>Both italicized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8880" y="4069080"/>
            <a:ext cx="72237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3400" b="1">
                <a:solidFill>
                  <a:srgbClr val="00798C"/>
                </a:solidFill>
                <a:latin typeface="Aptos"/>
              </a:defRPr>
            </a:pPr>
            <a:r>
              <a:t>Homo sapiens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892040"/>
            <a:ext cx="100584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0">
                <a:solidFill>
                  <a:srgbClr val="475569"/>
                </a:solidFill>
                <a:latin typeface="Aptos"/>
              </a:defRPr>
            </a:pPr>
            <a:r>
              <a:t>Example convention: Escherichia coli → E. coli after the first full mention.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Same Species ≠ Same Clinical Behavior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104241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100" b="1">
                <a:solidFill>
                  <a:srgbClr val="132A40"/>
                </a:solidFill>
                <a:latin typeface="Aptos"/>
              </a:defRPr>
            </a:pPr>
            <a:r>
              <a:t>Strains are subtypes within a species and can differ substantially in attributes.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645920"/>
            <a:ext cx="3383280" cy="201168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5800" y="1645920"/>
            <a:ext cx="73152" cy="20116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696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E. coli — most strains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148840"/>
            <a:ext cx="306324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Many strains are normal gut organisms that contribute to digestion and other beneficial functions.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1645920"/>
            <a:ext cx="3383280" cy="201168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389120" y="1645920"/>
            <a:ext cx="73152" cy="20116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9028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E. coli O157:H7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288" y="2148840"/>
            <a:ext cx="306324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A pathogenic strain associated with abdominal cramps and diarrhea; outbreaks have been linked to contaminated food.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1645920"/>
            <a:ext cx="3383280" cy="201168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92440" y="1645920"/>
            <a:ext cx="73152" cy="20116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293608" y="1783080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Clinical reasoning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608" y="2148840"/>
            <a:ext cx="306324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Species-level identification may not be enough; strain-level differences can matter.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Bergey’s Manuals and Microbiology as a Field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960120"/>
            <a:ext cx="5120640" cy="18288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960120"/>
            <a:ext cx="73152" cy="18288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6968" y="1097280"/>
            <a:ext cx="4800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Bergey’s Manuals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1463040"/>
            <a:ext cx="4800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0">
                <a:solidFill>
                  <a:srgbClr val="191E23"/>
                </a:solidFill>
                <a:latin typeface="Aptos"/>
              </a:defRPr>
            </a:pPr>
            <a:r>
              <a:t>Standard references for identifying and classifying prokaryotes. Biochemical, serological, DNA, and rRNA methods supplement visual observations.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80760" y="960120"/>
            <a:ext cx="5120640" cy="18288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80760" y="960120"/>
            <a:ext cx="73152" cy="18288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281928" y="1097280"/>
            <a:ext cx="4800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Major subfields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1928" y="1463040"/>
            <a:ext cx="4800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Bacteriology • Mycology • Protozoology • Parasitology • Virology • Immunology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246120"/>
            <a:ext cx="10515600" cy="164592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3246120"/>
            <a:ext cx="73152" cy="164592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86968" y="3383279"/>
            <a:ext cx="10195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Applied areas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968" y="3749039"/>
            <a:ext cx="101955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0">
                <a:solidFill>
                  <a:srgbClr val="191E23"/>
                </a:solidFill>
                <a:latin typeface="Aptos"/>
              </a:defRPr>
            </a:pPr>
            <a:r>
              <a:t>Clinical • Environmental • Applied • Food microbiology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257800"/>
            <a:ext cx="10241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132A40"/>
                </a:solidFill>
                <a:latin typeface="Aptos"/>
              </a:defRPr>
            </a:pPr>
            <a:r>
              <a:t>The chapter emphasizes clinical applications while showing how the subfields remain interconnected.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Learning Objectives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051560"/>
            <a:ext cx="102412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1">
                <a:solidFill>
                  <a:srgbClr val="132A40"/>
                </a:solidFill>
                <a:latin typeface="Aptos"/>
              </a:defRPr>
            </a:pPr>
            <a:r>
              <a:t>By the end of the chapter, students should be able to: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64592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1645920"/>
            <a:ext cx="73152" cy="1024128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32688" y="178308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214884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Explain how humans used microbes before they could see them.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59" y="164592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09359" y="1645920"/>
            <a:ext cx="73152" cy="1024128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10527" y="178308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0527" y="214884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Describe major historical events that established microbiology.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97180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1520" y="2971800"/>
            <a:ext cx="73152" cy="1024128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2688" y="310896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347472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Explain how microorganisms are classified and identified.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09359" y="297180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309359" y="2971800"/>
            <a:ext cx="73152" cy="1024128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10527" y="310896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10527" y="347472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Compare historical and modern systems of taxonomy.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429768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31520" y="4297680"/>
            <a:ext cx="73152" cy="1024128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32688" y="443484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" y="480060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Connect microbial identification to infection prevention and treatment.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09359" y="4297680"/>
            <a:ext cx="5166360" cy="1024128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309359" y="4297680"/>
            <a:ext cx="73152" cy="1024128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510527" y="443484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0527" y="4800600"/>
            <a:ext cx="48463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Recognize ethical responsibilities in microbiology and clinical practice.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Eye on Ethics: Scientific Progress Requires Ethical Limits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960120"/>
            <a:ext cx="4937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300" b="1">
                <a:solidFill>
                  <a:srgbClr val="C64E4E"/>
                </a:solidFill>
                <a:latin typeface="Aptos"/>
              </a:defRPr>
            </a:pPr>
            <a:r>
              <a:t>Guatemala syphilis experiment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508760"/>
            <a:ext cx="50292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191E23"/>
                </a:solidFill>
                <a:latin typeface="Aptos"/>
              </a:defRPr>
            </a:pPr>
            <a:r>
              <a:t>• More than 1,300 people were intentionally exposed to STDs without informed consent.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191E23"/>
                </a:solidFill>
                <a:latin typeface="Aptos"/>
              </a:defRPr>
            </a:pPr>
            <a:r>
              <a:t>• Only some subjects received penicillin; 83 subjects died by 1953, likely as a result of the study.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191E23"/>
                </a:solidFill>
                <a:latin typeface="Aptos"/>
              </a:defRPr>
            </a:pPr>
            <a:r>
              <a:t>• The case illustrates why scientific goals do not justify unethical methods.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960120"/>
            <a:ext cx="5212080" cy="105156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989320" y="960120"/>
            <a:ext cx="73152" cy="105156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190488" y="1097280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Informed consent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90488" y="1463040"/>
            <a:ext cx="4892040" cy="4114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Participants understand the purpose, procedures, and risks.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89320" y="2240280"/>
            <a:ext cx="5212080" cy="105156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989320" y="2240280"/>
            <a:ext cx="73152" cy="105156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90488" y="2377440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Patient rights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90488" y="2743200"/>
            <a:ext cx="4892040" cy="4114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Respect autonomy, dignity, confidentiality, and accurate communication.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89320" y="3520440"/>
            <a:ext cx="5212080" cy="105156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989320" y="3520440"/>
            <a:ext cx="73152" cy="105156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190488" y="3657600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Oversight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0488" y="4023360"/>
            <a:ext cx="4892040" cy="4114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IRB approval is required for human-subject research; animal protocols require appropriate review.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166360"/>
            <a:ext cx="101498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100" b="1">
                <a:solidFill>
                  <a:srgbClr val="132A40"/>
                </a:solidFill>
                <a:latin typeface="Aptos"/>
              </a:defRPr>
            </a:pPr>
            <a:r>
              <a:t>Discussion: Can a scientifically valuable question ever justify an unethical method?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Clinical Focus Resolution: Cora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CLINICAL REASONING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960120"/>
            <a:ext cx="4937760" cy="192024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960120"/>
            <a:ext cx="73152" cy="19202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6968" y="1097280"/>
            <a:ext cx="4617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What changed?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1463040"/>
            <a:ext cx="46177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191E23"/>
                </a:solidFill>
                <a:latin typeface="Aptos"/>
              </a:defRPr>
            </a:pPr>
            <a:r>
              <a:t>Antibiotics did not help, CSF cultures were negative, and neurological symptoms progressed.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97880" y="960120"/>
            <a:ext cx="5120640" cy="19202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897880" y="960120"/>
            <a:ext cx="73152" cy="19202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099048" y="1097280"/>
            <a:ext cx="4800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Key findings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9048" y="1463040"/>
            <a:ext cx="4800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0">
                <a:solidFill>
                  <a:srgbClr val="191E23"/>
                </a:solidFill>
                <a:latin typeface="Aptos"/>
              </a:defRPr>
            </a:pPr>
            <a:r>
              <a:t>No CSF inflammation/infection expected for viral meningitis; elevated 14-3-3 protein; abnormal EEG.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3337560"/>
            <a:ext cx="1371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00798C"/>
                </a:solidFill>
                <a:latin typeface="Aptos"/>
              </a:defRPr>
            </a:pPr>
            <a:r>
              <a:t>Conclusion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703320"/>
            <a:ext cx="10332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800" b="1">
                <a:solidFill>
                  <a:srgbClr val="132A40"/>
                </a:solidFill>
                <a:latin typeface="Aptos"/>
              </a:defRPr>
            </a:pPr>
            <a:r>
              <a:t>Creutzfeldt–Jakob disease (CJD), a transmissible spongiform encephalopathy (TSE).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617720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900" b="0">
                <a:solidFill>
                  <a:srgbClr val="475569"/>
                </a:solidFill>
                <a:latin typeface="Aptos"/>
              </a:defRPr>
            </a:pPr>
            <a:r>
              <a:t>Teaching point: the clinical picture evolved because laboratory evidence progressively ruled out common infectious causes.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Chapter Synthesis: What Should Students Remember?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WRAP-UP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914400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914400"/>
            <a:ext cx="73152" cy="10972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86968" y="105156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1417320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Microbes are ancient partners and threats; humans used them before seeing them.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914400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17920" y="914400"/>
            <a:ext cx="73152" cy="10972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19088" y="105156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9088" y="1417320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Microscopy transformed microbiology from inference to direct observation.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2331720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2331720"/>
            <a:ext cx="73152" cy="109728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86968" y="2468879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968" y="2834639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Pasteur, Koch, Semmelweis, Lister, and others linked microbes to disease and prevention.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2331720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217920" y="2331720"/>
            <a:ext cx="73152" cy="10972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19088" y="2468879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2834639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Modern classification increasingly relies on molecular evidence.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85800" y="3749039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85800" y="3749039"/>
            <a:ext cx="73152" cy="109728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86968" y="388620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6968" y="4251959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Clinical microbiology connects classification → identification → clinical significance → treatment.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3749039"/>
            <a:ext cx="5074920" cy="10972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217920" y="3749039"/>
            <a:ext cx="73152" cy="10972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19088" y="388620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19088" y="4251959"/>
            <a:ext cx="47548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0">
                <a:solidFill>
                  <a:srgbClr val="191E23"/>
                </a:solidFill>
                <a:latin typeface="Aptos"/>
              </a:defRPr>
            </a:pPr>
            <a:r>
              <a:t>Ethics, equity, culture, and patient rights are integral to microbiology practice.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Instructor Review 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ASSESSMENT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005840"/>
            <a:ext cx="5074920" cy="12344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005840"/>
            <a:ext cx="73152" cy="12344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32688" y="114300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150876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1. How did fermentation demonstrate the usefulness of microbes before microscopy?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005840"/>
            <a:ext cx="5074920" cy="123444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63640" y="1005840"/>
            <a:ext cx="73152" cy="123444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64807" y="114300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4807" y="150876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2. What evidence shifted thinking from spontaneous generation toward microbial causation?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2514600"/>
            <a:ext cx="507492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31520" y="2514600"/>
            <a:ext cx="73152" cy="12344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32688" y="265176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2688" y="301752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3. Why does Gram staining matter in clinical microbiology?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2514600"/>
            <a:ext cx="5074920" cy="12344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263640" y="2514600"/>
            <a:ext cx="73152" cy="12344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64807" y="265176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64807" y="301752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4. How does modern molecular taxonomy differ from appearance-based classification?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1520" y="4023360"/>
            <a:ext cx="5074920" cy="123444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31520" y="4023360"/>
            <a:ext cx="73152" cy="123444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32688" y="416052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2688" y="452628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5. Why can two strains of the same species have different clinical effects?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63640" y="4023360"/>
            <a:ext cx="507492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263640" y="4023360"/>
            <a:ext cx="73152" cy="12344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64807" y="4160520"/>
            <a:ext cx="4754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Review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64807" y="4526280"/>
            <a:ext cx="475488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6. What ethical safeguards should guide human-subject microbiology research?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669280"/>
            <a:ext cx="101498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0">
                <a:solidFill>
                  <a:srgbClr val="475569"/>
                </a:solidFill>
                <a:latin typeface="Aptos"/>
              </a:defRPr>
            </a:pPr>
            <a:r>
              <a:t>Suggested use: formative discussion, exit ticket, or exam review.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731520"/>
            <a:ext cx="77724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ptos"/>
              </a:defRPr>
            </a:pPr>
            <a:r>
              <a:t>References &amp; Source Basis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B4E1E6"/>
                </a:solidFill>
                <a:latin typeface="Aptos"/>
              </a:defRPr>
            </a:pPr>
            <a:r>
              <a:t>Primary source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011680"/>
            <a:ext cx="104241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  <a:latin typeface="Aptos"/>
              </a:defRPr>
            </a:pPr>
            <a:r>
              <a:t>Ch 1 Invisible World.docx — user-provided chapter source used as the content basis for this lecture deck.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063240"/>
            <a:ext cx="2743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B4E1E6"/>
                </a:solidFill>
                <a:latin typeface="Aptos"/>
              </a:defRPr>
            </a:pPr>
            <a:r>
              <a:t>Figures and image material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474720"/>
            <a:ext cx="102412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E1EBF0"/>
                </a:solidFill>
                <a:latin typeface="Aptos"/>
              </a:defRPr>
            </a:pPr>
            <a:r>
              <a:t>Figures embedded in the provided chapter document were reused where appropriate. Figure credits are retained conceptually from the source document.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75488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B4E1E6"/>
                </a:solidFill>
                <a:latin typeface="Aptos"/>
              </a:defRPr>
            </a:pPr>
            <a:r>
              <a:t>Design note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166360"/>
            <a:ext cx="1024128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E1EBF0"/>
                </a:solidFill>
                <a:latin typeface="Aptos"/>
              </a:defRPr>
            </a:pPr>
            <a:r>
              <a:t>High-contrast palette, large instructional typography, visual hierarchy, and limited text density were used for classroom projection.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Clinical Focus: Cora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CLINICAL REASONING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960120"/>
            <a:ext cx="4572000" cy="2011680"/>
          </a:xfrm>
          <a:prstGeom prst="roundRect">
            <a:avLst/>
          </a:prstGeom>
          <a:solidFill>
            <a:srgbClr val="FCEBEB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40080" y="960120"/>
            <a:ext cx="73152" cy="20116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097280"/>
            <a:ext cx="4251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1463040"/>
            <a:ext cx="4251960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>
                <a:solidFill>
                  <a:srgbClr val="191E23"/>
                </a:solidFill>
                <a:latin typeface="Aptos"/>
              </a:defRPr>
            </a:pPr>
            <a:r>
              <a:t>41-year-old with severe headache, fever, stiff neck, confusion, and drowsiness. Meningitis is suspected.</a:t>
            </a:r>
          </a:p>
        </p:txBody>
      </p:sp>
      <p:pic>
        <p:nvPicPr>
          <p:cNvPr id="10" name="Picture 9" descr="imag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926" y="914400"/>
            <a:ext cx="4372546" cy="22402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40680" y="2843784"/>
            <a:ext cx="60350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Lumbar puncture / CSF sampling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33756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00798C"/>
                </a:solidFill>
                <a:latin typeface="Aptos"/>
              </a:defRPr>
            </a:pPr>
            <a:r>
              <a:t>Diagnostic question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703320"/>
            <a:ext cx="106984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What specimen is being collected?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What laboratory methods can distinguish bacterial from other causes?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191E23"/>
                </a:solidFill>
                <a:latin typeface="Aptos"/>
              </a:defRPr>
            </a:pPr>
            <a:r>
              <a:t>• Why might treatment begin before a definitive organism is identified?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From Specimen to Diagnosis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CLINICAL REASONING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234440"/>
            <a:ext cx="1965960" cy="1874519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94360" y="1234440"/>
            <a:ext cx="73152" cy="1874519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95528" y="1371600"/>
            <a:ext cx="164591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Visual exam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1737360"/>
            <a:ext cx="1645919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Color / clarity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94183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00798C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62072" y="1234440"/>
            <a:ext cx="1965960" cy="1874519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862072" y="1234440"/>
            <a:ext cx="73152" cy="1874519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063240" y="1371600"/>
            <a:ext cx="164591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Microscopy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3240" y="1737360"/>
            <a:ext cx="1645919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Cells / abnormal forms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1800" y="94183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E09B32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29784" y="1234440"/>
            <a:ext cx="1965960" cy="1874519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129784" y="1234440"/>
            <a:ext cx="73152" cy="1874519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330952" y="1371600"/>
            <a:ext cx="164591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Gram stain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30952" y="1737360"/>
            <a:ext cx="1645919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Gram-positive vs. Gram-negative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39512" y="94183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26A69A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97496" y="1234440"/>
            <a:ext cx="1965960" cy="1874519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397496" y="1234440"/>
            <a:ext cx="73152" cy="1874519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98664" y="1371600"/>
            <a:ext cx="164591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Culture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98664" y="1737360"/>
            <a:ext cx="1645919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Grow bacteria or fungi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07223" y="94183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C64E4E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65208" y="1234440"/>
            <a:ext cx="1965960" cy="1874519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9665208" y="1234440"/>
            <a:ext cx="73152" cy="1874519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866376" y="1371600"/>
            <a:ext cx="164591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Additional tests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66376" y="1737360"/>
            <a:ext cx="1645919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Molecular or other targeted testing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74936" y="941832"/>
            <a:ext cx="3657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00798C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3566160"/>
            <a:ext cx="2194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00798C"/>
                </a:solidFill>
                <a:latin typeface="Aptos"/>
              </a:defRPr>
            </a:pPr>
            <a:r>
              <a:t>Clinical principle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3977639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400" b="1">
                <a:solidFill>
                  <a:srgbClr val="132A40"/>
                </a:solidFill>
                <a:latin typeface="Aptos"/>
              </a:defRPr>
            </a:pPr>
            <a:r>
              <a:t>Microbiology is a sequence of observations and tests. Each step narrows the diagnostic possibilities and supports targeted treatment.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What Our Ancestors Knew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" y="1431036"/>
            <a:ext cx="4937760" cy="14813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2980944"/>
            <a:ext cx="49377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Yeast fermentation: CO₂ production causes bread to rise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06440" y="1051560"/>
            <a:ext cx="5440680" cy="224028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06440" y="1051560"/>
            <a:ext cx="73152" cy="224028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007607" y="1188719"/>
            <a:ext cx="51206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Fermentation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7607" y="1554480"/>
            <a:ext cx="5120640" cy="1600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900" b="0">
                <a:solidFill>
                  <a:srgbClr val="191E23"/>
                </a:solidFill>
                <a:latin typeface="Aptos"/>
              </a:defRPr>
            </a:pPr>
            <a:r>
              <a:t>Microbial fermentation uses bacteria, molds, or yeast to convert sugars into alcohols, gases, and organic acids.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03320"/>
            <a:ext cx="106070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  <a:defRPr sz="1900">
                <a:solidFill>
                  <a:srgbClr val="191E23"/>
                </a:solidFill>
                <a:latin typeface="Aptos"/>
              </a:defRPr>
            </a:pPr>
            <a:r>
              <a:t>• Fermented foods and beverages have been produced throughout recorded history.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1900">
                <a:solidFill>
                  <a:srgbClr val="191E23"/>
                </a:solidFill>
                <a:latin typeface="Aptos"/>
              </a:defRPr>
            </a:pPr>
            <a:r>
              <a:t>• Archaeological evidence from China indicates fermented beverages as early as 7000 BC.</a:t>
            </a:r>
          </a:p>
          <a:p>
            <a:pPr>
              <a:lnSpc>
                <a:spcPct val="105000"/>
              </a:lnSpc>
              <a:spcAft>
                <a:spcPts val="700"/>
              </a:spcAft>
              <a:defRPr sz="1900">
                <a:solidFill>
                  <a:srgbClr val="191E23"/>
                </a:solidFill>
                <a:latin typeface="Aptos"/>
              </a:defRPr>
            </a:pPr>
            <a:r>
              <a:t>• Humans learned to harness microbial activity before understanding microbes.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Disease Before the Microscope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1020836"/>
            <a:ext cx="2926080" cy="40848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4809744"/>
            <a:ext cx="2926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Ötzi the Iceman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86200" y="1005840"/>
            <a:ext cx="3657600" cy="1874519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86200" y="1005840"/>
            <a:ext cx="73152" cy="1874519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087368" y="1143000"/>
            <a:ext cx="3337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Ötzi: evidence of early treatment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87368" y="1508760"/>
            <a:ext cx="3337560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 5,300-year-old mummy showed evidence of Trichuris trichiura and Borrelia burgdorferi. Researchers also found a fungus with laxative and antibiotic properties.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18120" y="1005840"/>
            <a:ext cx="3520440" cy="1874519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818120" y="1005840"/>
            <a:ext cx="73152" cy="1874519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019288" y="1143000"/>
            <a:ext cx="3200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Ancient explanations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19288" y="1508760"/>
            <a:ext cx="3200400" cy="1234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Illness was often attributed to fate, supernatural causes, or environmental influences.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86200" y="3200400"/>
            <a:ext cx="7452360" cy="19202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86200" y="3200400"/>
            <a:ext cx="73152" cy="192024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087368" y="3337560"/>
            <a:ext cx="7132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Key teaching point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87368" y="3703320"/>
            <a:ext cx="71323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900" b="0">
                <a:solidFill>
                  <a:srgbClr val="191E23"/>
                </a:solidFill>
                <a:latin typeface="Aptos"/>
              </a:defRPr>
            </a:pPr>
            <a:r>
              <a:t>Humans attempted to prevent and treat disease long before they could directly observe the organisms involved.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Contagion, Sanitation, and Public Health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44" y="1005839"/>
            <a:ext cx="2992790" cy="29260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3621024"/>
            <a:ext cx="43891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Ancient Roman sanitation infrastructure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3520" y="1005840"/>
            <a:ext cx="6035040" cy="123444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303520" y="1005840"/>
            <a:ext cx="73152" cy="123444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504688" y="114300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Indus Valley Civilization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4688" y="1508760"/>
            <a:ext cx="57150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Mohenjo-daro and Harappa had wells, baths, and drainage systems by about 2500 BCE.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0" y="2468880"/>
            <a:ext cx="6035040" cy="123444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303520" y="2468880"/>
            <a:ext cx="73152" cy="123444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504688" y="260604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Ancient Greece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4688" y="2971800"/>
            <a:ext cx="57150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Disease was attributed in part to “miasmatic odors,” shaping hygiene practices.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03520" y="3931920"/>
            <a:ext cx="6035040" cy="123444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03520" y="3931920"/>
            <a:ext cx="73152" cy="1234440"/>
          </a:xfrm>
          <a:prstGeom prst="rect">
            <a:avLst/>
          </a:prstGeom>
          <a:solidFill>
            <a:srgbClr val="26A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504688" y="4069080"/>
            <a:ext cx="5715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Rome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04688" y="4434840"/>
            <a:ext cx="571500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Aqueducts brought fresh water; the Cloaca Maxima carried waste away.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32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18872"/>
            <a:ext cx="89611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  <a:latin typeface="Aptos Display"/>
              </a:defRPr>
            </a:pPr>
            <a:r>
              <a:t>Early Thinkers: From Natural Causes to Invisible Agents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155448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1">
                <a:solidFill>
                  <a:srgbClr val="B9E6EA"/>
                </a:solidFill>
                <a:latin typeface="Aptos"/>
              </a:defRPr>
            </a:pPr>
            <a:r>
              <a:t>SECTION 1</a:t>
            </a:r>
          </a:p>
        </p:txBody>
      </p:sp>
      <p:pic>
        <p:nvPicPr>
          <p:cNvPr id="6" name="Picture 5" descr="imag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229290"/>
            <a:ext cx="4297680" cy="20219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" y="3118104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50" b="0">
                <a:solidFill>
                  <a:srgbClr val="475569"/>
                </a:solidFill>
                <a:latin typeface="Aptos"/>
              </a:defRPr>
            </a:pPr>
            <a:r>
              <a:t>Hippocrates • Thucydides • Varro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66360" y="1051560"/>
            <a:ext cx="6126480" cy="1143000"/>
          </a:xfrm>
          <a:prstGeom prst="roundRect">
            <a:avLst/>
          </a:prstGeom>
          <a:solidFill>
            <a:srgbClr val="E5F6F7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166360" y="1051560"/>
            <a:ext cx="73152" cy="1143000"/>
          </a:xfrm>
          <a:prstGeom prst="rect">
            <a:avLst/>
          </a:prstGeom>
          <a:solidFill>
            <a:srgbClr val="0079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367528" y="1188719"/>
            <a:ext cx="5806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Hippocrates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67528" y="1554480"/>
            <a:ext cx="5806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Argued that disease had natural causes rather than supernatural causes.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66360" y="2423160"/>
            <a:ext cx="6126480" cy="1143000"/>
          </a:xfrm>
          <a:prstGeom prst="roundRect">
            <a:avLst/>
          </a:prstGeom>
          <a:solidFill>
            <a:srgbClr val="FCF4E2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166360" y="2423160"/>
            <a:ext cx="73152" cy="1143000"/>
          </a:xfrm>
          <a:prstGeom prst="rect">
            <a:avLst/>
          </a:prstGeom>
          <a:solidFill>
            <a:srgbClr val="E09B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367528" y="2560320"/>
            <a:ext cx="5806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Thucydides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67528" y="2926080"/>
            <a:ext cx="58064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Observed that survivors of the Athenian plague were not re-infected—an early observation related to immunity.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66360" y="3794760"/>
            <a:ext cx="6126480" cy="1325880"/>
          </a:xfrm>
          <a:prstGeom prst="roundRect">
            <a:avLst/>
          </a:prstGeom>
          <a:solidFill>
            <a:srgbClr val="F4F8FA"/>
          </a:solidFill>
          <a:ln>
            <a:solidFill>
              <a:srgbClr val="D2DC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166360" y="3794760"/>
            <a:ext cx="73152" cy="1325880"/>
          </a:xfrm>
          <a:prstGeom prst="rect">
            <a:avLst/>
          </a:prstGeom>
          <a:solidFill>
            <a:srgbClr val="C64E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367528" y="3931920"/>
            <a:ext cx="58064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32A40"/>
                </a:solidFill>
                <a:latin typeface="Aptos"/>
              </a:defRPr>
            </a:pPr>
            <a:r>
              <a:t>Varro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67528" y="4297680"/>
            <a:ext cx="58064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191E23"/>
                </a:solidFill>
                <a:latin typeface="Aptos"/>
              </a:defRPr>
            </a:pPr>
            <a:r>
              <a:t>Proposed that invisible “minute creatures” could enter the body and cause disease.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6537960"/>
            <a:ext cx="11338560" cy="22860"/>
          </a:xfrm>
          <a:prstGeom prst="rect">
            <a:avLst/>
          </a:prstGeom>
          <a:solidFill>
            <a:srgbClr val="D2DC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565392"/>
            <a:ext cx="9784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475569"/>
                </a:solidFill>
                <a:latin typeface="Aptos"/>
              </a:defRPr>
            </a:pPr>
            <a:r>
              <a:t>Source basis: Ch 1 Invisible World.docx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81360" y="6528816"/>
            <a:ext cx="64008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 b="1">
                <a:solidFill>
                  <a:srgbClr val="475569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2688</Words>
  <Application>Microsoft Office PowerPoint</Application>
  <PresentationFormat>Widescreen</PresentationFormat>
  <Paragraphs>440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Debra Jackson</dc:creator>
  <cp:keywords/>
  <dc:description>generated using python-pptx</dc:description>
  <cp:lastModifiedBy>Debra Jackson</cp:lastModifiedBy>
  <cp:revision>1</cp:revision>
  <dcterms:created xsi:type="dcterms:W3CDTF">2013-01-27T09:14:16Z</dcterms:created>
  <dcterms:modified xsi:type="dcterms:W3CDTF">2026-08-20T19:56:32Z</dcterms:modified>
  <cp:category/>
</cp:coreProperties>
</file>