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4" r:id="rId18"/>
    <p:sldId id="275" r:id="rId19"/>
    <p:sldId id="273" r:id="rId20"/>
    <p:sldId id="264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34" autoAdjust="0"/>
    <p:restoredTop sz="94660"/>
  </p:normalViewPr>
  <p:slideViewPr>
    <p:cSldViewPr snapToGrid="0">
      <p:cViewPr>
        <p:scale>
          <a:sx n="40" d="100"/>
          <a:sy n="40" d="100"/>
        </p:scale>
        <p:origin x="1692" y="5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8FA71-3A18-48C0-980F-4B68F7F63042}" type="datetime1">
              <a:rPr lang="en-US" smtClean="0"/>
              <a:t>11/7/2025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27145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45AC6-C491-4585-A584-9CE2AF7D5500}" type="datetime1">
              <a:rPr lang="en-US" smtClean="0"/>
              <a:t>11/7/2025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1821485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45AC6-C491-4585-A584-9CE2AF7D5500}" type="datetime1">
              <a:rPr lang="en-US" smtClean="0"/>
              <a:t>11/7/2025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8957476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45AC6-C491-4585-A584-9CE2AF7D5500}" type="datetime1">
              <a:rPr lang="en-US" smtClean="0"/>
              <a:t>11/7/2025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4227805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45AC6-C491-4585-A584-9CE2AF7D5500}" type="datetime1">
              <a:rPr lang="en-US" smtClean="0"/>
              <a:t>11/7/2025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0955818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45AC6-C491-4585-A584-9CE2AF7D5500}" type="datetime1">
              <a:rPr lang="en-US" smtClean="0"/>
              <a:t>11/7/2025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9862758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45AC6-C491-4585-A584-9CE2AF7D5500}" type="datetime1">
              <a:rPr lang="en-US" smtClean="0"/>
              <a:t>11/7/2025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0691316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45AC6-C491-4585-A584-9CE2AF7D5500}" type="datetime1">
              <a:rPr lang="en-US" smtClean="0"/>
              <a:t>11/7/2025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265307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45AC6-C491-4585-A584-9CE2AF7D5500}" type="datetime1">
              <a:rPr lang="en-US" smtClean="0"/>
              <a:t>11/7/2025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4251833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45AC6-C491-4585-A584-9CE2AF7D5500}" type="datetime1">
              <a:rPr lang="en-US" smtClean="0"/>
              <a:t>11/7/2025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2347454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EA198-6CAB-4B8F-B93F-1F9C8C4B6CE7}" type="datetime1">
              <a:rPr lang="en-US" smtClean="0"/>
              <a:t>11/7/2025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404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45AC6-C491-4585-A584-9CE2AF7D5500}" type="datetime1">
              <a:rPr lang="en-US" smtClean="0"/>
              <a:t>11/7/2025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9779733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45AC6-C491-4585-A584-9CE2AF7D5500}" type="datetime1">
              <a:rPr lang="en-US" smtClean="0"/>
              <a:t>11/7/2025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1071969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B226B-77A6-410C-9796-083F278E0125}" type="datetime1">
              <a:rPr lang="en-US" smtClean="0"/>
              <a:t>11/7/2025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30949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A578B-D289-4C40-8593-3D356C49DA58}" type="datetime1">
              <a:rPr lang="en-US" smtClean="0"/>
              <a:t>11/7/2025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99482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45AC6-C491-4585-A584-9CE2AF7D5500}" type="datetime1">
              <a:rPr lang="en-US" smtClean="0"/>
              <a:t>11/7/2025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187558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EAEF-6478-4102-8F5D-A5FE9FC97ACB}" type="datetime1">
              <a:rPr lang="en-US" smtClean="0"/>
              <a:t>11/7/2025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20490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7F45AC6-C491-4585-A584-9CE2AF7D5500}" type="datetime1">
              <a:rPr lang="en-US" smtClean="0"/>
              <a:t>11/7/2025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97237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  <p:sldLayoutId id="2147483731" r:id="rId12"/>
    <p:sldLayoutId id="2147483732" r:id="rId13"/>
    <p:sldLayoutId id="2147483733" r:id="rId14"/>
    <p:sldLayoutId id="2147483734" r:id="rId15"/>
    <p:sldLayoutId id="2147483735" r:id="rId16"/>
    <p:sldLayoutId id="2147483736" r:id="rId17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6CEE4B-9432-7F9B-CB60-609FAF7789B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URINARY ELIMINATION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5737E6-BA2A-086D-AF56-31FE0B6E309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Chapter 7</a:t>
            </a:r>
          </a:p>
        </p:txBody>
      </p:sp>
    </p:spTree>
    <p:extLst>
      <p:ext uri="{BB962C8B-B14F-4D97-AF65-F5344CB8AC3E}">
        <p14:creationId xmlns:p14="http://schemas.microsoft.com/office/powerpoint/2010/main" val="34454204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1F234F-0CF5-FA3C-3A4E-A4E92504B4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Chronic Renal failure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420C2A-458B-F2D6-34C1-B6B74E3B91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Renal dysfunction lasting longer than 3 months</a:t>
            </a:r>
          </a:p>
          <a:p>
            <a:r>
              <a:rPr lang="en-US" dirty="0"/>
              <a:t>If left untreated can require permanent dialysis or kidney transplant</a:t>
            </a:r>
          </a:p>
          <a:p>
            <a:r>
              <a:rPr lang="en-US" dirty="0"/>
              <a:t>Symptoms include those listed in Acute renal failure, as well as muscle cramps, high blood pressure, shortness of breath and chest pain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4651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C872B8-6003-1E59-0CF6-2CC12B57B7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Diagnosing acute and chronic kidney disease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591836-34DB-3561-5588-56B9C44490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Serum creatinine, blood urea nitrogen (BUN), and glomerular filtration rate (GFR).</a:t>
            </a:r>
          </a:p>
          <a:p>
            <a:r>
              <a:rPr lang="en-US" dirty="0"/>
              <a:t>Decreased GFR indicates decreased ability to filter and excrete waste products, such as creatinine and urea. Serum creatinine and BUN will be elevated in kidney failure.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55625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BFDA89-A2C2-2FC6-069C-429284708A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Treating Kidney failure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1616C7-1954-82D6-0F54-63FC2D5F92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Early stages can use diuretics, with caution, as these medications can worsen kidney function and cause electrolyte imbalance</a:t>
            </a:r>
          </a:p>
          <a:p>
            <a:r>
              <a:rPr lang="en-US" dirty="0"/>
              <a:t>Hyperkalemia is common, and can be treated with sodium polystyrene to excrete potassium through the feces</a:t>
            </a:r>
          </a:p>
          <a:p>
            <a:r>
              <a:rPr lang="en-US" dirty="0"/>
              <a:t>Sevelamer is used to bind phosphate and decrease the serum level</a:t>
            </a:r>
          </a:p>
          <a:p>
            <a:r>
              <a:rPr lang="en-US" dirty="0"/>
              <a:t>Dialysis is used for more severe kidney failure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18417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C1ECCE-83EE-FD81-D67F-A872EDD8CA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Dialysis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0F4A7F-1E51-AC1E-870E-68ECF3AE6A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Hemodialysis</a:t>
            </a:r>
          </a:p>
          <a:p>
            <a:pPr lvl="1"/>
            <a:r>
              <a:rPr lang="en-US" dirty="0"/>
              <a:t>Short term: Central venous access through neck or chest</a:t>
            </a:r>
          </a:p>
          <a:p>
            <a:pPr lvl="1"/>
            <a:r>
              <a:rPr lang="en-US" dirty="0"/>
              <a:t>Long term: Arteriovenous fistula access</a:t>
            </a:r>
          </a:p>
          <a:p>
            <a:pPr lvl="2"/>
            <a:r>
              <a:rPr lang="en-US" dirty="0"/>
              <a:t>Takes months to mature before use, so central access must be used if dialysis is needed sooner</a:t>
            </a:r>
          </a:p>
          <a:p>
            <a:pPr marL="914400" lvl="2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83252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FFD70E-106F-06E8-6EC7-468BC8050C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Nursing care of the patient with kidney failure and dialysis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807E2B-303C-6C9B-A8EA-ACE1278A8F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Strict Intake and output, and daily weight</a:t>
            </a:r>
          </a:p>
          <a:p>
            <a:r>
              <a:rPr lang="en-US" dirty="0"/>
              <a:t>Assessing kidney function labs</a:t>
            </a:r>
          </a:p>
          <a:p>
            <a:pPr lvl="1"/>
            <a:r>
              <a:rPr lang="en-US" dirty="0"/>
              <a:t>Patients with Chronic kidney failure are unlikely to return to normal function</a:t>
            </a:r>
          </a:p>
          <a:p>
            <a:r>
              <a:rPr lang="en-US" dirty="0"/>
              <a:t>Monitor for signs of fluid volume overload</a:t>
            </a:r>
          </a:p>
          <a:p>
            <a:r>
              <a:rPr lang="en-US" dirty="0"/>
              <a:t>Hypotension is common, know when to withhold medication </a:t>
            </a:r>
          </a:p>
          <a:p>
            <a:r>
              <a:rPr lang="en-US" dirty="0"/>
              <a:t>Monitor for cardiac dysrhythmia due to potassium imbalances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27468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31A3E2-7C02-1EFF-21A5-D07C199894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Kidney stones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3B0B81-D7C8-DA07-0AEB-691DE21294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Solid structure that can obstruct urine flow</a:t>
            </a:r>
          </a:p>
          <a:p>
            <a:r>
              <a:rPr lang="en-US" dirty="0"/>
              <a:t>Symptoms include pain, inflammation, and urine retention</a:t>
            </a:r>
          </a:p>
          <a:p>
            <a:r>
              <a:rPr lang="en-US" dirty="0"/>
              <a:t>Treatment includes pain management and increased fluids to flush out the stone</a:t>
            </a:r>
          </a:p>
          <a:p>
            <a:r>
              <a:rPr lang="en-US" dirty="0"/>
              <a:t>Some cases require surgery or shock wave therapy to break up the stone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68130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66FA39-0941-4B63-26CB-6F61EF5E7C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Urinary Incontinence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EC1C39-623F-FA81-8344-9B2DF57E43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Involuntary loss of urine</a:t>
            </a:r>
          </a:p>
          <a:p>
            <a:r>
              <a:rPr lang="en-US" dirty="0"/>
              <a:t>Types include:</a:t>
            </a:r>
          </a:p>
          <a:p>
            <a:pPr lvl="1"/>
            <a:r>
              <a:rPr lang="en-US" dirty="0"/>
              <a:t>Stress: caused by pressure from laughing, coughing , jumping, etc.</a:t>
            </a:r>
          </a:p>
          <a:p>
            <a:pPr lvl="1"/>
            <a:r>
              <a:rPr lang="en-US" dirty="0"/>
              <a:t>Urge: “overactive bladder”, urine leakage caused by strong desire to void</a:t>
            </a:r>
          </a:p>
          <a:p>
            <a:pPr lvl="1"/>
            <a:r>
              <a:rPr lang="en-US" dirty="0"/>
              <a:t>Mixed: Frequency urgency and stress incontinence</a:t>
            </a:r>
          </a:p>
          <a:p>
            <a:pPr lvl="1"/>
            <a:r>
              <a:rPr lang="en-US" dirty="0"/>
              <a:t>Overflow: Tends to occur in males with enlarged prostate</a:t>
            </a:r>
          </a:p>
          <a:p>
            <a:pPr lvl="1"/>
            <a:r>
              <a:rPr lang="en-US" dirty="0"/>
              <a:t>Functional: inability to get to the toilet</a:t>
            </a:r>
          </a:p>
          <a:p>
            <a:r>
              <a:rPr lang="en-US" dirty="0"/>
              <a:t>Nurses assess potential causes and educate on treatment options</a:t>
            </a:r>
          </a:p>
        </p:txBody>
      </p:sp>
    </p:spTree>
    <p:extLst>
      <p:ext uri="{BB962C8B-B14F-4D97-AF65-F5344CB8AC3E}">
        <p14:creationId xmlns:p14="http://schemas.microsoft.com/office/powerpoint/2010/main" val="41839360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130A44-FCFE-1F12-6B04-E207DAD80B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Urine retention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38F1BA-99FF-5A06-7CF9-B94FC7A4CD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Causes</a:t>
            </a:r>
          </a:p>
          <a:p>
            <a:pPr marL="0" indent="0">
              <a:buNone/>
            </a:pPr>
            <a:r>
              <a:rPr lang="en-US" dirty="0"/>
              <a:t>Diagnostics</a:t>
            </a:r>
          </a:p>
          <a:p>
            <a:pPr marL="0" indent="0">
              <a:buNone/>
            </a:pPr>
            <a:r>
              <a:rPr lang="en-US" dirty="0"/>
              <a:t>Interventions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31515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B350A6-133E-DDED-2A04-1626695378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Benign Prostatic Hyperplasia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F718D6-1FE5-BCC4-37BF-3FB4E9BC74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Pathophysiology</a:t>
            </a:r>
          </a:p>
          <a:p>
            <a:r>
              <a:rPr lang="en-US" dirty="0"/>
              <a:t>Diagnostics</a:t>
            </a:r>
          </a:p>
          <a:p>
            <a:r>
              <a:rPr lang="en-US" dirty="0"/>
              <a:t>Signs and symptoms</a:t>
            </a:r>
          </a:p>
          <a:p>
            <a:pPr lvl="1"/>
            <a:r>
              <a:rPr lang="en-US" dirty="0"/>
              <a:t>Hematuria, nocturia and hesitancy most common</a:t>
            </a:r>
          </a:p>
          <a:p>
            <a:r>
              <a:rPr lang="en-US" dirty="0"/>
              <a:t>Medical Treatment</a:t>
            </a:r>
          </a:p>
          <a:p>
            <a:pPr lvl="1"/>
            <a:r>
              <a:rPr lang="en-US" dirty="0"/>
              <a:t>See table in book</a:t>
            </a:r>
          </a:p>
          <a:p>
            <a:pPr lvl="1"/>
            <a:r>
              <a:rPr lang="en-US" dirty="0"/>
              <a:t>Continuous bladder irrigation post TURP</a:t>
            </a:r>
          </a:p>
        </p:txBody>
      </p:sp>
    </p:spTree>
    <p:extLst>
      <p:ext uri="{BB962C8B-B14F-4D97-AF65-F5344CB8AC3E}">
        <p14:creationId xmlns:p14="http://schemas.microsoft.com/office/powerpoint/2010/main" val="35242917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D53395-D3C7-991D-0D3D-A8A870D1FD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F3330C-A777-FE57-81E5-8D7613A757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09156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9B9688-CB28-0F84-0819-7675BBD715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URINARY SYSTEM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922EF3-3D78-6E5C-66A9-3D6BC268CB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Urinary tract consists of:</a:t>
            </a:r>
          </a:p>
          <a:p>
            <a:pPr marL="0" indent="0">
              <a:buNone/>
            </a:pPr>
            <a:r>
              <a:rPr lang="en-US" dirty="0"/>
              <a:t>	Two kidneys</a:t>
            </a:r>
          </a:p>
          <a:p>
            <a:pPr marL="0" indent="0">
              <a:buNone/>
            </a:pPr>
            <a:r>
              <a:rPr lang="en-US" dirty="0"/>
              <a:t>	Two ureters</a:t>
            </a:r>
          </a:p>
          <a:p>
            <a:pPr marL="0" indent="0">
              <a:buNone/>
            </a:pPr>
            <a:r>
              <a:rPr lang="en-US" dirty="0"/>
              <a:t>	Bladder </a:t>
            </a:r>
          </a:p>
          <a:p>
            <a:pPr marL="0" indent="0">
              <a:buNone/>
            </a:pPr>
            <a:r>
              <a:rPr lang="en-US" dirty="0"/>
              <a:t>	Urethra </a:t>
            </a:r>
          </a:p>
          <a:p>
            <a:pPr marL="0" indent="0">
              <a:buNone/>
            </a:pPr>
            <a:r>
              <a:rPr lang="en-US" dirty="0"/>
              <a:t>Urine should be:</a:t>
            </a:r>
          </a:p>
          <a:p>
            <a:pPr marL="0" indent="0">
              <a:buNone/>
            </a:pPr>
            <a:r>
              <a:rPr lang="en-US" dirty="0"/>
              <a:t>	clear, pale to light yellow, and not foul smelling</a:t>
            </a:r>
          </a:p>
          <a:p>
            <a:pPr marL="0" indent="0">
              <a:buNone/>
            </a:pPr>
            <a:r>
              <a:rPr lang="en-US" dirty="0"/>
              <a:t>	Some medications may change color of urine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48741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ACF552-48F0-8D17-2844-18C8083D82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F1D3DF-A4A9-D67E-D925-F611698B84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22859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869DCD-51E8-3AAC-6B4C-38DB7114C1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Assessment of the Urinary System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A43679-F2ED-43D1-DC83-0E0E0056D5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Ask about voiding (urination) habits, and any pain, urgency, burning or frequency</a:t>
            </a:r>
          </a:p>
          <a:p>
            <a:pPr marL="0" indent="0">
              <a:buNone/>
            </a:pPr>
            <a:r>
              <a:rPr lang="en-US" dirty="0"/>
              <a:t>Palpate bladder for distention</a:t>
            </a:r>
          </a:p>
          <a:p>
            <a:pPr marL="0" indent="0">
              <a:buNone/>
            </a:pPr>
            <a:r>
              <a:rPr lang="en-US" dirty="0"/>
              <a:t>Inspect perineal area for skin breakdown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0602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1FD4E5-EF94-0982-1262-D5B207F3E3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Nursing interventions for urinary retention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CDE4FF-4BC0-A96E-A1AA-D49756D62B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Bladder scan</a:t>
            </a:r>
          </a:p>
          <a:p>
            <a:r>
              <a:rPr lang="en-US" dirty="0"/>
              <a:t>Intermittent catheterization</a:t>
            </a:r>
          </a:p>
          <a:p>
            <a:r>
              <a:rPr lang="en-US" dirty="0"/>
              <a:t>Post void residual</a:t>
            </a:r>
          </a:p>
          <a:p>
            <a:pPr lvl="1"/>
            <a:r>
              <a:rPr lang="en-US" dirty="0"/>
              <a:t>Greater than 200 ml is considered abnormal</a:t>
            </a:r>
          </a:p>
        </p:txBody>
      </p:sp>
    </p:spTree>
    <p:extLst>
      <p:ext uri="{BB962C8B-B14F-4D97-AF65-F5344CB8AC3E}">
        <p14:creationId xmlns:p14="http://schemas.microsoft.com/office/powerpoint/2010/main" val="4447281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47CDE1-EB99-EB6A-9D2A-5A75B3CF99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Diagnostic studies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6C9D0A-2FD0-D6FF-53DF-55008D499C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Urine dip</a:t>
            </a:r>
          </a:p>
          <a:p>
            <a:r>
              <a:rPr lang="en-US" dirty="0"/>
              <a:t>Urinalysis</a:t>
            </a:r>
          </a:p>
          <a:p>
            <a:r>
              <a:rPr lang="en-US" dirty="0"/>
              <a:t>Urine culture</a:t>
            </a:r>
          </a:p>
          <a:p>
            <a:r>
              <a:rPr lang="en-US" dirty="0"/>
              <a:t>Cystoscopy</a:t>
            </a:r>
          </a:p>
          <a:p>
            <a:r>
              <a:rPr lang="en-US" dirty="0"/>
              <a:t>Urodynamic flow studies</a:t>
            </a:r>
          </a:p>
        </p:txBody>
      </p:sp>
    </p:spTree>
    <p:extLst>
      <p:ext uri="{BB962C8B-B14F-4D97-AF65-F5344CB8AC3E}">
        <p14:creationId xmlns:p14="http://schemas.microsoft.com/office/powerpoint/2010/main" val="32622095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ED4594-87C4-3199-6F6B-40F849537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Urine culture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442BBA-8660-D42E-0F30-13D489D7D8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Clean catch </a:t>
            </a:r>
          </a:p>
          <a:p>
            <a:r>
              <a:rPr lang="en-US" dirty="0"/>
              <a:t>High colony count in a urine culture is considered positive</a:t>
            </a:r>
          </a:p>
          <a:p>
            <a:pPr lvl="1"/>
            <a:r>
              <a:rPr lang="en-US" dirty="0"/>
              <a:t>Greater than 100,000 CFU/ml</a:t>
            </a:r>
          </a:p>
          <a:p>
            <a:pPr lvl="1"/>
            <a:r>
              <a:rPr lang="en-US" dirty="0"/>
              <a:t>Most UTIs are due to E.coli bacteria</a:t>
            </a:r>
          </a:p>
          <a:p>
            <a:pPr lvl="1"/>
            <a:r>
              <a:rPr lang="en-US" dirty="0"/>
              <a:t>Culture showing no growth in 24-48 hours usually indicates no infection is present.</a:t>
            </a:r>
          </a:p>
          <a:p>
            <a:pPr marL="457200" lvl="1" indent="0">
              <a:buNone/>
            </a:pPr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8245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CB985B-C403-C7E0-7BC6-42179A3C89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Cystoscopy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01B2D1-D61F-1D6C-16B9-F611BE362D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Can be used to obtain biopsy samples </a:t>
            </a:r>
          </a:p>
          <a:p>
            <a:r>
              <a:rPr lang="en-US" dirty="0"/>
              <a:t>Client is encouraged to increased fluid intake after procedure, and to report increased blood in the urine. Small amount of blood in urine is normal.</a:t>
            </a:r>
          </a:p>
          <a:p>
            <a:r>
              <a:rPr lang="en-US" dirty="0"/>
              <a:t>UTI symptoms should also be reported</a:t>
            </a:r>
          </a:p>
        </p:txBody>
      </p:sp>
    </p:spTree>
    <p:extLst>
      <p:ext uri="{BB962C8B-B14F-4D97-AF65-F5344CB8AC3E}">
        <p14:creationId xmlns:p14="http://schemas.microsoft.com/office/powerpoint/2010/main" val="40348633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04E67A-BB1F-431C-2069-0E9D3B504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Urinary tract infections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7F8227-C335-52B1-9E69-7FA863CDB3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Most common type is cystitis</a:t>
            </a:r>
          </a:p>
          <a:p>
            <a:r>
              <a:rPr lang="en-US" dirty="0"/>
              <a:t>Risk factors include a previous UTI, increased sexual activity, pregnancy, age, and prostate enlargement</a:t>
            </a:r>
          </a:p>
          <a:p>
            <a:r>
              <a:rPr lang="en-US" dirty="0"/>
              <a:t>Symptoms include pain, frequency, urgency, pressure or altered mental status (older adults)</a:t>
            </a:r>
          </a:p>
          <a:p>
            <a:r>
              <a:rPr lang="en-US" dirty="0"/>
              <a:t>Pyelonephritis (kidney infection) will have chills, flank pain, and increased fever above 101</a:t>
            </a:r>
          </a:p>
          <a:p>
            <a:r>
              <a:rPr lang="en-US" dirty="0"/>
              <a:t>Urinalysis and Urine culture diagnoses a UTI.</a:t>
            </a:r>
          </a:p>
          <a:p>
            <a:r>
              <a:rPr lang="en-US" dirty="0"/>
              <a:t>Nursing education to prevent UTIs and administering antibiotic therapy is important</a:t>
            </a:r>
          </a:p>
        </p:txBody>
      </p:sp>
    </p:spTree>
    <p:extLst>
      <p:ext uri="{BB962C8B-B14F-4D97-AF65-F5344CB8AC3E}">
        <p14:creationId xmlns:p14="http://schemas.microsoft.com/office/powerpoint/2010/main" val="27950204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6ADF33-BF82-B99B-A1CA-7F1C361F9A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Acute Kidney Injury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1AD428-DD2B-221A-C2C0-44902F6213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Occurs from lack of oxygen to kidneys</a:t>
            </a:r>
          </a:p>
          <a:p>
            <a:r>
              <a:rPr lang="en-US" dirty="0"/>
              <a:t>Symptoms are due to the lack of blood flow and include:</a:t>
            </a:r>
          </a:p>
          <a:p>
            <a:pPr lvl="1"/>
            <a:r>
              <a:rPr lang="en-US" dirty="0"/>
              <a:t>Oliguria (urine output less than 30 ml/hr.)</a:t>
            </a:r>
          </a:p>
          <a:p>
            <a:pPr lvl="1"/>
            <a:r>
              <a:rPr lang="en-US" dirty="0"/>
              <a:t>Confusion</a:t>
            </a:r>
          </a:p>
          <a:p>
            <a:pPr lvl="1"/>
            <a:r>
              <a:rPr lang="en-US" dirty="0"/>
              <a:t>Cardiac arrythmia</a:t>
            </a:r>
          </a:p>
          <a:p>
            <a:pPr lvl="1"/>
            <a:r>
              <a:rPr lang="en-US" dirty="0"/>
              <a:t>Nausea, vomiting, fatigue</a:t>
            </a:r>
          </a:p>
          <a:p>
            <a:pPr lvl="1"/>
            <a:r>
              <a:rPr lang="en-US" dirty="0"/>
              <a:t>Weight gain and edema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378805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Parallax</Template>
  <TotalTime>50</TotalTime>
  <Words>710</Words>
  <Application>Microsoft Office PowerPoint</Application>
  <PresentationFormat>Widescreen</PresentationFormat>
  <Paragraphs>101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Corbel</vt:lpstr>
      <vt:lpstr>Parallax</vt:lpstr>
      <vt:lpstr>URINARY ELIMINATION</vt:lpstr>
      <vt:lpstr>URINARY SYSTEM</vt:lpstr>
      <vt:lpstr>Assessment of the Urinary System</vt:lpstr>
      <vt:lpstr>Nursing interventions for urinary retention</vt:lpstr>
      <vt:lpstr>Diagnostic studies</vt:lpstr>
      <vt:lpstr>Urine culture</vt:lpstr>
      <vt:lpstr>Cystoscopy</vt:lpstr>
      <vt:lpstr>Urinary tract infections</vt:lpstr>
      <vt:lpstr>Acute Kidney Injury</vt:lpstr>
      <vt:lpstr>Chronic Renal failure</vt:lpstr>
      <vt:lpstr>Diagnosing acute and chronic kidney disease</vt:lpstr>
      <vt:lpstr>Treating Kidney failure</vt:lpstr>
      <vt:lpstr>Dialysis</vt:lpstr>
      <vt:lpstr>Nursing care of the patient with kidney failure and dialysis</vt:lpstr>
      <vt:lpstr>Kidney stones</vt:lpstr>
      <vt:lpstr>Urinary Incontinence</vt:lpstr>
      <vt:lpstr>Urine retention</vt:lpstr>
      <vt:lpstr>Benign Prostatic Hyperplasia</vt:lpstr>
      <vt:lpstr>PowerPoint Presentation</vt:lpstr>
      <vt:lpstr>PowerPoint Presentation</vt:lpstr>
    </vt:vector>
  </TitlesOfParts>
  <Company>Fletcher Technical Community College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Lindsey Henry</dc:creator>
  <cp:lastModifiedBy>Lindsey Henry</cp:lastModifiedBy>
  <cp:revision>1</cp:revision>
  <dcterms:created xsi:type="dcterms:W3CDTF">2025-11-07T20:32:47Z</dcterms:created>
  <dcterms:modified xsi:type="dcterms:W3CDTF">2025-11-07T21:23:08Z</dcterms:modified>
</cp:coreProperties>
</file>