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3" r:id="rId20"/>
    <p:sldId id="26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4" autoAdjust="0"/>
    <p:restoredTop sz="94660"/>
  </p:normalViewPr>
  <p:slideViewPr>
    <p:cSldViewPr snapToGrid="0">
      <p:cViewPr>
        <p:scale>
          <a:sx n="40" d="100"/>
          <a:sy n="40" d="100"/>
        </p:scale>
        <p:origin x="169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1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82148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574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2780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5581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6275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9131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6530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5183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474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4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77973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07196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9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4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755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0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7F45AC6-C491-4585-A584-9CE2AF7D550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2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CEE4B-9432-7F9B-CB60-609FAF7789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URINARY ELIMINATION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737E6-BA2A-086D-AF56-31FE0B6E30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</p:spTree>
    <p:extLst>
      <p:ext uri="{BB962C8B-B14F-4D97-AF65-F5344CB8AC3E}">
        <p14:creationId xmlns:p14="http://schemas.microsoft.com/office/powerpoint/2010/main" val="3445420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F234F-0CF5-FA3C-3A4E-A4E92504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Chronic Renal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20C2A-458B-F2D6-34C1-B6B74E3B9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Renal dysfunction lasting longer than 3 months</a:t>
            </a:r>
          </a:p>
          <a:p>
            <a:r>
              <a:rPr lang="en-US" dirty="0"/>
              <a:t>If left untreated can require permanent dialysis or kidney transplant</a:t>
            </a:r>
          </a:p>
          <a:p>
            <a:r>
              <a:rPr lang="en-US" dirty="0"/>
              <a:t>Symptoms include those listed in Acute renal failure, as well as muscle cramps, high blood pressure, shortness of breath and chest pain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65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872B8-6003-1E59-0CF6-2CC12B57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Diagnosing acute and chronic kidney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91836-34DB-3561-5588-56B9C4449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Serum creatinine, blood urea nitrogen (BUN), and glomerular filtration rate (GFR).</a:t>
            </a:r>
          </a:p>
          <a:p>
            <a:r>
              <a:rPr lang="en-US" dirty="0"/>
              <a:t>Decreased GFR indicates decreased ability to filter and excrete waste products, such as creatinine and urea. Serum creatinine and BUN will be elevated in kidney failure.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62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FDA89-A2C2-2FC6-069C-429284708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Treating Kidney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616C7-1954-82D6-0F54-63FC2D5F9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stages can use diuretics, with caution, as these medications can worsen kidney function and cause electrolyte imbalance</a:t>
            </a:r>
          </a:p>
          <a:p>
            <a:r>
              <a:rPr lang="en-US" dirty="0"/>
              <a:t>Hyperkalemia is common, and can be treated with sodium polystyrene to excrete potassium through the feces</a:t>
            </a:r>
          </a:p>
          <a:p>
            <a:r>
              <a:rPr lang="en-US" dirty="0"/>
              <a:t>Sevelamer is used to bind phosphate and decrease the serum level</a:t>
            </a:r>
          </a:p>
          <a:p>
            <a:r>
              <a:rPr lang="en-US" dirty="0"/>
              <a:t>Dialysis is used for more severe kidney failure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841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1ECCE-83EE-FD81-D67F-A872EDD8C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F4A7F-1E51-AC1E-870E-68ECF3AE6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Hemodialysis</a:t>
            </a:r>
          </a:p>
          <a:p>
            <a:pPr lvl="1"/>
            <a:r>
              <a:rPr lang="en-US" dirty="0"/>
              <a:t>Short term: Central venous access through neck or chest</a:t>
            </a:r>
          </a:p>
          <a:p>
            <a:pPr lvl="1"/>
            <a:r>
              <a:rPr lang="en-US" dirty="0"/>
              <a:t>Long term: Arteriovenous fistula access</a:t>
            </a:r>
          </a:p>
          <a:p>
            <a:pPr lvl="2"/>
            <a:r>
              <a:rPr lang="en-US" dirty="0"/>
              <a:t>Takes months to mature before use, so central access must be used if dialysis is needed sooner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25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FD70E-106F-06E8-6EC7-468BC805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care of the patient with kidney failure and dialysis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7E2B-303C-6C9B-A8EA-ACE1278A8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Strict Intake and output, and daily weight</a:t>
            </a:r>
          </a:p>
          <a:p>
            <a:r>
              <a:rPr lang="en-US" dirty="0"/>
              <a:t>Assessing kidney function labs</a:t>
            </a:r>
          </a:p>
          <a:p>
            <a:pPr lvl="1"/>
            <a:r>
              <a:rPr lang="en-US" dirty="0"/>
              <a:t>Patients with Chronic kidney failure are unlikely to return to normal function</a:t>
            </a:r>
          </a:p>
          <a:p>
            <a:r>
              <a:rPr lang="en-US" dirty="0"/>
              <a:t>Monitor for signs of fluid volume overload</a:t>
            </a:r>
          </a:p>
          <a:p>
            <a:r>
              <a:rPr lang="en-US" dirty="0"/>
              <a:t>Hypotension is common, know when to withhold medication </a:t>
            </a:r>
          </a:p>
          <a:p>
            <a:r>
              <a:rPr lang="en-US" dirty="0"/>
              <a:t>Monitor for cardiac dysrhythmia due to potassium imbalances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46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1A3E2-7C02-1EFF-21A5-D07C1998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Kidney 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B0B81-D7C8-DA07-0AEB-691DE2129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Solid structure that can obstruct urine flow</a:t>
            </a:r>
          </a:p>
          <a:p>
            <a:r>
              <a:rPr lang="en-US" dirty="0"/>
              <a:t>Symptoms include pain, inflammation, and urine retention</a:t>
            </a:r>
          </a:p>
          <a:p>
            <a:r>
              <a:rPr lang="en-US" dirty="0"/>
              <a:t>Treatment includes pain management and increased fluids to flush out the stone</a:t>
            </a:r>
          </a:p>
          <a:p>
            <a:r>
              <a:rPr lang="en-US" dirty="0"/>
              <a:t>Some cases require surgery or shock wave therapy to break up the stone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13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6FA39-0941-4B63-26CB-6F61EF5E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Urinary Incontinence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C1C39-623F-FA81-8344-9B2DF57E4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Involuntary loss of urine</a:t>
            </a:r>
          </a:p>
          <a:p>
            <a:r>
              <a:rPr lang="en-US" dirty="0"/>
              <a:t>Types include:</a:t>
            </a:r>
          </a:p>
          <a:p>
            <a:pPr lvl="1"/>
            <a:r>
              <a:rPr lang="en-US" dirty="0"/>
              <a:t>Stress: caused by pressure from laughing, coughing , jumping, etc.</a:t>
            </a:r>
          </a:p>
          <a:p>
            <a:pPr lvl="1"/>
            <a:r>
              <a:rPr lang="en-US" dirty="0"/>
              <a:t>Urge: “overactive bladder”, urine leakage caused by strong desire to void</a:t>
            </a:r>
          </a:p>
          <a:p>
            <a:pPr lvl="1"/>
            <a:r>
              <a:rPr lang="en-US" dirty="0"/>
              <a:t>Mixed: Frequency urgency and stress incontinence</a:t>
            </a:r>
          </a:p>
          <a:p>
            <a:pPr lvl="1"/>
            <a:r>
              <a:rPr lang="en-US" dirty="0"/>
              <a:t>Overflow: Tends to occur in males with enlarged prostate</a:t>
            </a:r>
          </a:p>
          <a:p>
            <a:pPr lvl="1"/>
            <a:r>
              <a:rPr lang="en-US" dirty="0"/>
              <a:t>Functional: inability to get to the toilet</a:t>
            </a:r>
          </a:p>
          <a:p>
            <a:r>
              <a:rPr lang="en-US" dirty="0"/>
              <a:t>Nurses assess potential causes and educate on treatment options</a:t>
            </a:r>
          </a:p>
        </p:txBody>
      </p:sp>
    </p:spTree>
    <p:extLst>
      <p:ext uri="{BB962C8B-B14F-4D97-AF65-F5344CB8AC3E}">
        <p14:creationId xmlns:p14="http://schemas.microsoft.com/office/powerpoint/2010/main" val="4183936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0A44-FCFE-1F12-6B04-E207DAD80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Urine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8F1BA-99FF-5A06-7CF9-B94FC7A4C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Causes</a:t>
            </a:r>
          </a:p>
          <a:p>
            <a:pPr marL="0" indent="0">
              <a:buNone/>
            </a:pPr>
            <a:r>
              <a:rPr lang="en-US" dirty="0"/>
              <a:t>Diagnostics</a:t>
            </a:r>
          </a:p>
          <a:p>
            <a:pPr marL="0" indent="0">
              <a:buNone/>
            </a:pPr>
            <a:r>
              <a:rPr lang="en-US" dirty="0"/>
              <a:t>Interventions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51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350A6-133E-DDED-2A04-16266953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Benign Prostatic Hyperplasia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718D6-1FE5-BCC4-37BF-3FB4E9BC7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Pathophysiology</a:t>
            </a:r>
          </a:p>
          <a:p>
            <a:r>
              <a:rPr lang="en-US" dirty="0"/>
              <a:t>Diagnostics</a:t>
            </a:r>
          </a:p>
          <a:p>
            <a:r>
              <a:rPr lang="en-US" dirty="0"/>
              <a:t>Signs and symptoms</a:t>
            </a:r>
          </a:p>
          <a:p>
            <a:pPr lvl="1"/>
            <a:r>
              <a:rPr lang="en-US" dirty="0"/>
              <a:t>Hematuria, nocturia and hesitancy most common</a:t>
            </a:r>
          </a:p>
          <a:p>
            <a:r>
              <a:rPr lang="en-US" dirty="0"/>
              <a:t>Medical Treatment</a:t>
            </a:r>
          </a:p>
          <a:p>
            <a:pPr lvl="1"/>
            <a:r>
              <a:rPr lang="en-US" dirty="0"/>
              <a:t>See table in book</a:t>
            </a:r>
          </a:p>
          <a:p>
            <a:pPr lvl="1"/>
            <a:r>
              <a:rPr lang="en-US" dirty="0"/>
              <a:t>Continuous bladder irrigation post TURP</a:t>
            </a:r>
          </a:p>
        </p:txBody>
      </p:sp>
    </p:spTree>
    <p:extLst>
      <p:ext uri="{BB962C8B-B14F-4D97-AF65-F5344CB8AC3E}">
        <p14:creationId xmlns:p14="http://schemas.microsoft.com/office/powerpoint/2010/main" val="3524291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3395-D3C7-991D-0D3D-A8A870D1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3330C-A777-FE57-81E5-8D7613A75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1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B9688-CB28-0F84-0819-7675BBD71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URINARY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22EF3-3D78-6E5C-66A9-3D6BC268C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Urinary tract consists of:</a:t>
            </a:r>
          </a:p>
          <a:p>
            <a:pPr marL="0" indent="0">
              <a:buNone/>
            </a:pPr>
            <a:r>
              <a:rPr lang="en-US" dirty="0"/>
              <a:t>	Two kidneys</a:t>
            </a:r>
          </a:p>
          <a:p>
            <a:pPr marL="0" indent="0">
              <a:buNone/>
            </a:pPr>
            <a:r>
              <a:rPr lang="en-US" dirty="0"/>
              <a:t>	Two ureters</a:t>
            </a:r>
          </a:p>
          <a:p>
            <a:pPr marL="0" indent="0">
              <a:buNone/>
            </a:pPr>
            <a:r>
              <a:rPr lang="en-US" dirty="0"/>
              <a:t>	Bladder </a:t>
            </a:r>
          </a:p>
          <a:p>
            <a:pPr marL="0" indent="0">
              <a:buNone/>
            </a:pPr>
            <a:r>
              <a:rPr lang="en-US" dirty="0"/>
              <a:t>	Urethra </a:t>
            </a:r>
          </a:p>
          <a:p>
            <a:pPr marL="0" indent="0">
              <a:buNone/>
            </a:pPr>
            <a:r>
              <a:rPr lang="en-US" dirty="0"/>
              <a:t>Urine should be:</a:t>
            </a:r>
          </a:p>
          <a:p>
            <a:pPr marL="0" indent="0">
              <a:buNone/>
            </a:pPr>
            <a:r>
              <a:rPr lang="en-US" dirty="0"/>
              <a:t>	clear, pale to light yellow, and not foul smelling</a:t>
            </a:r>
          </a:p>
          <a:p>
            <a:pPr marL="0" indent="0">
              <a:buNone/>
            </a:pPr>
            <a:r>
              <a:rPr lang="en-US" dirty="0"/>
              <a:t>	Some medications may change color of urine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874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CF552-48F0-8D17-2844-18C8083D8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1D3DF-A4A9-D67E-D925-F611698B8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28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69DCD-51E8-3AAC-6B4C-38DB7114C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of the Urinary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43679-F2ED-43D1-DC83-0E0E0056D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Ask about voiding (urination) habits, and any pain, urgency, burning or frequency</a:t>
            </a:r>
          </a:p>
          <a:p>
            <a:pPr marL="0" indent="0">
              <a:buNone/>
            </a:pPr>
            <a:r>
              <a:rPr lang="en-US" dirty="0"/>
              <a:t>Palpate bladder for distention</a:t>
            </a:r>
          </a:p>
          <a:p>
            <a:pPr marL="0" indent="0">
              <a:buNone/>
            </a:pPr>
            <a:r>
              <a:rPr lang="en-US" dirty="0"/>
              <a:t>Inspect perineal area for skin breakdown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0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FD4E5-EF94-0982-1262-D5B207F3E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interventions for urinary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DE4FF-4BC0-A96E-A1AA-D49756D62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Bladder scan</a:t>
            </a:r>
          </a:p>
          <a:p>
            <a:r>
              <a:rPr lang="en-US" dirty="0"/>
              <a:t>Intermittent catheterization</a:t>
            </a:r>
          </a:p>
          <a:p>
            <a:r>
              <a:rPr lang="en-US" dirty="0"/>
              <a:t>Post void residual</a:t>
            </a:r>
          </a:p>
          <a:p>
            <a:pPr lvl="1"/>
            <a:r>
              <a:rPr lang="en-US" dirty="0"/>
              <a:t>Greater than 200 ml is considered abnormal</a:t>
            </a:r>
          </a:p>
        </p:txBody>
      </p:sp>
    </p:spTree>
    <p:extLst>
      <p:ext uri="{BB962C8B-B14F-4D97-AF65-F5344CB8AC3E}">
        <p14:creationId xmlns:p14="http://schemas.microsoft.com/office/powerpoint/2010/main" val="444728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7CDE1-EB99-EB6A-9D2A-5A75B3CF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C9D0A-2FD0-D6FF-53DF-55008D499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Urine dip</a:t>
            </a:r>
          </a:p>
          <a:p>
            <a:r>
              <a:rPr lang="en-US" dirty="0"/>
              <a:t>Urinalysis</a:t>
            </a:r>
          </a:p>
          <a:p>
            <a:r>
              <a:rPr lang="en-US" dirty="0"/>
              <a:t>Urine culture</a:t>
            </a:r>
          </a:p>
          <a:p>
            <a:r>
              <a:rPr lang="en-US" dirty="0"/>
              <a:t>Cystoscopy</a:t>
            </a:r>
          </a:p>
          <a:p>
            <a:r>
              <a:rPr lang="en-US" dirty="0"/>
              <a:t>Urodynamic flow studies</a:t>
            </a:r>
          </a:p>
        </p:txBody>
      </p:sp>
    </p:spTree>
    <p:extLst>
      <p:ext uri="{BB962C8B-B14F-4D97-AF65-F5344CB8AC3E}">
        <p14:creationId xmlns:p14="http://schemas.microsoft.com/office/powerpoint/2010/main" val="326220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D4594-87C4-3199-6F6B-40F849537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Urine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42BBA-8660-D42E-0F30-13D489D7D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Clean catch </a:t>
            </a:r>
          </a:p>
          <a:p>
            <a:r>
              <a:rPr lang="en-US" dirty="0"/>
              <a:t>High colony count in a urine culture is considered positive</a:t>
            </a:r>
          </a:p>
          <a:p>
            <a:pPr lvl="1"/>
            <a:r>
              <a:rPr lang="en-US" dirty="0"/>
              <a:t>Greater than 100,000 CFU/ml</a:t>
            </a:r>
          </a:p>
          <a:p>
            <a:pPr lvl="1"/>
            <a:r>
              <a:rPr lang="en-US" dirty="0"/>
              <a:t>Most UTIs are due to E.coli bacteria</a:t>
            </a:r>
          </a:p>
          <a:p>
            <a:pPr lvl="1"/>
            <a:r>
              <a:rPr lang="en-US" dirty="0"/>
              <a:t>Culture showing no growth in 24-48 hours usually indicates no infection is present.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4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985B-C403-C7E0-7BC6-42179A3C8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Cystoscopy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B2D1-D61F-1D6C-16B9-F611BE36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used to obtain biopsy samples </a:t>
            </a:r>
          </a:p>
          <a:p>
            <a:r>
              <a:rPr lang="en-US" dirty="0"/>
              <a:t>Client is encouraged to increased fluid intake after procedure, and to report increased blood in the urine. Small amount of blood in urine is normal.</a:t>
            </a:r>
          </a:p>
          <a:p>
            <a:r>
              <a:rPr lang="en-US" dirty="0"/>
              <a:t>UTI symptoms should also be reported</a:t>
            </a:r>
          </a:p>
        </p:txBody>
      </p:sp>
    </p:spTree>
    <p:extLst>
      <p:ext uri="{BB962C8B-B14F-4D97-AF65-F5344CB8AC3E}">
        <p14:creationId xmlns:p14="http://schemas.microsoft.com/office/powerpoint/2010/main" val="4034863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4E67A-BB1F-431C-2069-0E9D3B504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Urinary tract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F8227-C335-52B1-9E69-7FA863CDB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Most common type is cystitis</a:t>
            </a:r>
          </a:p>
          <a:p>
            <a:r>
              <a:rPr lang="en-US" dirty="0"/>
              <a:t>Risk factors include a previous UTI, increased sexual activity, pregnancy, age, and prostate enlargement</a:t>
            </a:r>
          </a:p>
          <a:p>
            <a:r>
              <a:rPr lang="en-US" dirty="0"/>
              <a:t>Symptoms include pain, frequency, urgency, pressure or altered mental status (older adults)</a:t>
            </a:r>
          </a:p>
          <a:p>
            <a:r>
              <a:rPr lang="en-US" dirty="0"/>
              <a:t>Pyelonephritis (kidney infection) will have chills, flank pain, and increased fever above 101</a:t>
            </a:r>
          </a:p>
          <a:p>
            <a:r>
              <a:rPr lang="en-US" dirty="0"/>
              <a:t>Urinalysis and Urine culture diagnoses a UTI.</a:t>
            </a:r>
          </a:p>
          <a:p>
            <a:r>
              <a:rPr lang="en-US" dirty="0"/>
              <a:t>Nursing education to prevent UTIs and administering antibiotic therapy is important</a:t>
            </a:r>
          </a:p>
        </p:txBody>
      </p:sp>
    </p:spTree>
    <p:extLst>
      <p:ext uri="{BB962C8B-B14F-4D97-AF65-F5344CB8AC3E}">
        <p14:creationId xmlns:p14="http://schemas.microsoft.com/office/powerpoint/2010/main" val="2795020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DF33-BF82-B99B-A1CA-7F1C361F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Acute Kidney Injury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AD428-DD2B-221A-C2C0-44902F621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Occurs from lack of oxygen to kidneys</a:t>
            </a:r>
          </a:p>
          <a:p>
            <a:r>
              <a:rPr lang="en-US" dirty="0"/>
              <a:t>Symptoms are due to the lack of blood flow and include:</a:t>
            </a:r>
          </a:p>
          <a:p>
            <a:pPr lvl="1"/>
            <a:r>
              <a:rPr lang="en-US" dirty="0"/>
              <a:t>Oliguria (urine output less than 30 ml/hr.)</a:t>
            </a:r>
          </a:p>
          <a:p>
            <a:pPr lvl="1"/>
            <a:r>
              <a:rPr lang="en-US" dirty="0"/>
              <a:t>Confusion</a:t>
            </a:r>
          </a:p>
          <a:p>
            <a:pPr lvl="1"/>
            <a:r>
              <a:rPr lang="en-US" dirty="0"/>
              <a:t>Cardiac arrythmia</a:t>
            </a:r>
          </a:p>
          <a:p>
            <a:pPr lvl="1"/>
            <a:r>
              <a:rPr lang="en-US" dirty="0"/>
              <a:t>Nausea, vomiting, fatigue</a:t>
            </a:r>
          </a:p>
          <a:p>
            <a:pPr lvl="1"/>
            <a:r>
              <a:rPr lang="en-US" dirty="0"/>
              <a:t>Weight gain and edema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88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50</TotalTime>
  <Words>710</Words>
  <Application>Microsoft Office PowerPoint</Application>
  <PresentationFormat>Widescreen</PresentationFormat>
  <Paragraphs>101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Corbel</vt:lpstr>
      <vt:lpstr>Parallax</vt:lpstr>
      <vt:lpstr>URINARY ELIMINATION</vt:lpstr>
      <vt:lpstr>URINARY SYSTEM</vt:lpstr>
      <vt:lpstr>Assessment of the Urinary System</vt:lpstr>
      <vt:lpstr>Nursing interventions for urinary retention</vt:lpstr>
      <vt:lpstr>Diagnostic studies</vt:lpstr>
      <vt:lpstr>Urine culture</vt:lpstr>
      <vt:lpstr>Cystoscopy</vt:lpstr>
      <vt:lpstr>Urinary tract infections</vt:lpstr>
      <vt:lpstr>Acute Kidney Injury</vt:lpstr>
      <vt:lpstr>Chronic Renal failure</vt:lpstr>
      <vt:lpstr>Diagnosing acute and chronic kidney disease</vt:lpstr>
      <vt:lpstr>Treating Kidney failure</vt:lpstr>
      <vt:lpstr>Dialysis</vt:lpstr>
      <vt:lpstr>Nursing care of the patient with kidney failure and dialysis</vt:lpstr>
      <vt:lpstr>Kidney stones</vt:lpstr>
      <vt:lpstr>Urinary Incontinence</vt:lpstr>
      <vt:lpstr>Urine retention</vt:lpstr>
      <vt:lpstr>Benign Prostatic Hyperplasia</vt:lpstr>
      <vt:lpstr>PowerPoint Presentation</vt:lpstr>
      <vt:lpstr>PowerPoint Presentation</vt:lpstr>
    </vt:vector>
  </TitlesOfParts>
  <Company>Fletcher Technical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Lindsey Henry</dc:creator>
  <cp:lastModifiedBy>Lindsey Henry</cp:lastModifiedBy>
  <cp:revision>1</cp:revision>
  <dcterms:created xsi:type="dcterms:W3CDTF">2025-11-07T20:32:47Z</dcterms:created>
  <dcterms:modified xsi:type="dcterms:W3CDTF">2025-11-07T21:23:08Z</dcterms:modified>
</cp:coreProperties>
</file>