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318" r:id="rId3"/>
    <p:sldId id="319" r:id="rId4"/>
    <p:sldId id="320" r:id="rId5"/>
    <p:sldId id="321" r:id="rId6"/>
    <p:sldId id="361" r:id="rId7"/>
    <p:sldId id="322" r:id="rId8"/>
    <p:sldId id="362" r:id="rId9"/>
    <p:sldId id="323" r:id="rId10"/>
    <p:sldId id="339" r:id="rId11"/>
    <p:sldId id="263" r:id="rId12"/>
    <p:sldId id="348" r:id="rId13"/>
    <p:sldId id="363" r:id="rId14"/>
    <p:sldId id="340" r:id="rId15"/>
    <p:sldId id="364" r:id="rId16"/>
    <p:sldId id="365" r:id="rId17"/>
    <p:sldId id="357" r:id="rId18"/>
    <p:sldId id="367" r:id="rId19"/>
    <p:sldId id="341" r:id="rId20"/>
    <p:sldId id="366" r:id="rId21"/>
    <p:sldId id="272" r:id="rId22"/>
    <p:sldId id="359" r:id="rId23"/>
    <p:sldId id="274" r:id="rId24"/>
    <p:sldId id="275" r:id="rId25"/>
    <p:sldId id="343" r:id="rId26"/>
    <p:sldId id="342" r:id="rId27"/>
    <p:sldId id="403" r:id="rId28"/>
    <p:sldId id="356" r:id="rId29"/>
    <p:sldId id="404" r:id="rId30"/>
    <p:sldId id="405" r:id="rId31"/>
    <p:sldId id="406" r:id="rId32"/>
    <p:sldId id="396" r:id="rId33"/>
    <p:sldId id="338" r:id="rId34"/>
    <p:sldId id="408" r:id="rId35"/>
    <p:sldId id="407" r:id="rId36"/>
    <p:sldId id="337" r:id="rId37"/>
    <p:sldId id="315" r:id="rId38"/>
    <p:sldId id="332" r:id="rId39"/>
    <p:sldId id="409" r:id="rId40"/>
    <p:sldId id="41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76" autoAdjust="0"/>
    <p:restoredTop sz="94660"/>
  </p:normalViewPr>
  <p:slideViewPr>
    <p:cSldViewPr snapToGrid="0">
      <p:cViewPr>
        <p:scale>
          <a:sx n="70" d="100"/>
          <a:sy n="70" d="100"/>
        </p:scale>
        <p:origin x="432" y="16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851DBB-09DD-46C5-B2F0-2C704B09B980}" type="datetimeFigureOut">
              <a:rPr lang="en-US" smtClean="0"/>
              <a:t>8/5/25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D5EC0F-916E-43AC-92F4-87BAE11559DE}" type="slidenum">
              <a:rPr lang="en-US" smtClean="0"/>
              <a:t>‹#›</a:t>
            </a:fld>
            <a:endParaRPr lang="en-US" dirty="0"/>
          </a:p>
        </p:txBody>
      </p:sp>
    </p:spTree>
    <p:extLst>
      <p:ext uri="{BB962C8B-B14F-4D97-AF65-F5344CB8AC3E}">
        <p14:creationId xmlns:p14="http://schemas.microsoft.com/office/powerpoint/2010/main" val="1315434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2363" cy="3489325"/>
          </a:xfrm>
        </p:spPr>
      </p:sp>
      <p:sp>
        <p:nvSpPr>
          <p:cNvPr id="3" name="Notes Placeholder 2"/>
          <p:cNvSpPr>
            <a:spLocks noGrp="1"/>
          </p:cNvSpPr>
          <p:nvPr>
            <p:ph type="body" idx="1"/>
          </p:nvPr>
        </p:nvSpPr>
        <p:spPr/>
        <p:txBody>
          <a:bodyPr/>
          <a:lstStyle/>
          <a:p>
            <a:r>
              <a:rPr lang="en-US" dirty="0"/>
              <a:t>Table 29.4</a:t>
            </a:r>
          </a:p>
        </p:txBody>
      </p:sp>
      <p:sp>
        <p:nvSpPr>
          <p:cNvPr id="4" name="Slide Number Placeholder 3"/>
          <p:cNvSpPr>
            <a:spLocks noGrp="1"/>
          </p:cNvSpPr>
          <p:nvPr>
            <p:ph type="sldNum" sz="quarter" idx="10"/>
          </p:nvPr>
        </p:nvSpPr>
        <p:spPr/>
        <p:txBody>
          <a:bodyPr/>
          <a:lstStyle/>
          <a:p>
            <a:fld id="{3FB4F67A-3CA9-F64E-86AF-E228AE0D7D1A}"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561563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7270C-E91F-48F3-A471-8EF93394DB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E3FDC2-C806-4B4B-8A32-B22C91414C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A9C0E2-0C4B-4B6C-A6B6-87AEB1919A14}"/>
              </a:ext>
            </a:extLst>
          </p:cNvPr>
          <p:cNvSpPr>
            <a:spLocks noGrp="1"/>
          </p:cNvSpPr>
          <p:nvPr>
            <p:ph type="dt" sz="half" idx="10"/>
          </p:nvPr>
        </p:nvSpPr>
        <p:spPr/>
        <p:txBody>
          <a:bodyPr/>
          <a:lstStyle/>
          <a:p>
            <a:fld id="{3683C7B0-5327-45D5-92C4-AB073F1BF252}" type="datetimeFigureOut">
              <a:rPr lang="en-US" smtClean="0"/>
              <a:t>8/5/25</a:t>
            </a:fld>
            <a:endParaRPr lang="en-US" dirty="0"/>
          </a:p>
        </p:txBody>
      </p:sp>
      <p:sp>
        <p:nvSpPr>
          <p:cNvPr id="5" name="Footer Placeholder 4">
            <a:extLst>
              <a:ext uri="{FF2B5EF4-FFF2-40B4-BE49-F238E27FC236}">
                <a16:creationId xmlns:a16="http://schemas.microsoft.com/office/drawing/2014/main" id="{45A3CCDC-B5D4-4584-982E-1C871AD2820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A93FF9A-9DE8-4DD5-8035-AD141B872DE3}"/>
              </a:ext>
            </a:extLst>
          </p:cNvPr>
          <p:cNvSpPr>
            <a:spLocks noGrp="1"/>
          </p:cNvSpPr>
          <p:nvPr>
            <p:ph type="sldNum" sz="quarter" idx="12"/>
          </p:nvPr>
        </p:nvSpPr>
        <p:spPr/>
        <p:txBody>
          <a:bodyPr/>
          <a:lstStyle/>
          <a:p>
            <a:fld id="{802C6A9F-1807-499B-85BB-E0CB9855152A}" type="slidenum">
              <a:rPr lang="en-US" smtClean="0"/>
              <a:t>‹#›</a:t>
            </a:fld>
            <a:endParaRPr lang="en-US" dirty="0"/>
          </a:p>
        </p:txBody>
      </p:sp>
    </p:spTree>
    <p:extLst>
      <p:ext uri="{BB962C8B-B14F-4D97-AF65-F5344CB8AC3E}">
        <p14:creationId xmlns:p14="http://schemas.microsoft.com/office/powerpoint/2010/main" val="1154701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AE387-FD10-4F0C-ABBE-864DE0AE80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97C88E-4E68-4AB9-BEB7-E185775000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3B6F5B-B6BB-4585-9798-3BDF15657699}"/>
              </a:ext>
            </a:extLst>
          </p:cNvPr>
          <p:cNvSpPr>
            <a:spLocks noGrp="1"/>
          </p:cNvSpPr>
          <p:nvPr>
            <p:ph type="dt" sz="half" idx="10"/>
          </p:nvPr>
        </p:nvSpPr>
        <p:spPr/>
        <p:txBody>
          <a:bodyPr/>
          <a:lstStyle/>
          <a:p>
            <a:fld id="{3683C7B0-5327-45D5-92C4-AB073F1BF252}" type="datetimeFigureOut">
              <a:rPr lang="en-US" smtClean="0"/>
              <a:t>8/5/25</a:t>
            </a:fld>
            <a:endParaRPr lang="en-US" dirty="0"/>
          </a:p>
        </p:txBody>
      </p:sp>
      <p:sp>
        <p:nvSpPr>
          <p:cNvPr id="5" name="Footer Placeholder 4">
            <a:extLst>
              <a:ext uri="{FF2B5EF4-FFF2-40B4-BE49-F238E27FC236}">
                <a16:creationId xmlns:a16="http://schemas.microsoft.com/office/drawing/2014/main" id="{3C047959-A352-4F48-9AD8-79977A11AF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8A7BD9D-4BA4-4245-BECD-E0A9998F13C8}"/>
              </a:ext>
            </a:extLst>
          </p:cNvPr>
          <p:cNvSpPr>
            <a:spLocks noGrp="1"/>
          </p:cNvSpPr>
          <p:nvPr>
            <p:ph type="sldNum" sz="quarter" idx="12"/>
          </p:nvPr>
        </p:nvSpPr>
        <p:spPr/>
        <p:txBody>
          <a:bodyPr/>
          <a:lstStyle/>
          <a:p>
            <a:fld id="{802C6A9F-1807-499B-85BB-E0CB9855152A}" type="slidenum">
              <a:rPr lang="en-US" smtClean="0"/>
              <a:t>‹#›</a:t>
            </a:fld>
            <a:endParaRPr lang="en-US" dirty="0"/>
          </a:p>
        </p:txBody>
      </p:sp>
    </p:spTree>
    <p:extLst>
      <p:ext uri="{BB962C8B-B14F-4D97-AF65-F5344CB8AC3E}">
        <p14:creationId xmlns:p14="http://schemas.microsoft.com/office/powerpoint/2010/main" val="1090127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038BF3-B414-4004-B011-2824742752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3F88F-5FD4-4758-B0E8-D3C7155A0C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1AAE61-52BF-4F02-8411-EAAB1F894571}"/>
              </a:ext>
            </a:extLst>
          </p:cNvPr>
          <p:cNvSpPr>
            <a:spLocks noGrp="1"/>
          </p:cNvSpPr>
          <p:nvPr>
            <p:ph type="dt" sz="half" idx="10"/>
          </p:nvPr>
        </p:nvSpPr>
        <p:spPr/>
        <p:txBody>
          <a:bodyPr/>
          <a:lstStyle/>
          <a:p>
            <a:fld id="{3683C7B0-5327-45D5-92C4-AB073F1BF252}" type="datetimeFigureOut">
              <a:rPr lang="en-US" smtClean="0"/>
              <a:t>8/5/25</a:t>
            </a:fld>
            <a:endParaRPr lang="en-US" dirty="0"/>
          </a:p>
        </p:txBody>
      </p:sp>
      <p:sp>
        <p:nvSpPr>
          <p:cNvPr id="5" name="Footer Placeholder 4">
            <a:extLst>
              <a:ext uri="{FF2B5EF4-FFF2-40B4-BE49-F238E27FC236}">
                <a16:creationId xmlns:a16="http://schemas.microsoft.com/office/drawing/2014/main" id="{2ACB9E2C-7BAC-46F0-92DD-8EE3568375D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D0FE4DE-31BD-44D9-ACE0-18A365F1B546}"/>
              </a:ext>
            </a:extLst>
          </p:cNvPr>
          <p:cNvSpPr>
            <a:spLocks noGrp="1"/>
          </p:cNvSpPr>
          <p:nvPr>
            <p:ph type="sldNum" sz="quarter" idx="12"/>
          </p:nvPr>
        </p:nvSpPr>
        <p:spPr/>
        <p:txBody>
          <a:bodyPr/>
          <a:lstStyle/>
          <a:p>
            <a:fld id="{802C6A9F-1807-499B-85BB-E0CB9855152A}" type="slidenum">
              <a:rPr lang="en-US" smtClean="0"/>
              <a:t>‹#›</a:t>
            </a:fld>
            <a:endParaRPr lang="en-US" dirty="0"/>
          </a:p>
        </p:txBody>
      </p:sp>
    </p:spTree>
    <p:extLst>
      <p:ext uri="{BB962C8B-B14F-4D97-AF65-F5344CB8AC3E}">
        <p14:creationId xmlns:p14="http://schemas.microsoft.com/office/powerpoint/2010/main" val="936786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August 5, 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
        <p:nvSpPr>
          <p:cNvPr id="7" name="Title 1"/>
          <p:cNvSpPr>
            <a:spLocks noGrp="1"/>
          </p:cNvSpPr>
          <p:nvPr>
            <p:ph type="title"/>
          </p:nvPr>
        </p:nvSpPr>
        <p:spPr>
          <a:xfrm>
            <a:off x="609600" y="241327"/>
            <a:ext cx="10750549" cy="659535"/>
          </a:xfrm>
        </p:spPr>
        <p:txBody>
          <a:bodyPr/>
          <a:lstStyle/>
          <a:p>
            <a:r>
              <a:rPr lang="en-US" dirty="0"/>
              <a:t>Click to edit</a:t>
            </a:r>
          </a:p>
        </p:txBody>
      </p:sp>
      <p:sp>
        <p:nvSpPr>
          <p:cNvPr id="8" name="Picture Placeholder 8"/>
          <p:cNvSpPr>
            <a:spLocks noGrp="1"/>
          </p:cNvSpPr>
          <p:nvPr>
            <p:ph type="pic" sz="quarter" idx="13"/>
          </p:nvPr>
        </p:nvSpPr>
        <p:spPr>
          <a:xfrm>
            <a:off x="609599" y="1122387"/>
            <a:ext cx="10750551" cy="3500071"/>
          </a:xfrm>
        </p:spPr>
        <p:txBody>
          <a:bodyPr/>
          <a:lstStyle/>
          <a:p>
            <a:endParaRPr lang="en-US" dirty="0"/>
          </a:p>
        </p:txBody>
      </p:sp>
      <p:sp>
        <p:nvSpPr>
          <p:cNvPr id="9" name="Text Placeholder 10"/>
          <p:cNvSpPr>
            <a:spLocks noGrp="1"/>
          </p:cNvSpPr>
          <p:nvPr>
            <p:ph type="body" sz="quarter" idx="14"/>
          </p:nvPr>
        </p:nvSpPr>
        <p:spPr>
          <a:xfrm>
            <a:off x="609600" y="4843982"/>
            <a:ext cx="10750549"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81879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C4380-5F2F-4F94-A478-113A112C13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883E97-B248-4A77-AEEB-AE2DFB6671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4E38B6-DA2C-475C-8E20-B39F409B60EE}"/>
              </a:ext>
            </a:extLst>
          </p:cNvPr>
          <p:cNvSpPr>
            <a:spLocks noGrp="1"/>
          </p:cNvSpPr>
          <p:nvPr>
            <p:ph type="dt" sz="half" idx="10"/>
          </p:nvPr>
        </p:nvSpPr>
        <p:spPr/>
        <p:txBody>
          <a:bodyPr/>
          <a:lstStyle/>
          <a:p>
            <a:fld id="{3683C7B0-5327-45D5-92C4-AB073F1BF252}" type="datetimeFigureOut">
              <a:rPr lang="en-US" smtClean="0"/>
              <a:t>8/5/25</a:t>
            </a:fld>
            <a:endParaRPr lang="en-US" dirty="0"/>
          </a:p>
        </p:txBody>
      </p:sp>
      <p:sp>
        <p:nvSpPr>
          <p:cNvPr id="5" name="Footer Placeholder 4">
            <a:extLst>
              <a:ext uri="{FF2B5EF4-FFF2-40B4-BE49-F238E27FC236}">
                <a16:creationId xmlns:a16="http://schemas.microsoft.com/office/drawing/2014/main" id="{F92B98D7-71B8-43F1-81BC-8F7726BC0B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51A3047-08A1-4657-9218-059F8E1B298F}"/>
              </a:ext>
            </a:extLst>
          </p:cNvPr>
          <p:cNvSpPr>
            <a:spLocks noGrp="1"/>
          </p:cNvSpPr>
          <p:nvPr>
            <p:ph type="sldNum" sz="quarter" idx="12"/>
          </p:nvPr>
        </p:nvSpPr>
        <p:spPr/>
        <p:txBody>
          <a:bodyPr/>
          <a:lstStyle/>
          <a:p>
            <a:fld id="{802C6A9F-1807-499B-85BB-E0CB9855152A}" type="slidenum">
              <a:rPr lang="en-US" smtClean="0"/>
              <a:t>‹#›</a:t>
            </a:fld>
            <a:endParaRPr lang="en-US" dirty="0"/>
          </a:p>
        </p:txBody>
      </p:sp>
    </p:spTree>
    <p:extLst>
      <p:ext uri="{BB962C8B-B14F-4D97-AF65-F5344CB8AC3E}">
        <p14:creationId xmlns:p14="http://schemas.microsoft.com/office/powerpoint/2010/main" val="468873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F39E9-44B0-434F-BDA9-FE5B1CB945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E6AF5C-C272-4FB0-9265-8877DB7AF7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B353C1-1267-4088-B53D-56DE80038753}"/>
              </a:ext>
            </a:extLst>
          </p:cNvPr>
          <p:cNvSpPr>
            <a:spLocks noGrp="1"/>
          </p:cNvSpPr>
          <p:nvPr>
            <p:ph type="dt" sz="half" idx="10"/>
          </p:nvPr>
        </p:nvSpPr>
        <p:spPr/>
        <p:txBody>
          <a:bodyPr/>
          <a:lstStyle/>
          <a:p>
            <a:fld id="{3683C7B0-5327-45D5-92C4-AB073F1BF252}" type="datetimeFigureOut">
              <a:rPr lang="en-US" smtClean="0"/>
              <a:t>8/5/25</a:t>
            </a:fld>
            <a:endParaRPr lang="en-US" dirty="0"/>
          </a:p>
        </p:txBody>
      </p:sp>
      <p:sp>
        <p:nvSpPr>
          <p:cNvPr id="5" name="Footer Placeholder 4">
            <a:extLst>
              <a:ext uri="{FF2B5EF4-FFF2-40B4-BE49-F238E27FC236}">
                <a16:creationId xmlns:a16="http://schemas.microsoft.com/office/drawing/2014/main" id="{6722BF32-18F1-4D7A-84A6-D7124E319A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A1F0F9E-BCFE-4A75-847E-11F91A062DBA}"/>
              </a:ext>
            </a:extLst>
          </p:cNvPr>
          <p:cNvSpPr>
            <a:spLocks noGrp="1"/>
          </p:cNvSpPr>
          <p:nvPr>
            <p:ph type="sldNum" sz="quarter" idx="12"/>
          </p:nvPr>
        </p:nvSpPr>
        <p:spPr/>
        <p:txBody>
          <a:bodyPr/>
          <a:lstStyle/>
          <a:p>
            <a:fld id="{802C6A9F-1807-499B-85BB-E0CB9855152A}" type="slidenum">
              <a:rPr lang="en-US" smtClean="0"/>
              <a:t>‹#›</a:t>
            </a:fld>
            <a:endParaRPr lang="en-US" dirty="0"/>
          </a:p>
        </p:txBody>
      </p:sp>
    </p:spTree>
    <p:extLst>
      <p:ext uri="{BB962C8B-B14F-4D97-AF65-F5344CB8AC3E}">
        <p14:creationId xmlns:p14="http://schemas.microsoft.com/office/powerpoint/2010/main" val="2914779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91F8C-1976-4C40-A993-B207136124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B948D4-A4AC-4562-B487-866FD9214F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4F7C47-F098-4985-9F7E-EFDAA4A7F9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1556FE-68B0-4673-98E4-E755EBE0AA71}"/>
              </a:ext>
            </a:extLst>
          </p:cNvPr>
          <p:cNvSpPr>
            <a:spLocks noGrp="1"/>
          </p:cNvSpPr>
          <p:nvPr>
            <p:ph type="dt" sz="half" idx="10"/>
          </p:nvPr>
        </p:nvSpPr>
        <p:spPr/>
        <p:txBody>
          <a:bodyPr/>
          <a:lstStyle/>
          <a:p>
            <a:fld id="{3683C7B0-5327-45D5-92C4-AB073F1BF252}" type="datetimeFigureOut">
              <a:rPr lang="en-US" smtClean="0"/>
              <a:t>8/5/25</a:t>
            </a:fld>
            <a:endParaRPr lang="en-US" dirty="0"/>
          </a:p>
        </p:txBody>
      </p:sp>
      <p:sp>
        <p:nvSpPr>
          <p:cNvPr id="6" name="Footer Placeholder 5">
            <a:extLst>
              <a:ext uri="{FF2B5EF4-FFF2-40B4-BE49-F238E27FC236}">
                <a16:creationId xmlns:a16="http://schemas.microsoft.com/office/drawing/2014/main" id="{4FE69E8B-0A61-4606-BFE5-2FBDE294B58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74D475D-5D89-41C8-8939-14DDB9A15BF1}"/>
              </a:ext>
            </a:extLst>
          </p:cNvPr>
          <p:cNvSpPr>
            <a:spLocks noGrp="1"/>
          </p:cNvSpPr>
          <p:nvPr>
            <p:ph type="sldNum" sz="quarter" idx="12"/>
          </p:nvPr>
        </p:nvSpPr>
        <p:spPr/>
        <p:txBody>
          <a:bodyPr/>
          <a:lstStyle/>
          <a:p>
            <a:fld id="{802C6A9F-1807-499B-85BB-E0CB9855152A}" type="slidenum">
              <a:rPr lang="en-US" smtClean="0"/>
              <a:t>‹#›</a:t>
            </a:fld>
            <a:endParaRPr lang="en-US" dirty="0"/>
          </a:p>
        </p:txBody>
      </p:sp>
    </p:spTree>
    <p:extLst>
      <p:ext uri="{BB962C8B-B14F-4D97-AF65-F5344CB8AC3E}">
        <p14:creationId xmlns:p14="http://schemas.microsoft.com/office/powerpoint/2010/main" val="1416591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D8EFF-B060-470B-AE6B-DB9E7F740C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70A61D-ECB6-4682-8D37-C103361F90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CB4036-5821-43EA-8F2C-950A81AD9B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F3A82B-F3F6-468F-870A-9EED58ADAE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818AA0-8A3D-43B3-9F97-BB83DEF0E3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770561-BF79-4405-8311-BE530862811F}"/>
              </a:ext>
            </a:extLst>
          </p:cNvPr>
          <p:cNvSpPr>
            <a:spLocks noGrp="1"/>
          </p:cNvSpPr>
          <p:nvPr>
            <p:ph type="dt" sz="half" idx="10"/>
          </p:nvPr>
        </p:nvSpPr>
        <p:spPr/>
        <p:txBody>
          <a:bodyPr/>
          <a:lstStyle/>
          <a:p>
            <a:fld id="{3683C7B0-5327-45D5-92C4-AB073F1BF252}" type="datetimeFigureOut">
              <a:rPr lang="en-US" smtClean="0"/>
              <a:t>8/5/25</a:t>
            </a:fld>
            <a:endParaRPr lang="en-US" dirty="0"/>
          </a:p>
        </p:txBody>
      </p:sp>
      <p:sp>
        <p:nvSpPr>
          <p:cNvPr id="8" name="Footer Placeholder 7">
            <a:extLst>
              <a:ext uri="{FF2B5EF4-FFF2-40B4-BE49-F238E27FC236}">
                <a16:creationId xmlns:a16="http://schemas.microsoft.com/office/drawing/2014/main" id="{C8C50E3E-1B80-43D4-BA72-2D3BA302A36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5D71B19-8C23-4DF0-A303-A406CD940E28}"/>
              </a:ext>
            </a:extLst>
          </p:cNvPr>
          <p:cNvSpPr>
            <a:spLocks noGrp="1"/>
          </p:cNvSpPr>
          <p:nvPr>
            <p:ph type="sldNum" sz="quarter" idx="12"/>
          </p:nvPr>
        </p:nvSpPr>
        <p:spPr/>
        <p:txBody>
          <a:bodyPr/>
          <a:lstStyle/>
          <a:p>
            <a:fld id="{802C6A9F-1807-499B-85BB-E0CB9855152A}" type="slidenum">
              <a:rPr lang="en-US" smtClean="0"/>
              <a:t>‹#›</a:t>
            </a:fld>
            <a:endParaRPr lang="en-US" dirty="0"/>
          </a:p>
        </p:txBody>
      </p:sp>
    </p:spTree>
    <p:extLst>
      <p:ext uri="{BB962C8B-B14F-4D97-AF65-F5344CB8AC3E}">
        <p14:creationId xmlns:p14="http://schemas.microsoft.com/office/powerpoint/2010/main" val="2547015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85378-9DF0-433C-AB2E-ADB855BC58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0BC692-DFC3-4B6E-8497-554117925FFD}"/>
              </a:ext>
            </a:extLst>
          </p:cNvPr>
          <p:cNvSpPr>
            <a:spLocks noGrp="1"/>
          </p:cNvSpPr>
          <p:nvPr>
            <p:ph type="dt" sz="half" idx="10"/>
          </p:nvPr>
        </p:nvSpPr>
        <p:spPr/>
        <p:txBody>
          <a:bodyPr/>
          <a:lstStyle/>
          <a:p>
            <a:fld id="{3683C7B0-5327-45D5-92C4-AB073F1BF252}" type="datetimeFigureOut">
              <a:rPr lang="en-US" smtClean="0"/>
              <a:t>8/5/25</a:t>
            </a:fld>
            <a:endParaRPr lang="en-US" dirty="0"/>
          </a:p>
        </p:txBody>
      </p:sp>
      <p:sp>
        <p:nvSpPr>
          <p:cNvPr id="4" name="Footer Placeholder 3">
            <a:extLst>
              <a:ext uri="{FF2B5EF4-FFF2-40B4-BE49-F238E27FC236}">
                <a16:creationId xmlns:a16="http://schemas.microsoft.com/office/drawing/2014/main" id="{B213B21C-CB67-4FD3-9F3E-DDC23D9EF3A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F614EDB-42B1-4236-9B65-BBB31F74227D}"/>
              </a:ext>
            </a:extLst>
          </p:cNvPr>
          <p:cNvSpPr>
            <a:spLocks noGrp="1"/>
          </p:cNvSpPr>
          <p:nvPr>
            <p:ph type="sldNum" sz="quarter" idx="12"/>
          </p:nvPr>
        </p:nvSpPr>
        <p:spPr/>
        <p:txBody>
          <a:bodyPr/>
          <a:lstStyle/>
          <a:p>
            <a:fld id="{802C6A9F-1807-499B-85BB-E0CB9855152A}" type="slidenum">
              <a:rPr lang="en-US" smtClean="0"/>
              <a:t>‹#›</a:t>
            </a:fld>
            <a:endParaRPr lang="en-US" dirty="0"/>
          </a:p>
        </p:txBody>
      </p:sp>
    </p:spTree>
    <p:extLst>
      <p:ext uri="{BB962C8B-B14F-4D97-AF65-F5344CB8AC3E}">
        <p14:creationId xmlns:p14="http://schemas.microsoft.com/office/powerpoint/2010/main" val="2116108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41F861-D05F-40F9-A5F5-E37489947581}"/>
              </a:ext>
            </a:extLst>
          </p:cNvPr>
          <p:cNvSpPr>
            <a:spLocks noGrp="1"/>
          </p:cNvSpPr>
          <p:nvPr>
            <p:ph type="dt" sz="half" idx="10"/>
          </p:nvPr>
        </p:nvSpPr>
        <p:spPr/>
        <p:txBody>
          <a:bodyPr/>
          <a:lstStyle/>
          <a:p>
            <a:fld id="{3683C7B0-5327-45D5-92C4-AB073F1BF252}" type="datetimeFigureOut">
              <a:rPr lang="en-US" smtClean="0"/>
              <a:t>8/5/25</a:t>
            </a:fld>
            <a:endParaRPr lang="en-US" dirty="0"/>
          </a:p>
        </p:txBody>
      </p:sp>
      <p:sp>
        <p:nvSpPr>
          <p:cNvPr id="3" name="Footer Placeholder 2">
            <a:extLst>
              <a:ext uri="{FF2B5EF4-FFF2-40B4-BE49-F238E27FC236}">
                <a16:creationId xmlns:a16="http://schemas.microsoft.com/office/drawing/2014/main" id="{67CBB96F-0BB7-4373-8492-ECD9C3B5FFF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6C6557F-F7A6-45FE-8FD0-018209EA23EE}"/>
              </a:ext>
            </a:extLst>
          </p:cNvPr>
          <p:cNvSpPr>
            <a:spLocks noGrp="1"/>
          </p:cNvSpPr>
          <p:nvPr>
            <p:ph type="sldNum" sz="quarter" idx="12"/>
          </p:nvPr>
        </p:nvSpPr>
        <p:spPr/>
        <p:txBody>
          <a:bodyPr/>
          <a:lstStyle/>
          <a:p>
            <a:fld id="{802C6A9F-1807-499B-85BB-E0CB9855152A}" type="slidenum">
              <a:rPr lang="en-US" smtClean="0"/>
              <a:t>‹#›</a:t>
            </a:fld>
            <a:endParaRPr lang="en-US" dirty="0"/>
          </a:p>
        </p:txBody>
      </p:sp>
    </p:spTree>
    <p:extLst>
      <p:ext uri="{BB962C8B-B14F-4D97-AF65-F5344CB8AC3E}">
        <p14:creationId xmlns:p14="http://schemas.microsoft.com/office/powerpoint/2010/main" val="3987787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E45BA-2E13-4BE4-B00A-6C83E440EA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ED1B5D-F8E3-436F-9AF0-FFEFFDB91A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99383A-DF3F-4D28-85A0-A47D7C9029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AEB426-02DB-4EBA-8BFE-BD8E5584676C}"/>
              </a:ext>
            </a:extLst>
          </p:cNvPr>
          <p:cNvSpPr>
            <a:spLocks noGrp="1"/>
          </p:cNvSpPr>
          <p:nvPr>
            <p:ph type="dt" sz="half" idx="10"/>
          </p:nvPr>
        </p:nvSpPr>
        <p:spPr/>
        <p:txBody>
          <a:bodyPr/>
          <a:lstStyle/>
          <a:p>
            <a:fld id="{3683C7B0-5327-45D5-92C4-AB073F1BF252}" type="datetimeFigureOut">
              <a:rPr lang="en-US" smtClean="0"/>
              <a:t>8/5/25</a:t>
            </a:fld>
            <a:endParaRPr lang="en-US" dirty="0"/>
          </a:p>
        </p:txBody>
      </p:sp>
      <p:sp>
        <p:nvSpPr>
          <p:cNvPr id="6" name="Footer Placeholder 5">
            <a:extLst>
              <a:ext uri="{FF2B5EF4-FFF2-40B4-BE49-F238E27FC236}">
                <a16:creationId xmlns:a16="http://schemas.microsoft.com/office/drawing/2014/main" id="{E5ECA9EA-A78E-4F97-BB5D-803F041C899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5C869E4-4A9A-4618-9D9A-0AD9A8F5DA57}"/>
              </a:ext>
            </a:extLst>
          </p:cNvPr>
          <p:cNvSpPr>
            <a:spLocks noGrp="1"/>
          </p:cNvSpPr>
          <p:nvPr>
            <p:ph type="sldNum" sz="quarter" idx="12"/>
          </p:nvPr>
        </p:nvSpPr>
        <p:spPr/>
        <p:txBody>
          <a:bodyPr/>
          <a:lstStyle/>
          <a:p>
            <a:fld id="{802C6A9F-1807-499B-85BB-E0CB9855152A}" type="slidenum">
              <a:rPr lang="en-US" smtClean="0"/>
              <a:t>‹#›</a:t>
            </a:fld>
            <a:endParaRPr lang="en-US" dirty="0"/>
          </a:p>
        </p:txBody>
      </p:sp>
    </p:spTree>
    <p:extLst>
      <p:ext uri="{BB962C8B-B14F-4D97-AF65-F5344CB8AC3E}">
        <p14:creationId xmlns:p14="http://schemas.microsoft.com/office/powerpoint/2010/main" val="3421719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D6A1C-79AD-4454-8E21-2E28D06E9A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9F2C8F-5F00-45B5-858B-9FFCFD5901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3265094-D683-4D19-A33B-1CB6D074AB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7B6065-9258-4834-BF30-9B63DC74404A}"/>
              </a:ext>
            </a:extLst>
          </p:cNvPr>
          <p:cNvSpPr>
            <a:spLocks noGrp="1"/>
          </p:cNvSpPr>
          <p:nvPr>
            <p:ph type="dt" sz="half" idx="10"/>
          </p:nvPr>
        </p:nvSpPr>
        <p:spPr/>
        <p:txBody>
          <a:bodyPr/>
          <a:lstStyle/>
          <a:p>
            <a:fld id="{3683C7B0-5327-45D5-92C4-AB073F1BF252}" type="datetimeFigureOut">
              <a:rPr lang="en-US" smtClean="0"/>
              <a:t>8/5/25</a:t>
            </a:fld>
            <a:endParaRPr lang="en-US" dirty="0"/>
          </a:p>
        </p:txBody>
      </p:sp>
      <p:sp>
        <p:nvSpPr>
          <p:cNvPr id="6" name="Footer Placeholder 5">
            <a:extLst>
              <a:ext uri="{FF2B5EF4-FFF2-40B4-BE49-F238E27FC236}">
                <a16:creationId xmlns:a16="http://schemas.microsoft.com/office/drawing/2014/main" id="{6C041999-4359-4371-9328-7A05EF9D3EF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DDE9EDB-92A4-48E9-8D50-125D98302EAF}"/>
              </a:ext>
            </a:extLst>
          </p:cNvPr>
          <p:cNvSpPr>
            <a:spLocks noGrp="1"/>
          </p:cNvSpPr>
          <p:nvPr>
            <p:ph type="sldNum" sz="quarter" idx="12"/>
          </p:nvPr>
        </p:nvSpPr>
        <p:spPr/>
        <p:txBody>
          <a:bodyPr/>
          <a:lstStyle/>
          <a:p>
            <a:fld id="{802C6A9F-1807-499B-85BB-E0CB9855152A}" type="slidenum">
              <a:rPr lang="en-US" smtClean="0"/>
              <a:t>‹#›</a:t>
            </a:fld>
            <a:endParaRPr lang="en-US" dirty="0"/>
          </a:p>
        </p:txBody>
      </p:sp>
    </p:spTree>
    <p:extLst>
      <p:ext uri="{BB962C8B-B14F-4D97-AF65-F5344CB8AC3E}">
        <p14:creationId xmlns:p14="http://schemas.microsoft.com/office/powerpoint/2010/main" val="1267384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5BDD52-321F-45EC-B320-06B23D12F3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2BF484-D45A-4F30-B5DF-A224D997B8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8EEE75-5272-4883-B0B1-A837EF20D1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83C7B0-5327-45D5-92C4-AB073F1BF252}" type="datetimeFigureOut">
              <a:rPr lang="en-US" smtClean="0"/>
              <a:t>8/5/25</a:t>
            </a:fld>
            <a:endParaRPr lang="en-US" dirty="0"/>
          </a:p>
        </p:txBody>
      </p:sp>
      <p:sp>
        <p:nvSpPr>
          <p:cNvPr id="5" name="Footer Placeholder 4">
            <a:extLst>
              <a:ext uri="{FF2B5EF4-FFF2-40B4-BE49-F238E27FC236}">
                <a16:creationId xmlns:a16="http://schemas.microsoft.com/office/drawing/2014/main" id="{84BF97E0-5DAE-481C-86E9-D16D0A1081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1BF4F18-0AC2-4C23-9424-8F33796CC1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2C6A9F-1807-499B-85BB-E0CB9855152A}" type="slidenum">
              <a:rPr lang="en-US" smtClean="0"/>
              <a:t>‹#›</a:t>
            </a:fld>
            <a:endParaRPr lang="en-US" dirty="0"/>
          </a:p>
        </p:txBody>
      </p:sp>
    </p:spTree>
    <p:extLst>
      <p:ext uri="{BB962C8B-B14F-4D97-AF65-F5344CB8AC3E}">
        <p14:creationId xmlns:p14="http://schemas.microsoft.com/office/powerpoint/2010/main" val="1691439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hyperlink" Target="http://www.pbs.org/wgbh/nova/body/how-cells-divide.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www.nlm.nih.gov/medlineplus/ency/anatomyvideos/000139.ht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hyperlink" Target="https://www.nlm.nih.gov/medlineplus/ency/anatomyvideos/000121.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image" Target="../media/image15.tiff"/><Relationship Id="rId4" Type="http://schemas.openxmlformats.org/officeDocument/2006/relationships/image" Target="../media/image14.tif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33.xml.rels><?xml version="1.0" encoding="UTF-8" standalone="yes"?>
<Relationships xmlns="http://schemas.openxmlformats.org/package/2006/relationships"><Relationship Id="rId2" Type="http://schemas.openxmlformats.org/officeDocument/2006/relationships/hyperlink" Target="http://www.babycenter.com/2_inside-pregnancy-girl-or-boy_10313041.bc#videoplaylist"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0AE7B-12B3-41F3-B570-14F041751C7F}"/>
              </a:ext>
            </a:extLst>
          </p:cNvPr>
          <p:cNvSpPr>
            <a:spLocks noGrp="1"/>
          </p:cNvSpPr>
          <p:nvPr>
            <p:ph type="title"/>
          </p:nvPr>
        </p:nvSpPr>
        <p:spPr>
          <a:xfrm>
            <a:off x="1136428" y="627564"/>
            <a:ext cx="7474172" cy="1325563"/>
          </a:xfrm>
        </p:spPr>
        <p:txBody>
          <a:bodyPr>
            <a:normAutofit/>
          </a:bodyPr>
          <a:lstStyle/>
          <a:p>
            <a:r>
              <a:rPr lang="en-US" dirty="0"/>
              <a:t>   Anatomy and Physiology II</a:t>
            </a:r>
          </a:p>
        </p:txBody>
      </p:sp>
      <p:sp>
        <p:nvSpPr>
          <p:cNvPr id="3" name="Content Placeholder 2">
            <a:extLst>
              <a:ext uri="{FF2B5EF4-FFF2-40B4-BE49-F238E27FC236}">
                <a16:creationId xmlns:a16="http://schemas.microsoft.com/office/drawing/2014/main" id="{E0B79981-B029-469B-A7DE-BCC53EF61AC8}"/>
              </a:ext>
            </a:extLst>
          </p:cNvPr>
          <p:cNvSpPr>
            <a:spLocks noGrp="1"/>
          </p:cNvSpPr>
          <p:nvPr>
            <p:ph idx="1"/>
          </p:nvPr>
        </p:nvSpPr>
        <p:spPr>
          <a:xfrm>
            <a:off x="1136429" y="2278173"/>
            <a:ext cx="6467867" cy="3450613"/>
          </a:xfrm>
        </p:spPr>
        <p:txBody>
          <a:bodyPr anchor="ctr">
            <a:normAutofit/>
          </a:bodyPr>
          <a:lstStyle/>
          <a:p>
            <a:pPr marL="0" indent="0">
              <a:buNone/>
            </a:pPr>
            <a:r>
              <a:rPr lang="en-US" sz="2400" dirty="0"/>
              <a:t>Chapter 12 Male Reproductive System</a:t>
            </a:r>
          </a:p>
          <a:p>
            <a:pPr marL="0" indent="0">
              <a:buNone/>
            </a:pPr>
            <a:endParaRPr lang="en-US" sz="24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5E5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E267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B1957ED-4F47-430F-81D6-0613668502A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543778" y="2857501"/>
            <a:ext cx="883416" cy="1142998"/>
          </a:xfrm>
          <a:prstGeom prst="rect">
            <a:avLst/>
          </a:prstGeom>
          <a:scene3d>
            <a:camera prst="obliqueTopLeft"/>
            <a:lightRig rig="threePt" dir="t"/>
          </a:scene3d>
        </p:spPr>
      </p:pic>
    </p:spTree>
    <p:extLst>
      <p:ext uri="{BB962C8B-B14F-4D97-AF65-F5344CB8AC3E}">
        <p14:creationId xmlns:p14="http://schemas.microsoft.com/office/powerpoint/2010/main" val="517293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spermatogenesis</a:t>
            </a:r>
          </a:p>
        </p:txBody>
      </p:sp>
      <p:pic>
        <p:nvPicPr>
          <p:cNvPr id="11" name="Picture Placeholder 10" descr="2804_Spermatogenesis.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80975" y="585216"/>
            <a:ext cx="7311026" cy="5257440"/>
          </a:xfrm>
        </p:spPr>
      </p:pic>
      <p:sp>
        <p:nvSpPr>
          <p:cNvPr id="7" name="Text Placeholder 6"/>
          <p:cNvSpPr>
            <a:spLocks noGrp="1"/>
          </p:cNvSpPr>
          <p:nvPr>
            <p:ph type="body" sz="quarter" idx="4294967295"/>
          </p:nvPr>
        </p:nvSpPr>
        <p:spPr>
          <a:xfrm>
            <a:off x="0" y="5577754"/>
            <a:ext cx="10750550" cy="1166812"/>
          </a:xfrm>
        </p:spPr>
        <p:txBody>
          <a:bodyPr>
            <a:normAutofit fontScale="70000" lnSpcReduction="20000"/>
          </a:bodyPr>
          <a:lstStyle/>
          <a:p>
            <a:r>
              <a:rPr lang="en-US" sz="1600" b="1" dirty="0">
                <a:solidFill>
                  <a:srgbClr val="FF0000"/>
                </a:solidFill>
              </a:rPr>
              <a:t>Spermatogenesis</a:t>
            </a:r>
          </a:p>
          <a:p>
            <a:pPr marL="342900" indent="-342900">
              <a:buAutoNum type="alphaLcParenBoth"/>
            </a:pPr>
            <a:r>
              <a:rPr lang="en-US" sz="1600" dirty="0"/>
              <a:t>Mitosis of a spermatogonial stem cell involves a single cell division that results in two identical, diploid daughter cells (spermatogonia to   primary spermatocyte). Meiosis has two rounds of cell division: primary spermatocyte to secondary spermatocyte, and then secondary spermatocyte to spermatid. This produces four haploid daughter cells (spermatids). </a:t>
            </a:r>
          </a:p>
          <a:p>
            <a:pPr marL="342900" indent="-342900">
              <a:buAutoNum type="alphaLcParenBoth"/>
            </a:pPr>
            <a:r>
              <a:rPr lang="en-US" sz="1600" dirty="0"/>
              <a:t>In this electron micrograph of a cross-section of a seminiferous tubule from a rat, the lumen is the light-shaded area in the center of the image. The location of the primary spermatocytes is near the basement membrane, and the early spermatids are approaching the lumen (tissue source: rat). EM × 900. (Micrograph provided by the Regents of University of Michigan Medical School © 2012)</a:t>
            </a:r>
            <a:endParaRPr lang="en-US" sz="1600" b="1" dirty="0">
              <a:solidFill>
                <a:srgbClr val="6CB255"/>
              </a:solidFill>
            </a:endParaRPr>
          </a:p>
        </p:txBody>
      </p:sp>
      <p:pic>
        <p:nvPicPr>
          <p:cNvPr id="8" name="Picture 7" descr="OSC-Stacked-TM-RGB-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550" y="5842656"/>
            <a:ext cx="1051734" cy="751709"/>
          </a:xfrm>
          <a:prstGeom prst="rect">
            <a:avLst/>
          </a:prstGeom>
        </p:spPr>
      </p:pic>
    </p:spTree>
    <p:extLst>
      <p:ext uri="{BB962C8B-B14F-4D97-AF65-F5344CB8AC3E}">
        <p14:creationId xmlns:p14="http://schemas.microsoft.com/office/powerpoint/2010/main" val="1172282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3200" dirty="0">
                <a:solidFill>
                  <a:srgbClr val="6CB255"/>
                </a:solidFill>
              </a:rPr>
              <a:t>Compare</a:t>
            </a:r>
            <a:endParaRPr lang="en-US" sz="2400" dirty="0">
              <a:solidFill>
                <a:srgbClr val="6CB255"/>
              </a:solidFill>
            </a:endParaRPr>
          </a:p>
        </p:txBody>
      </p:sp>
      <p:sp>
        <p:nvSpPr>
          <p:cNvPr id="14" name="Text Placeholder 13"/>
          <p:cNvSpPr>
            <a:spLocks noGrp="1"/>
          </p:cNvSpPr>
          <p:nvPr>
            <p:ph type="body" sz="quarter" idx="14"/>
          </p:nvPr>
        </p:nvSpPr>
        <p:spPr>
          <a:xfrm>
            <a:off x="609600" y="2355273"/>
            <a:ext cx="3366655" cy="3655091"/>
          </a:xfrm>
        </p:spPr>
        <p:txBody>
          <a:bodyPr>
            <a:noAutofit/>
          </a:bodyPr>
          <a:lstStyle/>
          <a:p>
            <a:r>
              <a:rPr lang="en-US" sz="1600" dirty="0">
                <a:solidFill>
                  <a:srgbClr val="000000"/>
                </a:solidFill>
              </a:rPr>
              <a:t>Meiosis and mitosis are both preceded by one round of DNA replication; however, meiosis includes two nuclear divisions. </a:t>
            </a:r>
          </a:p>
          <a:p>
            <a:r>
              <a:rPr lang="en-US" sz="1600" dirty="0">
                <a:solidFill>
                  <a:srgbClr val="000000"/>
                </a:solidFill>
              </a:rPr>
              <a:t>The four daughter cells resulting from meiosis are haploid and genetically distinct. </a:t>
            </a:r>
          </a:p>
          <a:p>
            <a:r>
              <a:rPr lang="en-US" sz="1600" dirty="0">
                <a:solidFill>
                  <a:srgbClr val="000000"/>
                </a:solidFill>
              </a:rPr>
              <a:t>The daughter cells resulting from mitosis are diploid and identical to the </a:t>
            </a:r>
            <a:r>
              <a:rPr lang="fr-FR" sz="1600" dirty="0">
                <a:solidFill>
                  <a:srgbClr val="000000"/>
                </a:solidFill>
              </a:rPr>
              <a:t>parent cell.</a:t>
            </a:r>
            <a:endParaRPr lang="en-US" sz="1600" dirty="0">
              <a:solidFill>
                <a:srgbClr val="000000"/>
              </a:solidFill>
            </a:endParaRPr>
          </a:p>
        </p:txBody>
      </p:sp>
      <p:pic>
        <p:nvPicPr>
          <p:cNvPr id="6" name="Picture 5" descr="OSX-Stacked-TM-RGB-300dpi-201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5566" y="6024408"/>
            <a:ext cx="1226434" cy="833592"/>
          </a:xfrm>
          <a:prstGeom prst="rect">
            <a:avLst/>
          </a:prstGeom>
        </p:spPr>
      </p:pic>
      <p:pic>
        <p:nvPicPr>
          <p:cNvPr id="8" name="Picture Placeholder 6" descr="Figure_11_01_06.jpg">
            <a:extLst>
              <a:ext uri="{FF2B5EF4-FFF2-40B4-BE49-F238E27FC236}">
                <a16:creationId xmlns:a16="http://schemas.microsoft.com/office/drawing/2014/main" id="{73241D47-5FAB-0D42-8C59-AC8036EF379B}"/>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23" b="-175"/>
          <a:stretch/>
        </p:blipFill>
        <p:spPr>
          <a:xfrm>
            <a:off x="4142509" y="315164"/>
            <a:ext cx="6823057" cy="6307310"/>
          </a:xfrm>
        </p:spPr>
      </p:pic>
      <p:sp>
        <p:nvSpPr>
          <p:cNvPr id="4" name="TextBox 3">
            <a:extLst>
              <a:ext uri="{FF2B5EF4-FFF2-40B4-BE49-F238E27FC236}">
                <a16:creationId xmlns:a16="http://schemas.microsoft.com/office/drawing/2014/main" id="{09FDB66E-FD79-FB4F-86BA-C49263007B1F}"/>
              </a:ext>
            </a:extLst>
          </p:cNvPr>
          <p:cNvSpPr txBox="1"/>
          <p:nvPr/>
        </p:nvSpPr>
        <p:spPr>
          <a:xfrm>
            <a:off x="609600" y="6123709"/>
            <a:ext cx="2022764" cy="369332"/>
          </a:xfrm>
          <a:prstGeom prst="rect">
            <a:avLst/>
          </a:prstGeom>
          <a:noFill/>
        </p:spPr>
        <p:txBody>
          <a:bodyPr wrap="square" rtlCol="0">
            <a:spAutoFit/>
          </a:bodyPr>
          <a:lstStyle/>
          <a:p>
            <a:r>
              <a:rPr lang="en-US" dirty="0">
                <a:hlinkClick r:id="rId4"/>
              </a:rPr>
              <a:t>How cells divide</a:t>
            </a:r>
            <a:endParaRPr lang="en-US" dirty="0"/>
          </a:p>
        </p:txBody>
      </p:sp>
    </p:spTree>
    <p:extLst>
      <p:ext uri="{BB962C8B-B14F-4D97-AF65-F5344CB8AC3E}">
        <p14:creationId xmlns:p14="http://schemas.microsoft.com/office/powerpoint/2010/main" val="4208647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Mitosis versus Meiosis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38649393"/>
              </p:ext>
            </p:extLst>
          </p:nvPr>
        </p:nvGraphicFramePr>
        <p:xfrm>
          <a:off x="1611086" y="1828799"/>
          <a:ext cx="8752113" cy="4204704"/>
        </p:xfrm>
        <a:graphic>
          <a:graphicData uri="http://schemas.openxmlformats.org/drawingml/2006/table">
            <a:tbl>
              <a:tblPr firstRow="1" firstCol="1" bandRow="1">
                <a:tableStyleId>{5C22544A-7EE6-4342-B048-85BDC9FD1C3A}</a:tableStyleId>
              </a:tblPr>
              <a:tblGrid>
                <a:gridCol w="2917371">
                  <a:extLst>
                    <a:ext uri="{9D8B030D-6E8A-4147-A177-3AD203B41FA5}">
                      <a16:colId xmlns:a16="http://schemas.microsoft.com/office/drawing/2014/main" val="20000"/>
                    </a:ext>
                  </a:extLst>
                </a:gridCol>
                <a:gridCol w="2917371">
                  <a:extLst>
                    <a:ext uri="{9D8B030D-6E8A-4147-A177-3AD203B41FA5}">
                      <a16:colId xmlns:a16="http://schemas.microsoft.com/office/drawing/2014/main" val="20001"/>
                    </a:ext>
                  </a:extLst>
                </a:gridCol>
                <a:gridCol w="2917371">
                  <a:extLst>
                    <a:ext uri="{9D8B030D-6E8A-4147-A177-3AD203B41FA5}">
                      <a16:colId xmlns:a16="http://schemas.microsoft.com/office/drawing/2014/main" val="20002"/>
                    </a:ext>
                  </a:extLst>
                </a:gridCol>
              </a:tblGrid>
              <a:tr h="397265">
                <a:tc>
                  <a:txBody>
                    <a:bodyPr/>
                    <a:lstStyle/>
                    <a:p>
                      <a:pPr marL="0" marR="0" algn="ctr">
                        <a:spcBef>
                          <a:spcPts val="0"/>
                        </a:spcBef>
                        <a:spcAft>
                          <a:spcPts val="0"/>
                        </a:spcAft>
                      </a:pPr>
                      <a:r>
                        <a:rPr lang="en-US" sz="1600" dirty="0">
                          <a:effectLst/>
                          <a:latin typeface="+mn-lt"/>
                        </a:rPr>
                        <a:t>Characteristic</a:t>
                      </a:r>
                      <a:endParaRPr lang="en-US" sz="1600" dirty="0">
                        <a:effectLst/>
                        <a:latin typeface="+mn-lt"/>
                        <a:ea typeface="Times New Roman"/>
                      </a:endParaRPr>
                    </a:p>
                  </a:txBody>
                  <a:tcPr marL="68580" marR="68580" marT="0" marB="0"/>
                </a:tc>
                <a:tc>
                  <a:txBody>
                    <a:bodyPr/>
                    <a:lstStyle/>
                    <a:p>
                      <a:pPr marL="0" marR="0" algn="ctr">
                        <a:spcBef>
                          <a:spcPts val="0"/>
                        </a:spcBef>
                        <a:spcAft>
                          <a:spcPts val="0"/>
                        </a:spcAft>
                      </a:pPr>
                      <a:r>
                        <a:rPr lang="en-US" sz="1600" dirty="0">
                          <a:effectLst/>
                          <a:latin typeface="+mn-lt"/>
                        </a:rPr>
                        <a:t>MITOSIS</a:t>
                      </a:r>
                      <a:endParaRPr lang="en-US" sz="1600" dirty="0">
                        <a:effectLst/>
                        <a:latin typeface="+mn-lt"/>
                        <a:ea typeface="Times New Roman"/>
                      </a:endParaRPr>
                    </a:p>
                  </a:txBody>
                  <a:tcPr marL="68580" marR="68580" marT="0" marB="0"/>
                </a:tc>
                <a:tc>
                  <a:txBody>
                    <a:bodyPr/>
                    <a:lstStyle/>
                    <a:p>
                      <a:pPr marL="0" marR="0" algn="ctr">
                        <a:spcBef>
                          <a:spcPts val="0"/>
                        </a:spcBef>
                        <a:spcAft>
                          <a:spcPts val="0"/>
                        </a:spcAft>
                      </a:pPr>
                      <a:r>
                        <a:rPr lang="en-US" sz="1600" dirty="0">
                          <a:effectLst/>
                          <a:latin typeface="+mn-lt"/>
                        </a:rPr>
                        <a:t>MEIOSIS</a:t>
                      </a:r>
                      <a:endParaRPr lang="en-US" sz="1600" dirty="0">
                        <a:effectLst/>
                        <a:latin typeface="+mn-lt"/>
                        <a:ea typeface="Times New Roman"/>
                      </a:endParaRPr>
                    </a:p>
                  </a:txBody>
                  <a:tcPr marL="68580" marR="68580" marT="0" marB="0"/>
                </a:tc>
                <a:extLst>
                  <a:ext uri="{0D108BD9-81ED-4DB2-BD59-A6C34878D82A}">
                    <a16:rowId xmlns:a16="http://schemas.microsoft.com/office/drawing/2014/main" val="10000"/>
                  </a:ext>
                </a:extLst>
              </a:tr>
              <a:tr h="613955">
                <a:tc>
                  <a:txBody>
                    <a:bodyPr/>
                    <a:lstStyle/>
                    <a:p>
                      <a:pPr marL="0" marR="0">
                        <a:spcBef>
                          <a:spcPts val="0"/>
                        </a:spcBef>
                        <a:spcAft>
                          <a:spcPts val="0"/>
                        </a:spcAft>
                      </a:pPr>
                      <a:r>
                        <a:rPr lang="en-US" sz="1600" dirty="0">
                          <a:effectLst/>
                          <a:latin typeface="+mn-lt"/>
                        </a:rPr>
                        <a:t>Reason for conducting cell division</a:t>
                      </a:r>
                      <a:endParaRPr lang="en-US" sz="1600" dirty="0">
                        <a:effectLst/>
                        <a:latin typeface="+mn-lt"/>
                        <a:ea typeface="Times New Roman"/>
                      </a:endParaRPr>
                    </a:p>
                  </a:txBody>
                  <a:tcPr marL="68580" marR="68580" marT="0" marB="0"/>
                </a:tc>
                <a:tc>
                  <a:txBody>
                    <a:bodyPr/>
                    <a:lstStyle/>
                    <a:p>
                      <a:pPr marL="0" marR="0">
                        <a:spcBef>
                          <a:spcPts val="0"/>
                        </a:spcBef>
                        <a:spcAft>
                          <a:spcPts val="0"/>
                        </a:spcAft>
                      </a:pPr>
                      <a:r>
                        <a:rPr lang="en-US" sz="1600" dirty="0">
                          <a:effectLst/>
                          <a:latin typeface="+mn-lt"/>
                        </a:rPr>
                        <a:t>Growth, repair, and maintenance of body cells.</a:t>
                      </a:r>
                      <a:endParaRPr lang="en-US" sz="1600" dirty="0">
                        <a:effectLst/>
                        <a:latin typeface="+mn-lt"/>
                        <a:ea typeface="Times New Roman"/>
                      </a:endParaRPr>
                    </a:p>
                  </a:txBody>
                  <a:tcPr marL="68580" marR="68580" marT="0" marB="0"/>
                </a:tc>
                <a:tc>
                  <a:txBody>
                    <a:bodyPr/>
                    <a:lstStyle/>
                    <a:p>
                      <a:pPr marL="0" marR="0">
                        <a:spcBef>
                          <a:spcPts val="0"/>
                        </a:spcBef>
                        <a:spcAft>
                          <a:spcPts val="0"/>
                        </a:spcAft>
                      </a:pPr>
                      <a:r>
                        <a:rPr lang="en-US" sz="1600" dirty="0">
                          <a:effectLst/>
                          <a:latin typeface="+mn-lt"/>
                        </a:rPr>
                        <a:t>Formation of gametes (sperm or eggs)</a:t>
                      </a:r>
                      <a:endParaRPr lang="en-US" sz="1600" dirty="0">
                        <a:effectLst/>
                        <a:latin typeface="+mn-lt"/>
                        <a:ea typeface="Times New Roman"/>
                      </a:endParaRPr>
                    </a:p>
                  </a:txBody>
                  <a:tcPr marL="68580" marR="68580" marT="0" marB="0"/>
                </a:tc>
                <a:extLst>
                  <a:ext uri="{0D108BD9-81ED-4DB2-BD59-A6C34878D82A}">
                    <a16:rowId xmlns:a16="http://schemas.microsoft.com/office/drawing/2014/main" val="10001"/>
                  </a:ext>
                </a:extLst>
              </a:tr>
              <a:tr h="513635">
                <a:tc>
                  <a:txBody>
                    <a:bodyPr/>
                    <a:lstStyle/>
                    <a:p>
                      <a:pPr marL="0" marR="0">
                        <a:spcBef>
                          <a:spcPts val="0"/>
                        </a:spcBef>
                        <a:spcAft>
                          <a:spcPts val="0"/>
                        </a:spcAft>
                      </a:pPr>
                      <a:r>
                        <a:rPr lang="en-US" sz="1600" dirty="0">
                          <a:effectLst/>
                          <a:latin typeface="+mn-lt"/>
                        </a:rPr>
                        <a:t>Type of cell undergoing division</a:t>
                      </a:r>
                      <a:endParaRPr lang="en-US" sz="1600" dirty="0">
                        <a:effectLst/>
                        <a:latin typeface="+mn-lt"/>
                        <a:ea typeface="Times New Roman"/>
                      </a:endParaRPr>
                    </a:p>
                  </a:txBody>
                  <a:tcPr marL="68580" marR="68580" marT="0" marB="0"/>
                </a:tc>
                <a:tc>
                  <a:txBody>
                    <a:bodyPr/>
                    <a:lstStyle/>
                    <a:p>
                      <a:pPr marL="0" marR="0">
                        <a:spcBef>
                          <a:spcPts val="0"/>
                        </a:spcBef>
                        <a:spcAft>
                          <a:spcPts val="0"/>
                        </a:spcAft>
                      </a:pPr>
                      <a:r>
                        <a:rPr lang="en-US" sz="1600" dirty="0">
                          <a:effectLst/>
                          <a:latin typeface="+mn-lt"/>
                        </a:rPr>
                        <a:t>Somatic cells (body cells)</a:t>
                      </a:r>
                      <a:endParaRPr lang="en-US" sz="1600" dirty="0">
                        <a:effectLst/>
                        <a:latin typeface="+mn-lt"/>
                        <a:ea typeface="Times New Roman"/>
                      </a:endParaRPr>
                    </a:p>
                  </a:txBody>
                  <a:tcPr marL="68580" marR="68580" marT="0" marB="0"/>
                </a:tc>
                <a:tc>
                  <a:txBody>
                    <a:bodyPr/>
                    <a:lstStyle/>
                    <a:p>
                      <a:pPr marL="0" marR="0">
                        <a:spcBef>
                          <a:spcPts val="0"/>
                        </a:spcBef>
                        <a:spcAft>
                          <a:spcPts val="0"/>
                        </a:spcAft>
                      </a:pPr>
                      <a:r>
                        <a:rPr lang="en-US" sz="1600" dirty="0">
                          <a:effectLst/>
                          <a:latin typeface="+mn-lt"/>
                        </a:rPr>
                        <a:t>Gametes (sex cells)</a:t>
                      </a:r>
                      <a:endParaRPr lang="en-US" sz="1600" dirty="0">
                        <a:effectLst/>
                        <a:latin typeface="+mn-lt"/>
                        <a:ea typeface="Times New Roman"/>
                      </a:endParaRPr>
                    </a:p>
                  </a:txBody>
                  <a:tcPr marL="68580" marR="68580" marT="0" marB="0"/>
                </a:tc>
                <a:extLst>
                  <a:ext uri="{0D108BD9-81ED-4DB2-BD59-A6C34878D82A}">
                    <a16:rowId xmlns:a16="http://schemas.microsoft.com/office/drawing/2014/main" val="10002"/>
                  </a:ext>
                </a:extLst>
              </a:tr>
              <a:tr h="465481">
                <a:tc>
                  <a:txBody>
                    <a:bodyPr/>
                    <a:lstStyle/>
                    <a:p>
                      <a:pPr marL="0" marR="0">
                        <a:spcBef>
                          <a:spcPts val="0"/>
                        </a:spcBef>
                        <a:spcAft>
                          <a:spcPts val="0"/>
                        </a:spcAft>
                      </a:pPr>
                      <a:r>
                        <a:rPr lang="en-US" sz="1600" dirty="0">
                          <a:effectLst/>
                          <a:latin typeface="+mn-lt"/>
                          <a:ea typeface="Times New Roman"/>
                        </a:rPr>
                        <a:t>Number of divisions</a:t>
                      </a:r>
                    </a:p>
                  </a:txBody>
                  <a:tcPr marL="68580" marR="68580" marT="0" marB="0"/>
                </a:tc>
                <a:tc>
                  <a:txBody>
                    <a:bodyPr/>
                    <a:lstStyle/>
                    <a:p>
                      <a:pPr marL="0" marR="0">
                        <a:spcBef>
                          <a:spcPts val="0"/>
                        </a:spcBef>
                        <a:spcAft>
                          <a:spcPts val="0"/>
                        </a:spcAft>
                      </a:pPr>
                      <a:r>
                        <a:rPr lang="en-US" sz="1600" dirty="0">
                          <a:effectLst/>
                          <a:latin typeface="+mn-lt"/>
                          <a:ea typeface="Times New Roman"/>
                        </a:rPr>
                        <a:t>One </a:t>
                      </a:r>
                    </a:p>
                  </a:txBody>
                  <a:tcPr marL="68580" marR="68580" marT="0" marB="0"/>
                </a:tc>
                <a:tc>
                  <a:txBody>
                    <a:bodyPr/>
                    <a:lstStyle/>
                    <a:p>
                      <a:pPr marL="0" marR="0">
                        <a:spcBef>
                          <a:spcPts val="0"/>
                        </a:spcBef>
                        <a:spcAft>
                          <a:spcPts val="0"/>
                        </a:spcAft>
                      </a:pPr>
                      <a:r>
                        <a:rPr lang="en-US" sz="1600" dirty="0">
                          <a:effectLst/>
                          <a:latin typeface="+mn-lt"/>
                          <a:ea typeface="Times New Roman"/>
                        </a:rPr>
                        <a:t>Two </a:t>
                      </a:r>
                    </a:p>
                  </a:txBody>
                  <a:tcPr marL="68580" marR="68580" marT="0" marB="0"/>
                </a:tc>
                <a:extLst>
                  <a:ext uri="{0D108BD9-81ED-4DB2-BD59-A6C34878D82A}">
                    <a16:rowId xmlns:a16="http://schemas.microsoft.com/office/drawing/2014/main" val="10003"/>
                  </a:ext>
                </a:extLst>
              </a:tr>
              <a:tr h="497584">
                <a:tc>
                  <a:txBody>
                    <a:bodyPr/>
                    <a:lstStyle/>
                    <a:p>
                      <a:pPr marL="0" marR="0">
                        <a:spcBef>
                          <a:spcPts val="0"/>
                        </a:spcBef>
                        <a:spcAft>
                          <a:spcPts val="0"/>
                        </a:spcAft>
                      </a:pPr>
                      <a:r>
                        <a:rPr lang="en-US" sz="1600" dirty="0">
                          <a:effectLst/>
                          <a:latin typeface="+mn-lt"/>
                          <a:ea typeface="Times New Roman"/>
                        </a:rPr>
                        <a:t>Synapsis of homologous chromosomes</a:t>
                      </a:r>
                    </a:p>
                  </a:txBody>
                  <a:tcPr marL="68580" marR="68580" marT="0" marB="0"/>
                </a:tc>
                <a:tc>
                  <a:txBody>
                    <a:bodyPr/>
                    <a:lstStyle/>
                    <a:p>
                      <a:pPr marL="0" marR="0">
                        <a:spcBef>
                          <a:spcPts val="0"/>
                        </a:spcBef>
                        <a:spcAft>
                          <a:spcPts val="0"/>
                        </a:spcAft>
                      </a:pPr>
                      <a:r>
                        <a:rPr lang="en-US" sz="1600" dirty="0">
                          <a:effectLst/>
                          <a:latin typeface="+mn-lt"/>
                          <a:ea typeface="Times New Roman"/>
                        </a:rPr>
                        <a:t>No </a:t>
                      </a:r>
                    </a:p>
                  </a:txBody>
                  <a:tcPr marL="68580" marR="68580" marT="0" marB="0"/>
                </a:tc>
                <a:tc>
                  <a:txBody>
                    <a:bodyPr/>
                    <a:lstStyle/>
                    <a:p>
                      <a:pPr marL="0" marR="0">
                        <a:spcBef>
                          <a:spcPts val="0"/>
                        </a:spcBef>
                        <a:spcAft>
                          <a:spcPts val="0"/>
                        </a:spcAft>
                      </a:pPr>
                      <a:r>
                        <a:rPr lang="en-US" sz="1600" dirty="0">
                          <a:effectLst/>
                          <a:latin typeface="+mn-lt"/>
                          <a:ea typeface="Times New Roman"/>
                        </a:rPr>
                        <a:t>Yes,</a:t>
                      </a:r>
                      <a:r>
                        <a:rPr lang="en-US" sz="1600" baseline="0" dirty="0">
                          <a:effectLst/>
                          <a:latin typeface="+mn-lt"/>
                          <a:ea typeface="Times New Roman"/>
                        </a:rPr>
                        <a:t> in Meiosis I tetrad formation and crossover occur</a:t>
                      </a:r>
                      <a:endParaRPr lang="en-US" sz="1600" dirty="0">
                        <a:effectLst/>
                        <a:latin typeface="+mn-lt"/>
                        <a:ea typeface="Times New Roman"/>
                      </a:endParaRPr>
                    </a:p>
                  </a:txBody>
                  <a:tcPr marL="68580" marR="68580" marT="0" marB="0"/>
                </a:tc>
                <a:extLst>
                  <a:ext uri="{0D108BD9-81ED-4DB2-BD59-A6C34878D82A}">
                    <a16:rowId xmlns:a16="http://schemas.microsoft.com/office/drawing/2014/main" val="10004"/>
                  </a:ext>
                </a:extLst>
              </a:tr>
              <a:tr h="449431">
                <a:tc>
                  <a:txBody>
                    <a:bodyPr/>
                    <a:lstStyle/>
                    <a:p>
                      <a:pPr marL="0" marR="0">
                        <a:spcBef>
                          <a:spcPts val="0"/>
                        </a:spcBef>
                        <a:spcAft>
                          <a:spcPts val="0"/>
                        </a:spcAft>
                      </a:pPr>
                      <a:r>
                        <a:rPr lang="en-US" sz="1600" dirty="0">
                          <a:effectLst/>
                          <a:latin typeface="+mn-lt"/>
                        </a:rPr>
                        <a:t>Number of daughter cells produced</a:t>
                      </a:r>
                      <a:endParaRPr lang="en-US" sz="1600" dirty="0">
                        <a:effectLst/>
                        <a:latin typeface="+mn-lt"/>
                        <a:ea typeface="Times New Roman"/>
                      </a:endParaRPr>
                    </a:p>
                  </a:txBody>
                  <a:tcPr marL="68580" marR="68580" marT="0" marB="0"/>
                </a:tc>
                <a:tc>
                  <a:txBody>
                    <a:bodyPr/>
                    <a:lstStyle/>
                    <a:p>
                      <a:pPr marL="0" marR="0">
                        <a:spcBef>
                          <a:spcPts val="0"/>
                        </a:spcBef>
                        <a:spcAft>
                          <a:spcPts val="0"/>
                        </a:spcAft>
                      </a:pPr>
                      <a:r>
                        <a:rPr lang="en-US" sz="1600" dirty="0">
                          <a:effectLst/>
                          <a:latin typeface="+mn-lt"/>
                        </a:rPr>
                        <a:t>2 daughter cells formed</a:t>
                      </a:r>
                      <a:endParaRPr lang="en-US" sz="1600" dirty="0">
                        <a:effectLst/>
                        <a:latin typeface="+mn-lt"/>
                        <a:ea typeface="Times New Roman"/>
                      </a:endParaRPr>
                    </a:p>
                  </a:txBody>
                  <a:tcPr marL="68580" marR="68580" marT="0" marB="0"/>
                </a:tc>
                <a:tc>
                  <a:txBody>
                    <a:bodyPr/>
                    <a:lstStyle/>
                    <a:p>
                      <a:pPr marL="0" marR="0">
                        <a:spcBef>
                          <a:spcPts val="0"/>
                        </a:spcBef>
                        <a:spcAft>
                          <a:spcPts val="0"/>
                        </a:spcAft>
                      </a:pPr>
                      <a:r>
                        <a:rPr lang="en-US" sz="1600" dirty="0">
                          <a:effectLst/>
                          <a:latin typeface="+mn-lt"/>
                        </a:rPr>
                        <a:t>4 spermatids</a:t>
                      </a:r>
                      <a:endParaRPr lang="en-US" sz="1600" dirty="0">
                        <a:effectLst/>
                        <a:latin typeface="+mn-lt"/>
                        <a:ea typeface="Times New Roman"/>
                      </a:endParaRPr>
                    </a:p>
                  </a:txBody>
                  <a:tcPr marL="68580" marR="68580" marT="0" marB="0"/>
                </a:tc>
                <a:extLst>
                  <a:ext uri="{0D108BD9-81ED-4DB2-BD59-A6C34878D82A}">
                    <a16:rowId xmlns:a16="http://schemas.microsoft.com/office/drawing/2014/main" val="10005"/>
                  </a:ext>
                </a:extLst>
              </a:tr>
              <a:tr h="497584">
                <a:tc>
                  <a:txBody>
                    <a:bodyPr/>
                    <a:lstStyle/>
                    <a:p>
                      <a:pPr marL="0" marR="0">
                        <a:spcBef>
                          <a:spcPts val="0"/>
                        </a:spcBef>
                        <a:spcAft>
                          <a:spcPts val="0"/>
                        </a:spcAft>
                      </a:pPr>
                      <a:r>
                        <a:rPr lang="en-US" sz="1600" dirty="0">
                          <a:effectLst/>
                          <a:latin typeface="+mn-lt"/>
                        </a:rPr>
                        <a:t>Number of chromosomes in each daughter cells</a:t>
                      </a:r>
                      <a:endParaRPr lang="en-US" sz="1600" dirty="0">
                        <a:effectLst/>
                        <a:latin typeface="+mn-lt"/>
                        <a:ea typeface="Times New Roman"/>
                      </a:endParaRPr>
                    </a:p>
                  </a:txBody>
                  <a:tcPr marL="68580" marR="68580" marT="0" marB="0"/>
                </a:tc>
                <a:tc>
                  <a:txBody>
                    <a:bodyPr/>
                    <a:lstStyle/>
                    <a:p>
                      <a:pPr marL="0" marR="0">
                        <a:spcBef>
                          <a:spcPts val="0"/>
                        </a:spcBef>
                        <a:spcAft>
                          <a:spcPts val="0"/>
                        </a:spcAft>
                      </a:pPr>
                      <a:r>
                        <a:rPr lang="en-US" sz="1600" dirty="0">
                          <a:effectLst/>
                          <a:latin typeface="+mn-lt"/>
                        </a:rPr>
                        <a:t>46 (diploid)</a:t>
                      </a:r>
                      <a:endParaRPr lang="en-US" sz="1600" dirty="0">
                        <a:effectLst/>
                        <a:latin typeface="+mn-lt"/>
                        <a:ea typeface="Times New Roman"/>
                      </a:endParaRPr>
                    </a:p>
                  </a:txBody>
                  <a:tcPr marL="68580" marR="68580" marT="0" marB="0"/>
                </a:tc>
                <a:tc>
                  <a:txBody>
                    <a:bodyPr/>
                    <a:lstStyle/>
                    <a:p>
                      <a:pPr marL="0" marR="0">
                        <a:spcBef>
                          <a:spcPts val="0"/>
                        </a:spcBef>
                        <a:spcAft>
                          <a:spcPts val="0"/>
                        </a:spcAft>
                      </a:pPr>
                      <a:r>
                        <a:rPr lang="en-US" sz="1600" dirty="0">
                          <a:effectLst/>
                          <a:latin typeface="+mn-lt"/>
                        </a:rPr>
                        <a:t>23 (haploid)</a:t>
                      </a:r>
                      <a:endParaRPr lang="en-US" sz="1600" dirty="0">
                        <a:effectLst/>
                        <a:latin typeface="+mn-lt"/>
                        <a:ea typeface="Times New Roman"/>
                      </a:endParaRPr>
                    </a:p>
                  </a:txBody>
                  <a:tcPr marL="68580" marR="68580" marT="0" marB="0"/>
                </a:tc>
                <a:extLst>
                  <a:ext uri="{0D108BD9-81ED-4DB2-BD59-A6C34878D82A}">
                    <a16:rowId xmlns:a16="http://schemas.microsoft.com/office/drawing/2014/main" val="10006"/>
                  </a:ext>
                </a:extLst>
              </a:tr>
              <a:tr h="658095">
                <a:tc>
                  <a:txBody>
                    <a:bodyPr/>
                    <a:lstStyle/>
                    <a:p>
                      <a:pPr marL="0" marR="0">
                        <a:spcBef>
                          <a:spcPts val="0"/>
                        </a:spcBef>
                        <a:spcAft>
                          <a:spcPts val="0"/>
                        </a:spcAft>
                      </a:pPr>
                      <a:r>
                        <a:rPr lang="en-US" sz="1600" dirty="0">
                          <a:effectLst/>
                          <a:latin typeface="+mn-lt"/>
                        </a:rPr>
                        <a:t>Comparison of the daughter cells to the mother cell</a:t>
                      </a:r>
                      <a:endParaRPr lang="en-US" sz="1600" dirty="0">
                        <a:effectLst/>
                        <a:latin typeface="+mn-lt"/>
                        <a:ea typeface="Times New Roman"/>
                      </a:endParaRPr>
                    </a:p>
                  </a:txBody>
                  <a:tcPr marL="68580" marR="68580" marT="0" marB="0"/>
                </a:tc>
                <a:tc>
                  <a:txBody>
                    <a:bodyPr/>
                    <a:lstStyle/>
                    <a:p>
                      <a:pPr marL="0" marR="0">
                        <a:spcBef>
                          <a:spcPts val="0"/>
                        </a:spcBef>
                        <a:spcAft>
                          <a:spcPts val="0"/>
                        </a:spcAft>
                      </a:pPr>
                      <a:r>
                        <a:rPr lang="en-US" sz="1600" dirty="0">
                          <a:effectLst/>
                          <a:latin typeface="+mn-lt"/>
                        </a:rPr>
                        <a:t>Genetically identical</a:t>
                      </a:r>
                      <a:endParaRPr lang="en-US" sz="1600" dirty="0">
                        <a:effectLst/>
                        <a:latin typeface="+mn-lt"/>
                        <a:ea typeface="Times New Roman"/>
                      </a:endParaRPr>
                    </a:p>
                  </a:txBody>
                  <a:tcPr marL="68580" marR="68580" marT="0" marB="0"/>
                </a:tc>
                <a:tc>
                  <a:txBody>
                    <a:bodyPr/>
                    <a:lstStyle/>
                    <a:p>
                      <a:pPr marL="0" marR="0">
                        <a:spcBef>
                          <a:spcPts val="0"/>
                        </a:spcBef>
                        <a:spcAft>
                          <a:spcPts val="0"/>
                        </a:spcAft>
                      </a:pPr>
                      <a:r>
                        <a:rPr lang="en-US" sz="1600" dirty="0">
                          <a:effectLst/>
                          <a:latin typeface="+mn-lt"/>
                        </a:rPr>
                        <a:t>Genetically different due to crossing over and random fertilization events</a:t>
                      </a:r>
                      <a:endParaRPr lang="en-US" sz="1600" dirty="0">
                        <a:effectLst/>
                        <a:latin typeface="+mn-lt"/>
                        <a:ea typeface="Times New Roman"/>
                      </a:endParaRP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031737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0DC1B-FA93-4E00-A4D5-4C6B43638CCE}"/>
              </a:ext>
            </a:extLst>
          </p:cNvPr>
          <p:cNvSpPr>
            <a:spLocks noGrp="1"/>
          </p:cNvSpPr>
          <p:nvPr>
            <p:ph type="title"/>
          </p:nvPr>
        </p:nvSpPr>
        <p:spPr/>
        <p:txBody>
          <a:bodyPr/>
          <a:lstStyle/>
          <a:p>
            <a:r>
              <a:rPr lang="en-US" dirty="0"/>
              <a:t>			Spermatogenesis</a:t>
            </a:r>
          </a:p>
        </p:txBody>
      </p:sp>
      <p:sp>
        <p:nvSpPr>
          <p:cNvPr id="3" name="Content Placeholder 2">
            <a:extLst>
              <a:ext uri="{FF2B5EF4-FFF2-40B4-BE49-F238E27FC236}">
                <a16:creationId xmlns:a16="http://schemas.microsoft.com/office/drawing/2014/main" id="{5C1472A1-6E3D-4B65-8408-BE4A1783CDA6}"/>
              </a:ext>
            </a:extLst>
          </p:cNvPr>
          <p:cNvSpPr>
            <a:spLocks noGrp="1"/>
          </p:cNvSpPr>
          <p:nvPr>
            <p:ph sz="half" idx="1"/>
          </p:nvPr>
        </p:nvSpPr>
        <p:spPr/>
        <p:txBody>
          <a:bodyPr>
            <a:normAutofit fontScale="55000" lnSpcReduction="20000"/>
          </a:bodyPr>
          <a:lstStyle/>
          <a:p>
            <a:pPr marL="0" indent="0">
              <a:buNone/>
            </a:pPr>
            <a:r>
              <a:rPr lang="en-US" dirty="0"/>
              <a:t>Spermatogenesis is the process by which the seminiferous tubules of the testes produce haploid sperm. </a:t>
            </a:r>
          </a:p>
          <a:p>
            <a:pPr marL="0" indent="0">
              <a:buNone/>
            </a:pPr>
            <a:r>
              <a:rPr lang="en-US" dirty="0"/>
              <a:t>	a.  It begins in the diploid spermatogonia (stem cells). They undergo mitosis to reserve future stem cells and to develop cells (2n primary spermatocytes) for sperm production. </a:t>
            </a:r>
          </a:p>
          <a:p>
            <a:pPr marL="0" indent="0">
              <a:buNone/>
            </a:pPr>
            <a:r>
              <a:rPr lang="en-US" dirty="0"/>
              <a:t>	b.  The diploid primary spermatocytes undergo meiosis I  forming haploid secondary spermatocytes. </a:t>
            </a:r>
          </a:p>
          <a:p>
            <a:pPr marL="0" indent="0">
              <a:buNone/>
            </a:pPr>
            <a:r>
              <a:rPr lang="en-US" dirty="0"/>
              <a:t>	c.  Meiosis II results in the formation of the haploid spermatids. The spermatids are connected by cytoplasmic bridges. </a:t>
            </a:r>
          </a:p>
          <a:p>
            <a:pPr marL="0" indent="0">
              <a:buNone/>
            </a:pPr>
            <a:r>
              <a:rPr lang="en-US" dirty="0"/>
              <a:t>	d.  The final stage of spermatogenesis is spermiogenesis which is the maturation of the spermatids into sperm. </a:t>
            </a:r>
          </a:p>
          <a:p>
            <a:pPr marL="0" indent="0">
              <a:buNone/>
            </a:pPr>
            <a:r>
              <a:rPr lang="en-US" dirty="0"/>
              <a:t>	e.  The release of a sperm from its connection to a Sertoli cell is known as spermiation. </a:t>
            </a:r>
          </a:p>
        </p:txBody>
      </p:sp>
      <p:sp>
        <p:nvSpPr>
          <p:cNvPr id="4" name="Content Placeholder 3">
            <a:extLst>
              <a:ext uri="{FF2B5EF4-FFF2-40B4-BE49-F238E27FC236}">
                <a16:creationId xmlns:a16="http://schemas.microsoft.com/office/drawing/2014/main" id="{D091C467-A99A-40B8-8BE2-4D1725E8A8C4}"/>
              </a:ext>
            </a:extLst>
          </p:cNvPr>
          <p:cNvSpPr>
            <a:spLocks noGrp="1"/>
          </p:cNvSpPr>
          <p:nvPr>
            <p:ph sz="half" idx="2"/>
          </p:nvPr>
        </p:nvSpPr>
        <p:spPr/>
        <p:txBody>
          <a:bodyPr>
            <a:normAutofit fontScale="55000" lnSpcReduction="20000"/>
          </a:bodyPr>
          <a:lstStyle/>
          <a:p>
            <a:pPr marL="0" indent="0">
              <a:buNone/>
            </a:pPr>
            <a:r>
              <a:rPr lang="en-US" dirty="0"/>
              <a:t>Mature sperm consist of a head, midpiece, and tail  They are produced at the rate of about 300 million per day and, once ejaculated, have a life expectancy of 48 hours within the female reproductive tract. Their function is to fertilize a secondary oocyte. </a:t>
            </a:r>
          </a:p>
          <a:p>
            <a:pPr marL="0" indent="0">
              <a:buNone/>
            </a:pPr>
            <a:r>
              <a:rPr lang="en-US" dirty="0"/>
              <a:t>  Hormonal Control of spermatogenesis </a:t>
            </a:r>
          </a:p>
          <a:p>
            <a:pPr marL="0" indent="0">
              <a:buNone/>
            </a:pPr>
            <a:r>
              <a:rPr lang="en-US" dirty="0"/>
              <a:t>	a.  at puberty,  gonadotropin releasing hormone stimulates anterior pituitary secretion of follicle-stimulating hormone (FSH) and luteinizing hormone (LH). FHS initiates spermatogenesis, and LH assists spermatogenesis and stimulates production of testosterone. the hormonal relationships of the hypothalamus, pituitary gland, and testes. </a:t>
            </a:r>
          </a:p>
          <a:p>
            <a:pPr marL="0" indent="0">
              <a:buNone/>
            </a:pPr>
            <a:r>
              <a:rPr lang="en-US" dirty="0"/>
              <a:t>	b.  Testosterone controls the growth, development, functioning, and maintenance of sex organs; stimulates bone growth, protein anabolism, and sperm maturation; and stimulates development of male secondary sex characteristics. Negative feedback systems regulate testosterone production (Figure </a:t>
            </a:r>
          </a:p>
          <a:p>
            <a:pPr marL="0" indent="0">
              <a:buNone/>
            </a:pPr>
            <a:r>
              <a:rPr lang="en-US" dirty="0"/>
              <a:t>	c.  Inhibin is produced by sustentacular (Sertoli) cells. Inhibition of FSH by inhibin helps to regulate the rate of spermatogenesis. </a:t>
            </a:r>
          </a:p>
          <a:p>
            <a:pPr marL="0" indent="0">
              <a:buNone/>
            </a:pPr>
            <a:r>
              <a:rPr lang="en-US" dirty="0"/>
              <a:t> </a:t>
            </a:r>
          </a:p>
          <a:p>
            <a:endParaRPr lang="en-US" dirty="0"/>
          </a:p>
        </p:txBody>
      </p:sp>
    </p:spTree>
    <p:extLst>
      <p:ext uri="{BB962C8B-B14F-4D97-AF65-F5344CB8AC3E}">
        <p14:creationId xmlns:p14="http://schemas.microsoft.com/office/powerpoint/2010/main" val="2736848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Sperm anatomy</a:t>
            </a:r>
          </a:p>
        </p:txBody>
      </p:sp>
      <p:pic>
        <p:nvPicPr>
          <p:cNvPr id="11" name="Picture Placeholder 10" descr="2805_Structure_of_Sperm.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4082" y="3075709"/>
            <a:ext cx="8385113" cy="2198953"/>
          </a:xfrm>
        </p:spPr>
      </p:pic>
      <p:sp>
        <p:nvSpPr>
          <p:cNvPr id="7" name="Text Placeholder 6"/>
          <p:cNvSpPr>
            <a:spLocks noGrp="1"/>
          </p:cNvSpPr>
          <p:nvPr>
            <p:ph type="body" sz="quarter" idx="4294967295"/>
          </p:nvPr>
        </p:nvSpPr>
        <p:spPr>
          <a:xfrm>
            <a:off x="0" y="5893981"/>
            <a:ext cx="10750550" cy="964019"/>
          </a:xfrm>
        </p:spPr>
        <p:txBody>
          <a:bodyPr>
            <a:noAutofit/>
          </a:bodyPr>
          <a:lstStyle/>
          <a:p>
            <a:r>
              <a:rPr lang="en-US" sz="1600" b="1" dirty="0">
                <a:solidFill>
                  <a:srgbClr val="FF0000"/>
                </a:solidFill>
              </a:rPr>
              <a:t>Structure of Sperm</a:t>
            </a:r>
          </a:p>
          <a:p>
            <a:r>
              <a:rPr lang="en-US" sz="1600" dirty="0"/>
              <a:t>Sperm cells are divided into a head, containing DNA; a mid-piece, containing mitochondria; and a tail, providing motility. The acrosome is oval and somewhat flattened.</a:t>
            </a:r>
          </a:p>
        </p:txBody>
      </p:sp>
      <p:pic>
        <p:nvPicPr>
          <p:cNvPr id="8" name="Picture 7" descr="OSC-Stacked-TM-RGB-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550" y="5893981"/>
            <a:ext cx="1051734" cy="751709"/>
          </a:xfrm>
          <a:prstGeom prst="rect">
            <a:avLst/>
          </a:prstGeom>
        </p:spPr>
      </p:pic>
    </p:spTree>
    <p:extLst>
      <p:ext uri="{BB962C8B-B14F-4D97-AF65-F5344CB8AC3E}">
        <p14:creationId xmlns:p14="http://schemas.microsoft.com/office/powerpoint/2010/main" val="1542983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EA3D9-4243-48C0-B4CB-BB3D744DC8EB}"/>
              </a:ext>
            </a:extLst>
          </p:cNvPr>
          <p:cNvSpPr>
            <a:spLocks noGrp="1"/>
          </p:cNvSpPr>
          <p:nvPr>
            <p:ph type="title"/>
          </p:nvPr>
        </p:nvSpPr>
        <p:spPr/>
        <p:txBody>
          <a:bodyPr/>
          <a:lstStyle/>
          <a:p>
            <a:r>
              <a:rPr lang="en-US" dirty="0"/>
              <a:t>			Ducts</a:t>
            </a:r>
          </a:p>
        </p:txBody>
      </p:sp>
      <p:sp>
        <p:nvSpPr>
          <p:cNvPr id="3" name="Content Placeholder 2">
            <a:extLst>
              <a:ext uri="{FF2B5EF4-FFF2-40B4-BE49-F238E27FC236}">
                <a16:creationId xmlns:a16="http://schemas.microsoft.com/office/drawing/2014/main" id="{32AF4AE8-4987-49EB-85BC-676A70EA4AFE}"/>
              </a:ext>
            </a:extLst>
          </p:cNvPr>
          <p:cNvSpPr>
            <a:spLocks noGrp="1"/>
          </p:cNvSpPr>
          <p:nvPr>
            <p:ph idx="1"/>
          </p:nvPr>
        </p:nvSpPr>
        <p:spPr/>
        <p:txBody>
          <a:bodyPr>
            <a:normAutofit fontScale="85000" lnSpcReduction="20000"/>
          </a:bodyPr>
          <a:lstStyle/>
          <a:p>
            <a:pPr marL="0" indent="0">
              <a:buNone/>
            </a:pPr>
            <a:r>
              <a:rPr lang="en-US" dirty="0"/>
              <a:t>Ducts </a:t>
            </a:r>
          </a:p>
          <a:p>
            <a:pPr marL="0" indent="0">
              <a:buNone/>
            </a:pPr>
            <a:r>
              <a:rPr lang="en-US" dirty="0"/>
              <a:t>	1.  The duct system of the testes includes the seminiferous tubules, straight tubules, and rete testis. </a:t>
            </a:r>
          </a:p>
          <a:p>
            <a:pPr marL="0" indent="0">
              <a:buNone/>
            </a:pPr>
            <a:r>
              <a:rPr lang="en-US" dirty="0"/>
              <a:t>	2.  Epididymis </a:t>
            </a:r>
          </a:p>
          <a:p>
            <a:pPr marL="0" indent="0">
              <a:buNone/>
            </a:pPr>
            <a:r>
              <a:rPr lang="en-US" dirty="0"/>
              <a:t>	a.  The epididymis is a comma-shaped organ that lies along the posterior border of the testis </a:t>
            </a:r>
          </a:p>
          <a:p>
            <a:pPr marL="0" indent="0">
              <a:buNone/>
            </a:pPr>
            <a:r>
              <a:rPr lang="en-US" dirty="0"/>
              <a:t>	b.  Sperm are transported out of the testes through the efferent ducts in the epididymis which empty into a single tube called the ductus epididymis. </a:t>
            </a:r>
          </a:p>
          <a:p>
            <a:pPr marL="0" indent="0">
              <a:buNone/>
            </a:pPr>
            <a:r>
              <a:rPr lang="en-US" dirty="0"/>
              <a:t>	c.  The ductus epididymis is lined by stereocilia and is the site of sperm maturation and storage; sperm may remain in storage here for at least a month, after which they are either expelled or degenerated and reabsorbed. </a:t>
            </a:r>
          </a:p>
          <a:p>
            <a:pPr marL="0" indent="0">
              <a:buNone/>
            </a:pPr>
            <a:r>
              <a:rPr lang="en-US" dirty="0"/>
              <a:t> </a:t>
            </a:r>
          </a:p>
        </p:txBody>
      </p:sp>
    </p:spTree>
    <p:extLst>
      <p:ext uri="{BB962C8B-B14F-4D97-AF65-F5344CB8AC3E}">
        <p14:creationId xmlns:p14="http://schemas.microsoft.com/office/powerpoint/2010/main" val="2585755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C4420-EB1E-409A-8A35-3C473E5C1CDD}"/>
              </a:ext>
            </a:extLst>
          </p:cNvPr>
          <p:cNvSpPr>
            <a:spLocks noGrp="1"/>
          </p:cNvSpPr>
          <p:nvPr>
            <p:ph type="title"/>
          </p:nvPr>
        </p:nvSpPr>
        <p:spPr/>
        <p:txBody>
          <a:bodyPr/>
          <a:lstStyle/>
          <a:p>
            <a:r>
              <a:rPr lang="en-US" dirty="0"/>
              <a:t>				Ducts</a:t>
            </a:r>
          </a:p>
        </p:txBody>
      </p:sp>
      <p:sp>
        <p:nvSpPr>
          <p:cNvPr id="3" name="Content Placeholder 2">
            <a:extLst>
              <a:ext uri="{FF2B5EF4-FFF2-40B4-BE49-F238E27FC236}">
                <a16:creationId xmlns:a16="http://schemas.microsoft.com/office/drawing/2014/main" id="{417585E0-5574-4180-80F3-8C471DABB177}"/>
              </a:ext>
            </a:extLst>
          </p:cNvPr>
          <p:cNvSpPr>
            <a:spLocks noGrp="1"/>
          </p:cNvSpPr>
          <p:nvPr>
            <p:ph idx="1"/>
          </p:nvPr>
        </p:nvSpPr>
        <p:spPr/>
        <p:txBody>
          <a:bodyPr>
            <a:normAutofit fontScale="62500" lnSpcReduction="20000"/>
          </a:bodyPr>
          <a:lstStyle/>
          <a:p>
            <a:pPr marL="0" indent="0">
              <a:buNone/>
            </a:pPr>
            <a:r>
              <a:rPr lang="en-US" dirty="0"/>
              <a:t>Ductus Deferens </a:t>
            </a:r>
          </a:p>
          <a:p>
            <a:pPr marL="0" indent="0">
              <a:buNone/>
            </a:pPr>
            <a:r>
              <a:rPr lang="en-US" dirty="0"/>
              <a:t>	a.  The ductus (vas) deferens, or seminal duct, stores sperm and propels them toward the urethra during ejaculation  </a:t>
            </a:r>
          </a:p>
          <a:p>
            <a:pPr marL="0" indent="0">
              <a:buNone/>
            </a:pPr>
            <a:r>
              <a:rPr lang="en-US" dirty="0"/>
              <a:t>	b.  The spermatic cord is a supporting structure of the male reproductive system, consisting of the ductus deferens, the </a:t>
            </a:r>
          </a:p>
          <a:p>
            <a:pPr marL="0" indent="0">
              <a:buNone/>
            </a:pPr>
            <a:r>
              <a:rPr lang="en-US" dirty="0"/>
              <a:t>testicular artery, autonomic nerves, veins that drain the testes, lymphatic vessels, and the cremaster muscle (Figure 28.2). </a:t>
            </a:r>
          </a:p>
          <a:p>
            <a:pPr marL="0" indent="0">
              <a:buNone/>
            </a:pPr>
            <a:r>
              <a:rPr lang="en-US" dirty="0"/>
              <a:t>	c.  The inguinal canal represents a weak spot in the abdominal wall. It is frequently the site of an inguinal hernia - a rupture or separation of a portion of the abdominal wall resulting in the protrusion of a part of an organ (most commonly the small or large intestine). Since the inguinal canal is smaller in females, women have inguinal hernias much less often.  </a:t>
            </a:r>
          </a:p>
          <a:p>
            <a:pPr marL="0" indent="0">
              <a:buNone/>
            </a:pPr>
            <a:r>
              <a:rPr lang="en-US" dirty="0"/>
              <a:t>The ejaculatory ducts are formed by the union of the ducts from the seminal vesicles and ducti deferens; their function is to eject spermatozoa into the prostatic urethra </a:t>
            </a:r>
          </a:p>
          <a:p>
            <a:pPr marL="0" indent="0">
              <a:buNone/>
            </a:pPr>
            <a:r>
              <a:rPr lang="en-US" dirty="0"/>
              <a:t> The male urethra is the shared terminal duct of the reproductive and urinary systems which serves as a passageway for semen and urine. </a:t>
            </a:r>
          </a:p>
          <a:p>
            <a:pPr marL="0" indent="0">
              <a:buNone/>
            </a:pPr>
            <a:r>
              <a:rPr lang="en-US" dirty="0"/>
              <a:t>The male urethra is subdivided into three portions: prostatic, membranous, and spongy (cavernous)  </a:t>
            </a:r>
          </a:p>
          <a:p>
            <a:pPr marL="0" indent="0">
              <a:buNone/>
            </a:pPr>
            <a:endParaRPr lang="en-US" dirty="0"/>
          </a:p>
        </p:txBody>
      </p:sp>
    </p:spTree>
    <p:extLst>
      <p:ext uri="{BB962C8B-B14F-4D97-AF65-F5344CB8AC3E}">
        <p14:creationId xmlns:p14="http://schemas.microsoft.com/office/powerpoint/2010/main" val="997905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4000" dirty="0">
                <a:solidFill>
                  <a:schemeClr val="tx1"/>
                </a:solidFill>
              </a:rPr>
              <a:t>Male reproductive system</a:t>
            </a:r>
          </a:p>
        </p:txBody>
      </p:sp>
      <p:sp>
        <p:nvSpPr>
          <p:cNvPr id="14" name="Text Placeholder 13"/>
          <p:cNvSpPr>
            <a:spLocks noGrp="1"/>
          </p:cNvSpPr>
          <p:nvPr>
            <p:ph idx="1"/>
          </p:nvPr>
        </p:nvSpPr>
        <p:spPr>
          <a:xfrm>
            <a:off x="0" y="4958994"/>
            <a:ext cx="4143619" cy="1949021"/>
          </a:xfrm>
          <a:prstGeom prst="rect">
            <a:avLst/>
          </a:prstGeom>
        </p:spPr>
        <p:txBody>
          <a:bodyPr>
            <a:noAutofit/>
          </a:bodyPr>
          <a:lstStyle/>
          <a:p>
            <a:r>
              <a:rPr lang="en-US" sz="1500" b="1" dirty="0">
                <a:solidFill>
                  <a:srgbClr val="FF0000"/>
                </a:solidFill>
              </a:rPr>
              <a:t>Male Reproductive System</a:t>
            </a:r>
          </a:p>
          <a:p>
            <a:r>
              <a:rPr lang="en-US" sz="1500" dirty="0"/>
              <a:t>The structures of the male reproductive system include the testes, the epididymides, the penis, and the ducts and glands that produce and carry semen. Sperm exit the scrotum through the ductus deferens, which is bundled in the spermatic cord. The seminal vesicles and prostate gland add fluids to the sperm to create semen.</a:t>
            </a:r>
            <a:endParaRPr lang="tr-TR" sz="1500" b="1" dirty="0"/>
          </a:p>
        </p:txBody>
      </p:sp>
      <p:pic>
        <p:nvPicPr>
          <p:cNvPr id="4" name="Picture Placeholder 3" descr="2801_Male_Reproductive_System.jpg"/>
          <p:cNvPicPr>
            <a:picLocks noGrp="1" noChangeAspect="1"/>
          </p:cNvPicPr>
          <p:nvPr>
            <p:ph type="pic" sz="quarter" idx="4294967295"/>
          </p:nvPr>
        </p:nvPicPr>
        <p:blipFill rotWithShape="1">
          <a:blip r:embed="rId2">
            <a:extLst>
              <a:ext uri="{28A0092B-C50C-407E-A947-70E740481C1C}">
                <a14:useLocalDpi xmlns:a14="http://schemas.microsoft.com/office/drawing/2010/main" val="0"/>
              </a:ext>
            </a:extLst>
          </a:blip>
          <a:srcRect t="-243" b="-141"/>
          <a:stretch/>
        </p:blipFill>
        <p:spPr>
          <a:xfrm>
            <a:off x="5728309" y="20578"/>
            <a:ext cx="6214319" cy="6752755"/>
          </a:xfrm>
          <a:prstGeom prst="rect">
            <a:avLst/>
          </a:prstGeom>
        </p:spPr>
      </p:pic>
      <p:pic>
        <p:nvPicPr>
          <p:cNvPr id="11" name="Picture 10" descr="OSC-Stacked-TM-RGB-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396" y="5933505"/>
            <a:ext cx="1051734" cy="751709"/>
          </a:xfrm>
          <a:prstGeom prst="rect">
            <a:avLst/>
          </a:prstGeom>
        </p:spPr>
      </p:pic>
      <p:sp>
        <p:nvSpPr>
          <p:cNvPr id="6" name="TextBox 5">
            <a:extLst>
              <a:ext uri="{FF2B5EF4-FFF2-40B4-BE49-F238E27FC236}">
                <a16:creationId xmlns:a16="http://schemas.microsoft.com/office/drawing/2014/main" id="{EAFDE397-2DD2-4E4A-81FE-507EB815A740}"/>
              </a:ext>
            </a:extLst>
          </p:cNvPr>
          <p:cNvSpPr txBox="1"/>
          <p:nvPr/>
        </p:nvSpPr>
        <p:spPr>
          <a:xfrm>
            <a:off x="254147" y="3651535"/>
            <a:ext cx="1539961" cy="369332"/>
          </a:xfrm>
          <a:prstGeom prst="rect">
            <a:avLst/>
          </a:prstGeom>
          <a:noFill/>
        </p:spPr>
        <p:txBody>
          <a:bodyPr wrap="square" rtlCol="0">
            <a:spAutoFit/>
          </a:bodyPr>
          <a:lstStyle/>
          <a:p>
            <a:r>
              <a:rPr lang="en-US" dirty="0">
                <a:hlinkClick r:id="rId4"/>
              </a:rPr>
              <a:t>vasectomy</a:t>
            </a:r>
            <a:endParaRPr lang="en-US" dirty="0"/>
          </a:p>
        </p:txBody>
      </p:sp>
    </p:spTree>
    <p:extLst>
      <p:ext uri="{BB962C8B-B14F-4D97-AF65-F5344CB8AC3E}">
        <p14:creationId xmlns:p14="http://schemas.microsoft.com/office/powerpoint/2010/main" val="1312683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45205-D5D9-484D-886E-76F3F6C976E1}"/>
              </a:ext>
            </a:extLst>
          </p:cNvPr>
          <p:cNvSpPr>
            <a:spLocks noGrp="1"/>
          </p:cNvSpPr>
          <p:nvPr>
            <p:ph type="title"/>
          </p:nvPr>
        </p:nvSpPr>
        <p:spPr/>
        <p:txBody>
          <a:bodyPr/>
          <a:lstStyle/>
          <a:p>
            <a:r>
              <a:rPr lang="en-US" dirty="0"/>
              <a:t>			Penis</a:t>
            </a:r>
          </a:p>
        </p:txBody>
      </p:sp>
      <p:sp>
        <p:nvSpPr>
          <p:cNvPr id="3" name="Content Placeholder 2">
            <a:extLst>
              <a:ext uri="{FF2B5EF4-FFF2-40B4-BE49-F238E27FC236}">
                <a16:creationId xmlns:a16="http://schemas.microsoft.com/office/drawing/2014/main" id="{C358EEEA-9766-4EED-8BBB-CB8286B8A06F}"/>
              </a:ext>
            </a:extLst>
          </p:cNvPr>
          <p:cNvSpPr>
            <a:spLocks noGrp="1"/>
          </p:cNvSpPr>
          <p:nvPr>
            <p:ph idx="1"/>
          </p:nvPr>
        </p:nvSpPr>
        <p:spPr/>
        <p:txBody>
          <a:bodyPr>
            <a:normAutofit fontScale="92500" lnSpcReduction="10000"/>
          </a:bodyPr>
          <a:lstStyle/>
          <a:p>
            <a:pPr marL="0" indent="0">
              <a:buNone/>
            </a:pPr>
            <a:r>
              <a:rPr lang="en-US" dirty="0"/>
              <a:t>Penis </a:t>
            </a:r>
          </a:p>
          <a:p>
            <a:pPr marL="0" indent="0">
              <a:buNone/>
            </a:pPr>
            <a:r>
              <a:rPr lang="en-US" dirty="0"/>
              <a:t>	1.  The penis is the male organ of copulation that consists of a root, body, and glans penis. It is used to introduce spermatozoa into the vagina  </a:t>
            </a:r>
          </a:p>
          <a:p>
            <a:pPr marL="0" indent="0">
              <a:buNone/>
            </a:pPr>
            <a:r>
              <a:rPr lang="en-US" dirty="0"/>
              <a:t>	2.  Expansion of its blood sinuses under the influence of sexual excitation is called erection; ejaculation, propulsion of semen from the urethra to the exterior, is a sympathetic reflex. </a:t>
            </a:r>
          </a:p>
          <a:p>
            <a:pPr marL="0" indent="0">
              <a:buNone/>
            </a:pPr>
            <a:r>
              <a:rPr lang="en-US" dirty="0"/>
              <a:t>	3.  Covering the glans penis is the loosely fitting prepuce, or foreskin. </a:t>
            </a:r>
          </a:p>
          <a:p>
            <a:pPr marL="0" indent="0">
              <a:buNone/>
            </a:pPr>
            <a:r>
              <a:rPr lang="en-US" dirty="0"/>
              <a:t>Circumcision is a surgical procedure in which part of all of the prepuce is removed (for either religious or hygienic reasons). There is no consensus among physicians regarding the need for circumcision or the use of anesthesia during the procedure. </a:t>
            </a:r>
          </a:p>
          <a:p>
            <a:pPr marL="0" indent="0">
              <a:buNone/>
            </a:pPr>
            <a:endParaRPr lang="en-US" dirty="0"/>
          </a:p>
        </p:txBody>
      </p:sp>
    </p:spTree>
    <p:extLst>
      <p:ext uri="{BB962C8B-B14F-4D97-AF65-F5344CB8AC3E}">
        <p14:creationId xmlns:p14="http://schemas.microsoft.com/office/powerpoint/2010/main" val="2633493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Penile cross-section</a:t>
            </a:r>
          </a:p>
        </p:txBody>
      </p:sp>
      <p:pic>
        <p:nvPicPr>
          <p:cNvPr id="11" name="Picture Placeholder 10" descr="2806_Cross-Sectional_Anatomy_of_the_Penis.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68925" y="1485590"/>
            <a:ext cx="5733157" cy="5217879"/>
          </a:xfrm>
        </p:spPr>
      </p:pic>
      <p:sp>
        <p:nvSpPr>
          <p:cNvPr id="7" name="Text Placeholder 6"/>
          <p:cNvSpPr>
            <a:spLocks noGrp="1"/>
          </p:cNvSpPr>
          <p:nvPr>
            <p:ph type="body" sz="quarter" idx="4294967295"/>
          </p:nvPr>
        </p:nvSpPr>
        <p:spPr>
          <a:xfrm>
            <a:off x="-6350" y="6104227"/>
            <a:ext cx="10750550" cy="753773"/>
          </a:xfrm>
        </p:spPr>
        <p:txBody>
          <a:bodyPr>
            <a:normAutofit/>
          </a:bodyPr>
          <a:lstStyle/>
          <a:p>
            <a:r>
              <a:rPr lang="en-US" sz="1600" b="1" dirty="0">
                <a:solidFill>
                  <a:srgbClr val="FF0000"/>
                </a:solidFill>
              </a:rPr>
              <a:t>Cross-Sectional Anatomy of the Penis</a:t>
            </a:r>
          </a:p>
          <a:p>
            <a:r>
              <a:rPr lang="en-US" sz="1600" dirty="0"/>
              <a:t>Three columns of erectile tissue make up most of the volume of the penis.</a:t>
            </a:r>
            <a:endParaRPr lang="en-US" sz="1600" dirty="0">
              <a:solidFill>
                <a:srgbClr val="6CB255"/>
              </a:solidFill>
            </a:endParaRPr>
          </a:p>
        </p:txBody>
      </p:sp>
      <p:pic>
        <p:nvPicPr>
          <p:cNvPr id="8" name="Picture 7" descr="OSC-Stacked-TM-RGB-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3928" y="6017220"/>
            <a:ext cx="1051734" cy="751709"/>
          </a:xfrm>
          <a:prstGeom prst="rect">
            <a:avLst/>
          </a:prstGeom>
        </p:spPr>
      </p:pic>
      <p:sp>
        <p:nvSpPr>
          <p:cNvPr id="2" name="TextBox 1"/>
          <p:cNvSpPr txBox="1"/>
          <p:nvPr/>
        </p:nvSpPr>
        <p:spPr>
          <a:xfrm>
            <a:off x="623454" y="4738255"/>
            <a:ext cx="3394364" cy="369332"/>
          </a:xfrm>
          <a:prstGeom prst="rect">
            <a:avLst/>
          </a:prstGeom>
          <a:noFill/>
        </p:spPr>
        <p:txBody>
          <a:bodyPr wrap="square" rtlCol="0">
            <a:spAutoFit/>
          </a:bodyPr>
          <a:lstStyle/>
          <a:p>
            <a:r>
              <a:rPr lang="en-US" dirty="0">
                <a:hlinkClick r:id="rId4"/>
              </a:rPr>
              <a:t>Path of sperm video</a:t>
            </a:r>
            <a:endParaRPr lang="en-US" dirty="0"/>
          </a:p>
        </p:txBody>
      </p:sp>
    </p:spTree>
    <p:extLst>
      <p:ext uri="{BB962C8B-B14F-4D97-AF65-F5344CB8AC3E}">
        <p14:creationId xmlns:p14="http://schemas.microsoft.com/office/powerpoint/2010/main" val="2053840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47815-238B-40BB-968B-4FFDC1249B95}"/>
              </a:ext>
            </a:extLst>
          </p:cNvPr>
          <p:cNvSpPr>
            <a:spLocks noGrp="1"/>
          </p:cNvSpPr>
          <p:nvPr>
            <p:ph type="title"/>
          </p:nvPr>
        </p:nvSpPr>
        <p:spPr/>
        <p:txBody>
          <a:bodyPr/>
          <a:lstStyle/>
          <a:p>
            <a:r>
              <a:rPr lang="en-US" dirty="0"/>
              <a:t>			Reproduction</a:t>
            </a:r>
          </a:p>
        </p:txBody>
      </p:sp>
      <p:sp>
        <p:nvSpPr>
          <p:cNvPr id="3" name="Content Placeholder 2">
            <a:extLst>
              <a:ext uri="{FF2B5EF4-FFF2-40B4-BE49-F238E27FC236}">
                <a16:creationId xmlns:a16="http://schemas.microsoft.com/office/drawing/2014/main" id="{56C64CA3-5D13-4F59-8555-2329B1E8A51E}"/>
              </a:ext>
            </a:extLst>
          </p:cNvPr>
          <p:cNvSpPr>
            <a:spLocks noGrp="1"/>
          </p:cNvSpPr>
          <p:nvPr>
            <p:ph idx="1"/>
          </p:nvPr>
        </p:nvSpPr>
        <p:spPr/>
        <p:txBody>
          <a:bodyPr>
            <a:normAutofit lnSpcReduction="10000"/>
          </a:bodyPr>
          <a:lstStyle/>
          <a:p>
            <a:pPr marL="0" indent="0">
              <a:buNone/>
            </a:pPr>
            <a:r>
              <a:rPr lang="en-US" dirty="0"/>
              <a:t> Sexual reproduction is a process in which organisms produce offspring by means of germ cells called gametes.  </a:t>
            </a:r>
          </a:p>
          <a:p>
            <a:pPr marL="0" indent="0">
              <a:buNone/>
            </a:pPr>
            <a:r>
              <a:rPr lang="en-US" dirty="0"/>
              <a:t>The organs of reproduction are grouped as gonads (produce gametes and secrete hormones), ducts (transport, receive, and store gametes), and accessory sex glands (produce materials that support gametes). </a:t>
            </a:r>
          </a:p>
          <a:p>
            <a:pPr marL="0" indent="0">
              <a:buNone/>
            </a:pPr>
            <a:r>
              <a:rPr lang="en-US" dirty="0"/>
              <a:t>Gynecology is the specialized branch of medicine concerned with the </a:t>
            </a:r>
          </a:p>
          <a:p>
            <a:pPr marL="0" indent="0">
              <a:buNone/>
            </a:pPr>
            <a:r>
              <a:rPr lang="en-US" dirty="0"/>
              <a:t>diagnosis and treatment of diseases of the female reproductive system. </a:t>
            </a:r>
          </a:p>
          <a:p>
            <a:pPr marL="0" indent="0">
              <a:buNone/>
            </a:pPr>
            <a:r>
              <a:rPr lang="en-US" dirty="0"/>
              <a:t>Urology is the study of the urinary system but also includes diagnosis and treatment of diseases and disorders of the male reproductive system</a:t>
            </a:r>
          </a:p>
        </p:txBody>
      </p:sp>
    </p:spTree>
    <p:extLst>
      <p:ext uri="{BB962C8B-B14F-4D97-AF65-F5344CB8AC3E}">
        <p14:creationId xmlns:p14="http://schemas.microsoft.com/office/powerpoint/2010/main" val="808299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70638-656C-454F-A55C-86B9E9FABED8}"/>
              </a:ext>
            </a:extLst>
          </p:cNvPr>
          <p:cNvSpPr>
            <a:spLocks noGrp="1"/>
          </p:cNvSpPr>
          <p:nvPr>
            <p:ph type="title"/>
          </p:nvPr>
        </p:nvSpPr>
        <p:spPr/>
        <p:txBody>
          <a:bodyPr/>
          <a:lstStyle/>
          <a:p>
            <a:r>
              <a:rPr lang="en-US" dirty="0"/>
              <a:t>		Accessory Sex Glands </a:t>
            </a:r>
            <a:br>
              <a:rPr lang="en-US" dirty="0"/>
            </a:br>
            <a:endParaRPr lang="en-US" dirty="0"/>
          </a:p>
        </p:txBody>
      </p:sp>
      <p:sp>
        <p:nvSpPr>
          <p:cNvPr id="3" name="Content Placeholder 2">
            <a:extLst>
              <a:ext uri="{FF2B5EF4-FFF2-40B4-BE49-F238E27FC236}">
                <a16:creationId xmlns:a16="http://schemas.microsoft.com/office/drawing/2014/main" id="{88620C8C-46D5-411A-A891-F97DF9E3DF21}"/>
              </a:ext>
            </a:extLst>
          </p:cNvPr>
          <p:cNvSpPr>
            <a:spLocks noGrp="1"/>
          </p:cNvSpPr>
          <p:nvPr>
            <p:ph idx="1"/>
          </p:nvPr>
        </p:nvSpPr>
        <p:spPr/>
        <p:txBody>
          <a:bodyPr>
            <a:normAutofit fontScale="47500" lnSpcReduction="20000"/>
          </a:bodyPr>
          <a:lstStyle/>
          <a:p>
            <a:pPr marL="0" indent="0">
              <a:buNone/>
            </a:pPr>
            <a:r>
              <a:rPr lang="en-US" dirty="0"/>
              <a:t>1.  The seminal vesicles secrete an alkaline, viscous fluid that contains fructose, prostaglandins, and clotting proteins. </a:t>
            </a:r>
          </a:p>
          <a:p>
            <a:pPr marL="0" indent="0">
              <a:buNone/>
            </a:pPr>
            <a:r>
              <a:rPr lang="en-US" dirty="0"/>
              <a:t>	a.  The alkaline nature of the fluid helps to neutralize acid in the male urethra and female reproductive tract. </a:t>
            </a:r>
          </a:p>
          <a:p>
            <a:pPr marL="0" indent="0">
              <a:buNone/>
            </a:pPr>
            <a:r>
              <a:rPr lang="en-US" dirty="0"/>
              <a:t>	b.  The fructose is for ATP production by sperm. </a:t>
            </a:r>
          </a:p>
          <a:p>
            <a:pPr marL="0" indent="0">
              <a:buNone/>
            </a:pPr>
            <a:r>
              <a:rPr lang="en-US" dirty="0"/>
              <a:t>	c.  Prostaglandins contribute to sperm motility and viability. </a:t>
            </a:r>
          </a:p>
          <a:p>
            <a:pPr marL="0" indent="0">
              <a:buNone/>
            </a:pPr>
            <a:r>
              <a:rPr lang="en-US" dirty="0"/>
              <a:t>	d.  Semenogelin is the main protein that causes coagulation of semen after ejaculation. </a:t>
            </a:r>
          </a:p>
          <a:p>
            <a:pPr marL="0" indent="0">
              <a:buNone/>
            </a:pPr>
            <a:r>
              <a:rPr lang="en-US" dirty="0"/>
              <a:t>2.  The prostate gland secretes a milky, slightly acidic fluid that contains: </a:t>
            </a:r>
          </a:p>
          <a:p>
            <a:pPr marL="0" indent="0">
              <a:buNone/>
            </a:pPr>
            <a:r>
              <a:rPr lang="en-US" dirty="0"/>
              <a:t>	(1) citric acid, which can be used by sperm for ATP production;</a:t>
            </a:r>
          </a:p>
          <a:p>
            <a:pPr marL="0" indent="0">
              <a:buNone/>
            </a:pPr>
            <a:r>
              <a:rPr lang="en-US" dirty="0"/>
              <a:t>	 (2) acid phosphatase; and (3) several proteolytic enzymes, such as prostate-specific antigen (PSA), pepsinogen, lysozyme, amylase, and hyaluronidase which liquify coagulated semen. </a:t>
            </a:r>
          </a:p>
          <a:p>
            <a:pPr marL="0" indent="0">
              <a:buNone/>
            </a:pPr>
            <a:r>
              <a:rPr lang="en-US" dirty="0"/>
              <a:t>3.  The bulbourethral (Cowper’s) glands secrete mucus for lubrication and an alkaline substance that neutralizes acid. </a:t>
            </a:r>
          </a:p>
          <a:p>
            <a:pPr marL="0" indent="0">
              <a:buNone/>
            </a:pPr>
            <a:r>
              <a:rPr lang="en-US" dirty="0"/>
              <a:t>  Semen (seminal fluid) is a mixture of spermatozoa and accessory sex gland secretions that provides the fluid in which spermatozoa are transported, provides nutrients, and neutralizes the acidity of the male urethra and female vagina. </a:t>
            </a:r>
          </a:p>
          <a:p>
            <a:pPr marL="0" indent="0">
              <a:buNone/>
            </a:pPr>
            <a:r>
              <a:rPr lang="en-US" dirty="0"/>
              <a:t>	1.  Semen contains an antibiotic, seminal plasmin, and prostatic enzymes that coagulate and then liquify semen to aid in its movement through the uterine cervix. </a:t>
            </a:r>
          </a:p>
          <a:p>
            <a:pPr marL="0" indent="0">
              <a:buNone/>
            </a:pPr>
            <a:r>
              <a:rPr lang="en-US" dirty="0"/>
              <a:t>	2.  Once ejaculated, liquid semen coagulates within 5 minutes due to the presence of clotting proteins from the seminal vesicles. </a:t>
            </a:r>
          </a:p>
          <a:p>
            <a:pPr marL="0" indent="0">
              <a:buNone/>
            </a:pPr>
            <a:r>
              <a:rPr lang="en-US" dirty="0"/>
              <a:t>	3.  After about 10-20 minutes, semen reliquefies because PSA and other proteolytic enzymes produced by the prostate gland break down the clot. </a:t>
            </a:r>
          </a:p>
        </p:txBody>
      </p:sp>
    </p:spTree>
    <p:extLst>
      <p:ext uri="{BB962C8B-B14F-4D97-AF65-F5344CB8AC3E}">
        <p14:creationId xmlns:p14="http://schemas.microsoft.com/office/powerpoint/2010/main" val="593069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n-US" dirty="0">
                <a:solidFill>
                  <a:schemeClr val="tx1"/>
                </a:solidFill>
              </a:rPr>
              <a:t>Physiology of Male System</a:t>
            </a:r>
          </a:p>
        </p:txBody>
      </p:sp>
      <p:sp>
        <p:nvSpPr>
          <p:cNvPr id="41987" name="Rectangle 3"/>
          <p:cNvSpPr>
            <a:spLocks noGrp="1" noChangeArrowheads="1"/>
          </p:cNvSpPr>
          <p:nvPr>
            <p:ph type="body" idx="1"/>
          </p:nvPr>
        </p:nvSpPr>
        <p:spPr>
          <a:xfrm>
            <a:off x="1979614" y="1524000"/>
            <a:ext cx="8226425" cy="4495800"/>
          </a:xfrm>
        </p:spPr>
        <p:txBody>
          <a:bodyPr>
            <a:normAutofit/>
          </a:bodyPr>
          <a:lstStyle/>
          <a:p>
            <a:pPr eaLnBrk="1" hangingPunct="1">
              <a:defRPr/>
            </a:pPr>
            <a:r>
              <a:rPr lang="en-US" sz="2800" b="1" u="sng" dirty="0"/>
              <a:t>Arousal</a:t>
            </a:r>
          </a:p>
          <a:p>
            <a:pPr eaLnBrk="1" hangingPunct="1">
              <a:defRPr/>
            </a:pPr>
            <a:endParaRPr lang="en-US" sz="2800" b="1" u="sng" dirty="0"/>
          </a:p>
          <a:p>
            <a:pPr eaLnBrk="1" hangingPunct="1">
              <a:defRPr/>
            </a:pPr>
            <a:r>
              <a:rPr lang="en-US" sz="2800" b="1" u="sng" dirty="0"/>
              <a:t>Emission</a:t>
            </a:r>
          </a:p>
          <a:p>
            <a:pPr eaLnBrk="1" hangingPunct="1">
              <a:defRPr/>
            </a:pPr>
            <a:endParaRPr lang="en-US" sz="2800" b="1" u="sng" dirty="0"/>
          </a:p>
          <a:p>
            <a:pPr eaLnBrk="1" hangingPunct="1">
              <a:defRPr/>
            </a:pPr>
            <a:r>
              <a:rPr lang="en-US" sz="2800" b="1" u="sng" dirty="0"/>
              <a:t>Ejaculation</a:t>
            </a:r>
          </a:p>
          <a:p>
            <a:pPr marL="0" indent="0" eaLnBrk="1" hangingPunct="1">
              <a:buNone/>
              <a:defRPr/>
            </a:pPr>
            <a:endParaRPr lang="en-US" sz="2800" b="1" u="sng" dirty="0"/>
          </a:p>
        </p:txBody>
      </p:sp>
    </p:spTree>
    <p:extLst>
      <p:ext uri="{BB962C8B-B14F-4D97-AF65-F5344CB8AC3E}">
        <p14:creationId xmlns:p14="http://schemas.microsoft.com/office/powerpoint/2010/main" val="1016562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Physiology of Male sexual activity</a:t>
            </a:r>
          </a:p>
        </p:txBody>
      </p:sp>
      <p:sp>
        <p:nvSpPr>
          <p:cNvPr id="3" name="TextBox 2">
            <a:extLst>
              <a:ext uri="{FF2B5EF4-FFF2-40B4-BE49-F238E27FC236}">
                <a16:creationId xmlns:a16="http://schemas.microsoft.com/office/drawing/2014/main" id="{00CB2A76-7910-434F-A27A-A8B5D70189CB}"/>
              </a:ext>
            </a:extLst>
          </p:cNvPr>
          <p:cNvSpPr txBox="1"/>
          <p:nvPr/>
        </p:nvSpPr>
        <p:spPr>
          <a:xfrm>
            <a:off x="914399" y="2389239"/>
            <a:ext cx="10559845" cy="2677656"/>
          </a:xfrm>
          <a:prstGeom prst="rect">
            <a:avLst/>
          </a:prstGeom>
          <a:noFill/>
        </p:spPr>
        <p:txBody>
          <a:bodyPr wrap="square" rtlCol="0">
            <a:spAutoFit/>
          </a:bodyPr>
          <a:lstStyle/>
          <a:p>
            <a:r>
              <a:rPr lang="en-US" sz="2400" b="1" dirty="0"/>
              <a:t>Arousal</a:t>
            </a:r>
            <a:endParaRPr lang="en-US" b="1" dirty="0"/>
          </a:p>
          <a:p>
            <a:r>
              <a:rPr lang="en-US" dirty="0"/>
              <a:t>During arousal, erotic thoughts or stimulation of sensory nerves in the genital region leads to an increase in the parasympathetic outflow over the pelvic nerves.</a:t>
            </a:r>
          </a:p>
          <a:p>
            <a:pPr marL="342900" indent="-342900">
              <a:buAutoNum type="arabicPeriod"/>
            </a:pPr>
            <a:r>
              <a:rPr lang="en-US" dirty="0"/>
              <a:t>The parasympathetic innervation of the penile arteries involves neurons that release </a:t>
            </a:r>
            <a:r>
              <a:rPr lang="en-US" b="1" dirty="0"/>
              <a:t>nitric oxide (NO)</a:t>
            </a:r>
            <a:r>
              <a:rPr lang="en-US" dirty="0"/>
              <a:t> at their synaptic terminals. The smooth muscles in the arterial walls relax when NO is released, at which time the vessels dilate, blood flow increases, the vascular channels become engorged with blood, and </a:t>
            </a:r>
            <a:r>
              <a:rPr lang="en-US" b="1" dirty="0"/>
              <a:t>erection</a:t>
            </a:r>
            <a:r>
              <a:rPr lang="en-US" dirty="0"/>
              <a:t> of the penis occurs. </a:t>
            </a:r>
          </a:p>
          <a:p>
            <a:pPr marL="342900" indent="-342900">
              <a:buAutoNum type="arabicPeriod"/>
            </a:pPr>
            <a:r>
              <a:rPr lang="en-US" dirty="0"/>
              <a:t>Arousal also stimulates the bulbourethral glands, whose secretions lubricate the urethra and the tip of the glans. </a:t>
            </a:r>
          </a:p>
        </p:txBody>
      </p:sp>
    </p:spTree>
    <p:extLst>
      <p:ext uri="{BB962C8B-B14F-4D97-AF65-F5344CB8AC3E}">
        <p14:creationId xmlns:p14="http://schemas.microsoft.com/office/powerpoint/2010/main" val="3847479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Physiology of Male System</a:t>
            </a:r>
          </a:p>
        </p:txBody>
      </p:sp>
      <p:sp>
        <p:nvSpPr>
          <p:cNvPr id="3" name="TextBox 2">
            <a:extLst>
              <a:ext uri="{FF2B5EF4-FFF2-40B4-BE49-F238E27FC236}">
                <a16:creationId xmlns:a16="http://schemas.microsoft.com/office/drawing/2014/main" id="{BB8F2D7E-E069-4448-8819-0E9132FEA296}"/>
              </a:ext>
            </a:extLst>
          </p:cNvPr>
          <p:cNvSpPr txBox="1"/>
          <p:nvPr/>
        </p:nvSpPr>
        <p:spPr>
          <a:xfrm>
            <a:off x="855405" y="2359742"/>
            <a:ext cx="10323871" cy="1846659"/>
          </a:xfrm>
          <a:prstGeom prst="rect">
            <a:avLst/>
          </a:prstGeom>
          <a:noFill/>
        </p:spPr>
        <p:txBody>
          <a:bodyPr wrap="square" rtlCol="0">
            <a:spAutoFit/>
          </a:bodyPr>
          <a:lstStyle/>
          <a:p>
            <a:r>
              <a:rPr lang="en-US" sz="2400" b="1" dirty="0"/>
              <a:t>Emission</a:t>
            </a:r>
            <a:endParaRPr lang="en-US" b="1" dirty="0"/>
          </a:p>
          <a:p>
            <a:r>
              <a:rPr lang="en-US" dirty="0"/>
              <a:t>Further stimulation leads to sympathetic activation that causes </a:t>
            </a:r>
            <a:r>
              <a:rPr lang="en-US" b="1" dirty="0"/>
              <a:t>emission</a:t>
            </a:r>
            <a:r>
              <a:rPr lang="en-US" dirty="0"/>
              <a:t>.</a:t>
            </a:r>
          </a:p>
          <a:p>
            <a:r>
              <a:rPr lang="en-US" dirty="0"/>
              <a:t>3. Emission begins with peristaltic contractions in the ampullae of the ductus deferens. This pushes spermatozoa into the urethra within the prostate gland.</a:t>
            </a:r>
          </a:p>
          <a:p>
            <a:r>
              <a:rPr lang="en-US" dirty="0"/>
              <a:t>4. Contractions then begin the walls of the seminal glands and the prostate gland, and their secretions now enter the urethra and mix with the spermatozoa introduced by ampullary contractions to form </a:t>
            </a:r>
            <a:r>
              <a:rPr lang="en-US" b="1" dirty="0"/>
              <a:t>semen</a:t>
            </a:r>
            <a:r>
              <a:rPr lang="en-US" dirty="0"/>
              <a:t>. </a:t>
            </a:r>
          </a:p>
        </p:txBody>
      </p:sp>
    </p:spTree>
    <p:extLst>
      <p:ext uri="{BB962C8B-B14F-4D97-AF65-F5344CB8AC3E}">
        <p14:creationId xmlns:p14="http://schemas.microsoft.com/office/powerpoint/2010/main" val="1828323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Physiology of Male System</a:t>
            </a:r>
          </a:p>
        </p:txBody>
      </p:sp>
      <p:sp>
        <p:nvSpPr>
          <p:cNvPr id="3" name="TextBox 2">
            <a:extLst>
              <a:ext uri="{FF2B5EF4-FFF2-40B4-BE49-F238E27FC236}">
                <a16:creationId xmlns:a16="http://schemas.microsoft.com/office/drawing/2014/main" id="{2A1681ED-3CA8-9442-B1EA-D7D5338B4612}"/>
              </a:ext>
            </a:extLst>
          </p:cNvPr>
          <p:cNvSpPr txBox="1"/>
          <p:nvPr/>
        </p:nvSpPr>
        <p:spPr>
          <a:xfrm>
            <a:off x="752166" y="2802194"/>
            <a:ext cx="9822427" cy="2677656"/>
          </a:xfrm>
          <a:prstGeom prst="rect">
            <a:avLst/>
          </a:prstGeom>
          <a:noFill/>
        </p:spPr>
        <p:txBody>
          <a:bodyPr wrap="square" rtlCol="0">
            <a:spAutoFit/>
          </a:bodyPr>
          <a:lstStyle/>
          <a:p>
            <a:r>
              <a:rPr lang="en-US" sz="2400" b="1" dirty="0"/>
              <a:t>Ejaculation</a:t>
            </a:r>
            <a:r>
              <a:rPr lang="en-US" dirty="0"/>
              <a:t> </a:t>
            </a:r>
          </a:p>
          <a:p>
            <a:r>
              <a:rPr lang="en-US" dirty="0"/>
              <a:t>Ejaculation occurs as powerful, rhythmic contractions take place I the ischiocavernosus and bulbocavernosus muscles. These contractions are controlled by somatic motor neurons in the lower lumbar and upper sacral segments of the spinal cord. These contractions are associated with pleasurable sensations known as </a:t>
            </a:r>
            <a:r>
              <a:rPr lang="en-US" b="1" dirty="0"/>
              <a:t>male</a:t>
            </a:r>
            <a:r>
              <a:rPr lang="en-US" dirty="0"/>
              <a:t> </a:t>
            </a:r>
            <a:r>
              <a:rPr lang="en-US" b="1" dirty="0"/>
              <a:t>orgasm</a:t>
            </a:r>
            <a:r>
              <a:rPr lang="en-US" dirty="0"/>
              <a:t>. </a:t>
            </a:r>
          </a:p>
          <a:p>
            <a:r>
              <a:rPr lang="en-US" dirty="0"/>
              <a:t>5. The bulbocavernosus muscles wrap around the base of the penis, and their contractions push semen toward the external urethral orifice. </a:t>
            </a:r>
          </a:p>
          <a:p>
            <a:r>
              <a:rPr lang="en-US" dirty="0"/>
              <a:t>6. The ischiocavernosus muscles insert along the sides of the penis, and their contractions serve primarily to stiffen the erect penis. </a:t>
            </a:r>
          </a:p>
        </p:txBody>
      </p:sp>
    </p:spTree>
    <p:extLst>
      <p:ext uri="{BB962C8B-B14F-4D97-AF65-F5344CB8AC3E}">
        <p14:creationId xmlns:p14="http://schemas.microsoft.com/office/powerpoint/2010/main" val="295475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Semen Analysis</a:t>
            </a:r>
          </a:p>
        </p:txBody>
      </p:sp>
      <p:sp>
        <p:nvSpPr>
          <p:cNvPr id="3" name="Content Placeholder 2"/>
          <p:cNvSpPr>
            <a:spLocks noGrp="1"/>
          </p:cNvSpPr>
          <p:nvPr>
            <p:ph idx="1"/>
          </p:nvPr>
        </p:nvSpPr>
        <p:spPr/>
        <p:txBody>
          <a:bodyPr/>
          <a:lstStyle/>
          <a:p>
            <a:r>
              <a:rPr lang="en-US" sz="2800" dirty="0"/>
              <a:t>Alkalinity=7.2 to 7.6</a:t>
            </a:r>
          </a:p>
          <a:p>
            <a:r>
              <a:rPr lang="en-US" sz="2800" dirty="0"/>
              <a:t>Normal discharge=2-5 ml per ejaculation</a:t>
            </a:r>
          </a:p>
          <a:p>
            <a:r>
              <a:rPr lang="en-US" sz="2800" dirty="0"/>
              <a:t>Sperm count is roughly 50 to 130 million per ml of ejaculate ~5%.</a:t>
            </a:r>
          </a:p>
          <a:p>
            <a:r>
              <a:rPr lang="en-US" sz="2800" dirty="0"/>
              <a:t>Morphology= &lt;35% are abnormal</a:t>
            </a:r>
          </a:p>
          <a:p>
            <a:r>
              <a:rPr lang="en-US" sz="2800" dirty="0"/>
              <a:t>Motility= 60% exhibit forward motility</a:t>
            </a:r>
          </a:p>
          <a:p>
            <a:r>
              <a:rPr lang="en-US" sz="2800" dirty="0"/>
              <a:t>Survival=can live 48 hours after ejaculation</a:t>
            </a:r>
          </a:p>
          <a:p>
            <a:r>
              <a:rPr lang="en-US" sz="2800" dirty="0"/>
              <a:t>Sterility=less than 20 million sperm/ml</a:t>
            </a:r>
          </a:p>
        </p:txBody>
      </p:sp>
    </p:spTree>
    <p:extLst>
      <p:ext uri="{BB962C8B-B14F-4D97-AF65-F5344CB8AC3E}">
        <p14:creationId xmlns:p14="http://schemas.microsoft.com/office/powerpoint/2010/main" val="214158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2807_Regulation_of_Testosterone_Production.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55422" y="585216"/>
            <a:ext cx="8513981" cy="5716315"/>
          </a:xfrm>
        </p:spPr>
      </p:pic>
      <p:sp>
        <p:nvSpPr>
          <p:cNvPr id="5" name="Title 4"/>
          <p:cNvSpPr>
            <a:spLocks noGrp="1"/>
          </p:cNvSpPr>
          <p:nvPr>
            <p:ph type="title"/>
          </p:nvPr>
        </p:nvSpPr>
        <p:spPr/>
        <p:txBody>
          <a:bodyPr/>
          <a:lstStyle/>
          <a:p>
            <a:r>
              <a:rPr lang="en-US" dirty="0"/>
              <a:t>Testosterone synthesis</a:t>
            </a:r>
          </a:p>
        </p:txBody>
      </p:sp>
      <p:sp>
        <p:nvSpPr>
          <p:cNvPr id="7" name="Text Placeholder 6"/>
          <p:cNvSpPr>
            <a:spLocks noGrp="1"/>
          </p:cNvSpPr>
          <p:nvPr>
            <p:ph type="body" sz="quarter" idx="4294967295"/>
          </p:nvPr>
        </p:nvSpPr>
        <p:spPr>
          <a:xfrm>
            <a:off x="-6350" y="5862567"/>
            <a:ext cx="10750550" cy="975446"/>
          </a:xfrm>
        </p:spPr>
        <p:txBody>
          <a:bodyPr>
            <a:noAutofit/>
          </a:bodyPr>
          <a:lstStyle/>
          <a:p>
            <a:r>
              <a:rPr lang="en-US" sz="1250" b="1" dirty="0">
                <a:solidFill>
                  <a:srgbClr val="FF0000"/>
                </a:solidFill>
              </a:rPr>
              <a:t>Regulation of Testosterone Production</a:t>
            </a:r>
          </a:p>
          <a:p>
            <a:r>
              <a:rPr lang="en-US" sz="1250" dirty="0"/>
              <a:t>The hypothalamus and pituitary gland regulate the production of testosterone and the cells that assist in spermatogenesis. GnRH activates the anterior pituitary to produce LH and FSH, which in turn stimulate Leydig cells and Sertoli cells, respectively. The system is a negative feedback loop because the end products of the pathway, testosterone and inhibin, interact with the activity of GnRH to inhibit their own production.</a:t>
            </a:r>
            <a:endParaRPr lang="en-US" sz="1250" dirty="0">
              <a:solidFill>
                <a:srgbClr val="6CB255"/>
              </a:solidFill>
            </a:endParaRPr>
          </a:p>
        </p:txBody>
      </p:sp>
      <p:pic>
        <p:nvPicPr>
          <p:cNvPr id="8" name="Picture 7" descr="OSC-Stacked-TM-RGB-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7669" y="5974435"/>
            <a:ext cx="1051734" cy="751709"/>
          </a:xfrm>
          <a:prstGeom prst="rect">
            <a:avLst/>
          </a:prstGeom>
        </p:spPr>
      </p:pic>
    </p:spTree>
    <p:extLst>
      <p:ext uri="{BB962C8B-B14F-4D97-AF65-F5344CB8AC3E}">
        <p14:creationId xmlns:p14="http://schemas.microsoft.com/office/powerpoint/2010/main" val="118845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E17FC-699B-4BAA-A8F1-5F7EE1B85832}"/>
              </a:ext>
            </a:extLst>
          </p:cNvPr>
          <p:cNvSpPr>
            <a:spLocks noGrp="1"/>
          </p:cNvSpPr>
          <p:nvPr>
            <p:ph type="title"/>
          </p:nvPr>
        </p:nvSpPr>
        <p:spPr/>
        <p:txBody>
          <a:bodyPr/>
          <a:lstStyle/>
          <a:p>
            <a:r>
              <a:rPr lang="en-US" dirty="0"/>
              <a:t>		Sexual Response</a:t>
            </a:r>
          </a:p>
        </p:txBody>
      </p:sp>
      <p:sp>
        <p:nvSpPr>
          <p:cNvPr id="3" name="Content Placeholder 2">
            <a:extLst>
              <a:ext uri="{FF2B5EF4-FFF2-40B4-BE49-F238E27FC236}">
                <a16:creationId xmlns:a16="http://schemas.microsoft.com/office/drawing/2014/main" id="{B66E3B1B-311F-4606-8AA1-F9736E647802}"/>
              </a:ext>
            </a:extLst>
          </p:cNvPr>
          <p:cNvSpPr>
            <a:spLocks noGrp="1"/>
          </p:cNvSpPr>
          <p:nvPr>
            <p:ph idx="1"/>
          </p:nvPr>
        </p:nvSpPr>
        <p:spPr/>
        <p:txBody>
          <a:bodyPr>
            <a:normAutofit fontScale="55000" lnSpcReduction="20000"/>
          </a:bodyPr>
          <a:lstStyle/>
          <a:p>
            <a:pPr marL="0" indent="0">
              <a:buNone/>
            </a:pPr>
            <a:r>
              <a:rPr lang="en-US" dirty="0"/>
              <a:t>THE HUMAN SEXUAL RESPONSE </a:t>
            </a:r>
          </a:p>
          <a:p>
            <a:pPr marL="0" indent="0">
              <a:buNone/>
            </a:pPr>
            <a:r>
              <a:rPr lang="en-US" dirty="0"/>
              <a:t>	A.  Sexual intercourse, or copulation (in humans, called coitus), is the process by which spermatozoa are deposed in the vagina. </a:t>
            </a:r>
          </a:p>
          <a:p>
            <a:pPr marL="0" indent="0">
              <a:buNone/>
            </a:pPr>
            <a:r>
              <a:rPr lang="en-US" dirty="0"/>
              <a:t>	B.  The four stages of human sexual response are related to the physical and physiological states that occur to both men and women during sexual intercourse. </a:t>
            </a:r>
          </a:p>
          <a:p>
            <a:pPr marL="0" indent="0">
              <a:buNone/>
            </a:pPr>
            <a:r>
              <a:rPr lang="en-US" dirty="0"/>
              <a:t>	1.  In the arousal phase parasympathetic impulses pass through the sacral region to cause vasocongestion and secretion by the genitalia. </a:t>
            </a:r>
          </a:p>
          <a:p>
            <a:pPr marL="0" indent="0">
              <a:buNone/>
            </a:pPr>
            <a:r>
              <a:rPr lang="en-US" dirty="0"/>
              <a:t>	a.  Arousal is in response to mental and tactile stimulation. </a:t>
            </a:r>
          </a:p>
          <a:p>
            <a:pPr marL="0" indent="0">
              <a:buNone/>
            </a:pPr>
            <a:r>
              <a:rPr lang="en-US" dirty="0"/>
              <a:t>	b.  There is also increased activity in the cardiovascular, respiratory, and muscular systems. </a:t>
            </a:r>
          </a:p>
          <a:p>
            <a:pPr marL="0" indent="0">
              <a:buNone/>
            </a:pPr>
            <a:r>
              <a:rPr lang="en-US" dirty="0"/>
              <a:t>	2.  The plateau stage is characterized by a “sexual flush” due to cutaneous vasodilation. </a:t>
            </a:r>
          </a:p>
          <a:p>
            <a:pPr marL="0" indent="0">
              <a:buNone/>
            </a:pPr>
            <a:r>
              <a:rPr lang="en-US" dirty="0"/>
              <a:t>	3.  Sympathetic nervous stimulation of the whole body leads to the orgasm stage, accompanied by an intense sensation of pleasure, in addition to rhythmic somatic and smooth muscle contractions. </a:t>
            </a:r>
          </a:p>
          <a:p>
            <a:r>
              <a:rPr lang="en-US" dirty="0"/>
              <a:t>  	4.  The resolution stage occurs as the aroused systems relax. </a:t>
            </a:r>
          </a:p>
          <a:p>
            <a:pPr marL="0" indent="0">
              <a:buNone/>
            </a:pPr>
            <a:r>
              <a:rPr lang="en-US" dirty="0"/>
              <a:t>	C.  The changes of the male in the sex act involve erection, minimal lubrication, and ejaculation, a component of orgasm. </a:t>
            </a:r>
          </a:p>
          <a:p>
            <a:pPr marL="0" indent="0">
              <a:buNone/>
            </a:pPr>
            <a:r>
              <a:rPr lang="en-US" dirty="0"/>
              <a:t>	D.  The female role changes also involve erection, lubrication, and orgasm (climax). </a:t>
            </a:r>
          </a:p>
          <a:p>
            <a:pPr marL="0" indent="0">
              <a:buNone/>
            </a:pPr>
            <a:r>
              <a:rPr lang="en-US" dirty="0"/>
              <a:t>	E.  Erectile dysfunction, previously termed impotence, is the consistent inability of an adult male to ejaculate or to attain or hold an erection long enough for sexual intercourse. </a:t>
            </a:r>
          </a:p>
        </p:txBody>
      </p:sp>
    </p:spTree>
    <p:extLst>
      <p:ext uri="{BB962C8B-B14F-4D97-AF65-F5344CB8AC3E}">
        <p14:creationId xmlns:p14="http://schemas.microsoft.com/office/powerpoint/2010/main" val="4100843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327419" y="465040"/>
            <a:ext cx="10529269" cy="5836044"/>
          </a:xfrm>
        </p:spPr>
      </p:pic>
      <p:sp>
        <p:nvSpPr>
          <p:cNvPr id="2" name="Title 1"/>
          <p:cNvSpPr>
            <a:spLocks noGrp="1"/>
          </p:cNvSpPr>
          <p:nvPr>
            <p:ph type="title" idx="4294967295"/>
          </p:nvPr>
        </p:nvSpPr>
        <p:spPr>
          <a:xfrm>
            <a:off x="0" y="33027"/>
            <a:ext cx="9720263" cy="1059152"/>
          </a:xfrm>
        </p:spPr>
        <p:txBody>
          <a:bodyPr>
            <a:normAutofit/>
          </a:bodyPr>
          <a:lstStyle/>
          <a:p>
            <a:r>
              <a:rPr lang="en-US" sz="2800" dirty="0"/>
              <a:t>Contraceptive Devices</a:t>
            </a:r>
            <a:br>
              <a:rPr lang="en-US" sz="2800" dirty="0"/>
            </a:br>
            <a:endParaRPr lang="en-US" sz="2800" dirty="0"/>
          </a:p>
        </p:txBody>
      </p:sp>
      <p:pic>
        <p:nvPicPr>
          <p:cNvPr id="3" name="Picture 2"/>
          <p:cNvPicPr>
            <a:picLocks noChangeAspect="1"/>
          </p:cNvPicPr>
          <p:nvPr/>
        </p:nvPicPr>
        <p:blipFill>
          <a:blip r:embed="rId3"/>
          <a:stretch>
            <a:fillRect/>
          </a:stretch>
        </p:blipFill>
        <p:spPr>
          <a:xfrm>
            <a:off x="204019" y="831140"/>
            <a:ext cx="1403555" cy="1607491"/>
          </a:xfrm>
          <a:prstGeom prst="rect">
            <a:avLst/>
          </a:prstGeom>
        </p:spPr>
      </p:pic>
      <p:sp>
        <p:nvSpPr>
          <p:cNvPr id="5" name="TextBox 4"/>
          <p:cNvSpPr txBox="1"/>
          <p:nvPr/>
        </p:nvSpPr>
        <p:spPr>
          <a:xfrm>
            <a:off x="102009" y="2334871"/>
            <a:ext cx="1607574" cy="338554"/>
          </a:xfrm>
          <a:prstGeom prst="rect">
            <a:avLst/>
          </a:prstGeom>
          <a:noFill/>
        </p:spPr>
        <p:txBody>
          <a:bodyPr wrap="square" rtlCol="0">
            <a:spAutoFit/>
          </a:bodyPr>
          <a:lstStyle/>
          <a:p>
            <a:r>
              <a:rPr lang="en-US" sz="1600" dirty="0"/>
              <a:t>Female condom</a:t>
            </a:r>
          </a:p>
        </p:txBody>
      </p:sp>
      <p:pic>
        <p:nvPicPr>
          <p:cNvPr id="6" name="Picture 5"/>
          <p:cNvPicPr>
            <a:picLocks noChangeAspect="1"/>
          </p:cNvPicPr>
          <p:nvPr/>
        </p:nvPicPr>
        <p:blipFill>
          <a:blip r:embed="rId4"/>
          <a:stretch>
            <a:fillRect/>
          </a:stretch>
        </p:blipFill>
        <p:spPr>
          <a:xfrm>
            <a:off x="4641899" y="5038219"/>
            <a:ext cx="1588440" cy="953516"/>
          </a:xfrm>
          <a:prstGeom prst="rect">
            <a:avLst/>
          </a:prstGeom>
        </p:spPr>
      </p:pic>
      <p:sp>
        <p:nvSpPr>
          <p:cNvPr id="7" name="TextBox 6"/>
          <p:cNvSpPr txBox="1"/>
          <p:nvPr/>
        </p:nvSpPr>
        <p:spPr>
          <a:xfrm>
            <a:off x="4949690" y="6008388"/>
            <a:ext cx="972857" cy="338554"/>
          </a:xfrm>
          <a:prstGeom prst="rect">
            <a:avLst/>
          </a:prstGeom>
          <a:noFill/>
        </p:spPr>
        <p:txBody>
          <a:bodyPr wrap="square" rtlCol="0">
            <a:spAutoFit/>
          </a:bodyPr>
          <a:lstStyle/>
          <a:p>
            <a:r>
              <a:rPr lang="en-US" sz="1600" dirty="0"/>
              <a:t>Jadelle</a:t>
            </a:r>
          </a:p>
        </p:txBody>
      </p:sp>
      <p:pic>
        <p:nvPicPr>
          <p:cNvPr id="8" name="Picture 7"/>
          <p:cNvPicPr>
            <a:picLocks noChangeAspect="1"/>
          </p:cNvPicPr>
          <p:nvPr/>
        </p:nvPicPr>
        <p:blipFill>
          <a:blip r:embed="rId5"/>
          <a:stretch>
            <a:fillRect/>
          </a:stretch>
        </p:blipFill>
        <p:spPr>
          <a:xfrm>
            <a:off x="1327419" y="5393855"/>
            <a:ext cx="1679423" cy="1392342"/>
          </a:xfrm>
          <a:prstGeom prst="rect">
            <a:avLst/>
          </a:prstGeom>
        </p:spPr>
      </p:pic>
      <p:sp>
        <p:nvSpPr>
          <p:cNvPr id="9" name="TextBox 8"/>
          <p:cNvSpPr txBox="1"/>
          <p:nvPr/>
        </p:nvSpPr>
        <p:spPr>
          <a:xfrm>
            <a:off x="2586285" y="6470361"/>
            <a:ext cx="1607574" cy="338554"/>
          </a:xfrm>
          <a:prstGeom prst="rect">
            <a:avLst/>
          </a:prstGeom>
          <a:noFill/>
        </p:spPr>
        <p:txBody>
          <a:bodyPr wrap="square" rtlCol="0">
            <a:spAutoFit/>
          </a:bodyPr>
          <a:lstStyle/>
          <a:p>
            <a:r>
              <a:rPr lang="en-US" sz="1600" dirty="0"/>
              <a:t>NuvaRing</a:t>
            </a:r>
          </a:p>
        </p:txBody>
      </p:sp>
      <p:sp>
        <p:nvSpPr>
          <p:cNvPr id="10" name="TextBox 9"/>
          <p:cNvSpPr txBox="1"/>
          <p:nvPr/>
        </p:nvSpPr>
        <p:spPr>
          <a:xfrm>
            <a:off x="9199419" y="4976072"/>
            <a:ext cx="2701636" cy="1815882"/>
          </a:xfrm>
          <a:prstGeom prst="rect">
            <a:avLst/>
          </a:prstGeom>
          <a:noFill/>
        </p:spPr>
        <p:txBody>
          <a:bodyPr wrap="square" rtlCol="0">
            <a:spAutoFit/>
          </a:bodyPr>
          <a:lstStyle/>
          <a:p>
            <a:r>
              <a:rPr lang="en-US" sz="1400" b="1" u="sng" dirty="0">
                <a:solidFill>
                  <a:srgbClr val="FF0000"/>
                </a:solidFill>
              </a:rPr>
              <a:t>Failure Rates:</a:t>
            </a:r>
          </a:p>
          <a:p>
            <a:r>
              <a:rPr lang="en-US" sz="1400" dirty="0"/>
              <a:t>Barrier - 15-20%</a:t>
            </a:r>
          </a:p>
          <a:p>
            <a:r>
              <a:rPr lang="en-US" sz="1400" dirty="0"/>
              <a:t>Hormonal (oral, ring) - 8%</a:t>
            </a:r>
          </a:p>
          <a:p>
            <a:r>
              <a:rPr lang="en-US" sz="1400" dirty="0"/>
              <a:t>H (injection) </a:t>
            </a:r>
            <a:r>
              <a:rPr lang="mr-IN" sz="1400" dirty="0"/>
              <a:t>–</a:t>
            </a:r>
            <a:r>
              <a:rPr lang="en-US" sz="1400" dirty="0"/>
              <a:t> 3%</a:t>
            </a:r>
          </a:p>
          <a:p>
            <a:r>
              <a:rPr lang="en-US" sz="1400" dirty="0"/>
              <a:t>H (implant) - &lt;1%</a:t>
            </a:r>
          </a:p>
          <a:p>
            <a:r>
              <a:rPr lang="en-US" sz="1400" dirty="0"/>
              <a:t>NFP </a:t>
            </a:r>
            <a:r>
              <a:rPr lang="mr-IN" sz="1400" dirty="0"/>
              <a:t>–</a:t>
            </a:r>
            <a:r>
              <a:rPr lang="en-US" sz="1400" dirty="0"/>
              <a:t> 12-25%</a:t>
            </a:r>
          </a:p>
          <a:p>
            <a:r>
              <a:rPr lang="en-US" sz="1400" dirty="0"/>
              <a:t>Withdrawal </a:t>
            </a:r>
            <a:r>
              <a:rPr lang="mr-IN" sz="1400" dirty="0"/>
              <a:t>–</a:t>
            </a:r>
            <a:r>
              <a:rPr lang="en-US" sz="1400" dirty="0"/>
              <a:t> 27%</a:t>
            </a:r>
          </a:p>
          <a:p>
            <a:r>
              <a:rPr lang="en-US" sz="1400" dirty="0"/>
              <a:t>Sterilization &lt;1%</a:t>
            </a:r>
          </a:p>
        </p:txBody>
      </p:sp>
      <p:sp>
        <p:nvSpPr>
          <p:cNvPr id="11" name="TextBox 10"/>
          <p:cNvSpPr txBox="1"/>
          <p:nvPr/>
        </p:nvSpPr>
        <p:spPr>
          <a:xfrm>
            <a:off x="6788728" y="2027094"/>
            <a:ext cx="2008908" cy="307777"/>
          </a:xfrm>
          <a:prstGeom prst="rect">
            <a:avLst/>
          </a:prstGeom>
          <a:noFill/>
        </p:spPr>
        <p:txBody>
          <a:bodyPr wrap="square" rtlCol="0">
            <a:spAutoFit/>
          </a:bodyPr>
          <a:lstStyle/>
          <a:p>
            <a:r>
              <a:rPr lang="en-US" sz="1400" dirty="0"/>
              <a:t>Natural Family Planning</a:t>
            </a:r>
          </a:p>
        </p:txBody>
      </p:sp>
    </p:spTree>
    <p:extLst>
      <p:ext uri="{BB962C8B-B14F-4D97-AF65-F5344CB8AC3E}">
        <p14:creationId xmlns:p14="http://schemas.microsoft.com/office/powerpoint/2010/main" val="1351711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2BA66-3012-42D3-8FDD-0F918F7B3821}"/>
              </a:ext>
            </a:extLst>
          </p:cNvPr>
          <p:cNvSpPr>
            <a:spLocks noGrp="1"/>
          </p:cNvSpPr>
          <p:nvPr>
            <p:ph type="title"/>
          </p:nvPr>
        </p:nvSpPr>
        <p:spPr/>
        <p:txBody>
          <a:bodyPr/>
          <a:lstStyle/>
          <a:p>
            <a:r>
              <a:rPr lang="en-US" dirty="0"/>
              <a:t>		Birth Control</a:t>
            </a:r>
          </a:p>
        </p:txBody>
      </p:sp>
      <p:sp>
        <p:nvSpPr>
          <p:cNvPr id="4" name="Content Placeholder 3">
            <a:extLst>
              <a:ext uri="{FF2B5EF4-FFF2-40B4-BE49-F238E27FC236}">
                <a16:creationId xmlns:a16="http://schemas.microsoft.com/office/drawing/2014/main" id="{677A409F-EE09-46A2-B5AE-9E2D9B9299AB}"/>
              </a:ext>
            </a:extLst>
          </p:cNvPr>
          <p:cNvSpPr>
            <a:spLocks noGrp="1"/>
          </p:cNvSpPr>
          <p:nvPr>
            <p:ph sz="half" idx="2"/>
          </p:nvPr>
        </p:nvSpPr>
        <p:spPr/>
        <p:txBody>
          <a:bodyPr>
            <a:normAutofit fontScale="47500" lnSpcReduction="20000"/>
          </a:bodyPr>
          <a:lstStyle/>
          <a:p>
            <a:pPr marL="0" indent="0">
              <a:buNone/>
            </a:pPr>
            <a:r>
              <a:rPr lang="en-US" dirty="0"/>
              <a:t>hormonal methods </a:t>
            </a:r>
          </a:p>
          <a:p>
            <a:pPr marL="0" indent="0">
              <a:buNone/>
            </a:pPr>
            <a:r>
              <a:rPr lang="en-US" dirty="0"/>
              <a:t>	a.  oral contraception </a:t>
            </a:r>
          </a:p>
          <a:p>
            <a:pPr marL="0" indent="0">
              <a:buNone/>
            </a:pPr>
            <a:r>
              <a:rPr lang="en-US" dirty="0"/>
              <a:t>	 Birth control pill </a:t>
            </a:r>
          </a:p>
          <a:p>
            <a:pPr marL="0" indent="0">
              <a:buNone/>
            </a:pPr>
            <a:r>
              <a:rPr lang="en-US" dirty="0"/>
              <a:t>	i. Contains hormones to change the way the body works </a:t>
            </a:r>
          </a:p>
          <a:p>
            <a:pPr marL="0" indent="0">
              <a:buNone/>
            </a:pPr>
            <a:r>
              <a:rPr lang="en-US" dirty="0"/>
              <a:t>	ii. Most use combination pills containing a combination of the hormones estrogen and progesterone </a:t>
            </a:r>
          </a:p>
          <a:p>
            <a:pPr marL="0" indent="0">
              <a:buNone/>
            </a:pPr>
            <a:r>
              <a:rPr lang="en-US" dirty="0"/>
              <a:t>	iv. Possible side effects </a:t>
            </a:r>
          </a:p>
          <a:p>
            <a:pPr marL="0" indent="0">
              <a:buNone/>
            </a:pPr>
            <a:r>
              <a:rPr lang="en-US" dirty="0"/>
              <a:t>	1. irregular menstrual bleeding nausea, weight gain, headaches, dizziness, and breast tenderness ,mood changes ,blood clots </a:t>
            </a:r>
          </a:p>
          <a:p>
            <a:pPr marL="0" indent="0">
              <a:buNone/>
            </a:pPr>
            <a:r>
              <a:rPr lang="en-US" dirty="0"/>
              <a:t>	b. Birth control patch </a:t>
            </a:r>
          </a:p>
          <a:p>
            <a:pPr marL="0" indent="0">
              <a:buNone/>
            </a:pPr>
            <a:r>
              <a:rPr lang="en-US" dirty="0"/>
              <a:t>	i. Thin, beige, square patch that sticks to the skin </a:t>
            </a:r>
          </a:p>
          <a:p>
            <a:pPr marL="0" indent="0">
              <a:buNone/>
            </a:pPr>
            <a:r>
              <a:rPr lang="en-US" dirty="0"/>
              <a:t>	ii. It release hormones through the skin into the bloodstream to prevent pregnancy </a:t>
            </a:r>
          </a:p>
          <a:p>
            <a:pPr marL="0" indent="0">
              <a:buNone/>
            </a:pPr>
            <a:r>
              <a:rPr lang="en-US" dirty="0"/>
              <a:t>	iii. The combination of the hormones progesterone and estrogen </a:t>
            </a:r>
          </a:p>
          <a:p>
            <a:pPr marL="0" indent="0">
              <a:buNone/>
            </a:pPr>
            <a:r>
              <a:rPr lang="en-US" dirty="0"/>
              <a:t>	iv. 95% effective Possible side effects </a:t>
            </a:r>
          </a:p>
          <a:p>
            <a:pPr marL="0" indent="0">
              <a:buNone/>
            </a:pPr>
            <a:r>
              <a:rPr lang="en-US" dirty="0"/>
              <a:t>		1. irregular menstrual bleeding  nausea, weight gain, headaches, dizziness, and breast tenderness . mood changes,  blood clots ,skin reactions ,problems with contact lens , menstrual cramps </a:t>
            </a:r>
          </a:p>
        </p:txBody>
      </p:sp>
      <p:sp>
        <p:nvSpPr>
          <p:cNvPr id="6" name="Content Placeholder 5">
            <a:extLst>
              <a:ext uri="{FF2B5EF4-FFF2-40B4-BE49-F238E27FC236}">
                <a16:creationId xmlns:a16="http://schemas.microsoft.com/office/drawing/2014/main" id="{D265FA48-0F2D-4B6D-B3D9-F80ED465B627}"/>
              </a:ext>
            </a:extLst>
          </p:cNvPr>
          <p:cNvSpPr>
            <a:spLocks noGrp="1"/>
          </p:cNvSpPr>
          <p:nvPr>
            <p:ph sz="half" idx="1"/>
          </p:nvPr>
        </p:nvSpPr>
        <p:spPr/>
        <p:txBody>
          <a:bodyPr>
            <a:normAutofit fontScale="47500" lnSpcReduction="20000"/>
          </a:bodyPr>
          <a:lstStyle/>
          <a:p>
            <a:pPr marL="0" indent="0">
              <a:buNone/>
            </a:pPr>
            <a:r>
              <a:rPr lang="en-US" dirty="0"/>
              <a:t>Several methods of birth control are available, each with advantages and disadvantages. </a:t>
            </a:r>
          </a:p>
          <a:p>
            <a:pPr marL="0" indent="0">
              <a:buNone/>
            </a:pPr>
            <a:r>
              <a:rPr lang="en-US" dirty="0"/>
              <a:t>B.  The only method of preventing pregnancy that is 100% reliable is total abstinence, avoidance of sexual intercourse. </a:t>
            </a:r>
          </a:p>
          <a:p>
            <a:pPr marL="0" indent="0">
              <a:buNone/>
            </a:pPr>
            <a:r>
              <a:rPr lang="en-US" dirty="0"/>
              <a:t>C.  Methods of birth control discussed in the text include  </a:t>
            </a:r>
          </a:p>
          <a:p>
            <a:pPr marL="0" indent="0">
              <a:buNone/>
            </a:pPr>
            <a:r>
              <a:rPr lang="en-US" dirty="0"/>
              <a:t>	1.Abstinence </a:t>
            </a:r>
          </a:p>
          <a:p>
            <a:pPr marL="0" indent="0">
              <a:buNone/>
            </a:pPr>
            <a:r>
              <a:rPr lang="en-US" dirty="0"/>
              <a:t>		a. Abstinence is not having sex </a:t>
            </a:r>
          </a:p>
          <a:p>
            <a:pPr marL="0" indent="0">
              <a:buNone/>
            </a:pPr>
            <a:r>
              <a:rPr lang="en-US" dirty="0"/>
              <a:t>		b. 100% effective </a:t>
            </a:r>
          </a:p>
          <a:p>
            <a:pPr marL="0" indent="0">
              <a:buNone/>
            </a:pPr>
            <a:r>
              <a:rPr lang="en-US" dirty="0"/>
              <a:t>	2.  surgical sterilization </a:t>
            </a:r>
          </a:p>
          <a:p>
            <a:pPr marL="0" indent="0">
              <a:buNone/>
            </a:pPr>
            <a:r>
              <a:rPr lang="en-US" dirty="0"/>
              <a:t>		a. vasectomy </a:t>
            </a:r>
          </a:p>
          <a:p>
            <a:pPr marL="0" indent="0">
              <a:buNone/>
            </a:pPr>
            <a:r>
              <a:rPr lang="en-US" dirty="0"/>
              <a:t>		I. the vas deferens are cut and burned </a:t>
            </a:r>
          </a:p>
          <a:p>
            <a:pPr marL="0" indent="0">
              <a:buNone/>
            </a:pPr>
            <a:r>
              <a:rPr lang="en-US" dirty="0"/>
              <a:t>		i. semen is still produced but no sperm </a:t>
            </a:r>
          </a:p>
          <a:p>
            <a:pPr marL="0" indent="0">
              <a:buNone/>
            </a:pPr>
            <a:r>
              <a:rPr lang="en-US" dirty="0"/>
              <a:t>		b. tubal ligation </a:t>
            </a:r>
          </a:p>
          <a:p>
            <a:pPr marL="0" indent="0">
              <a:buNone/>
            </a:pPr>
            <a:r>
              <a:rPr lang="en-US" dirty="0"/>
              <a:t>		i. fallopian tubes are cut and burned </a:t>
            </a:r>
          </a:p>
          <a:p>
            <a:pPr marL="0" indent="0">
              <a:buNone/>
            </a:pPr>
            <a:r>
              <a:rPr lang="en-US" dirty="0"/>
              <a:t>		ii. eggs are still produced but do not reach the </a:t>
            </a:r>
          </a:p>
          <a:p>
            <a:pPr marL="0" indent="0">
              <a:buNone/>
            </a:pPr>
            <a:r>
              <a:rPr lang="en-US" dirty="0"/>
              <a:t>		fallopian tubes  </a:t>
            </a:r>
          </a:p>
          <a:p>
            <a:endParaRPr lang="en-US" dirty="0"/>
          </a:p>
        </p:txBody>
      </p:sp>
    </p:spTree>
    <p:extLst>
      <p:ext uri="{BB962C8B-B14F-4D97-AF65-F5344CB8AC3E}">
        <p14:creationId xmlns:p14="http://schemas.microsoft.com/office/powerpoint/2010/main" val="1903605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AA03A-74DB-4530-900E-5A3016E818FA}"/>
              </a:ext>
            </a:extLst>
          </p:cNvPr>
          <p:cNvSpPr>
            <a:spLocks noGrp="1"/>
          </p:cNvSpPr>
          <p:nvPr>
            <p:ph type="title"/>
          </p:nvPr>
        </p:nvSpPr>
        <p:spPr/>
        <p:txBody>
          <a:bodyPr/>
          <a:lstStyle/>
          <a:p>
            <a:r>
              <a:rPr lang="en-US" dirty="0"/>
              <a:t>   THE CELL CYCLE IN THE GONADS</a:t>
            </a:r>
          </a:p>
        </p:txBody>
      </p:sp>
      <p:sp>
        <p:nvSpPr>
          <p:cNvPr id="3" name="Content Placeholder 2">
            <a:extLst>
              <a:ext uri="{FF2B5EF4-FFF2-40B4-BE49-F238E27FC236}">
                <a16:creationId xmlns:a16="http://schemas.microsoft.com/office/drawing/2014/main" id="{B74604A8-61BC-4DFB-A28E-0AD79A820E07}"/>
              </a:ext>
            </a:extLst>
          </p:cNvPr>
          <p:cNvSpPr>
            <a:spLocks noGrp="1"/>
          </p:cNvSpPr>
          <p:nvPr>
            <p:ph idx="1"/>
          </p:nvPr>
        </p:nvSpPr>
        <p:spPr/>
        <p:txBody>
          <a:bodyPr>
            <a:normAutofit fontScale="77500" lnSpcReduction="20000"/>
          </a:bodyPr>
          <a:lstStyle/>
          <a:p>
            <a:pPr marL="0" indent="0">
              <a:buNone/>
            </a:pPr>
            <a:r>
              <a:rPr lang="en-US" dirty="0"/>
              <a:t>A.  The cell cycle in the gonads produces gametes by a special type of nuclear division called meiosis, that reduces the number of chromosomes by one half. </a:t>
            </a:r>
          </a:p>
          <a:p>
            <a:pPr marL="0" indent="0">
              <a:buNone/>
            </a:pPr>
            <a:r>
              <a:rPr lang="en-US" dirty="0"/>
              <a:t>B.  Chromosomes in Gametes </a:t>
            </a:r>
          </a:p>
          <a:p>
            <a:pPr marL="0" indent="0">
              <a:buNone/>
            </a:pPr>
            <a:r>
              <a:rPr lang="en-US" dirty="0"/>
              <a:t>	1.  A gamete has only 23 chromosomes, one member of each chromosome pair. </a:t>
            </a:r>
          </a:p>
          <a:p>
            <a:pPr marL="0" indent="0">
              <a:buNone/>
            </a:pPr>
            <a:r>
              <a:rPr lang="en-US" dirty="0"/>
              <a:t>	2.  The two chromosomes that make up a chromosome pair are called homologous chromosomes or homologs. </a:t>
            </a:r>
          </a:p>
          <a:p>
            <a:pPr marL="0" indent="0">
              <a:buNone/>
            </a:pPr>
            <a:r>
              <a:rPr lang="en-US" dirty="0"/>
              <a:t>		a.  They contain similar genes arranged in the same or almost the same order and look very similar. </a:t>
            </a:r>
          </a:p>
          <a:p>
            <a:pPr marL="0" indent="0">
              <a:buNone/>
            </a:pPr>
            <a:r>
              <a:rPr lang="en-US" dirty="0"/>
              <a:t>		b.  The exception is the sex chromosomes. The female contains two X chromosomes; and the male, an X and a Y chromosome. </a:t>
            </a:r>
          </a:p>
          <a:p>
            <a:pPr marL="0" indent="0">
              <a:buNone/>
            </a:pPr>
            <a:r>
              <a:rPr lang="en-US" dirty="0"/>
              <a:t>		c.  The other 22 pairs of chromosomes are called autosomes. </a:t>
            </a:r>
          </a:p>
          <a:p>
            <a:pPr marL="0" indent="0">
              <a:buNone/>
            </a:pPr>
            <a:r>
              <a:rPr lang="en-US" dirty="0"/>
              <a:t>	3.  A cell with a full set of chromosomes is called a diploid cell. One with only one chromosome from each pair is termed haploid. </a:t>
            </a:r>
          </a:p>
        </p:txBody>
      </p:sp>
    </p:spTree>
    <p:extLst>
      <p:ext uri="{BB962C8B-B14F-4D97-AF65-F5344CB8AC3E}">
        <p14:creationId xmlns:p14="http://schemas.microsoft.com/office/powerpoint/2010/main" val="829243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4A2B9-5487-4F84-98D6-5F7F90CF5A9A}"/>
              </a:ext>
            </a:extLst>
          </p:cNvPr>
          <p:cNvSpPr>
            <a:spLocks noGrp="1"/>
          </p:cNvSpPr>
          <p:nvPr>
            <p:ph type="title"/>
          </p:nvPr>
        </p:nvSpPr>
        <p:spPr/>
        <p:txBody>
          <a:bodyPr/>
          <a:lstStyle/>
          <a:p>
            <a:r>
              <a:rPr lang="en-US" dirty="0"/>
              <a:t>			Birth control</a:t>
            </a:r>
          </a:p>
        </p:txBody>
      </p:sp>
      <p:sp>
        <p:nvSpPr>
          <p:cNvPr id="3" name="Content Placeholder 2">
            <a:extLst>
              <a:ext uri="{FF2B5EF4-FFF2-40B4-BE49-F238E27FC236}">
                <a16:creationId xmlns:a16="http://schemas.microsoft.com/office/drawing/2014/main" id="{2570B0D9-3216-4817-96FA-D40A6D5E816B}"/>
              </a:ext>
            </a:extLst>
          </p:cNvPr>
          <p:cNvSpPr>
            <a:spLocks noGrp="1"/>
          </p:cNvSpPr>
          <p:nvPr>
            <p:ph sz="half" idx="1"/>
          </p:nvPr>
        </p:nvSpPr>
        <p:spPr/>
        <p:txBody>
          <a:bodyPr>
            <a:normAutofit fontScale="47500" lnSpcReduction="20000"/>
          </a:bodyPr>
          <a:lstStyle/>
          <a:p>
            <a:pPr marL="0" indent="0">
              <a:buNone/>
            </a:pPr>
            <a:r>
              <a:rPr lang="en-US" dirty="0"/>
              <a:t>the Norplant implant, </a:t>
            </a:r>
          </a:p>
          <a:p>
            <a:pPr marL="0" indent="0">
              <a:buNone/>
            </a:pPr>
            <a:r>
              <a:rPr lang="en-US" dirty="0"/>
              <a:t>d.  Depo-Provera injection </a:t>
            </a:r>
          </a:p>
          <a:p>
            <a:pPr marL="0" indent="0">
              <a:buNone/>
            </a:pPr>
            <a:r>
              <a:rPr lang="en-US" dirty="0"/>
              <a:t>	i. Long-acting form of progesterone</a:t>
            </a:r>
          </a:p>
          <a:p>
            <a:pPr marL="0" indent="0">
              <a:buNone/>
            </a:pPr>
            <a:r>
              <a:rPr lang="en-US" dirty="0"/>
              <a:t>	 ii. The shot is given in the upper arm or in the buttocks once very 3 months  </a:t>
            </a:r>
          </a:p>
          <a:p>
            <a:pPr marL="0" indent="0">
              <a:buNone/>
            </a:pPr>
            <a:r>
              <a:rPr lang="en-US" dirty="0"/>
              <a:t>	iii. Possible side effects </a:t>
            </a:r>
          </a:p>
          <a:p>
            <a:pPr marL="0" indent="0">
              <a:buNone/>
            </a:pPr>
            <a:r>
              <a:rPr lang="en-US" dirty="0"/>
              <a:t>	1. irregular or no menstrual periods , weight gain, headaches, and breast ,tenderness , depression  </a:t>
            </a:r>
          </a:p>
          <a:p>
            <a:pPr marL="0" indent="0">
              <a:buNone/>
            </a:pPr>
            <a:r>
              <a:rPr lang="en-US" dirty="0"/>
              <a:t>e. the vaginal ring </a:t>
            </a:r>
          </a:p>
          <a:p>
            <a:pPr marL="0" indent="0">
              <a:buNone/>
            </a:pPr>
            <a:r>
              <a:rPr lang="en-US" dirty="0"/>
              <a:t>	i. soft, flexible, doughnut-shaped ring about 2 inches in diameter </a:t>
            </a:r>
          </a:p>
          <a:p>
            <a:pPr marL="0" indent="0">
              <a:buNone/>
            </a:pPr>
            <a:r>
              <a:rPr lang="en-US" dirty="0"/>
              <a:t>	ii. inserted into the vagina , where it slowly releases hormones </a:t>
            </a:r>
          </a:p>
          <a:p>
            <a:pPr marL="0" indent="0">
              <a:buNone/>
            </a:pPr>
            <a:r>
              <a:rPr lang="en-US" dirty="0"/>
              <a:t>	iii. the hormones in the ring control the ovaries and the uterus the cervical mucus is also thickened </a:t>
            </a:r>
          </a:p>
          <a:p>
            <a:pPr marL="0" indent="0">
              <a:buNone/>
            </a:pPr>
            <a:r>
              <a:rPr lang="en-US" dirty="0"/>
              <a:t>	iv. side effects </a:t>
            </a:r>
          </a:p>
          <a:p>
            <a:pPr marL="0" indent="0">
              <a:buNone/>
            </a:pPr>
            <a:r>
              <a:rPr lang="en-US" dirty="0"/>
              <a:t>	1. irregular menstrual bleeding , nausea, weight gain, headaches, ,dizziness, and breast tenderness , mood changes , blood clots ,vaginal irritation or infections ,vaginal discharge ,problems with contact lens </a:t>
            </a:r>
          </a:p>
        </p:txBody>
      </p:sp>
      <p:sp>
        <p:nvSpPr>
          <p:cNvPr id="4" name="Content Placeholder 3">
            <a:extLst>
              <a:ext uri="{FF2B5EF4-FFF2-40B4-BE49-F238E27FC236}">
                <a16:creationId xmlns:a16="http://schemas.microsoft.com/office/drawing/2014/main" id="{FC00D435-B515-4B9B-9C0B-50F8EB9BB66F}"/>
              </a:ext>
            </a:extLst>
          </p:cNvPr>
          <p:cNvSpPr>
            <a:spLocks noGrp="1"/>
          </p:cNvSpPr>
          <p:nvPr>
            <p:ph sz="half" idx="2"/>
          </p:nvPr>
        </p:nvSpPr>
        <p:spPr/>
        <p:txBody>
          <a:bodyPr>
            <a:normAutofit fontScale="47500" lnSpcReduction="20000"/>
          </a:bodyPr>
          <a:lstStyle/>
          <a:p>
            <a:pPr marL="0" indent="0">
              <a:buNone/>
            </a:pPr>
            <a:r>
              <a:rPr lang="en-US" dirty="0"/>
              <a:t>intrauterine devices (IUDs) </a:t>
            </a:r>
          </a:p>
          <a:p>
            <a:pPr marL="0" indent="0">
              <a:buNone/>
            </a:pPr>
            <a:r>
              <a:rPr lang="en-US" dirty="0"/>
              <a:t>	i. A T-shaped piece of plastic about the size of a quarter that is placed inside the uterus </a:t>
            </a:r>
          </a:p>
          <a:p>
            <a:pPr marL="0" indent="0">
              <a:buNone/>
            </a:pPr>
            <a:r>
              <a:rPr lang="en-US" dirty="0"/>
              <a:t>	ii. Two types </a:t>
            </a:r>
          </a:p>
          <a:p>
            <a:pPr marL="0" indent="0">
              <a:buNone/>
            </a:pPr>
            <a:r>
              <a:rPr lang="en-US" dirty="0"/>
              <a:t>	1. one is covered with copper wire </a:t>
            </a:r>
          </a:p>
          <a:p>
            <a:pPr marL="0" indent="0">
              <a:buNone/>
            </a:pPr>
            <a:r>
              <a:rPr lang="en-US" dirty="0"/>
              <a:t>	2. the other is coated with and releases the hormone progesterone </a:t>
            </a:r>
          </a:p>
          <a:p>
            <a:pPr marL="0" indent="0">
              <a:buNone/>
            </a:pPr>
            <a:r>
              <a:rPr lang="en-US" dirty="0"/>
              <a:t>	iii. Possible side effects </a:t>
            </a:r>
          </a:p>
          <a:p>
            <a:pPr marL="0" indent="0">
              <a:buNone/>
            </a:pPr>
            <a:r>
              <a:rPr lang="en-US" dirty="0"/>
              <a:t>	1. spotting between periods ,. heavier periods with more cramps . irregular or loss of periods , expulsion or loss of the IUD . perforation of the uterus, acne, breast tenderness, and nausea </a:t>
            </a:r>
          </a:p>
          <a:p>
            <a:pPr marL="0" indent="0">
              <a:buNone/>
            </a:pPr>
            <a:endParaRPr lang="en-US" dirty="0"/>
          </a:p>
          <a:p>
            <a:pPr marL="0" indent="0">
              <a:buNone/>
            </a:pPr>
            <a:r>
              <a:rPr lang="en-US" dirty="0"/>
              <a:t> Spermicides </a:t>
            </a:r>
          </a:p>
          <a:p>
            <a:pPr marL="0" indent="0">
              <a:buNone/>
            </a:pPr>
            <a:r>
              <a:rPr lang="en-US" dirty="0"/>
              <a:t>	 i.  cream, foam, gel, film and suppositories  </a:t>
            </a:r>
          </a:p>
          <a:p>
            <a:pPr marL="0" indent="0">
              <a:buNone/>
            </a:pPr>
            <a:r>
              <a:rPr lang="en-US" dirty="0"/>
              <a:t>	 ii. contain nonoxynol-9, a chemical that kills sperms </a:t>
            </a:r>
          </a:p>
        </p:txBody>
      </p:sp>
    </p:spTree>
    <p:extLst>
      <p:ext uri="{BB962C8B-B14F-4D97-AF65-F5344CB8AC3E}">
        <p14:creationId xmlns:p14="http://schemas.microsoft.com/office/powerpoint/2010/main" val="1288187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EC896-D1AC-4238-ACBF-1F9DBE62249F}"/>
              </a:ext>
            </a:extLst>
          </p:cNvPr>
          <p:cNvSpPr>
            <a:spLocks noGrp="1"/>
          </p:cNvSpPr>
          <p:nvPr>
            <p:ph type="title"/>
          </p:nvPr>
        </p:nvSpPr>
        <p:spPr/>
        <p:txBody>
          <a:bodyPr/>
          <a:lstStyle/>
          <a:p>
            <a:r>
              <a:rPr lang="en-US" dirty="0"/>
              <a:t>				Birth Control</a:t>
            </a:r>
          </a:p>
        </p:txBody>
      </p:sp>
      <p:sp>
        <p:nvSpPr>
          <p:cNvPr id="3" name="Content Placeholder 2">
            <a:extLst>
              <a:ext uri="{FF2B5EF4-FFF2-40B4-BE49-F238E27FC236}">
                <a16:creationId xmlns:a16="http://schemas.microsoft.com/office/drawing/2014/main" id="{54CF5995-53D3-47BD-AE62-526EB4AB6D00}"/>
              </a:ext>
            </a:extLst>
          </p:cNvPr>
          <p:cNvSpPr>
            <a:spLocks noGrp="1"/>
          </p:cNvSpPr>
          <p:nvPr>
            <p:ph sz="half" idx="1"/>
          </p:nvPr>
        </p:nvSpPr>
        <p:spPr/>
        <p:txBody>
          <a:bodyPr>
            <a:normAutofit fontScale="40000" lnSpcReduction="20000"/>
          </a:bodyPr>
          <a:lstStyle/>
          <a:p>
            <a:pPr marL="0" indent="0">
              <a:buNone/>
            </a:pPr>
            <a:r>
              <a:rPr lang="en-US" dirty="0"/>
              <a:t>barrier methods  </a:t>
            </a:r>
          </a:p>
          <a:p>
            <a:pPr marL="0" indent="0">
              <a:buNone/>
            </a:pPr>
            <a:r>
              <a:rPr lang="en-US" dirty="0"/>
              <a:t>condom </a:t>
            </a:r>
          </a:p>
          <a:p>
            <a:pPr marL="0" indent="0">
              <a:buNone/>
            </a:pPr>
            <a:r>
              <a:rPr lang="en-US" dirty="0"/>
              <a:t>	 1.  there are male and female condoms </a:t>
            </a:r>
          </a:p>
          <a:p>
            <a:pPr marL="0" indent="0">
              <a:buNone/>
            </a:pPr>
            <a:r>
              <a:rPr lang="en-US" dirty="0"/>
              <a:t>	 2 .keeps the semen from working </a:t>
            </a:r>
          </a:p>
          <a:p>
            <a:pPr marL="0" indent="0">
              <a:buNone/>
            </a:pPr>
            <a:r>
              <a:rPr lang="en-US" dirty="0"/>
              <a:t>	 3.  possible side effects </a:t>
            </a:r>
          </a:p>
          <a:p>
            <a:pPr marL="0" indent="0">
              <a:buNone/>
            </a:pPr>
            <a:r>
              <a:rPr lang="en-US" dirty="0"/>
              <a:t>	  a. allergy to latex ,irritation of the penis </a:t>
            </a:r>
          </a:p>
          <a:p>
            <a:pPr marL="0" indent="0">
              <a:buNone/>
            </a:pPr>
            <a:r>
              <a:rPr lang="en-US" dirty="0"/>
              <a:t>female condom </a:t>
            </a:r>
          </a:p>
          <a:p>
            <a:pPr marL="0" indent="0">
              <a:buNone/>
            </a:pPr>
            <a:r>
              <a:rPr lang="en-US" dirty="0"/>
              <a:t>	  a. a lubricated polyurethane sheath shaped similar to the male 	condom . The closed end has a flexible ring that is inserted into the 	vagina. </a:t>
            </a:r>
          </a:p>
          <a:p>
            <a:pPr marL="0" indent="0">
              <a:buNone/>
            </a:pPr>
            <a:r>
              <a:rPr lang="en-US" dirty="0"/>
              <a:t>	b. vaginal pouch,  </a:t>
            </a:r>
          </a:p>
          <a:p>
            <a:pPr marL="0" indent="0">
              <a:buNone/>
            </a:pPr>
            <a:r>
              <a:rPr lang="en-US" dirty="0"/>
              <a:t>	c. diaphragm, </a:t>
            </a:r>
          </a:p>
          <a:p>
            <a:pPr marL="0" indent="0">
              <a:buNone/>
            </a:pPr>
            <a:r>
              <a:rPr lang="en-US" dirty="0"/>
              <a:t>	i. dome shaped bowl made of thin, flexible rubber that sit over the 	cervix </a:t>
            </a:r>
          </a:p>
          <a:p>
            <a:pPr marL="0" indent="0">
              <a:buNone/>
            </a:pPr>
            <a:r>
              <a:rPr lang="en-US" dirty="0"/>
              <a:t>	 ii. keeps sperm from entering the uterus </a:t>
            </a:r>
          </a:p>
          <a:p>
            <a:pPr marL="0" indent="0">
              <a:buNone/>
            </a:pPr>
            <a:r>
              <a:rPr lang="en-US" dirty="0"/>
              <a:t>	 iii. possible side effects </a:t>
            </a:r>
          </a:p>
          <a:p>
            <a:pPr marL="0" indent="0">
              <a:buNone/>
            </a:pPr>
            <a:r>
              <a:rPr lang="en-US" dirty="0"/>
              <a:t>	 a. spermicides may irritate the vagina , strong odors ,rubber may cause 	allergies  toxic shock syndrome </a:t>
            </a:r>
          </a:p>
          <a:p>
            <a:pPr marL="0" indent="0">
              <a:buNone/>
            </a:pPr>
            <a:r>
              <a:rPr lang="en-US" dirty="0"/>
              <a:t>cervical cap </a:t>
            </a:r>
          </a:p>
          <a:p>
            <a:pPr marL="0" indent="0">
              <a:buNone/>
            </a:pPr>
            <a:r>
              <a:rPr lang="en-US" dirty="0"/>
              <a:t>	fitted directly over the cervix </a:t>
            </a:r>
          </a:p>
        </p:txBody>
      </p:sp>
      <p:sp>
        <p:nvSpPr>
          <p:cNvPr id="4" name="Content Placeholder 3">
            <a:extLst>
              <a:ext uri="{FF2B5EF4-FFF2-40B4-BE49-F238E27FC236}">
                <a16:creationId xmlns:a16="http://schemas.microsoft.com/office/drawing/2014/main" id="{1A84C084-421A-4ED0-95E0-99BB6BE8837B}"/>
              </a:ext>
            </a:extLst>
          </p:cNvPr>
          <p:cNvSpPr>
            <a:spLocks noGrp="1"/>
          </p:cNvSpPr>
          <p:nvPr>
            <p:ph sz="half" idx="2"/>
          </p:nvPr>
        </p:nvSpPr>
        <p:spPr/>
        <p:txBody>
          <a:bodyPr>
            <a:normAutofit fontScale="40000" lnSpcReduction="20000"/>
          </a:bodyPr>
          <a:lstStyle/>
          <a:p>
            <a:pPr marL="0" indent="0">
              <a:buNone/>
            </a:pPr>
            <a:r>
              <a:rPr lang="en-US" dirty="0"/>
              <a:t>periodic abstinence  </a:t>
            </a:r>
          </a:p>
          <a:p>
            <a:pPr marL="0" indent="0">
              <a:buNone/>
            </a:pPr>
            <a:r>
              <a:rPr lang="en-US" dirty="0"/>
              <a:t>	a. rhythm method </a:t>
            </a:r>
          </a:p>
          <a:p>
            <a:pPr marL="0" indent="0">
              <a:buNone/>
            </a:pPr>
            <a:r>
              <a:rPr lang="en-US" dirty="0"/>
              <a:t>		i. calendar – counting the days till ovulation </a:t>
            </a:r>
          </a:p>
          <a:p>
            <a:pPr marL="0" indent="0">
              <a:buNone/>
            </a:pPr>
            <a:r>
              <a:rPr lang="en-US" dirty="0"/>
              <a:t>		ii. temperature – taking your basal temperature and 		then checking to see a few tenths of a degree of a 		change </a:t>
            </a:r>
          </a:p>
          <a:p>
            <a:pPr marL="0" indent="0">
              <a:buNone/>
            </a:pPr>
            <a:r>
              <a:rPr lang="en-US" dirty="0"/>
              <a:t>		iii. Billings’ method – checking the mucus in the vagina  </a:t>
            </a:r>
          </a:p>
          <a:p>
            <a:pPr marL="0" indent="0">
              <a:buNone/>
            </a:pPr>
            <a:r>
              <a:rPr lang="en-US" dirty="0"/>
              <a:t>coitus interruptus (withdrawal), </a:t>
            </a:r>
          </a:p>
          <a:p>
            <a:pPr marL="0" indent="0">
              <a:buNone/>
            </a:pPr>
            <a:r>
              <a:rPr lang="en-US" dirty="0"/>
              <a:t>	 i. possible pregnancy due to the Cowper’s gland or the Bulbourethral 	gland </a:t>
            </a:r>
          </a:p>
          <a:p>
            <a:pPr marL="0" indent="0">
              <a:buNone/>
            </a:pPr>
            <a:r>
              <a:rPr lang="en-US" dirty="0"/>
              <a:t> induced abortion  </a:t>
            </a:r>
          </a:p>
          <a:p>
            <a:pPr marL="0" indent="0">
              <a:buNone/>
            </a:pPr>
            <a:r>
              <a:rPr lang="en-US" dirty="0"/>
              <a:t>	a. (including the drug RU 486, or mifepristone). </a:t>
            </a:r>
          </a:p>
        </p:txBody>
      </p:sp>
    </p:spTree>
    <p:extLst>
      <p:ext uri="{BB962C8B-B14F-4D97-AF65-F5344CB8AC3E}">
        <p14:creationId xmlns:p14="http://schemas.microsoft.com/office/powerpoint/2010/main" val="12188021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5196"/>
            <a:ext cx="9144000" cy="1143000"/>
          </a:xfrm>
        </p:spPr>
        <p:txBody>
          <a:bodyPr>
            <a:normAutofit/>
          </a:bodyPr>
          <a:lstStyle/>
          <a:p>
            <a:r>
              <a:rPr lang="en-US" sz="3600" dirty="0"/>
              <a:t>STDs – caused by a wide variety of organisms</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424382" y="687679"/>
            <a:ext cx="4617493" cy="5979654"/>
          </a:xfrm>
        </p:spPr>
      </p:pic>
      <p:pic>
        <p:nvPicPr>
          <p:cNvPr id="4" name="Picture 3" descr="table_29_04_labeled.jpg"/>
          <p:cNvPicPr>
            <a:picLocks noChangeAspect="1"/>
          </p:cNvPicPr>
          <p:nvPr/>
        </p:nvPicPr>
        <p:blipFill rotWithShape="1">
          <a:blip r:embed="rId4">
            <a:extLst>
              <a:ext uri="{28A0092B-C50C-407E-A947-70E740481C1C}">
                <a14:useLocalDpi xmlns:a14="http://schemas.microsoft.com/office/drawing/2010/main" val="0"/>
              </a:ext>
            </a:extLst>
          </a:blip>
          <a:srcRect b="3669"/>
          <a:stretch/>
        </p:blipFill>
        <p:spPr>
          <a:xfrm>
            <a:off x="0" y="687679"/>
            <a:ext cx="7424382" cy="3948533"/>
          </a:xfrm>
          <a:prstGeom prst="rect">
            <a:avLst/>
          </a:prstGeom>
        </p:spPr>
      </p:pic>
      <p:sp>
        <p:nvSpPr>
          <p:cNvPr id="6" name="TextBox 5"/>
          <p:cNvSpPr txBox="1"/>
          <p:nvPr/>
        </p:nvSpPr>
        <p:spPr>
          <a:xfrm>
            <a:off x="2238233" y="4636212"/>
            <a:ext cx="2513830" cy="369332"/>
          </a:xfrm>
          <a:prstGeom prst="rect">
            <a:avLst/>
          </a:prstGeom>
          <a:noFill/>
        </p:spPr>
        <p:txBody>
          <a:bodyPr wrap="none" rtlCol="0">
            <a:spAutoFit/>
          </a:bodyPr>
          <a:lstStyle/>
          <a:p>
            <a:r>
              <a:rPr lang="en-US" dirty="0"/>
              <a:t>GA Rankings, 2016 (CDC)</a:t>
            </a:r>
          </a:p>
        </p:txBody>
      </p:sp>
      <p:graphicFrame>
        <p:nvGraphicFramePr>
          <p:cNvPr id="7" name="Table 6"/>
          <p:cNvGraphicFramePr>
            <a:graphicFrameLocks noGrp="1"/>
          </p:cNvGraphicFramePr>
          <p:nvPr/>
        </p:nvGraphicFramePr>
        <p:xfrm>
          <a:off x="478860" y="5005544"/>
          <a:ext cx="6032575" cy="1852036"/>
        </p:xfrm>
        <a:graphic>
          <a:graphicData uri="http://schemas.openxmlformats.org/drawingml/2006/table">
            <a:tbl>
              <a:tblPr firstRow="1" bandRow="1">
                <a:tableStyleId>{5C22544A-7EE6-4342-B048-85BDC9FD1C3A}</a:tableStyleId>
              </a:tblPr>
              <a:tblGrid>
                <a:gridCol w="2160580">
                  <a:extLst>
                    <a:ext uri="{9D8B030D-6E8A-4147-A177-3AD203B41FA5}">
                      <a16:colId xmlns:a16="http://schemas.microsoft.com/office/drawing/2014/main" val="20000"/>
                    </a:ext>
                  </a:extLst>
                </a:gridCol>
                <a:gridCol w="855707">
                  <a:extLst>
                    <a:ext uri="{9D8B030D-6E8A-4147-A177-3AD203B41FA5}">
                      <a16:colId xmlns:a16="http://schemas.microsoft.com/office/drawing/2014/main" val="20001"/>
                    </a:ext>
                  </a:extLst>
                </a:gridCol>
                <a:gridCol w="1508144">
                  <a:extLst>
                    <a:ext uri="{9D8B030D-6E8A-4147-A177-3AD203B41FA5}">
                      <a16:colId xmlns:a16="http://schemas.microsoft.com/office/drawing/2014/main" val="20002"/>
                    </a:ext>
                  </a:extLst>
                </a:gridCol>
                <a:gridCol w="1508144">
                  <a:extLst>
                    <a:ext uri="{9D8B030D-6E8A-4147-A177-3AD203B41FA5}">
                      <a16:colId xmlns:a16="http://schemas.microsoft.com/office/drawing/2014/main" val="20003"/>
                    </a:ext>
                  </a:extLst>
                </a:gridCol>
              </a:tblGrid>
              <a:tr h="419476">
                <a:tc>
                  <a:txBody>
                    <a:bodyPr/>
                    <a:lstStyle/>
                    <a:p>
                      <a:r>
                        <a:rPr lang="en-US" sz="1400" dirty="0"/>
                        <a:t>Disease</a:t>
                      </a:r>
                    </a:p>
                  </a:txBody>
                  <a:tcPr/>
                </a:tc>
                <a:tc>
                  <a:txBody>
                    <a:bodyPr/>
                    <a:lstStyle/>
                    <a:p>
                      <a:r>
                        <a:rPr lang="en-US" sz="1400" dirty="0"/>
                        <a:t>Ranking</a:t>
                      </a:r>
                    </a:p>
                  </a:txBody>
                  <a:tcPr/>
                </a:tc>
                <a:tc>
                  <a:txBody>
                    <a:bodyPr/>
                    <a:lstStyle/>
                    <a:p>
                      <a:r>
                        <a:rPr lang="en-US" sz="1400" dirty="0"/>
                        <a:t>Cases</a:t>
                      </a:r>
                    </a:p>
                  </a:txBody>
                  <a:tcPr/>
                </a:tc>
                <a:tc>
                  <a:txBody>
                    <a:bodyPr/>
                    <a:lstStyle/>
                    <a:p>
                      <a:r>
                        <a:rPr lang="en-US" sz="1400" dirty="0"/>
                        <a:t>Rate per 100,000</a:t>
                      </a:r>
                    </a:p>
                  </a:txBody>
                  <a:tcPr/>
                </a:tc>
                <a:extLst>
                  <a:ext uri="{0D108BD9-81ED-4DB2-BD59-A6C34878D82A}">
                    <a16:rowId xmlns:a16="http://schemas.microsoft.com/office/drawing/2014/main" val="10000"/>
                  </a:ext>
                </a:extLst>
              </a:tr>
              <a:tr h="239700">
                <a:tc>
                  <a:txBody>
                    <a:bodyPr/>
                    <a:lstStyle/>
                    <a:p>
                      <a:r>
                        <a:rPr lang="en-US" sz="1400" dirty="0"/>
                        <a:t>Chlamydia</a:t>
                      </a:r>
                    </a:p>
                  </a:txBody>
                  <a:tcPr/>
                </a:tc>
                <a:tc>
                  <a:txBody>
                    <a:bodyPr/>
                    <a:lstStyle/>
                    <a:p>
                      <a:r>
                        <a:rPr lang="en-US" sz="1400" dirty="0"/>
                        <a:t>5</a:t>
                      </a:r>
                    </a:p>
                  </a:txBody>
                  <a:tcPr/>
                </a:tc>
                <a:tc>
                  <a:txBody>
                    <a:bodyPr/>
                    <a:lstStyle/>
                    <a:p>
                      <a:r>
                        <a:rPr lang="en-US" sz="1400" dirty="0"/>
                        <a:t>62,776</a:t>
                      </a:r>
                    </a:p>
                  </a:txBody>
                  <a:tcPr/>
                </a:tc>
                <a:tc>
                  <a:txBody>
                    <a:bodyPr/>
                    <a:lstStyle/>
                    <a:p>
                      <a:r>
                        <a:rPr lang="en-US" sz="1400" dirty="0"/>
                        <a:t>614.6</a:t>
                      </a:r>
                    </a:p>
                  </a:txBody>
                  <a:tcPr/>
                </a:tc>
                <a:extLst>
                  <a:ext uri="{0D108BD9-81ED-4DB2-BD59-A6C34878D82A}">
                    <a16:rowId xmlns:a16="http://schemas.microsoft.com/office/drawing/2014/main" val="10001"/>
                  </a:ext>
                </a:extLst>
              </a:tr>
              <a:tr h="239700">
                <a:tc>
                  <a:txBody>
                    <a:bodyPr/>
                    <a:lstStyle/>
                    <a:p>
                      <a:r>
                        <a:rPr lang="en-US" sz="1400" dirty="0"/>
                        <a:t>Gonorrhea</a:t>
                      </a:r>
                    </a:p>
                  </a:txBody>
                  <a:tcPr/>
                </a:tc>
                <a:tc>
                  <a:txBody>
                    <a:bodyPr/>
                    <a:lstStyle/>
                    <a:p>
                      <a:r>
                        <a:rPr lang="en-US" sz="1400" dirty="0"/>
                        <a:t>3</a:t>
                      </a:r>
                    </a:p>
                  </a:txBody>
                  <a:tcPr/>
                </a:tc>
                <a:tc>
                  <a:txBody>
                    <a:bodyPr/>
                    <a:lstStyle/>
                    <a:p>
                      <a:r>
                        <a:rPr lang="en-US" sz="1400" dirty="0"/>
                        <a:t>20,553</a:t>
                      </a:r>
                    </a:p>
                  </a:txBody>
                  <a:tcPr/>
                </a:tc>
                <a:tc>
                  <a:txBody>
                    <a:bodyPr/>
                    <a:lstStyle/>
                    <a:p>
                      <a:r>
                        <a:rPr lang="en-US" sz="1400" dirty="0"/>
                        <a:t>201.2</a:t>
                      </a:r>
                    </a:p>
                  </a:txBody>
                  <a:tcPr/>
                </a:tc>
                <a:extLst>
                  <a:ext uri="{0D108BD9-81ED-4DB2-BD59-A6C34878D82A}">
                    <a16:rowId xmlns:a16="http://schemas.microsoft.com/office/drawing/2014/main" val="10002"/>
                  </a:ext>
                </a:extLst>
              </a:tr>
              <a:tr h="419476">
                <a:tc>
                  <a:txBody>
                    <a:bodyPr/>
                    <a:lstStyle/>
                    <a:p>
                      <a:r>
                        <a:rPr lang="en-US" sz="1400" dirty="0"/>
                        <a:t>Syphilis (primary/secondary)</a:t>
                      </a:r>
                    </a:p>
                  </a:txBody>
                  <a:tcPr/>
                </a:tc>
                <a:tc>
                  <a:txBody>
                    <a:bodyPr/>
                    <a:lstStyle/>
                    <a:p>
                      <a:r>
                        <a:rPr lang="en-US" sz="1400" dirty="0"/>
                        <a:t>4</a:t>
                      </a:r>
                    </a:p>
                  </a:txBody>
                  <a:tcPr/>
                </a:tc>
                <a:tc>
                  <a:txBody>
                    <a:bodyPr/>
                    <a:lstStyle/>
                    <a:p>
                      <a:r>
                        <a:rPr lang="en-US" sz="1400" dirty="0"/>
                        <a:t>1350</a:t>
                      </a:r>
                    </a:p>
                  </a:txBody>
                  <a:tcPr/>
                </a:tc>
                <a:tc>
                  <a:txBody>
                    <a:bodyPr/>
                    <a:lstStyle/>
                    <a:p>
                      <a:r>
                        <a:rPr lang="en-US" sz="1400" dirty="0"/>
                        <a:t>13.2</a:t>
                      </a:r>
                    </a:p>
                  </a:txBody>
                  <a:tcPr/>
                </a:tc>
                <a:extLst>
                  <a:ext uri="{0D108BD9-81ED-4DB2-BD59-A6C34878D82A}">
                    <a16:rowId xmlns:a16="http://schemas.microsoft.com/office/drawing/2014/main" val="10003"/>
                  </a:ext>
                </a:extLst>
              </a:tr>
              <a:tr h="239700">
                <a:tc>
                  <a:txBody>
                    <a:bodyPr/>
                    <a:lstStyle/>
                    <a:p>
                      <a:r>
                        <a:rPr lang="en-US" sz="1400" dirty="0"/>
                        <a:t>Syphilis (congenital)</a:t>
                      </a:r>
                    </a:p>
                  </a:txBody>
                  <a:tcPr/>
                </a:tc>
                <a:tc>
                  <a:txBody>
                    <a:bodyPr/>
                    <a:lstStyle/>
                    <a:p>
                      <a:r>
                        <a:rPr lang="en-US" sz="1400" dirty="0"/>
                        <a:t>9</a:t>
                      </a:r>
                    </a:p>
                  </a:txBody>
                  <a:tcPr/>
                </a:tc>
                <a:tc>
                  <a:txBody>
                    <a:bodyPr/>
                    <a:lstStyle/>
                    <a:p>
                      <a:r>
                        <a:rPr lang="en-US" sz="1400" dirty="0"/>
                        <a:t>21</a:t>
                      </a:r>
                    </a:p>
                  </a:txBody>
                  <a:tcPr/>
                </a:tc>
                <a:tc>
                  <a:txBody>
                    <a:bodyPr/>
                    <a:lstStyle/>
                    <a:p>
                      <a:r>
                        <a:rPr lang="en-US" sz="1400" dirty="0"/>
                        <a:t>16.0</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16176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538607" cy="1499616"/>
          </a:xfrm>
        </p:spPr>
        <p:txBody>
          <a:bodyPr/>
          <a:lstStyle/>
          <a:p>
            <a:r>
              <a:rPr lang="en-US" dirty="0"/>
              <a:t>Male and female embryological development</a:t>
            </a:r>
          </a:p>
        </p:txBody>
      </p:sp>
      <p:sp>
        <p:nvSpPr>
          <p:cNvPr id="3" name="Content Placeholder 2"/>
          <p:cNvSpPr>
            <a:spLocks noGrp="1"/>
          </p:cNvSpPr>
          <p:nvPr>
            <p:ph idx="1"/>
          </p:nvPr>
        </p:nvSpPr>
        <p:spPr>
          <a:xfrm>
            <a:off x="7327947" y="5971309"/>
            <a:ext cx="4406854" cy="484909"/>
          </a:xfrm>
        </p:spPr>
        <p:txBody>
          <a:bodyPr>
            <a:normAutofit fontScale="70000" lnSpcReduction="20000"/>
          </a:bodyPr>
          <a:lstStyle/>
          <a:p>
            <a:r>
              <a:rPr lang="en-US" dirty="0">
                <a:hlinkClick r:id="rId2"/>
              </a:rPr>
              <a:t>Male and female development video</a:t>
            </a:r>
            <a:endParaRPr lang="en-US" dirty="0"/>
          </a:p>
        </p:txBody>
      </p:sp>
      <p:sp>
        <p:nvSpPr>
          <p:cNvPr id="4" name="TextBox 3"/>
          <p:cNvSpPr txBox="1"/>
          <p:nvPr/>
        </p:nvSpPr>
        <p:spPr>
          <a:xfrm>
            <a:off x="1024128" y="2576945"/>
            <a:ext cx="5695327" cy="2031325"/>
          </a:xfrm>
          <a:prstGeom prst="rect">
            <a:avLst/>
          </a:prstGeom>
          <a:noFill/>
        </p:spPr>
        <p:txBody>
          <a:bodyPr wrap="square" rtlCol="0">
            <a:spAutoFit/>
          </a:bodyPr>
          <a:lstStyle/>
          <a:p>
            <a:pPr marL="285750" indent="-285750">
              <a:buClr>
                <a:schemeClr val="accent3"/>
              </a:buClr>
              <a:buFont typeface="Arial" charset="0"/>
              <a:buChar char="•"/>
            </a:pPr>
            <a:r>
              <a:rPr lang="en-US" dirty="0"/>
              <a:t>All fertilized eggs will become female without the addition of the gene from the SRY.</a:t>
            </a:r>
          </a:p>
          <a:p>
            <a:pPr marL="285750" indent="-285750">
              <a:buClr>
                <a:schemeClr val="accent3"/>
              </a:buClr>
              <a:buFont typeface="Arial" charset="0"/>
              <a:buChar char="•"/>
            </a:pPr>
            <a:r>
              <a:rPr lang="en-US" dirty="0"/>
              <a:t>Certain tissue has </a:t>
            </a:r>
            <a:r>
              <a:rPr lang="en-US" b="1" dirty="0"/>
              <a:t>bipotential </a:t>
            </a:r>
          </a:p>
          <a:p>
            <a:pPr marL="285750" indent="-285750">
              <a:buClr>
                <a:schemeClr val="accent3"/>
              </a:buClr>
              <a:buFont typeface="Arial" charset="0"/>
              <a:buChar char="•"/>
            </a:pPr>
            <a:r>
              <a:rPr lang="en-US" dirty="0"/>
              <a:t>Other reproductive structures are developed from embryological ducts (uterus, uterine tubes and part of vagina; epididymis, ductus deferens, and seminal vesicles) </a:t>
            </a:r>
          </a:p>
        </p:txBody>
      </p:sp>
    </p:spTree>
    <p:extLst>
      <p:ext uri="{BB962C8B-B14F-4D97-AF65-F5344CB8AC3E}">
        <p14:creationId xmlns:p14="http://schemas.microsoft.com/office/powerpoint/2010/main" val="2445287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79F56-9F8D-4C99-A148-39E7E7FF6BE8}"/>
              </a:ext>
            </a:extLst>
          </p:cNvPr>
          <p:cNvSpPr>
            <a:spLocks noGrp="1"/>
          </p:cNvSpPr>
          <p:nvPr>
            <p:ph type="title"/>
          </p:nvPr>
        </p:nvSpPr>
        <p:spPr/>
        <p:txBody>
          <a:bodyPr/>
          <a:lstStyle/>
          <a:p>
            <a:r>
              <a:rPr lang="en-US" dirty="0"/>
              <a:t>   AGING AND THE REPRODUCTIVE SYSTEMS </a:t>
            </a:r>
            <a:br>
              <a:rPr lang="en-US" dirty="0"/>
            </a:br>
            <a:endParaRPr lang="en-US" dirty="0"/>
          </a:p>
        </p:txBody>
      </p:sp>
      <p:sp>
        <p:nvSpPr>
          <p:cNvPr id="3" name="Content Placeholder 2">
            <a:extLst>
              <a:ext uri="{FF2B5EF4-FFF2-40B4-BE49-F238E27FC236}">
                <a16:creationId xmlns:a16="http://schemas.microsoft.com/office/drawing/2014/main" id="{4F4D9C22-A9AF-4759-937C-1B6E7A07D1C2}"/>
              </a:ext>
            </a:extLst>
          </p:cNvPr>
          <p:cNvSpPr>
            <a:spLocks noGrp="1"/>
          </p:cNvSpPr>
          <p:nvPr>
            <p:ph idx="1"/>
          </p:nvPr>
        </p:nvSpPr>
        <p:spPr/>
        <p:txBody>
          <a:bodyPr>
            <a:normAutofit fontScale="70000" lnSpcReduction="20000"/>
          </a:bodyPr>
          <a:lstStyle/>
          <a:p>
            <a:pPr marL="0" indent="0">
              <a:buNone/>
            </a:pPr>
            <a:r>
              <a:rPr lang="en-US" dirty="0"/>
              <a:t>A.  Puberty refers to the period of time when secondary sexual characteristics begin to develop and the potential for sexual reproduction is reached. </a:t>
            </a:r>
          </a:p>
          <a:p>
            <a:pPr marL="0" indent="0">
              <a:buNone/>
            </a:pPr>
            <a:r>
              <a:rPr lang="en-US" dirty="0"/>
              <a:t>B.  In females, the reproductive cycle normally occurs once each month from menarche, the first menses, to menopause, the last menses. </a:t>
            </a:r>
          </a:p>
          <a:p>
            <a:pPr marL="0" indent="0">
              <a:buNone/>
            </a:pPr>
            <a:r>
              <a:rPr lang="en-US" dirty="0"/>
              <a:t>	1.  Between the ages of 40 and 50 the ovaries become less responsive to the stimulation of gonadotropic hormones from the anterior pituitary. As a result, estrogen and progesterone production decline, and follicles do not undergo normal development. </a:t>
            </a:r>
          </a:p>
          <a:p>
            <a:pPr marL="0" indent="0">
              <a:buNone/>
            </a:pPr>
            <a:r>
              <a:rPr lang="en-US" dirty="0"/>
              <a:t>	2.  In addition to the symptoms of menopause, such as hot flashes, copious sweating, headache, vaginal dryness, depression, weight gain, and emotional fluctuations, with age females also experience increased incidence of osteoporosis, uterine cancer, and breast cancer. </a:t>
            </a:r>
          </a:p>
          <a:p>
            <a:pPr marL="0" indent="0">
              <a:buNone/>
            </a:pPr>
            <a:r>
              <a:rPr lang="en-US" dirty="0"/>
              <a:t>C.  In males, declining reproduction function is more subtle, with males often retaining reproductive capacity into their 80s or 90s. </a:t>
            </a:r>
          </a:p>
          <a:p>
            <a:pPr marL="0" indent="0">
              <a:buNone/>
            </a:pPr>
            <a:r>
              <a:rPr lang="en-US" dirty="0"/>
              <a:t>	1.  In males, decreasing levels of testosterone decrease muscle strength, sexual desire, and viable sperm. </a:t>
            </a:r>
          </a:p>
          <a:p>
            <a:pPr marL="0" indent="0">
              <a:buNone/>
            </a:pPr>
            <a:r>
              <a:rPr lang="en-US" dirty="0"/>
              <a:t>	2.  Prostate disorders are increasingly common with age, particularly benign hypertrophy</a:t>
            </a:r>
          </a:p>
        </p:txBody>
      </p:sp>
    </p:spTree>
    <p:extLst>
      <p:ext uri="{BB962C8B-B14F-4D97-AF65-F5344CB8AC3E}">
        <p14:creationId xmlns:p14="http://schemas.microsoft.com/office/powerpoint/2010/main" val="28530423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F78F6-5E68-4BD9-B4D3-80849FF35D58}"/>
              </a:ext>
            </a:extLst>
          </p:cNvPr>
          <p:cNvSpPr>
            <a:spLocks noGrp="1"/>
          </p:cNvSpPr>
          <p:nvPr>
            <p:ph type="title"/>
          </p:nvPr>
        </p:nvSpPr>
        <p:spPr/>
        <p:txBody>
          <a:bodyPr/>
          <a:lstStyle/>
          <a:p>
            <a:r>
              <a:rPr lang="en-US" dirty="0"/>
              <a:t>			Development</a:t>
            </a:r>
          </a:p>
        </p:txBody>
      </p:sp>
      <p:sp>
        <p:nvSpPr>
          <p:cNvPr id="3" name="Content Placeholder 2">
            <a:extLst>
              <a:ext uri="{FF2B5EF4-FFF2-40B4-BE49-F238E27FC236}">
                <a16:creationId xmlns:a16="http://schemas.microsoft.com/office/drawing/2014/main" id="{B69E8BCC-F7ED-4F60-877C-C5DD316F148A}"/>
              </a:ext>
            </a:extLst>
          </p:cNvPr>
          <p:cNvSpPr>
            <a:spLocks noGrp="1"/>
          </p:cNvSpPr>
          <p:nvPr>
            <p:ph idx="1"/>
          </p:nvPr>
        </p:nvSpPr>
        <p:spPr/>
        <p:txBody>
          <a:bodyPr/>
          <a:lstStyle/>
          <a:p>
            <a:pPr marL="0" indent="0">
              <a:buNone/>
            </a:pPr>
            <a:r>
              <a:rPr lang="en-US" dirty="0"/>
              <a:t>DEVELOPMENTAL ANATOMY OF THE REPRODUCTIVE SYSTEMS </a:t>
            </a:r>
          </a:p>
          <a:p>
            <a:pPr marL="0" indent="0">
              <a:buNone/>
            </a:pPr>
            <a:r>
              <a:rPr lang="en-US" dirty="0"/>
              <a:t>	A.  The gonads develop from intermediate mesoderm and are differentiated into ovaries or testes by about the seventh week of fetal development  </a:t>
            </a:r>
          </a:p>
          <a:p>
            <a:pPr marL="0" indent="0">
              <a:buNone/>
            </a:pPr>
            <a:r>
              <a:rPr lang="en-US" dirty="0"/>
              <a:t>	B.  The external genitalia develop from the genital tubercle . </a:t>
            </a:r>
          </a:p>
          <a:p>
            <a:pPr marL="0" indent="0">
              <a:buNone/>
            </a:pPr>
            <a:r>
              <a:rPr lang="en-US" dirty="0"/>
              <a:t> 	C.  Deficiency of 5-alpha-reductase results in a female external appearance at birth, but the development of male characteristics at puberty</a:t>
            </a:r>
          </a:p>
        </p:txBody>
      </p:sp>
    </p:spTree>
    <p:extLst>
      <p:ext uri="{BB962C8B-B14F-4D97-AF65-F5344CB8AC3E}">
        <p14:creationId xmlns:p14="http://schemas.microsoft.com/office/powerpoint/2010/main" val="22854623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puberty</a:t>
            </a:r>
          </a:p>
        </p:txBody>
      </p:sp>
      <p:pic>
        <p:nvPicPr>
          <p:cNvPr id="2" name="Picture Placeholder 1" descr="2817_Hormones_of_Puberty.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06382" y="365074"/>
            <a:ext cx="6435145" cy="5943651"/>
          </a:xfrm>
        </p:spPr>
      </p:pic>
      <p:sp>
        <p:nvSpPr>
          <p:cNvPr id="7" name="Text Placeholder 6"/>
          <p:cNvSpPr>
            <a:spLocks noGrp="1"/>
          </p:cNvSpPr>
          <p:nvPr>
            <p:ph type="body" sz="quarter" idx="4294967295"/>
          </p:nvPr>
        </p:nvSpPr>
        <p:spPr>
          <a:xfrm>
            <a:off x="0" y="5926487"/>
            <a:ext cx="10750550" cy="931513"/>
          </a:xfrm>
        </p:spPr>
        <p:txBody>
          <a:bodyPr>
            <a:normAutofit/>
          </a:bodyPr>
          <a:lstStyle/>
          <a:p>
            <a:r>
              <a:rPr lang="en-US" sz="1600" b="1" dirty="0">
                <a:solidFill>
                  <a:srgbClr val="FF0000"/>
                </a:solidFill>
              </a:rPr>
              <a:t>Hormones of Puberty</a:t>
            </a:r>
          </a:p>
          <a:p>
            <a:r>
              <a:rPr lang="en-US" sz="1600" dirty="0">
                <a:solidFill>
                  <a:schemeClr val="tx1"/>
                </a:solidFill>
              </a:rPr>
              <a:t>During puberty, the release of LH and FSH from the anterior pituitary stimulates the gonads to produce sex hormones in both male and female adolescents.</a:t>
            </a:r>
          </a:p>
        </p:txBody>
      </p:sp>
      <p:pic>
        <p:nvPicPr>
          <p:cNvPr id="8" name="Picture 7" descr="OSC-Stacked-TM-RGB-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62251" y="6016388"/>
            <a:ext cx="1051734" cy="751709"/>
          </a:xfrm>
          <a:prstGeom prst="rect">
            <a:avLst/>
          </a:prstGeom>
        </p:spPr>
      </p:pic>
    </p:spTree>
    <p:extLst>
      <p:ext uri="{BB962C8B-B14F-4D97-AF65-F5344CB8AC3E}">
        <p14:creationId xmlns:p14="http://schemas.microsoft.com/office/powerpoint/2010/main" val="12756605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defRPr/>
            </a:pPr>
            <a:r>
              <a:rPr lang="en-US" dirty="0">
                <a:solidFill>
                  <a:schemeClr val="tx1"/>
                </a:solidFill>
              </a:rPr>
              <a:t>Homeostatic Imbalances</a:t>
            </a:r>
          </a:p>
        </p:txBody>
      </p:sp>
      <p:sp>
        <p:nvSpPr>
          <p:cNvPr id="73732" name="Rectangle 4"/>
          <p:cNvSpPr>
            <a:spLocks noGrp="1" noChangeArrowheads="1"/>
          </p:cNvSpPr>
          <p:nvPr>
            <p:ph type="body" sz="half" idx="1"/>
          </p:nvPr>
        </p:nvSpPr>
        <p:spPr>
          <a:xfrm>
            <a:off x="1905000" y="1600200"/>
            <a:ext cx="4419600" cy="4497388"/>
          </a:xfrm>
        </p:spPr>
        <p:txBody>
          <a:bodyPr/>
          <a:lstStyle/>
          <a:p>
            <a:pPr eaLnBrk="1" hangingPunct="1">
              <a:defRPr/>
            </a:pPr>
            <a:r>
              <a:rPr lang="en-US" sz="2400" dirty="0"/>
              <a:t>Testicular cancer</a:t>
            </a:r>
          </a:p>
          <a:p>
            <a:pPr eaLnBrk="1" hangingPunct="1">
              <a:defRPr/>
            </a:pPr>
            <a:r>
              <a:rPr lang="en-US" sz="2400" dirty="0"/>
              <a:t>Prostate cancer</a:t>
            </a:r>
          </a:p>
          <a:p>
            <a:pPr eaLnBrk="1" hangingPunct="1">
              <a:defRPr/>
            </a:pPr>
            <a:r>
              <a:rPr lang="en-US" sz="2400" dirty="0"/>
              <a:t>Cryptorchidism</a:t>
            </a:r>
          </a:p>
          <a:p>
            <a:pPr eaLnBrk="1" hangingPunct="1">
              <a:defRPr/>
            </a:pPr>
            <a:r>
              <a:rPr lang="en-US" sz="2400" dirty="0"/>
              <a:t>Impotence</a:t>
            </a:r>
          </a:p>
          <a:p>
            <a:pPr eaLnBrk="1" hangingPunct="1">
              <a:defRPr/>
            </a:pPr>
            <a:r>
              <a:rPr lang="en-US" sz="2400" dirty="0"/>
              <a:t>Pelvic inflammatory disease</a:t>
            </a:r>
          </a:p>
          <a:p>
            <a:pPr eaLnBrk="1" hangingPunct="1">
              <a:defRPr/>
            </a:pPr>
            <a:r>
              <a:rPr lang="en-US" sz="2400" dirty="0"/>
              <a:t>Ovarian cancer</a:t>
            </a:r>
          </a:p>
          <a:p>
            <a:pPr eaLnBrk="1" hangingPunct="1">
              <a:defRPr/>
            </a:pPr>
            <a:r>
              <a:rPr lang="en-US" sz="2400" dirty="0"/>
              <a:t>Cervical cancer</a:t>
            </a:r>
          </a:p>
          <a:p>
            <a:pPr eaLnBrk="1" hangingPunct="1">
              <a:defRPr/>
            </a:pPr>
            <a:r>
              <a:rPr lang="en-US" sz="2400" dirty="0"/>
              <a:t>Breast cancer</a:t>
            </a:r>
          </a:p>
        </p:txBody>
      </p:sp>
      <p:sp>
        <p:nvSpPr>
          <p:cNvPr id="73733" name="Rectangle 5"/>
          <p:cNvSpPr>
            <a:spLocks noGrp="1" noChangeArrowheads="1"/>
          </p:cNvSpPr>
          <p:nvPr>
            <p:ph type="body" sz="half" idx="2"/>
          </p:nvPr>
        </p:nvSpPr>
        <p:spPr>
          <a:xfrm>
            <a:off x="6324600" y="1600200"/>
            <a:ext cx="4191000" cy="4497388"/>
          </a:xfrm>
        </p:spPr>
        <p:txBody>
          <a:bodyPr/>
          <a:lstStyle/>
          <a:p>
            <a:pPr eaLnBrk="1" hangingPunct="1">
              <a:defRPr/>
            </a:pPr>
            <a:r>
              <a:rPr lang="en-US" sz="2400" dirty="0"/>
              <a:t>Sexually transmitted diseases</a:t>
            </a:r>
          </a:p>
          <a:p>
            <a:pPr lvl="1" eaLnBrk="1" hangingPunct="1">
              <a:defRPr/>
            </a:pPr>
            <a:r>
              <a:rPr lang="en-US" sz="2000" dirty="0"/>
              <a:t>Gonorrhea</a:t>
            </a:r>
          </a:p>
          <a:p>
            <a:pPr lvl="1" eaLnBrk="1" hangingPunct="1">
              <a:defRPr/>
            </a:pPr>
            <a:r>
              <a:rPr lang="en-US" sz="2000" dirty="0"/>
              <a:t>Syphilis</a:t>
            </a:r>
          </a:p>
          <a:p>
            <a:pPr lvl="1" eaLnBrk="1" hangingPunct="1">
              <a:defRPr/>
            </a:pPr>
            <a:r>
              <a:rPr lang="en-US" sz="2000" dirty="0"/>
              <a:t>Chlamydia</a:t>
            </a:r>
          </a:p>
          <a:p>
            <a:pPr lvl="1" eaLnBrk="1" hangingPunct="1">
              <a:defRPr/>
            </a:pPr>
            <a:r>
              <a:rPr lang="en-US" sz="2000" dirty="0"/>
              <a:t>Genital warts</a:t>
            </a:r>
          </a:p>
          <a:p>
            <a:pPr lvl="1" eaLnBrk="1" hangingPunct="1">
              <a:defRPr/>
            </a:pPr>
            <a:r>
              <a:rPr lang="en-US" sz="2000" dirty="0"/>
              <a:t>Genital herpes</a:t>
            </a:r>
          </a:p>
          <a:p>
            <a:pPr eaLnBrk="1" hangingPunct="1">
              <a:defRPr/>
            </a:pPr>
            <a:r>
              <a:rPr lang="en-US" sz="2400" dirty="0"/>
              <a:t>Amenorrhea</a:t>
            </a:r>
          </a:p>
          <a:p>
            <a:pPr eaLnBrk="1" hangingPunct="1">
              <a:defRPr/>
            </a:pPr>
            <a:r>
              <a:rPr lang="en-US" sz="2400" dirty="0"/>
              <a:t>Dysmenorrhea</a:t>
            </a:r>
          </a:p>
          <a:p>
            <a:pPr eaLnBrk="1" hangingPunct="1">
              <a:defRPr/>
            </a:pPr>
            <a:r>
              <a:rPr lang="en-US" sz="2400" dirty="0"/>
              <a:t>Endometriosis</a:t>
            </a:r>
          </a:p>
        </p:txBody>
      </p:sp>
    </p:spTree>
    <p:extLst>
      <p:ext uri="{BB962C8B-B14F-4D97-AF65-F5344CB8AC3E}">
        <p14:creationId xmlns:p14="http://schemas.microsoft.com/office/powerpoint/2010/main" val="19643942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2815_Development_of_Cervical_Cancer.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0478" y="1294508"/>
            <a:ext cx="9132042" cy="4932238"/>
          </a:xfrm>
        </p:spPr>
      </p:pic>
      <p:sp>
        <p:nvSpPr>
          <p:cNvPr id="5" name="Title 4"/>
          <p:cNvSpPr>
            <a:spLocks noGrp="1"/>
          </p:cNvSpPr>
          <p:nvPr>
            <p:ph type="title"/>
          </p:nvPr>
        </p:nvSpPr>
        <p:spPr/>
        <p:txBody>
          <a:bodyPr/>
          <a:lstStyle/>
          <a:p>
            <a:r>
              <a:rPr lang="en-US" dirty="0"/>
              <a:t>Cervical cancer</a:t>
            </a:r>
          </a:p>
        </p:txBody>
      </p:sp>
      <p:sp>
        <p:nvSpPr>
          <p:cNvPr id="7" name="Text Placeholder 6"/>
          <p:cNvSpPr>
            <a:spLocks noGrp="1"/>
          </p:cNvSpPr>
          <p:nvPr>
            <p:ph type="body" sz="quarter" idx="4294967295"/>
          </p:nvPr>
        </p:nvSpPr>
        <p:spPr>
          <a:xfrm>
            <a:off x="-6350" y="5926486"/>
            <a:ext cx="10750550" cy="931514"/>
          </a:xfrm>
        </p:spPr>
        <p:txBody>
          <a:bodyPr>
            <a:normAutofit/>
          </a:bodyPr>
          <a:lstStyle/>
          <a:p>
            <a:r>
              <a:rPr lang="en-US" sz="1600" b="1" dirty="0">
                <a:solidFill>
                  <a:srgbClr val="FF0000"/>
                </a:solidFill>
              </a:rPr>
              <a:t>Development of Cervical Cancer</a:t>
            </a:r>
          </a:p>
          <a:p>
            <a:r>
              <a:rPr lang="en-US" sz="1600" dirty="0"/>
              <a:t>In most cases, cells infected with the HPV virus heal on their own. In some cases, however, the virus continues to spread and becomes an invasive cancer.</a:t>
            </a:r>
            <a:endParaRPr lang="en-US" sz="1600" dirty="0">
              <a:solidFill>
                <a:srgbClr val="6CB255"/>
              </a:solidFill>
            </a:endParaRPr>
          </a:p>
        </p:txBody>
      </p:sp>
      <p:pic>
        <p:nvPicPr>
          <p:cNvPr id="8" name="Picture 7" descr="OSC-Stacked-TM-RGB-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4200" y="6016388"/>
            <a:ext cx="1051734" cy="751709"/>
          </a:xfrm>
          <a:prstGeom prst="rect">
            <a:avLst/>
          </a:prstGeom>
        </p:spPr>
      </p:pic>
    </p:spTree>
    <p:extLst>
      <p:ext uri="{BB962C8B-B14F-4D97-AF65-F5344CB8AC3E}">
        <p14:creationId xmlns:p14="http://schemas.microsoft.com/office/powerpoint/2010/main" val="14932994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D8C16-1AA2-4565-AF00-6790810C93F5}"/>
              </a:ext>
            </a:extLst>
          </p:cNvPr>
          <p:cNvSpPr>
            <a:spLocks noGrp="1"/>
          </p:cNvSpPr>
          <p:nvPr>
            <p:ph type="title"/>
          </p:nvPr>
        </p:nvSpPr>
        <p:spPr/>
        <p:txBody>
          <a:bodyPr/>
          <a:lstStyle/>
          <a:p>
            <a:r>
              <a:rPr lang="en-US" dirty="0"/>
              <a:t>		Sexually transmitted diseases</a:t>
            </a:r>
          </a:p>
        </p:txBody>
      </p:sp>
      <p:sp>
        <p:nvSpPr>
          <p:cNvPr id="3" name="Content Placeholder 2">
            <a:extLst>
              <a:ext uri="{FF2B5EF4-FFF2-40B4-BE49-F238E27FC236}">
                <a16:creationId xmlns:a16="http://schemas.microsoft.com/office/drawing/2014/main" id="{97FF593E-3980-4E26-ACC7-F9F602780FA7}"/>
              </a:ext>
            </a:extLst>
          </p:cNvPr>
          <p:cNvSpPr>
            <a:spLocks noGrp="1"/>
          </p:cNvSpPr>
          <p:nvPr>
            <p:ph sz="half" idx="1"/>
          </p:nvPr>
        </p:nvSpPr>
        <p:spPr/>
        <p:txBody>
          <a:bodyPr>
            <a:normAutofit fontScale="40000" lnSpcReduction="20000"/>
          </a:bodyPr>
          <a:lstStyle/>
          <a:p>
            <a:pPr marL="0" indent="0">
              <a:buNone/>
            </a:pPr>
            <a:r>
              <a:rPr lang="en-US" dirty="0"/>
              <a:t>Sexually transmitted diseases (STDs) are disease spread by sexual contact and include chlamydia, gonorrhea, syphilis, and genital herpes. </a:t>
            </a:r>
          </a:p>
          <a:p>
            <a:pPr marL="0" indent="0">
              <a:buNone/>
            </a:pPr>
            <a:r>
              <a:rPr lang="en-US" dirty="0"/>
              <a:t>	1.  Chlamydia is a STD caused by the bacterium Chlamydia trachomatis. At present chlamydia is the most prevalent and one of the most damaging of the STDs. </a:t>
            </a:r>
          </a:p>
          <a:p>
            <a:pPr marL="0" indent="0">
              <a:buNone/>
            </a:pPr>
            <a:r>
              <a:rPr lang="en-US" dirty="0"/>
              <a:t>	a.  In most cases, the initial infection is asymptomatic and difficult to recognize clinically. </a:t>
            </a:r>
          </a:p>
          <a:p>
            <a:pPr marL="0" indent="0">
              <a:buNone/>
            </a:pPr>
            <a:r>
              <a:rPr lang="en-US" dirty="0"/>
              <a:t>	b.  In males, urethritis is the principal result. </a:t>
            </a:r>
          </a:p>
          <a:p>
            <a:pPr marL="0" indent="0">
              <a:buNone/>
            </a:pPr>
            <a:r>
              <a:rPr lang="en-US" dirty="0"/>
              <a:t>	c.  In females, urethritis may spread through the reproductive tract and develop into inflammation of the uterine tubes, which increases the risk of ectopic pregnancy and sterility. </a:t>
            </a:r>
          </a:p>
          <a:p>
            <a:pPr marL="0" indent="0">
              <a:buNone/>
            </a:pPr>
            <a:r>
              <a:rPr lang="en-US" dirty="0"/>
              <a:t>	2.  Gonorrhea (“clap”) is an infectious STD that affects primarily the mucous membrane of the urogenital tract, the rectum, and occasionally the eyes. The disease is caused by the bacterium </a:t>
            </a:r>
            <a:r>
              <a:rPr lang="en-US" i="1" dirty="0"/>
              <a:t>Neisseria gonorrhoreae</a:t>
            </a:r>
            <a:r>
              <a:rPr lang="en-US" dirty="0"/>
              <a:t>. </a:t>
            </a:r>
          </a:p>
          <a:p>
            <a:pPr marL="0" indent="0">
              <a:buNone/>
            </a:pPr>
            <a:r>
              <a:rPr lang="en-US" dirty="0"/>
              <a:t>	a.  Males usually suffer inflammation of the urethra with pus and painful urination. </a:t>
            </a:r>
          </a:p>
          <a:p>
            <a:pPr marL="0" indent="0">
              <a:buNone/>
            </a:pPr>
            <a:r>
              <a:rPr lang="en-US" dirty="0"/>
              <a:t>	b.  In females, infection may occur in the urethra, vagina, and cervix, and their may be a discharge of pus. However, infected females often harbor the disease without any symptoms until it has progressed to a more advanced stage. If the uterine tubes become involved, pelvic inflammation may follow, often causing sterility and occasionally causing peritonitis. </a:t>
            </a:r>
          </a:p>
          <a:p>
            <a:pPr marL="0" indent="0">
              <a:buNone/>
            </a:pPr>
            <a:r>
              <a:rPr lang="en-US" dirty="0"/>
              <a:t>	c.  If the bacteria are transmitted to the eyes of a newborn in the birth canal, blindness can result. Administration of a 1% silver nitrate solution or penicillin or erythromycin in the neonate’s eyes prevents infection.</a:t>
            </a:r>
          </a:p>
        </p:txBody>
      </p:sp>
      <p:sp>
        <p:nvSpPr>
          <p:cNvPr id="4" name="Content Placeholder 3">
            <a:extLst>
              <a:ext uri="{FF2B5EF4-FFF2-40B4-BE49-F238E27FC236}">
                <a16:creationId xmlns:a16="http://schemas.microsoft.com/office/drawing/2014/main" id="{19E0DA38-2F50-4D78-B55B-D3F6EEA716AD}"/>
              </a:ext>
            </a:extLst>
          </p:cNvPr>
          <p:cNvSpPr>
            <a:spLocks noGrp="1"/>
          </p:cNvSpPr>
          <p:nvPr>
            <p:ph sz="half" idx="2"/>
          </p:nvPr>
        </p:nvSpPr>
        <p:spPr/>
        <p:txBody>
          <a:bodyPr>
            <a:normAutofit fontScale="40000" lnSpcReduction="20000"/>
          </a:bodyPr>
          <a:lstStyle/>
          <a:p>
            <a:pPr marL="0" indent="0">
              <a:buNone/>
            </a:pPr>
            <a:r>
              <a:rPr lang="en-US" dirty="0"/>
              <a:t>Syphilis is an STD caused by the bacterium Treponema pallidum. </a:t>
            </a:r>
          </a:p>
          <a:p>
            <a:pPr marL="0" indent="0">
              <a:buNone/>
            </a:pPr>
            <a:r>
              <a:rPr lang="en-US" dirty="0"/>
              <a:t>	a.  It is acquired through sexual contact, exchange of blood, or transmitted through the placenta to a fetus. </a:t>
            </a:r>
          </a:p>
          <a:p>
            <a:pPr marL="0" indent="0">
              <a:buNone/>
            </a:pPr>
            <a:r>
              <a:rPr lang="en-US" dirty="0"/>
              <a:t>	b.  The disease progresses through several stages: primary, secondary, latent, and tertiary. </a:t>
            </a:r>
          </a:p>
          <a:p>
            <a:pPr marL="0" indent="0">
              <a:buNone/>
            </a:pPr>
            <a:r>
              <a:rPr lang="en-US" dirty="0"/>
              <a:t>	1)  During the primary stage, the chief symptom is a painless open sore, called a chanker. </a:t>
            </a:r>
          </a:p>
          <a:p>
            <a:pPr marL="0" indent="0">
              <a:buNone/>
            </a:pPr>
            <a:r>
              <a:rPr lang="en-US" dirty="0"/>
              <a:t>	2)  A skin rash, fever, and aches in the joints usher in the secondary stage: a systemic infection. </a:t>
            </a:r>
          </a:p>
          <a:p>
            <a:pPr marL="0" indent="0">
              <a:buNone/>
            </a:pPr>
            <a:r>
              <a:rPr lang="en-US" dirty="0"/>
              <a:t>	3)  The tertiary stage occurs when signs of organ degeneration appear. </a:t>
            </a:r>
          </a:p>
          <a:p>
            <a:pPr marL="0" indent="0">
              <a:buNone/>
            </a:pPr>
            <a:r>
              <a:rPr lang="en-US" dirty="0"/>
              <a:t>	4.  Genital herpes is an incurable STD caused by the type II herpes simplex virus (HSV-2). </a:t>
            </a:r>
          </a:p>
          <a:p>
            <a:pPr marL="0" indent="0">
              <a:buNone/>
            </a:pPr>
            <a:r>
              <a:rPr lang="en-US" dirty="0"/>
              <a:t>	a.  HSV-2 causes genital infections such as painful blisters on the prepuce, glans penis, and penile shaft in males and on the vulva or sometimes high up in the vagina in females. </a:t>
            </a:r>
          </a:p>
          <a:p>
            <a:pPr marL="0" indent="0">
              <a:buNone/>
            </a:pPr>
            <a:r>
              <a:rPr lang="en-US" dirty="0"/>
              <a:t>	b.  The blisters disappear and reappear in most patients, but the virus itself remains in the body</a:t>
            </a:r>
          </a:p>
        </p:txBody>
      </p:sp>
    </p:spTree>
    <p:extLst>
      <p:ext uri="{BB962C8B-B14F-4D97-AF65-F5344CB8AC3E}">
        <p14:creationId xmlns:p14="http://schemas.microsoft.com/office/powerpoint/2010/main" val="1832629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053E0-6CBF-498B-8D9D-6FF5EF8541F9}"/>
              </a:ext>
            </a:extLst>
          </p:cNvPr>
          <p:cNvSpPr>
            <a:spLocks noGrp="1"/>
          </p:cNvSpPr>
          <p:nvPr>
            <p:ph type="title"/>
          </p:nvPr>
        </p:nvSpPr>
        <p:spPr/>
        <p:txBody>
          <a:bodyPr/>
          <a:lstStyle/>
          <a:p>
            <a:r>
              <a:rPr lang="en-US" dirty="0"/>
              <a:t>				Meiosis</a:t>
            </a:r>
          </a:p>
        </p:txBody>
      </p:sp>
      <p:sp>
        <p:nvSpPr>
          <p:cNvPr id="3" name="Content Placeholder 2">
            <a:extLst>
              <a:ext uri="{FF2B5EF4-FFF2-40B4-BE49-F238E27FC236}">
                <a16:creationId xmlns:a16="http://schemas.microsoft.com/office/drawing/2014/main" id="{CC66E0C6-3732-4E47-BA6E-B1F1EA9E7E16}"/>
              </a:ext>
            </a:extLst>
          </p:cNvPr>
          <p:cNvSpPr>
            <a:spLocks noGrp="1"/>
          </p:cNvSpPr>
          <p:nvPr>
            <p:ph sz="half" idx="1"/>
          </p:nvPr>
        </p:nvSpPr>
        <p:spPr/>
        <p:txBody>
          <a:bodyPr>
            <a:normAutofit fontScale="40000" lnSpcReduction="20000"/>
          </a:bodyPr>
          <a:lstStyle/>
          <a:p>
            <a:pPr marL="0" indent="0">
              <a:buNone/>
            </a:pPr>
            <a:r>
              <a:rPr lang="en-US" dirty="0"/>
              <a:t> Meiosis </a:t>
            </a:r>
          </a:p>
          <a:p>
            <a:pPr marL="0" indent="0">
              <a:buNone/>
            </a:pPr>
            <a:r>
              <a:rPr lang="en-US" dirty="0"/>
              <a:t>	1.  Meiosis results in the production of haploid cells that contain only 23 chromosomes. </a:t>
            </a:r>
          </a:p>
          <a:p>
            <a:pPr marL="0" indent="0">
              <a:buNone/>
            </a:pPr>
            <a:r>
              <a:rPr lang="en-US" dirty="0"/>
              <a:t>	2.  Meiosis I </a:t>
            </a:r>
          </a:p>
          <a:p>
            <a:pPr marL="0" indent="0">
              <a:buNone/>
            </a:pPr>
            <a:r>
              <a:rPr lang="en-US" dirty="0"/>
              <a:t>		a.  Meiosis I consists of four phases: prophase I, metaphase I, anaphase I, and telophase I  </a:t>
            </a:r>
          </a:p>
          <a:p>
            <a:pPr marL="0" indent="0">
              <a:buNone/>
            </a:pPr>
            <a:r>
              <a:rPr lang="en-US" dirty="0"/>
              <a:t>	1)  During prophase I, the chromosomes become arranged in homologous pairs. </a:t>
            </a:r>
          </a:p>
          <a:p>
            <a:pPr marL="0" indent="0">
              <a:buNone/>
            </a:pPr>
            <a:r>
              <a:rPr lang="en-US" dirty="0"/>
              <a:t>	2)  During metaphase I, the homologous pairs of chromosomes line up along the metaphase plate of the </a:t>
            </a:r>
          </a:p>
          <a:p>
            <a:pPr marL="0" indent="0">
              <a:buNone/>
            </a:pPr>
            <a:r>
              <a:rPr lang="en-US" dirty="0"/>
              <a:t>cell, with the homologous chromosomes side by side. </a:t>
            </a:r>
          </a:p>
          <a:p>
            <a:pPr marL="0" indent="0">
              <a:buNone/>
            </a:pPr>
            <a:r>
              <a:rPr lang="en-US" dirty="0"/>
              <a:t>	3)  During anaphase I, the members of each homologous pair separate, with one member of each pair moving to an opposite pole of the cell. </a:t>
            </a:r>
          </a:p>
          <a:p>
            <a:pPr marL="0" indent="0">
              <a:buNone/>
            </a:pPr>
            <a:r>
              <a:rPr lang="en-US" dirty="0"/>
              <a:t>	4)  Telophase I and cytokinesis are similar to telophase and cytokinesis of mitosis. </a:t>
            </a:r>
          </a:p>
          <a:p>
            <a:pPr marL="0" indent="0">
              <a:buNone/>
            </a:pPr>
            <a:r>
              <a:rPr lang="en-US" dirty="0"/>
              <a:t>		b.  During prophase I, the two chromatids of each pair of homologous chromosomes pair off, an event called synapsis. </a:t>
            </a:r>
          </a:p>
          <a:p>
            <a:pPr marL="0" indent="0">
              <a:buNone/>
            </a:pPr>
            <a:r>
              <a:rPr lang="en-US" dirty="0"/>
              <a:t>	The resulting four chromatids form a tetrad. Portions of one chromatid may be exchanged with portions of another  an event called crossing-over. </a:t>
            </a:r>
          </a:p>
          <a:p>
            <a:pPr marL="0" indent="0">
              <a:buNone/>
            </a:pPr>
            <a:r>
              <a:rPr lang="en-US" dirty="0"/>
              <a:t>	1)  This process permits an exchange of genes among homologous chromosomes. </a:t>
            </a:r>
          </a:p>
          <a:p>
            <a:pPr marL="0" indent="0">
              <a:buNone/>
            </a:pPr>
            <a:r>
              <a:rPr lang="en-US" dirty="0"/>
              <a:t>	2)  It results in genetic recombination, the formation of new combinations of genes. </a:t>
            </a:r>
          </a:p>
          <a:p>
            <a:pPr marL="0" indent="0">
              <a:buNone/>
            </a:pPr>
            <a:endParaRPr lang="en-US" dirty="0"/>
          </a:p>
        </p:txBody>
      </p:sp>
      <p:sp>
        <p:nvSpPr>
          <p:cNvPr id="4" name="Content Placeholder 3">
            <a:extLst>
              <a:ext uri="{FF2B5EF4-FFF2-40B4-BE49-F238E27FC236}">
                <a16:creationId xmlns:a16="http://schemas.microsoft.com/office/drawing/2014/main" id="{C17C9710-0B3F-4AA3-8598-042752C50348}"/>
              </a:ext>
            </a:extLst>
          </p:cNvPr>
          <p:cNvSpPr>
            <a:spLocks noGrp="1"/>
          </p:cNvSpPr>
          <p:nvPr>
            <p:ph sz="half" idx="2"/>
          </p:nvPr>
        </p:nvSpPr>
        <p:spPr/>
        <p:txBody>
          <a:bodyPr>
            <a:normAutofit fontScale="40000" lnSpcReduction="20000"/>
          </a:bodyPr>
          <a:lstStyle/>
          <a:p>
            <a:pPr marL="0" indent="0">
              <a:buNone/>
            </a:pPr>
            <a:r>
              <a:rPr lang="en-US" dirty="0"/>
              <a:t>Meiosis II </a:t>
            </a:r>
          </a:p>
          <a:p>
            <a:pPr marL="0" indent="0">
              <a:buNone/>
            </a:pPr>
            <a:r>
              <a:rPr lang="en-US" dirty="0"/>
              <a:t>	a.  Meiosis II consists of prophase II, metaphase II, anaphase II, and telophase II. </a:t>
            </a:r>
          </a:p>
          <a:p>
            <a:pPr marL="0" indent="0">
              <a:buNone/>
            </a:pPr>
            <a:r>
              <a:rPr lang="en-US" dirty="0"/>
              <a:t>	b.  These phases are similar to those in mitosis, but result in four haploid cells. </a:t>
            </a:r>
          </a:p>
          <a:p>
            <a:pPr marL="0" indent="0">
              <a:buNone/>
            </a:pPr>
            <a:endParaRPr lang="en-US" dirty="0"/>
          </a:p>
        </p:txBody>
      </p:sp>
    </p:spTree>
    <p:extLst>
      <p:ext uri="{BB962C8B-B14F-4D97-AF65-F5344CB8AC3E}">
        <p14:creationId xmlns:p14="http://schemas.microsoft.com/office/powerpoint/2010/main" val="667059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CCFD0-B933-4AAE-9A18-B19B80071ADC}"/>
              </a:ext>
            </a:extLst>
          </p:cNvPr>
          <p:cNvSpPr>
            <a:spLocks noGrp="1"/>
          </p:cNvSpPr>
          <p:nvPr>
            <p:ph type="title"/>
          </p:nvPr>
        </p:nvSpPr>
        <p:spPr/>
        <p:txBody>
          <a:bodyPr/>
          <a:lstStyle/>
          <a:p>
            <a:r>
              <a:rPr lang="en-US" dirty="0"/>
              <a:t>		Male Disorders</a:t>
            </a:r>
          </a:p>
        </p:txBody>
      </p:sp>
      <p:sp>
        <p:nvSpPr>
          <p:cNvPr id="3" name="Content Placeholder 2">
            <a:extLst>
              <a:ext uri="{FF2B5EF4-FFF2-40B4-BE49-F238E27FC236}">
                <a16:creationId xmlns:a16="http://schemas.microsoft.com/office/drawing/2014/main" id="{D1567F43-07A1-4FEE-86A8-805856EF7F8C}"/>
              </a:ext>
            </a:extLst>
          </p:cNvPr>
          <p:cNvSpPr>
            <a:spLocks noGrp="1"/>
          </p:cNvSpPr>
          <p:nvPr>
            <p:ph idx="1"/>
          </p:nvPr>
        </p:nvSpPr>
        <p:spPr/>
        <p:txBody>
          <a:bodyPr>
            <a:normAutofit fontScale="62500" lnSpcReduction="20000"/>
          </a:bodyPr>
          <a:lstStyle/>
          <a:p>
            <a:pPr marL="0" indent="0">
              <a:buNone/>
            </a:pPr>
            <a:r>
              <a:rPr lang="en-US" dirty="0"/>
              <a:t>Testicular cancer originates in the sperm-producing cells. </a:t>
            </a:r>
          </a:p>
          <a:p>
            <a:pPr marL="0" indent="0">
              <a:buNone/>
            </a:pPr>
            <a:r>
              <a:rPr lang="en-US" dirty="0"/>
              <a:t>	a.  It occurs most commonly in young men between the ages of 15 and 34. </a:t>
            </a:r>
          </a:p>
          <a:p>
            <a:pPr marL="0" indent="0">
              <a:buNone/>
            </a:pPr>
            <a:r>
              <a:rPr lang="en-US" dirty="0"/>
              <a:t>	b.  An early sign is a mass in the testis, often associated with pain or discomfort. All males should perform regular testicular self exams. </a:t>
            </a:r>
          </a:p>
          <a:p>
            <a:pPr marL="0" indent="0">
              <a:buNone/>
            </a:pPr>
            <a:r>
              <a:rPr lang="en-US" dirty="0"/>
              <a:t>Prostate Disorders </a:t>
            </a:r>
          </a:p>
          <a:p>
            <a:pPr marL="0" indent="0">
              <a:buNone/>
            </a:pPr>
            <a:r>
              <a:rPr lang="en-US" dirty="0"/>
              <a:t>	a.  In acute prostatitis, the prostate gland becomes swollen and tender. </a:t>
            </a:r>
          </a:p>
          <a:p>
            <a:pPr marL="0" indent="0">
              <a:buNone/>
            </a:pPr>
            <a:r>
              <a:rPr lang="en-US" dirty="0"/>
              <a:t>	b.  In chronic prostatitis, one of the most common chronic infections in men of the middle and later years, the gland feels enlarged, soft, and very tender with an irregular surface outline. </a:t>
            </a:r>
          </a:p>
          <a:p>
            <a:pPr marL="0" indent="0">
              <a:buNone/>
            </a:pPr>
            <a:r>
              <a:rPr lang="en-US" dirty="0"/>
              <a:t>	c.  Prostate cancer is the leading cause of cancer deaths in men in the United States. </a:t>
            </a:r>
          </a:p>
          <a:p>
            <a:pPr marL="0" indent="0">
              <a:buNone/>
            </a:pPr>
            <a:r>
              <a:rPr lang="en-US" dirty="0"/>
              <a:t>		1)  A blood test can measure the level of prostate-specific antigen (PSA) in the blood. </a:t>
            </a:r>
          </a:p>
          <a:p>
            <a:pPr marL="0" indent="0">
              <a:buNone/>
            </a:pPr>
            <a:r>
              <a:rPr lang="en-US" dirty="0"/>
              <a:t>		2)  The amount of PSA increases with the enlargement of the prostate gland and may indicate infection, benign enlargement, or prostate cancer. </a:t>
            </a:r>
          </a:p>
          <a:p>
            <a:pPr marL="0" indent="0">
              <a:buNone/>
            </a:pPr>
            <a:r>
              <a:rPr lang="en-US" dirty="0"/>
              <a:t>	3)  Treatment for prostate cancer may involve surgery, radiation, hormonal therapy, or chemotherapy</a:t>
            </a:r>
          </a:p>
        </p:txBody>
      </p:sp>
    </p:spTree>
    <p:extLst>
      <p:ext uri="{BB962C8B-B14F-4D97-AF65-F5344CB8AC3E}">
        <p14:creationId xmlns:p14="http://schemas.microsoft.com/office/powerpoint/2010/main" val="2588564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4000" dirty="0">
                <a:solidFill>
                  <a:schemeClr val="tx1"/>
                </a:solidFill>
              </a:rPr>
              <a:t>Male reproductive system</a:t>
            </a:r>
          </a:p>
        </p:txBody>
      </p:sp>
      <p:sp>
        <p:nvSpPr>
          <p:cNvPr id="14" name="Text Placeholder 13"/>
          <p:cNvSpPr>
            <a:spLocks noGrp="1"/>
          </p:cNvSpPr>
          <p:nvPr>
            <p:ph idx="1"/>
          </p:nvPr>
        </p:nvSpPr>
        <p:spPr>
          <a:xfrm>
            <a:off x="442236" y="2840181"/>
            <a:ext cx="4143619" cy="2479963"/>
          </a:xfrm>
          <a:prstGeom prst="rect">
            <a:avLst/>
          </a:prstGeom>
        </p:spPr>
        <p:txBody>
          <a:bodyPr>
            <a:noAutofit/>
          </a:bodyPr>
          <a:lstStyle/>
          <a:p>
            <a:r>
              <a:rPr lang="en-US" sz="1500" b="1" dirty="0">
                <a:solidFill>
                  <a:srgbClr val="FF0000"/>
                </a:solidFill>
              </a:rPr>
              <a:t>Male Reproductive System</a:t>
            </a:r>
          </a:p>
          <a:p>
            <a:r>
              <a:rPr lang="en-US" sz="1500" dirty="0"/>
              <a:t>The structures of the male reproductive system include the testes, the epididymides, the penis, and the ducts and glands that produce and carry semen. Sperm exit the scrotum through the ductus deferens, which is bundled in the spermatic cord. The seminal vesicles and prostate gland add fluids to the sperm to create semen.</a:t>
            </a:r>
            <a:endParaRPr lang="tr-TR" sz="1500" b="1" dirty="0"/>
          </a:p>
        </p:txBody>
      </p:sp>
      <p:pic>
        <p:nvPicPr>
          <p:cNvPr id="4" name="Picture Placeholder 3" descr="2801_Male_Reproductive_System.jpg"/>
          <p:cNvPicPr>
            <a:picLocks noGrp="1" noChangeAspect="1"/>
          </p:cNvPicPr>
          <p:nvPr>
            <p:ph type="pic" sz="quarter" idx="4294967295"/>
          </p:nvPr>
        </p:nvPicPr>
        <p:blipFill rotWithShape="1">
          <a:blip r:embed="rId2">
            <a:extLst>
              <a:ext uri="{28A0092B-C50C-407E-A947-70E740481C1C}">
                <a14:useLocalDpi xmlns:a14="http://schemas.microsoft.com/office/drawing/2010/main" val="0"/>
              </a:ext>
            </a:extLst>
          </a:blip>
          <a:srcRect t="-243" b="-141"/>
          <a:stretch/>
        </p:blipFill>
        <p:spPr>
          <a:xfrm>
            <a:off x="5728309" y="20578"/>
            <a:ext cx="6214319" cy="6752755"/>
          </a:xfrm>
          <a:prstGeom prst="rect">
            <a:avLst/>
          </a:prstGeom>
        </p:spPr>
      </p:pic>
      <p:pic>
        <p:nvPicPr>
          <p:cNvPr id="11" name="Picture 10" descr="OSC-Stacked-TM-RGB-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396" y="5933505"/>
            <a:ext cx="1051734" cy="751709"/>
          </a:xfrm>
          <a:prstGeom prst="rect">
            <a:avLst/>
          </a:prstGeom>
        </p:spPr>
      </p:pic>
    </p:spTree>
    <p:extLst>
      <p:ext uri="{BB962C8B-B14F-4D97-AF65-F5344CB8AC3E}">
        <p14:creationId xmlns:p14="http://schemas.microsoft.com/office/powerpoint/2010/main" val="1753500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451F8-392C-47E4-916E-2A7B87AF676E}"/>
              </a:ext>
            </a:extLst>
          </p:cNvPr>
          <p:cNvSpPr>
            <a:spLocks noGrp="1"/>
          </p:cNvSpPr>
          <p:nvPr>
            <p:ph type="title"/>
          </p:nvPr>
        </p:nvSpPr>
        <p:spPr/>
        <p:txBody>
          <a:bodyPr/>
          <a:lstStyle/>
          <a:p>
            <a:r>
              <a:rPr lang="en-US" dirty="0"/>
              <a:t>				Male</a:t>
            </a:r>
          </a:p>
        </p:txBody>
      </p:sp>
      <p:sp>
        <p:nvSpPr>
          <p:cNvPr id="3" name="Content Placeholder 2">
            <a:extLst>
              <a:ext uri="{FF2B5EF4-FFF2-40B4-BE49-F238E27FC236}">
                <a16:creationId xmlns:a16="http://schemas.microsoft.com/office/drawing/2014/main" id="{4314D00C-3247-4866-93CD-F0582A51DEEA}"/>
              </a:ext>
            </a:extLst>
          </p:cNvPr>
          <p:cNvSpPr>
            <a:spLocks noGrp="1"/>
          </p:cNvSpPr>
          <p:nvPr>
            <p:ph idx="1"/>
          </p:nvPr>
        </p:nvSpPr>
        <p:spPr/>
        <p:txBody>
          <a:bodyPr>
            <a:normAutofit fontScale="92500" lnSpcReduction="20000"/>
          </a:bodyPr>
          <a:lstStyle/>
          <a:p>
            <a:pPr marL="0" indent="0">
              <a:buNone/>
            </a:pPr>
            <a:r>
              <a:rPr lang="en-US" dirty="0"/>
              <a:t>The male structures of reproduction include the testes, a system of ducts (ductus epididymis, ductus deferens, ejaculatory duct, urethra), accessory sex glands (seminal vesicles, prostate gland, bulbourethral glands), and several supporting structures, including the penis </a:t>
            </a:r>
          </a:p>
          <a:p>
            <a:pPr marL="0" indent="0">
              <a:buNone/>
            </a:pPr>
            <a:r>
              <a:rPr lang="en-US" dirty="0"/>
              <a:t> Scrotum </a:t>
            </a:r>
          </a:p>
          <a:p>
            <a:pPr marL="0" indent="0">
              <a:buNone/>
            </a:pPr>
            <a:r>
              <a:rPr lang="en-US" dirty="0"/>
              <a:t>	1.  The scrotum is a cutaneous outpouching of the abdomen that supports the testes; internally, a vertical septum divides it into two sacs, each containing a single testis </a:t>
            </a:r>
          </a:p>
          <a:p>
            <a:pPr marL="0" indent="0">
              <a:buNone/>
            </a:pPr>
            <a:r>
              <a:rPr lang="en-US" dirty="0"/>
              <a:t>	2.  The reproduction and survival of spermatozoa require a temperature that is lower than normal core body temperature. The temperature of the testes is regulated by the cremaster muscle, which elevates them and brings them closer to the pelvic cavity or relaxes, causing the testes to move farther from the pelvic cavity. </a:t>
            </a:r>
          </a:p>
          <a:p>
            <a:endParaRPr lang="en-US" dirty="0"/>
          </a:p>
        </p:txBody>
      </p:sp>
    </p:spTree>
    <p:extLst>
      <p:ext uri="{BB962C8B-B14F-4D97-AF65-F5344CB8AC3E}">
        <p14:creationId xmlns:p14="http://schemas.microsoft.com/office/powerpoint/2010/main" val="1821173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The scrotum and testes</a:t>
            </a:r>
          </a:p>
        </p:txBody>
      </p:sp>
      <p:pic>
        <p:nvPicPr>
          <p:cNvPr id="11" name="Picture Placeholder 10" descr="2802_Scrotum_and_Testes.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1402" y="2318625"/>
            <a:ext cx="7916997" cy="3357622"/>
          </a:xfrm>
        </p:spPr>
      </p:pic>
      <p:pic>
        <p:nvPicPr>
          <p:cNvPr id="8" name="Picture 7" descr="OSC-Stacked-TM-RGB-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4200" y="5910041"/>
            <a:ext cx="1051734" cy="751709"/>
          </a:xfrm>
          <a:prstGeom prst="rect">
            <a:avLst/>
          </a:prstGeom>
        </p:spPr>
      </p:pic>
    </p:spTree>
    <p:extLst>
      <p:ext uri="{BB962C8B-B14F-4D97-AF65-F5344CB8AC3E}">
        <p14:creationId xmlns:p14="http://schemas.microsoft.com/office/powerpoint/2010/main" val="1760351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7F9B1-687F-498E-8633-355D00E76362}"/>
              </a:ext>
            </a:extLst>
          </p:cNvPr>
          <p:cNvSpPr>
            <a:spLocks noGrp="1"/>
          </p:cNvSpPr>
          <p:nvPr>
            <p:ph type="title"/>
          </p:nvPr>
        </p:nvSpPr>
        <p:spPr/>
        <p:txBody>
          <a:bodyPr/>
          <a:lstStyle/>
          <a:p>
            <a:r>
              <a:rPr lang="en-US" dirty="0"/>
              <a:t>			Testes</a:t>
            </a:r>
          </a:p>
        </p:txBody>
      </p:sp>
      <p:sp>
        <p:nvSpPr>
          <p:cNvPr id="3" name="Content Placeholder 2">
            <a:extLst>
              <a:ext uri="{FF2B5EF4-FFF2-40B4-BE49-F238E27FC236}">
                <a16:creationId xmlns:a16="http://schemas.microsoft.com/office/drawing/2014/main" id="{44B841B4-0431-4B83-A97F-D1E6F879B745}"/>
              </a:ext>
            </a:extLst>
          </p:cNvPr>
          <p:cNvSpPr>
            <a:spLocks noGrp="1"/>
          </p:cNvSpPr>
          <p:nvPr>
            <p:ph idx="1"/>
          </p:nvPr>
        </p:nvSpPr>
        <p:spPr/>
        <p:txBody>
          <a:bodyPr>
            <a:normAutofit fontScale="55000" lnSpcReduction="20000"/>
          </a:bodyPr>
          <a:lstStyle/>
          <a:p>
            <a:pPr marL="0" indent="0">
              <a:buNone/>
            </a:pPr>
            <a:r>
              <a:rPr lang="en-US" dirty="0"/>
              <a:t>Testes </a:t>
            </a:r>
          </a:p>
          <a:p>
            <a:pPr marL="0" indent="0">
              <a:buNone/>
            </a:pPr>
            <a:r>
              <a:rPr lang="en-US" dirty="0"/>
              <a:t>	1.  The testes, or testicles, are paired oval-shaped glands (gonads) in the scrotum </a:t>
            </a:r>
          </a:p>
          <a:p>
            <a:pPr marL="0" indent="0">
              <a:buNone/>
            </a:pPr>
            <a:r>
              <a:rPr lang="en-US" dirty="0"/>
              <a:t>		a.  The testes develop high on the embryo’s posterior abdominal wall and usually begin their descent into the scrotum through the inguinal canals during the latter half of the seventh month of fetal development. </a:t>
            </a:r>
          </a:p>
          <a:p>
            <a:pPr marL="0" indent="0">
              <a:buNone/>
            </a:pPr>
            <a:r>
              <a:rPr lang="en-US" dirty="0"/>
              <a:t>		b.  The testes contain seminiferous tubules (in which sperm cells are made). </a:t>
            </a:r>
          </a:p>
          <a:p>
            <a:pPr marL="0" indent="0">
              <a:buNone/>
            </a:pPr>
            <a:r>
              <a:rPr lang="en-US" dirty="0"/>
              <a:t>		c.  Embedded among the spermatogenic cells in the tubules are large Sertoli cells or sustentacular cells. </a:t>
            </a:r>
          </a:p>
          <a:p>
            <a:pPr marL="0" indent="0">
              <a:buNone/>
            </a:pPr>
            <a:r>
              <a:rPr lang="en-US" dirty="0"/>
              <a:t>	1)  The tight junctions of these cells form the blood-testis barrier that prevents an immune response against the surface antigens on the spermatogenic cells. </a:t>
            </a:r>
          </a:p>
          <a:p>
            <a:pPr marL="0" indent="0">
              <a:buNone/>
            </a:pPr>
            <a:r>
              <a:rPr lang="en-US" dirty="0"/>
              <a:t>	2)  The sustentacular cells also nourish spermatocytes, spermatids, and spermatozoa; </a:t>
            </a:r>
          </a:p>
          <a:p>
            <a:pPr marL="0" indent="0">
              <a:buNone/>
            </a:pPr>
            <a:r>
              <a:rPr lang="en-US" dirty="0"/>
              <a:t>	mediate the effects of testosterone and follicle stimulating hormone on spermatogenesis; </a:t>
            </a:r>
          </a:p>
          <a:p>
            <a:pPr marL="0" indent="0">
              <a:buNone/>
            </a:pPr>
            <a:r>
              <a:rPr lang="en-US" dirty="0"/>
              <a:t>	phagocytize excess spermatid cytoplasm as development proceeds; control movements of spermatogenic cells and the release of spermatozoa into the lumen of the seminiferous tubule; </a:t>
            </a:r>
          </a:p>
          <a:p>
            <a:pPr marL="0" indent="0">
              <a:buNone/>
            </a:pPr>
            <a:r>
              <a:rPr lang="en-US" dirty="0"/>
              <a:t>	and secrete fluid for sperm transport and the hormone inhibin. </a:t>
            </a:r>
          </a:p>
          <a:p>
            <a:pPr marL="0" indent="0">
              <a:buNone/>
            </a:pPr>
            <a:r>
              <a:rPr lang="en-US" dirty="0"/>
              <a:t>	The Leydig cells or interstitial endocrinocytes found in the spaces between adjacent seminiferous tubules secrete testosterone </a:t>
            </a:r>
          </a:p>
          <a:p>
            <a:pPr marL="0" indent="0">
              <a:buNone/>
            </a:pPr>
            <a:r>
              <a:rPr lang="en-US" dirty="0"/>
              <a:t> Failure of  the testes to descend is called cryptorchidism, involving one or both testes</a:t>
            </a:r>
          </a:p>
        </p:txBody>
      </p:sp>
    </p:spTree>
    <p:extLst>
      <p:ext uri="{BB962C8B-B14F-4D97-AF65-F5344CB8AC3E}">
        <p14:creationId xmlns:p14="http://schemas.microsoft.com/office/powerpoint/2010/main" val="2257497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The testis</a:t>
            </a:r>
          </a:p>
        </p:txBody>
      </p:sp>
      <p:pic>
        <p:nvPicPr>
          <p:cNvPr id="11" name="Picture Placeholder 10" descr="2803_Diagram_of_the_Testis.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40254" y="364915"/>
            <a:ext cx="6281381" cy="5805266"/>
          </a:xfrm>
        </p:spPr>
      </p:pic>
      <p:sp>
        <p:nvSpPr>
          <p:cNvPr id="7" name="Text Placeholder 6"/>
          <p:cNvSpPr>
            <a:spLocks noGrp="1"/>
          </p:cNvSpPr>
          <p:nvPr>
            <p:ph type="body" sz="quarter" idx="4294967295"/>
          </p:nvPr>
        </p:nvSpPr>
        <p:spPr>
          <a:xfrm>
            <a:off x="0" y="5827136"/>
            <a:ext cx="10750550" cy="1030864"/>
          </a:xfrm>
        </p:spPr>
        <p:txBody>
          <a:bodyPr>
            <a:normAutofit/>
          </a:bodyPr>
          <a:lstStyle/>
          <a:p>
            <a:r>
              <a:rPr lang="en-US" sz="1600" b="1" dirty="0">
                <a:solidFill>
                  <a:srgbClr val="FF0000"/>
                </a:solidFill>
              </a:rPr>
              <a:t>Anatomy of the Testis</a:t>
            </a:r>
          </a:p>
          <a:p>
            <a:r>
              <a:rPr lang="en-US" sz="1600" dirty="0"/>
              <a:t>This sagittal view shows the seminiferous tubules, the site of sperm production. Formed sperm are transferred to the epididymis, where they mature. They leave the epididymis during an ejaculation via the ductus deferens.</a:t>
            </a:r>
          </a:p>
        </p:txBody>
      </p:sp>
      <p:pic>
        <p:nvPicPr>
          <p:cNvPr id="8" name="Picture 7" descr="OSC-Stacked-TM-RGB-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62251" y="5932870"/>
            <a:ext cx="1051734" cy="751709"/>
          </a:xfrm>
          <a:prstGeom prst="rect">
            <a:avLst/>
          </a:prstGeom>
        </p:spPr>
      </p:pic>
    </p:spTree>
    <p:extLst>
      <p:ext uri="{BB962C8B-B14F-4D97-AF65-F5344CB8AC3E}">
        <p14:creationId xmlns:p14="http://schemas.microsoft.com/office/powerpoint/2010/main" val="4303228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5290</Words>
  <Application>Microsoft Macintosh PowerPoint</Application>
  <PresentationFormat>Widescreen</PresentationFormat>
  <Paragraphs>386</Paragraphs>
  <Slides>40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Calibri Light</vt:lpstr>
      <vt:lpstr>Office Theme</vt:lpstr>
      <vt:lpstr>   Anatomy and Physiology II</vt:lpstr>
      <vt:lpstr>   Reproduction</vt:lpstr>
      <vt:lpstr>   THE CELL CYCLE IN THE GONADS</vt:lpstr>
      <vt:lpstr>    Meiosis</vt:lpstr>
      <vt:lpstr>Male reproductive system</vt:lpstr>
      <vt:lpstr>    Male</vt:lpstr>
      <vt:lpstr>The scrotum and testes</vt:lpstr>
      <vt:lpstr>   Testes</vt:lpstr>
      <vt:lpstr>The testis</vt:lpstr>
      <vt:lpstr>spermatogenesis</vt:lpstr>
      <vt:lpstr>Compare</vt:lpstr>
      <vt:lpstr>Mitosis versus Meiosis</vt:lpstr>
      <vt:lpstr>   Spermatogenesis</vt:lpstr>
      <vt:lpstr>Sperm anatomy</vt:lpstr>
      <vt:lpstr>   Ducts</vt:lpstr>
      <vt:lpstr>    Ducts</vt:lpstr>
      <vt:lpstr>Male reproductive system</vt:lpstr>
      <vt:lpstr>   Penis</vt:lpstr>
      <vt:lpstr>Penile cross-section</vt:lpstr>
      <vt:lpstr>  Accessory Sex Glands  </vt:lpstr>
      <vt:lpstr>Physiology of Male System</vt:lpstr>
      <vt:lpstr>Physiology of Male sexual activity</vt:lpstr>
      <vt:lpstr>Physiology of Male System</vt:lpstr>
      <vt:lpstr>Physiology of Male System</vt:lpstr>
      <vt:lpstr>Semen Analysis</vt:lpstr>
      <vt:lpstr>Testosterone synthesis</vt:lpstr>
      <vt:lpstr>  Sexual Response</vt:lpstr>
      <vt:lpstr>Contraceptive Devices </vt:lpstr>
      <vt:lpstr>  Birth Control</vt:lpstr>
      <vt:lpstr>   Birth control</vt:lpstr>
      <vt:lpstr>    Birth Control</vt:lpstr>
      <vt:lpstr>STDs – caused by a wide variety of organisms</vt:lpstr>
      <vt:lpstr>Male and female embryological development</vt:lpstr>
      <vt:lpstr>   AGING AND THE REPRODUCTIVE SYSTEMS  </vt:lpstr>
      <vt:lpstr>   Development</vt:lpstr>
      <vt:lpstr>puberty</vt:lpstr>
      <vt:lpstr>Homeostatic Imbalances</vt:lpstr>
      <vt:lpstr>Cervical cancer</vt:lpstr>
      <vt:lpstr>  Sexually transmitted diseases</vt:lpstr>
      <vt:lpstr>  Male Disorders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Anatomy and Physiology II</dc:title>
  <dc:creator>sharon lagarde</dc:creator>
  <cp:lastModifiedBy>Shelcie Menard</cp:lastModifiedBy>
  <cp:revision>15</cp:revision>
  <dcterms:created xsi:type="dcterms:W3CDTF">2020-06-07T19:28:58Z</dcterms:created>
  <dcterms:modified xsi:type="dcterms:W3CDTF">2025-08-05T18:31:00Z</dcterms:modified>
</cp:coreProperties>
</file>