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1"/>
  </p:handoutMasterIdLst>
  <p:sldIdLst>
    <p:sldId id="256" r:id="rId2"/>
    <p:sldId id="279" r:id="rId3"/>
    <p:sldId id="281" r:id="rId4"/>
    <p:sldId id="282" r:id="rId5"/>
    <p:sldId id="284" r:id="rId6"/>
    <p:sldId id="285" r:id="rId7"/>
    <p:sldId id="286" r:id="rId8"/>
    <p:sldId id="287" r:id="rId9"/>
    <p:sldId id="288" r:id="rId10"/>
    <p:sldId id="299" r:id="rId11"/>
    <p:sldId id="300" r:id="rId12"/>
    <p:sldId id="291" r:id="rId13"/>
    <p:sldId id="292" r:id="rId14"/>
    <p:sldId id="293" r:id="rId15"/>
    <p:sldId id="294" r:id="rId16"/>
    <p:sldId id="295" r:id="rId17"/>
    <p:sldId id="296" r:id="rId18"/>
    <p:sldId id="297" r:id="rId19"/>
    <p:sldId id="29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591" autoAdjust="0"/>
  </p:normalViewPr>
  <p:slideViewPr>
    <p:cSldViewPr snapToGrid="0" snapToObjects="1">
      <p:cViewPr varScale="1">
        <p:scale>
          <a:sx n="105" d="100"/>
          <a:sy n="105" d="100"/>
        </p:scale>
        <p:origin x="498" y="78"/>
      </p:cViewPr>
      <p:guideLst>
        <p:guide orient="horz" pos="2160"/>
        <p:guide pos="2880"/>
      </p:guideLst>
    </p:cSldViewPr>
  </p:slideViewPr>
  <p:outlineViewPr>
    <p:cViewPr>
      <p:scale>
        <a:sx n="33" d="100"/>
        <a:sy n="33" d="100"/>
      </p:scale>
      <p:origin x="0" y="-41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10,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10, 2017</a:t>
            </a:fld>
            <a:endParaRPr lang="en-US" dirty="0"/>
          </a:p>
        </p:txBody>
      </p:sp>
      <p:sp>
        <p:nvSpPr>
          <p:cNvPr id="5" name="Footer Placeholder 4"/>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10,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10,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10,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680746"/>
            <a:ext cx="1226434" cy="833592"/>
          </a:xfrm>
          <a:prstGeom prst="rect">
            <a:avLst/>
          </a:prstGeom>
        </p:spPr>
      </p:pic>
      <p:pic>
        <p:nvPicPr>
          <p:cNvPr id="4" name="Figure" descr="U.S. HISTORY"/>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4690"/>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 Rule Britannia! The English Empire, 1660–1763</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2AEC6F7F-AFD2-450E-BB48-A45E84EF9ED8}"/>
              </a:ext>
            </a:extLst>
          </p:cNvPr>
          <p:cNvSpPr>
            <a:spLocks noGrp="1"/>
          </p:cNvSpPr>
          <p:nvPr>
            <p:ph type="title" idx="4294967295"/>
          </p:nvPr>
        </p:nvSpPr>
        <p:spPr>
          <a:xfrm>
            <a:off x="0" y="690286"/>
            <a:ext cx="9144000" cy="734641"/>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198CD613-C726-4CE0-8092-1B28498C87C2}"/>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1686 English guinea shows the logo of the Royal African Company, an elephant and castle, beneath a bust of King James II. The coins were commonly called guineas because most British gold came from Guinea in West Africa.</a:t>
            </a:r>
          </a:p>
        </p:txBody>
      </p:sp>
      <p:pic>
        <p:nvPicPr>
          <p:cNvPr id="9" name="Figure" descr="The front and back of an English guinea are shown. The front of the coin shows a bust of King James II with an elephant and castle logo beneath."/>
          <p:cNvPicPr>
            <a:picLocks noGrp="1" noChangeAspect="1"/>
          </p:cNvPicPr>
          <p:nvPr>
            <p:ph type="pic" sz="quarter" idx="13"/>
          </p:nvPr>
        </p:nvPicPr>
        <p:blipFill>
          <a:blip r:embed="rId2"/>
          <a:stretch>
            <a:fillRect/>
          </a:stretch>
        </p:blipFill>
        <p:spPr>
          <a:xfrm>
            <a:off x="1006442" y="1122386"/>
            <a:ext cx="6964426"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3146C4F1-D09F-43B1-BB48-EFE2333EA3EF}"/>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wake of a series of fires throughout New York City, rumors of a slave revolt led authorities to convict and execute thirty people, including thirteen black men who were publicly burned at the stake.</a:t>
            </a:r>
            <a:endParaRPr lang="en-US" sz="1600" dirty="0">
              <a:solidFill>
                <a:schemeClr val="tx1"/>
              </a:solidFill>
            </a:endParaRPr>
          </a:p>
        </p:txBody>
      </p:sp>
      <p:pic>
        <p:nvPicPr>
          <p:cNvPr id="9" name="Figure" descr="An illustration shows a black man tied to a stake with kindling aflame at his feet; white soldiers holding guns push back a watching crowd."/>
          <p:cNvPicPr>
            <a:picLocks noGrp="1" noChangeAspect="1"/>
          </p:cNvPicPr>
          <p:nvPr>
            <p:ph type="pic" sz="quarter" idx="13"/>
          </p:nvPr>
        </p:nvPicPr>
        <p:blipFill>
          <a:blip r:embed="rId2"/>
          <a:stretch>
            <a:fillRect/>
          </a:stretch>
        </p:blipFill>
        <p:spPr>
          <a:xfrm>
            <a:off x="2535826" y="1122386"/>
            <a:ext cx="390565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D821336-8413-4EE8-A2CB-7471ECC8EBBC}"/>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painted portrait shows William Byrd II posing with an elbow on a mantelpiece."/>
          <p:cNvPicPr>
            <a:picLocks noGrp="1" noChangeAspect="1"/>
          </p:cNvPicPr>
          <p:nvPr>
            <p:ph type="pic" sz="quarter" idx="13"/>
          </p:nvPr>
        </p:nvPicPr>
        <p:blipFill>
          <a:blip r:embed="rId2"/>
          <a:stretch>
            <a:fillRect/>
          </a:stretch>
        </p:blipFill>
        <p:spPr>
          <a:xfrm>
            <a:off x="4568364" y="1263525"/>
            <a:ext cx="3872835" cy="49453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This painting by Hans Hysing, ca. 1724, depicts William Byrd II. Byrd was a wealthy gentleman planter in Virginia and a member of the colonial gentry.</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4.11</a:t>
            </a:r>
          </a:p>
        </p:txBody>
      </p:sp>
    </p:spTree>
    <p:extLst>
      <p:ext uri="{BB962C8B-B14F-4D97-AF65-F5344CB8AC3E}">
        <p14:creationId xmlns:p14="http://schemas.microsoft.com/office/powerpoint/2010/main" val="179368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B33706AB-5A77-465F-824F-E94BC4ADC0F3}"/>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photograph shows the view down the stairway from the third floor of Westover Plantation, home of William Byrd II. What does this image suggest about the lifestyle of the inhabitants—masters and servants—of this house?</a:t>
            </a:r>
          </a:p>
        </p:txBody>
      </p:sp>
      <p:pic>
        <p:nvPicPr>
          <p:cNvPr id="9" name="Figure" descr="A photograph shows the view down the stairway from the third floor of Westover Plantation."/>
          <p:cNvPicPr>
            <a:picLocks noGrp="1" noChangeAspect="1"/>
          </p:cNvPicPr>
          <p:nvPr>
            <p:ph type="pic" sz="quarter" idx="13"/>
          </p:nvPr>
        </p:nvPicPr>
        <p:blipFill>
          <a:blip r:embed="rId2"/>
          <a:stretch>
            <a:fillRect/>
          </a:stretch>
        </p:blipFill>
        <p:spPr>
          <a:xfrm>
            <a:off x="1226941" y="1122386"/>
            <a:ext cx="6523429"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57553F2-A897-4C94-ADF8-97815BED9C03}"/>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image shows the frontispiece of </a:t>
            </a:r>
            <a:r>
              <a:rPr lang="en-US" sz="1600" i="1" dirty="0">
                <a:solidFill>
                  <a:schemeClr val="tx1"/>
                </a:solidFill>
              </a:rPr>
              <a:t>Sinners in the Hands of an Angry God, A Sermon Preached at Enfield, July 8, 1741 </a:t>
            </a:r>
            <a:r>
              <a:rPr lang="en-US" sz="1600" dirty="0">
                <a:solidFill>
                  <a:schemeClr val="tx1"/>
                </a:solidFill>
              </a:rPr>
              <a:t>by Jonathan Edwards. Edwards was an evangelical preacher who led a Protestant revival in New England. This was his most famous sermon, the text of which was reprinted often and distributed widely.</a:t>
            </a:r>
          </a:p>
        </p:txBody>
      </p:sp>
      <p:pic>
        <p:nvPicPr>
          <p:cNvPr id="6" name="Figure" descr="The frontispiece of Sinners in the Hands of an Angry God, A Sermon Preached at Enfield, July 8, 1741 is shown."/>
          <p:cNvPicPr>
            <a:picLocks noGrp="1" noChangeAspect="1"/>
          </p:cNvPicPr>
          <p:nvPr>
            <p:ph type="pic" sz="quarter" idx="13"/>
          </p:nvPr>
        </p:nvPicPr>
        <p:blipFill>
          <a:blip r:embed="rId2"/>
          <a:stretch>
            <a:fillRect/>
          </a:stretch>
        </p:blipFill>
        <p:spPr>
          <a:xfrm>
            <a:off x="986548" y="1231534"/>
            <a:ext cx="2973554" cy="5009295"/>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4.13</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4A5C319-C81F-4075-B88C-4432F6B5773F}"/>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In the 1774 portrait of George Whitefield by engraver Elisha Gallaudet (a), Whitefield appears with a gentle expression on his face. Although his hands are raised in exultation or entreaty, he does not look particularly roused or rousing. In the 1763 British political cartoon to the right, “Dr. Squintum’s Exaltation or the Reformation” (b), Whitefield’s hands are raised in a similar position, but there the similarities end.</a:t>
            </a:r>
          </a:p>
        </p:txBody>
      </p:sp>
      <p:pic>
        <p:nvPicPr>
          <p:cNvPr id="9" name="Figure" descr="Illustration (a) shows George Whitefield preaching, with his hands raised and a neutral facial expression. Cartoon (b) shows George Whitefield preaching, again with his hands raised, surrounded by men and women; he is flanked from above by an angel on one side, a devil on the other. In the surrounding crowd, groups of men seem to be lecturing or harassing people; for example, in the far right corner two men are overturning the table of a woman, perhaps a vendor of some sort. The title reads “Dr. Squintum’s Exaltation or the Reformation.”"/>
          <p:cNvPicPr>
            <a:picLocks noGrp="1" noChangeAspect="1"/>
          </p:cNvPicPr>
          <p:nvPr>
            <p:ph type="pic" sz="quarter" idx="13"/>
          </p:nvPr>
        </p:nvPicPr>
        <p:blipFill>
          <a:blip r:embed="rId2"/>
          <a:stretch>
            <a:fillRect/>
          </a:stretch>
        </p:blipFill>
        <p:spPr>
          <a:xfrm>
            <a:off x="1284365" y="1122386"/>
            <a:ext cx="6408580"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70519" y="196132"/>
            <a:ext cx="1226434" cy="833592"/>
          </a:xfrm>
          <a:prstGeom prst="rect">
            <a:avLst/>
          </a:prstGeom>
        </p:spPr>
      </p:pic>
      <p:sp>
        <p:nvSpPr>
          <p:cNvPr id="5" name="Figure Number"/>
          <p:cNvSpPr>
            <a:spLocks noGrp="1"/>
          </p:cNvSpPr>
          <p:nvPr>
            <p:ph type="title"/>
          </p:nvPr>
        </p:nvSpPr>
        <p:spPr/>
        <p:txBody>
          <a:bodyPr/>
          <a:lstStyle/>
          <a:p>
            <a:r>
              <a:rPr lang="en-US" dirty="0"/>
              <a:t>Figure 4.14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86812DA-C3FC-49B7-8D41-FFD8D250BA35}"/>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portrait of Benjamin Franklin is shown."/>
          <p:cNvPicPr>
            <a:picLocks noGrp="1" noChangeAspect="1"/>
          </p:cNvPicPr>
          <p:nvPr>
            <p:ph type="pic" sz="quarter" idx="13"/>
          </p:nvPr>
        </p:nvPicPr>
        <p:blipFill>
          <a:blip r:embed="rId2"/>
          <a:stretch>
            <a:fillRect/>
          </a:stretch>
        </p:blipFill>
        <p:spPr>
          <a:xfrm>
            <a:off x="4568364" y="1278421"/>
            <a:ext cx="3872835" cy="4915521"/>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In this 1748 portrait by Robert Feke, a forty-year-old Franklin wears a stylish British wig, as befitted a proud and loyal member of the British Empire.</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4.15</a:t>
            </a:r>
          </a:p>
        </p:txBody>
      </p:sp>
    </p:spTree>
    <p:extLst>
      <p:ext uri="{BB962C8B-B14F-4D97-AF65-F5344CB8AC3E}">
        <p14:creationId xmlns:p14="http://schemas.microsoft.com/office/powerpoint/2010/main" val="179368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F51039B3-70D7-4641-9E42-BFE02ED04B61}"/>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map shows the French and British armies’ movements during King William’s War, in which there was no clear victor.</a:t>
            </a:r>
          </a:p>
        </p:txBody>
      </p:sp>
      <p:pic>
        <p:nvPicPr>
          <p:cNvPr id="9" name="Figure" descr="A map shows the campaigns of King William’s War, as well as the French- and British-held areas, missions, forts, and settlements."/>
          <p:cNvPicPr>
            <a:picLocks noGrp="1" noChangeAspect="1"/>
          </p:cNvPicPr>
          <p:nvPr>
            <p:ph type="pic" sz="quarter" idx="13"/>
          </p:nvPr>
        </p:nvPicPr>
        <p:blipFill>
          <a:blip r:embed="rId2"/>
          <a:stretch>
            <a:fillRect/>
          </a:stretch>
        </p:blipFill>
        <p:spPr>
          <a:xfrm>
            <a:off x="2015779" y="1122386"/>
            <a:ext cx="4945752" cy="3500070"/>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4.16</a:t>
            </a:r>
          </a:p>
        </p:txBody>
      </p:sp>
    </p:spTree>
    <p:extLst>
      <p:ext uri="{BB962C8B-B14F-4D97-AF65-F5344CB8AC3E}">
        <p14:creationId xmlns:p14="http://schemas.microsoft.com/office/powerpoint/2010/main" val="103999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4DEF9BAF-8D46-435E-A968-9D572C8680ED}"/>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1747 painting by J. Stevens, </a:t>
            </a:r>
            <a:r>
              <a:rPr lang="en-US" sz="1600" i="1" dirty="0"/>
              <a:t>View of the landing of the New England forces in ye expedition against Cape Breton, </a:t>
            </a:r>
            <a:r>
              <a:rPr lang="en-US" sz="1600" dirty="0"/>
              <a:t>British forces land on the island of Cape Breton to capture Fort Louisbourg.</a:t>
            </a:r>
          </a:p>
        </p:txBody>
      </p:sp>
      <p:pic>
        <p:nvPicPr>
          <p:cNvPr id="9" name="Figure" descr="A painting shows British forces landing on the island of Cape Breton."/>
          <p:cNvPicPr>
            <a:picLocks noGrp="1" noChangeAspect="1"/>
          </p:cNvPicPr>
          <p:nvPr>
            <p:ph type="pic" sz="quarter" idx="13"/>
          </p:nvPr>
        </p:nvPicPr>
        <p:blipFill>
          <a:blip r:embed="rId2"/>
          <a:stretch>
            <a:fillRect/>
          </a:stretch>
        </p:blipFill>
        <p:spPr>
          <a:xfrm>
            <a:off x="2106408" y="1122386"/>
            <a:ext cx="476449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4.17</a:t>
            </a:r>
          </a:p>
        </p:txBody>
      </p:sp>
    </p:spTree>
    <p:extLst>
      <p:ext uri="{BB962C8B-B14F-4D97-AF65-F5344CB8AC3E}">
        <p14:creationId xmlns:p14="http://schemas.microsoft.com/office/powerpoint/2010/main" val="10399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AF1CDDC-5A9A-493E-8827-2C3C1200DB91}"/>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schematic map depicts the events of the French and Indian War. Note the scarcity of British victories.</a:t>
            </a:r>
          </a:p>
        </p:txBody>
      </p:sp>
      <p:pic>
        <p:nvPicPr>
          <p:cNvPr id="9" name="Figure" descr="A schematic map depicts the events of the French and Indian War, including troop movements, important battles, and French and British forts."/>
          <p:cNvPicPr>
            <a:picLocks noGrp="1" noChangeAspect="1"/>
          </p:cNvPicPr>
          <p:nvPr>
            <p:ph type="pic" sz="quarter" idx="13"/>
          </p:nvPr>
        </p:nvPicPr>
        <p:blipFill>
          <a:blip r:embed="rId2"/>
          <a:stretch>
            <a:fillRect/>
          </a:stretch>
        </p:blipFill>
        <p:spPr>
          <a:xfrm>
            <a:off x="2793671" y="1122386"/>
            <a:ext cx="3389969" cy="3500070"/>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A73068C9-B035-4DB1-A5E2-2695BC38F5E8}"/>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Isaac Royall and his family, seen here in a 1741 portrait by Robert Feke, moved to Medford, Massachusetts, from the West Indian island of Antigua, bringing their slaves with them. They were an affluent British colonial family, proud of their success and the success of the British Empire.</a:t>
            </a:r>
          </a:p>
        </p:txBody>
      </p:sp>
      <p:pic>
        <p:nvPicPr>
          <p:cNvPr id="9" name="Figure" descr="A painting depicts Isaac Royall with three women and a small child. Royall stands; the women are seated at his side. All are dressed formally in the fashion of the times, with the women in low-necked gowns with ruffled sleeves and Royall in a long coat and a white ruffled cravat."/>
          <p:cNvPicPr>
            <a:picLocks noGrp="1" noChangeAspect="1"/>
          </p:cNvPicPr>
          <p:nvPr>
            <p:ph type="pic" sz="quarter" idx="13"/>
          </p:nvPr>
        </p:nvPicPr>
        <p:blipFill>
          <a:blip r:embed="rId2"/>
          <a:stretch>
            <a:fillRect/>
          </a:stretch>
        </p:blipFill>
        <p:spPr>
          <a:xfrm>
            <a:off x="2102243" y="1122386"/>
            <a:ext cx="477282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E6FA2B96-B32F-45BE-A28F-B82AB208E714}"/>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660, Charles II ascends the English throne and the Restoration begins; a portrait of Charles II is shown. In 1681, William Penn founds Pennsylvania Colony; a portrait of William Penn is shown. In 1688–1689, the Glorious Revolution overthrows King James II; a portrait of King James II is shown. In 1689, the Bill of Rights establishes constitutional monarchy in England; the Bill of Rights is shown. In 1733, James Oglethorpe founds Georgia for the “worthy poor”; a portrait of James Oglethorpe is shown. In 1739, slaves revolt in the Stono Rebellion. In 1741, suspicious fires lead to the New York Conspiracy Trials. In 1754, the French and Indian War (Seven Years’ War) begins. In 1763, the Treaty of Paris eliminates New France."/>
          <p:cNvPicPr>
            <a:picLocks noGrp="1" noChangeAspect="1"/>
          </p:cNvPicPr>
          <p:nvPr>
            <p:ph type="pic" sz="quarter" idx="13"/>
          </p:nvPr>
        </p:nvPicPr>
        <p:blipFill>
          <a:blip r:embed="rId2"/>
          <a:stretch>
            <a:fillRect/>
          </a:stretch>
        </p:blipFill>
        <p:spPr>
          <a:xfrm>
            <a:off x="819226" y="1122386"/>
            <a:ext cx="7338858"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1AE25C0-C3AF-448E-883E-A104E4DF21B3}"/>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00" dirty="0"/>
              <a:t>The monarchy and Parliament fought for control of England during the seventeenth century. Though Oliver Cromwell (a), shown here in a 1656 portrait by Samuel Cooper, appeared to offer England a better mode of government, he assumed broad powers for himself and disregarded cherished English liberties established under Magna Carta in 1215. As a result, the English people welcomed Charles II (b) back to the throne in 1660. This portrait by John Michael Wright was painted ca. 1660–1665, soon after the new king gained the throne.</a:t>
            </a:r>
          </a:p>
        </p:txBody>
      </p:sp>
      <p:pic>
        <p:nvPicPr>
          <p:cNvPr id="9" name="Figure" descr="Painting (a) is a portrait of Oliver Cromwell. Painting (b) is a portrait of King Charles II."/>
          <p:cNvPicPr>
            <a:picLocks noGrp="1" noChangeAspect="1"/>
          </p:cNvPicPr>
          <p:nvPr>
            <p:ph type="pic" sz="quarter" idx="13"/>
          </p:nvPr>
        </p:nvPicPr>
        <p:blipFill>
          <a:blip r:embed="rId2"/>
          <a:stretch>
            <a:fillRect/>
          </a:stretch>
        </p:blipFill>
        <p:spPr>
          <a:xfrm>
            <a:off x="1796293" y="1122386"/>
            <a:ext cx="5384724"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97D9961C-31AD-44C3-B153-5B1ED51F3EF2}"/>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solidFill>
                  <a:schemeClr val="tx1"/>
                </a:solidFill>
              </a:rPr>
              <a:t>The port of colonial Charles Towne, depicted here on a 1733 map of North America, was the largest in the South and played a significant role in the Atlantic slave trade.</a:t>
            </a:r>
          </a:p>
        </p:txBody>
      </p:sp>
      <p:pic>
        <p:nvPicPr>
          <p:cNvPr id="9" name="Figure" descr="A colonial map shows the port of Charles Towne. Labels indicate the Cooper River, the Ashley River, and other features such as “Smith’s Quay” and “Watch house.”"/>
          <p:cNvPicPr>
            <a:picLocks noGrp="1" noChangeAspect="1"/>
          </p:cNvPicPr>
          <p:nvPr>
            <p:ph type="pic" sz="quarter" idx="13"/>
          </p:nvPr>
        </p:nvPicPr>
        <p:blipFill>
          <a:blip r:embed="rId2"/>
          <a:stretch>
            <a:fillRect/>
          </a:stretch>
        </p:blipFill>
        <p:spPr>
          <a:xfrm>
            <a:off x="2250905" y="1122386"/>
            <a:ext cx="4475500" cy="3500071"/>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38977F5E-15ED-45D9-83CB-AFB07C0DAA44}"/>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“View of New Amsterdam” (ca. 1665), a watercolor by Johannes Vingboons, was painted during the Anglo-Dutch wars of the 1660s and 1670s. New Amsterdam was officially reincorporated as New York City in 1664, but alternated under Dutch and English rule until 1674.</a:t>
            </a:r>
            <a:endParaRPr lang="en-US" sz="1600" dirty="0">
              <a:solidFill>
                <a:schemeClr val="tx1"/>
              </a:solidFill>
            </a:endParaRPr>
          </a:p>
        </p:txBody>
      </p:sp>
      <p:pic>
        <p:nvPicPr>
          <p:cNvPr id="9" name="Figure" descr="A watercolor shows New Amsterdam, with several ships in its surrounding waters."/>
          <p:cNvPicPr>
            <a:picLocks noGrp="1" noChangeAspect="1"/>
          </p:cNvPicPr>
          <p:nvPr>
            <p:ph type="pic" sz="quarter" idx="13"/>
          </p:nvPr>
        </p:nvPicPr>
        <p:blipFill>
          <a:blip r:embed="rId2"/>
          <a:stretch>
            <a:fillRect/>
          </a:stretch>
        </p:blipFill>
        <p:spPr>
          <a:xfrm>
            <a:off x="2349113" y="1402172"/>
            <a:ext cx="4279083" cy="2940498"/>
          </a:xfrm>
        </p:spPr>
      </p:pic>
      <p:pic>
        <p:nvPicPr>
          <p:cNvPr id="6"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4.5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3F1F92F-F0BD-4383-8A96-93B65EAE0448}"/>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Charles II granted William Penn the land that eventually became the Commonwealth of Pennsylvania in order to settle a debt the English crown owed to Penn’s father.</a:t>
            </a:r>
          </a:p>
        </p:txBody>
      </p:sp>
      <p:pic>
        <p:nvPicPr>
          <p:cNvPr id="6" name="Figure" descr="A portrait of William Penn is shown."/>
          <p:cNvPicPr>
            <a:picLocks noGrp="1" noChangeAspect="1"/>
          </p:cNvPicPr>
          <p:nvPr>
            <p:ph type="pic" sz="quarter" idx="13"/>
          </p:nvPr>
        </p:nvPicPr>
        <p:blipFill>
          <a:blip r:embed="rId2"/>
          <a:stretch>
            <a:fillRect/>
          </a:stretch>
        </p:blipFill>
        <p:spPr>
          <a:xfrm>
            <a:off x="457200" y="1231534"/>
            <a:ext cx="4032250" cy="5009295"/>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4.6</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5CA4AF1F-8D85-4F08-9E97-6377674BBFB1}"/>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6" name="Figure" descr="A portrait of James II is shown."/>
          <p:cNvPicPr>
            <a:picLocks noGrp="1" noChangeAspect="1"/>
          </p:cNvPicPr>
          <p:nvPr>
            <p:ph type="pic" sz="quarter" idx="13"/>
          </p:nvPr>
        </p:nvPicPr>
        <p:blipFill>
          <a:blip r:embed="rId2"/>
          <a:stretch>
            <a:fillRect/>
          </a:stretch>
        </p:blipFill>
        <p:spPr>
          <a:xfrm>
            <a:off x="4489450" y="1263525"/>
            <a:ext cx="4030663" cy="49453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James II (shown here in a painting ca. 1690) worked to centralize the English government. The Catholic king of France, Louis XIV, provided a template for James’s policies.</a:t>
            </a:r>
          </a:p>
        </p:txBody>
      </p:sp>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4.7</a:t>
            </a:r>
          </a:p>
        </p:txBody>
      </p:sp>
    </p:spTree>
    <p:extLst>
      <p:ext uri="{BB962C8B-B14F-4D97-AF65-F5344CB8AC3E}">
        <p14:creationId xmlns:p14="http://schemas.microsoft.com/office/powerpoint/2010/main" val="179368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sclaimer">
            <a:extLst>
              <a:ext uri="{FF2B5EF4-FFF2-40B4-BE49-F238E27FC236}">
                <a16:creationId xmlns:a16="http://schemas.microsoft.com/office/drawing/2014/main" id="{696D14D9-BAA7-4FAA-9952-0FD3A879D3A7}"/>
              </a:ext>
            </a:extLst>
          </p:cNvPr>
          <p:cNvSpPr>
            <a:spLocks noGrp="1"/>
          </p:cNvSpPr>
          <p:nvPr>
            <p:ph type="ftr" sz="quarter" idx="11"/>
          </p:nvPr>
        </p:nvSpPr>
        <p:spPr>
          <a:xfrm>
            <a:off x="457199" y="6492875"/>
            <a:ext cx="7815129"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broadside, signed by several citizens, demands the surrender of Sir Edmund (spelled here “Edmond”) Andros, James II’s hand-picked leader of the Dominion of New England.</a:t>
            </a:r>
          </a:p>
        </p:txBody>
      </p:sp>
      <p:pic>
        <p:nvPicPr>
          <p:cNvPr id="6" name="Figure" descr="A broadside demanding the surrender of Sir Edmund Andros, with fifteen signatures at bottom, is shown."/>
          <p:cNvPicPr>
            <a:picLocks noGrp="1" noChangeAspect="1"/>
          </p:cNvPicPr>
          <p:nvPr>
            <p:ph type="pic" sz="quarter" idx="13"/>
          </p:nvPr>
        </p:nvPicPr>
        <p:blipFill>
          <a:blip r:embed="rId2"/>
          <a:stretch>
            <a:fillRect/>
          </a:stretch>
        </p:blipFill>
        <p:spPr>
          <a:xfrm>
            <a:off x="841224" y="1231534"/>
            <a:ext cx="3264202" cy="5009295"/>
          </a:xfrm>
        </p:spPr>
      </p:pic>
      <p:pic>
        <p:nvPicPr>
          <p:cNvPr id="7"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4.8</a:t>
            </a:r>
            <a:endParaRPr lang="en-US" sz="2400" dirty="0">
              <a:solidFill>
                <a:srgbClr val="6CB255"/>
              </a:solidFill>
            </a:endParaRPr>
          </a:p>
        </p:txBody>
      </p:sp>
    </p:spTree>
    <p:extLst>
      <p:ext uri="{BB962C8B-B14F-4D97-AF65-F5344CB8AC3E}">
        <p14:creationId xmlns:p14="http://schemas.microsoft.com/office/powerpoint/2010/main" val="3285096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TotalTime>
  <Words>1823</Words>
  <Application>Microsoft Office PowerPoint</Application>
  <PresentationFormat>On-screen Show (4:3)</PresentationFormat>
  <Paragraphs>56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U.S. HISTORY</vt:lpstr>
      <vt:lpstr>Figure 4.1</vt:lpstr>
      <vt:lpstr>Figure 4.2</vt:lpstr>
      <vt:lpstr>Figure 4.3</vt:lpstr>
      <vt:lpstr>Figure 4.4</vt:lpstr>
      <vt:lpstr>Figure 4.5</vt:lpstr>
      <vt:lpstr>Figure 4.6</vt:lpstr>
      <vt:lpstr>Figure 4.7</vt:lpstr>
      <vt:lpstr>Figure 4.8</vt:lpstr>
      <vt:lpstr>Figure 4.9</vt:lpstr>
      <vt:lpstr>Figure 4.10</vt:lpstr>
      <vt:lpstr>Figure 4.11</vt:lpstr>
      <vt:lpstr>Figure 4.12</vt:lpstr>
      <vt:lpstr>Figure 4.13</vt:lpstr>
      <vt:lpstr>Figure 4.14</vt:lpstr>
      <vt:lpstr>Figure 4.15</vt:lpstr>
      <vt:lpstr>Figure 4.16</vt:lpstr>
      <vt:lpstr>Figure 4.17</vt:lpstr>
      <vt:lpstr>Figure 4.18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4 - Rule Britannia! The English Empire, 1660–1763</dc:title>
  <dc:creator>Spuddy McSpare</dc:creator>
  <cp:lastModifiedBy>Conversion_07</cp:lastModifiedBy>
  <cp:revision>72</cp:revision>
  <dcterms:created xsi:type="dcterms:W3CDTF">2012-06-04T02:13:36Z</dcterms:created>
  <dcterms:modified xsi:type="dcterms:W3CDTF">2017-09-10T15:51:50Z</dcterms:modified>
</cp:coreProperties>
</file>