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138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labtraining" TargetMode="External"/><Relationship Id="rId7" Type="http://schemas.openxmlformats.org/officeDocument/2006/relationships/hyperlink" Target="https://commons.wikimedia.org/" TargetMode="External"/><Relationship Id="rId2" Type="http://schemas.openxmlformats.org/officeDocument/2006/relationships/hyperlink" Target="https://www.cdc.gov/antibiotic-u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.int/news-room/fact-sheets/detail/antimicrobial-resistance" TargetMode="External"/><Relationship Id="rId5" Type="http://schemas.openxmlformats.org/officeDocument/2006/relationships/hyperlink" Target="https://openstax.org/details/books/microbiology" TargetMode="External"/><Relationship Id="rId4" Type="http://schemas.openxmlformats.org/officeDocument/2006/relationships/hyperlink" Target="https://open.oregonstate.education/microbiology/part/chapter-10-antimicrobial-drug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8: </a:t>
            </a:r>
            <a:r>
              <a:rPr dirty="0"/>
              <a:t>Antimicrobial Drugs</a:t>
            </a:r>
          </a:p>
        </p:txBody>
      </p:sp>
      <p:pic>
        <p:nvPicPr>
          <p:cNvPr id="1026" name="Picture 2" descr="https://www.bing.com/th/id/OIP.1EI16_W8qbijxGQNgDIxxQHaE8?w=276&amp;h=211&amp;c=8&amp;rs=1&amp;qlt=90&amp;o=6&amp;pid=3.1&amp;rm=2">
            <a:extLst>
              <a:ext uri="{FF2B5EF4-FFF2-40B4-BE49-F238E27FC236}">
                <a16:creationId xmlns:a16="http://schemas.microsoft.com/office/drawing/2014/main" id="{F5F9FFE8-A26B-4A81-84C7-8EF95A511F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95" y="1422229"/>
            <a:ext cx="5943621" cy="45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Mechanisms of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Cell wall</a:t>
            </a:r>
          </a:p>
          <a:p>
            <a:r>
              <a:t>Protein synthesis</a:t>
            </a:r>
          </a:p>
          <a:p>
            <a:r>
              <a:t>Nucleic acids</a:t>
            </a:r>
          </a:p>
          <a:p>
            <a:r>
              <a:t>Membranes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CE182B-7F88-42B2-B064-F719CA669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954" y="3083046"/>
            <a:ext cx="6052046" cy="37749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879E6F-349D-459D-9456-9475659351A2}"/>
              </a:ext>
            </a:extLst>
          </p:cNvPr>
          <p:cNvSpPr txBox="1"/>
          <p:nvPr/>
        </p:nvSpPr>
        <p:spPr>
          <a:xfrm>
            <a:off x="3777521" y="2411170"/>
            <a:ext cx="523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Major antimicrobial targets include cell wall synthesis, protein synthesis, nucleic acids, and membranes.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Cell Wall Inhibitors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86E1DC-25C7-4D2F-B095-0A381282C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40856"/>
            <a:ext cx="4040188" cy="639762"/>
          </a:xfrm>
        </p:spPr>
        <p:txBody>
          <a:bodyPr/>
          <a:lstStyle/>
          <a:p>
            <a:r>
              <a:rPr lang="en-US" dirty="0"/>
              <a:t>Beta-lactams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Beta-lactam antibiotics inhibit peptidoglycan cross-linking, weakening the bacterial cell wall.</a:t>
            </a:r>
          </a:p>
          <a:p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0943A6-FCD5-41AB-AB55-5B03D696E5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Vancomycin</a:t>
            </a:r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CBDD0B6-7184-45AC-8CDC-D4C0AAD8DDB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325104" y="2288073"/>
            <a:ext cx="4824069" cy="3618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75FAC8-54BD-484A-9327-438E3361D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30" y="3923951"/>
            <a:ext cx="4383088" cy="27978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Protein Synthesis 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Aminoglycosides</a:t>
            </a:r>
          </a:p>
          <a:p>
            <a:r>
              <a:t>Tetracyclines</a:t>
            </a:r>
          </a:p>
          <a:p>
            <a:r>
              <a:t>Macrolides</a:t>
            </a:r>
          </a:p>
        </p:txBody>
      </p:sp>
      <p:pic>
        <p:nvPicPr>
          <p:cNvPr id="3074" name="Picture 2" descr="ribosomal_antibiotics [TUSOM | Pharmwiki]">
            <a:extLst>
              <a:ext uri="{FF2B5EF4-FFF2-40B4-BE49-F238E27FC236}">
                <a16:creationId xmlns:a16="http://schemas.microsoft.com/office/drawing/2014/main" id="{051CE4D1-46BF-4686-A61D-C628DFB5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748" y="2574560"/>
            <a:ext cx="4949252" cy="371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CC4219-2148-45B0-B4C6-5B3D88A71277}"/>
              </a:ext>
            </a:extLst>
          </p:cNvPr>
          <p:cNvSpPr txBox="1"/>
          <p:nvPr/>
        </p:nvSpPr>
        <p:spPr>
          <a:xfrm>
            <a:off x="3942413" y="1600200"/>
            <a:ext cx="4439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Protein synthesis inhibitors target bacterial ribosomes, disrupting translation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Membrane Disruptors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Polymyxins</a:t>
            </a:r>
          </a:p>
        </p:txBody>
      </p:sp>
      <p:pic>
        <p:nvPicPr>
          <p:cNvPr id="4098" name="Picture 2" descr="How Do Antibiotics Affect Plasma Membrane Function?">
            <a:extLst>
              <a:ext uri="{FF2B5EF4-FFF2-40B4-BE49-F238E27FC236}">
                <a16:creationId xmlns:a16="http://schemas.microsoft.com/office/drawing/2014/main" id="{90028121-7AC3-406D-ADB3-541090308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11" y="3851275"/>
            <a:ext cx="76200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86F768-10DF-45A2-91FD-C478BE9918DE}"/>
              </a:ext>
            </a:extLst>
          </p:cNvPr>
          <p:cNvSpPr txBox="1"/>
          <p:nvPr/>
        </p:nvSpPr>
        <p:spPr>
          <a:xfrm>
            <a:off x="457200" y="333342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antimicrobials disrupt bacterial membranes, leading to leakage and cell death.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Nucleic Acid 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Fluoroquinolones</a:t>
            </a:r>
          </a:p>
          <a:p>
            <a:r>
              <a:t>Rifamycins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C28B13-84BF-42EF-A2CE-2CE9B28A2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021" y="2230069"/>
            <a:ext cx="5727023" cy="4089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9522C0-BF9A-4028-A6C5-95E70FDCD546}"/>
              </a:ext>
            </a:extLst>
          </p:cNvPr>
          <p:cNvSpPr txBox="1"/>
          <p:nvPr/>
        </p:nvSpPr>
        <p:spPr>
          <a:xfrm>
            <a:off x="149900" y="5459147"/>
            <a:ext cx="2863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Fluoroquinolones inhibit DNA gyrase, preventing DNA replication.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Antimetabolites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Sulfonamides</a:t>
            </a:r>
          </a:p>
          <a:p>
            <a:r>
              <a:t>Trimethoprim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22186B-CFC9-4738-BF1F-666AA38B5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534" y="1903751"/>
            <a:ext cx="3729266" cy="48493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599555-66CA-40B7-9366-1C331D6ED52F}"/>
              </a:ext>
            </a:extLst>
          </p:cNvPr>
          <p:cNvSpPr txBox="1"/>
          <p:nvPr/>
        </p:nvSpPr>
        <p:spPr>
          <a:xfrm>
            <a:off x="734518" y="3863180"/>
            <a:ext cx="3837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Antimetabolites interfere with metabolic pathways such as folic acid synthesis.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54643" cy="1143000"/>
          </a:xfrm>
        </p:spPr>
        <p:txBody>
          <a:bodyPr>
            <a:normAutofit/>
          </a:bodyPr>
          <a:lstStyle/>
          <a:p>
            <a:r>
              <a:rPr dirty="0"/>
              <a:t>Antifungal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Target ergosterol</a:t>
            </a:r>
          </a:p>
          <a:p>
            <a:r>
              <a:rPr dirty="0"/>
              <a:t>Cell membranes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1B536-709C-4540-9A2D-0D6BDEDBD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488" y="0"/>
            <a:ext cx="362518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928018-3DB9-4D76-8892-BD78CAC77EF5}"/>
              </a:ext>
            </a:extLst>
          </p:cNvPr>
          <p:cNvSpPr txBox="1"/>
          <p:nvPr/>
        </p:nvSpPr>
        <p:spPr>
          <a:xfrm>
            <a:off x="734519" y="5257800"/>
            <a:ext cx="479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Antifungal drugs often target ergosterol, a key component of fungal cell membranes.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Antiprotozoal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Target DNA or metabolism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22089-D224-4225-8843-8EDCC43A034D}"/>
              </a:ext>
            </a:extLst>
          </p:cNvPr>
          <p:cNvSpPr txBox="1"/>
          <p:nvPr/>
        </p:nvSpPr>
        <p:spPr>
          <a:xfrm>
            <a:off x="1514007" y="5036695"/>
            <a:ext cx="3057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Antiprotozoal drugs interfere with DNA synthesis or metabolic pathways.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610F22-A4F1-459F-8CC6-8B20D84B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69697"/>
            <a:ext cx="4114800" cy="43953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Antihelminthic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Disrupt neuromuscular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873951-11EE-4569-868D-C65875F33681}"/>
              </a:ext>
            </a:extLst>
          </p:cNvPr>
          <p:cNvSpPr txBox="1"/>
          <p:nvPr/>
        </p:nvSpPr>
        <p:spPr>
          <a:xfrm>
            <a:off x="192636" y="5145980"/>
            <a:ext cx="2368445" cy="1208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Antihelminthic</a:t>
            </a:r>
            <a:r>
              <a:rPr lang="en-US" dirty="0"/>
              <a:t> drugs disrupt neuromuscular or metabolic processes in parasitic worms.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F4600F-41BB-4C4D-8669-13D95FE9D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300" y="2383436"/>
            <a:ext cx="6187064" cy="41999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Drug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Microbial survival mechanisms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895E9-85A5-4CE9-B452-93E6CE4F0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66" y="3117954"/>
            <a:ext cx="5815034" cy="31907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E5DB3B-D08B-4A6B-8954-8922EA3457CF}"/>
              </a:ext>
            </a:extLst>
          </p:cNvPr>
          <p:cNvSpPr txBox="1"/>
          <p:nvPr/>
        </p:nvSpPr>
        <p:spPr>
          <a:xfrm>
            <a:off x="0" y="5257800"/>
            <a:ext cx="346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Microorganisms develop resistance through enzyme production, target modification, and efflux pumps.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Define antimicrobial drugs</a:t>
            </a:r>
          </a:p>
          <a:p>
            <a:r>
              <a:t>Explain mechanisms of action</a:t>
            </a:r>
          </a:p>
          <a:p>
            <a:r>
              <a:t>Describe resistance and testing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Mechanisms of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Drug inactivation</a:t>
            </a:r>
          </a:p>
          <a:p>
            <a:r>
              <a:t>Target modification</a:t>
            </a:r>
          </a:p>
          <a:p>
            <a:r>
              <a:t>Efflux pumps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Examples of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Beta-lactamase</a:t>
            </a:r>
          </a:p>
          <a:p>
            <a:r>
              <a:t>MRSA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2AFE3E-3E1A-4EDB-90CA-2D429CDF1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454" y="2718546"/>
            <a:ext cx="5156616" cy="386481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Testing Effectiveness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Disk diffusion</a:t>
            </a:r>
          </a:p>
          <a:p>
            <a:r>
              <a:t>MIC</a:t>
            </a:r>
          </a:p>
          <a:p>
            <a:r>
              <a:t>MBC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Kirby-Bauer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Zones of inhibition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50ED4A-C87B-46DA-88CF-7C62E976F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426" y="2288598"/>
            <a:ext cx="6745574" cy="3539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D70A31-5D77-40B1-A2AF-084FA0AB519C}"/>
              </a:ext>
            </a:extLst>
          </p:cNvPr>
          <p:cNvSpPr txBox="1"/>
          <p:nvPr/>
        </p:nvSpPr>
        <p:spPr>
          <a:xfrm>
            <a:off x="69330" y="5775406"/>
            <a:ext cx="804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Kirby–Bauer disk diffusion test measures antimicrobial susceptibility.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MIC and MBC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Lowest inhibitory and killing doses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CA18AE-130B-4E19-BFD7-62CDD4087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806" y="2554288"/>
            <a:ext cx="4762500" cy="3571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332840-EAA8-43FE-838B-878E78950E25}"/>
              </a:ext>
            </a:extLst>
          </p:cNvPr>
          <p:cNvSpPr txBox="1"/>
          <p:nvPr/>
        </p:nvSpPr>
        <p:spPr>
          <a:xfrm>
            <a:off x="614597" y="598555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Minimum inhibitory concentration (MIC) and minimum bactericidal concentration (MBC) guide clinical treatment.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Drug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Natural products</a:t>
            </a:r>
          </a:p>
          <a:p>
            <a:r>
              <a:t>Synthetic drugs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Antimicrobial Stewardship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Responsible drug 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9AA1A8-0F09-42D3-9AFE-AA48A0902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45259"/>
            <a:ext cx="4261473" cy="5438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D1299E-4730-4C6F-9957-DAC860BC5EB6}"/>
              </a:ext>
            </a:extLst>
          </p:cNvPr>
          <p:cNvSpPr txBox="1"/>
          <p:nvPr/>
        </p:nvSpPr>
        <p:spPr>
          <a:xfrm>
            <a:off x="457200" y="5445355"/>
            <a:ext cx="3968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Antimicrobial stewardship promotes responsible drug use to reduce resistance.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Public Health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Global resistance threat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94335-D316-4D25-85A6-DDB54F89A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002" y="2267262"/>
            <a:ext cx="4530777" cy="45307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F68453-27B8-49DC-9F51-EDBE6D8C95ED}"/>
              </a:ext>
            </a:extLst>
          </p:cNvPr>
          <p:cNvSpPr txBox="1"/>
          <p:nvPr/>
        </p:nvSpPr>
        <p:spPr>
          <a:xfrm>
            <a:off x="571500" y="5537573"/>
            <a:ext cx="350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Antimicrobial resistance is a growing global public health threat.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Antimicrobials save lives</a:t>
            </a:r>
          </a:p>
          <a:p>
            <a:r>
              <a:t>Resistance is rising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AB73F-6D19-429C-9D15-8468DB27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9E2B3-3C4D-469E-836D-FB76F788D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Centers for Disease Control and Prevention. (n.d.). Antimicrobial stewardship [Infographic]. </a:t>
            </a:r>
            <a:r>
              <a:rPr lang="en-US" dirty="0">
                <a:hlinkClick r:id="rId2"/>
              </a:rPr>
              <a:t>https://www.cdc.gov/antibiotic-use</a:t>
            </a:r>
            <a:endParaRPr lang="en-US" dirty="0"/>
          </a:p>
          <a:p>
            <a:r>
              <a:rPr lang="en-US" dirty="0"/>
              <a:t>Centers for Disease Control and Prevention. (n.d.). Kirby–Bauer disk diffusion susceptibility test [Photograph]. </a:t>
            </a:r>
            <a:r>
              <a:rPr lang="en-US" dirty="0">
                <a:hlinkClick r:id="rId3"/>
              </a:rPr>
              <a:t>https://www.cdc.gov/labtraining</a:t>
            </a:r>
            <a:endParaRPr lang="en-US" dirty="0"/>
          </a:p>
          <a:p>
            <a:r>
              <a:rPr lang="en-US" dirty="0"/>
              <a:t>Open Oregon State University. (n.d.). Chapter 10: Antimicrobial drugs. In Allied health microbiology. </a:t>
            </a:r>
            <a:r>
              <a:rPr lang="en-US" dirty="0">
                <a:hlinkClick r:id="rId4"/>
              </a:rPr>
              <a:t>https://open.oregonstate.education/microbiology/part/chapter-10-antimicrobial-drugs/</a:t>
            </a:r>
            <a:endParaRPr lang="en-US" dirty="0"/>
          </a:p>
          <a:p>
            <a:r>
              <a:rPr lang="en-US" dirty="0"/>
              <a:t>OpenStax. (2018). Antimicrobial drug mechanisms of action [Diagram]. In Microbiology. Rice University. </a:t>
            </a:r>
            <a:r>
              <a:rPr lang="en-US" dirty="0">
                <a:hlinkClick r:id="rId5"/>
              </a:rPr>
              <a:t>https://openstax.org/details/books/microbiology</a:t>
            </a:r>
            <a:endParaRPr lang="en-US" dirty="0"/>
          </a:p>
          <a:p>
            <a:r>
              <a:rPr lang="en-US" dirty="0"/>
              <a:t>OpenStax. (2018). Selective toxicity of antimicrobial drugs [Diagram]. In Microbiology. Rice University. </a:t>
            </a:r>
            <a:r>
              <a:rPr lang="en-US" dirty="0">
                <a:hlinkClick r:id="rId5"/>
              </a:rPr>
              <a:t>https://openstax.org/details/books/microbiology</a:t>
            </a:r>
            <a:endParaRPr lang="en-US" dirty="0"/>
          </a:p>
          <a:p>
            <a:r>
              <a:rPr lang="en-US" dirty="0"/>
              <a:t>OpenStax. (2018). Spectrum of antimicrobial activity [Diagram]. In Microbiology. Rice University. </a:t>
            </a:r>
            <a:r>
              <a:rPr lang="en-US" dirty="0">
                <a:hlinkClick r:id="rId5"/>
              </a:rPr>
              <a:t>https://openstax.org/details/books/microbiology</a:t>
            </a:r>
            <a:endParaRPr lang="en-US" dirty="0"/>
          </a:p>
          <a:p>
            <a:r>
              <a:rPr lang="en-US" dirty="0"/>
              <a:t>OpenStax. (2018). Mechanisms of antimicrobial resistance [Diagram]. In Microbiology. Rice University. </a:t>
            </a:r>
            <a:r>
              <a:rPr lang="en-US" dirty="0">
                <a:hlinkClick r:id="rId5"/>
              </a:rPr>
              <a:t>https://openstax.org/details/books/microbiology</a:t>
            </a:r>
            <a:endParaRPr lang="en-US" dirty="0"/>
          </a:p>
          <a:p>
            <a:r>
              <a:rPr lang="en-US" dirty="0"/>
              <a:t>World Health Organization. (n.d.). Antimicrobial resistance [Infographic]. </a:t>
            </a:r>
            <a:r>
              <a:rPr lang="en-US" dirty="0">
                <a:hlinkClick r:id="rId6"/>
              </a:rPr>
              <a:t>https://www.who.int/news-room/fact-sheets/detail/antimicrobial-resistance</a:t>
            </a:r>
            <a:endParaRPr lang="en-US" dirty="0"/>
          </a:p>
          <a:p>
            <a:r>
              <a:rPr lang="en-US" dirty="0"/>
              <a:t>Wikimedia Commons contributors. (n.d.). Bacteriostatic versus bactericidal antibiotics [Diagram]. </a:t>
            </a:r>
            <a:r>
              <a:rPr lang="en-US" dirty="0">
                <a:hlinkClick r:id="rId7"/>
              </a:rPr>
              <a:t>https://commons.wikimedia.org</a:t>
            </a:r>
            <a:endParaRPr lang="en-US" dirty="0"/>
          </a:p>
          <a:p>
            <a:r>
              <a:rPr lang="en-US" dirty="0"/>
              <a:t>Wikimedia Commons contributors. (n.d.). Beta-lactam antibiotic mechanism of action [Diagram]. </a:t>
            </a:r>
            <a:r>
              <a:rPr lang="en-US" dirty="0">
                <a:hlinkClick r:id="rId7"/>
              </a:rPr>
              <a:t>https://commons.wikimedia.org</a:t>
            </a:r>
            <a:endParaRPr lang="en-US" dirty="0"/>
          </a:p>
          <a:p>
            <a:r>
              <a:rPr lang="en-US" dirty="0"/>
              <a:t>Wikimedia Commons contributors. (n.d.). Protein synthesis inhibitors targeting bacterial ribosomes [Diagram]. https://commons.wikimedia.orgWikimedia Commons contributors. (n.d.). DNA gyrase inhibition by fluoroquinolones [Diagram]. </a:t>
            </a:r>
            <a:r>
              <a:rPr lang="en-US" dirty="0">
                <a:hlinkClick r:id="rId7"/>
              </a:rPr>
              <a:t>https://commons.wikimedia.org</a:t>
            </a:r>
            <a:endParaRPr lang="en-US" dirty="0"/>
          </a:p>
          <a:p>
            <a:r>
              <a:rPr lang="en-US" dirty="0"/>
              <a:t>Wikimedia Commons contributors. (n.d.). Folic acid synthesis inhibition by sulfonamides [Diagram]. </a:t>
            </a:r>
            <a:r>
              <a:rPr lang="en-US" dirty="0">
                <a:hlinkClick r:id="rId7"/>
              </a:rPr>
              <a:t>https://commons.wikimedia.org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787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Are Antimicrobial Drugs?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Agents that kill or inhibit microorganisms</a:t>
            </a:r>
          </a:p>
          <a:p>
            <a:r>
              <a:t>Used to treat infections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E95369-A105-4A67-B529-D31986E8C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468" y="2672071"/>
            <a:ext cx="4519691" cy="41859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7C2048-3ECA-40B0-9EAD-B42D323FE72E}"/>
              </a:ext>
            </a:extLst>
          </p:cNvPr>
          <p:cNvSpPr txBox="1"/>
          <p:nvPr/>
        </p:nvSpPr>
        <p:spPr>
          <a:xfrm>
            <a:off x="457200" y="5719991"/>
            <a:ext cx="3387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Antimicrobial drugs inhibit or kill microorganisms while minimizing harm to the host.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Antimicrobial vs Antibiotic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Antimicrobial: broad term</a:t>
            </a:r>
          </a:p>
          <a:p>
            <a:r>
              <a:t>Antibiotic: naturally produced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Historical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Paul Ehrlich</a:t>
            </a:r>
          </a:p>
          <a:p>
            <a:r>
              <a:t>Penicillin discovery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Selective 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Targets microbes, not host cells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BD11D9-9399-4F75-B1AB-6ED742FD3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985" y="2548822"/>
            <a:ext cx="5936104" cy="3830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2B80C7-13CA-4E24-AAF1-F3AEAAC766E6}"/>
              </a:ext>
            </a:extLst>
          </p:cNvPr>
          <p:cNvSpPr txBox="1"/>
          <p:nvPr/>
        </p:nvSpPr>
        <p:spPr>
          <a:xfrm>
            <a:off x="269823" y="4831397"/>
            <a:ext cx="28031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Selective toxicity allows antimicrobial drugs to target microbial structures or pathways not found in human cells.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dirty="0"/>
              <a:t>Bacteriostatic vs Bactericidal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0642" cy="4525963"/>
          </a:xfrm>
        </p:spPr>
        <p:txBody>
          <a:bodyPr/>
          <a:lstStyle/>
          <a:p>
            <a:r>
              <a:rPr dirty="0"/>
              <a:t>Inhibit growth vs kill cells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449A0-0B85-4DF2-AD26-D56FA62DC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842" y="0"/>
            <a:ext cx="388895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CD7E12-E099-4AA1-8E9E-0E7D6FDA1170}"/>
              </a:ext>
            </a:extLst>
          </p:cNvPr>
          <p:cNvSpPr txBox="1"/>
          <p:nvPr/>
        </p:nvSpPr>
        <p:spPr>
          <a:xfrm>
            <a:off x="307298" y="5427519"/>
            <a:ext cx="4264702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Bacteriostatic drugs inhibit bacterial growth, whereas bactericidal drugs kill bacterial cells.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Spectrum of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Narrow vs broad spectrum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540EE-275C-40F5-A563-A65FA6957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891" y="2308169"/>
            <a:ext cx="6415789" cy="4491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F18191-2BF3-43EF-ACFD-877FB19D63D3}"/>
              </a:ext>
            </a:extLst>
          </p:cNvPr>
          <p:cNvSpPr txBox="1"/>
          <p:nvPr/>
        </p:nvSpPr>
        <p:spPr>
          <a:xfrm>
            <a:off x="2450891" y="5652306"/>
            <a:ext cx="6415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Broad-spectrum antimicrobials act against many bacterial species, while narrow-spectrum drugs target specific groups.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Superinfections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Loss of normal microbiota</a:t>
            </a:r>
          </a:p>
        </p:txBody>
      </p:sp>
      <p:pic>
        <p:nvPicPr>
          <p:cNvPr id="2050" name="Picture 2" descr="14.2: Fundamentals of Antimicrobial Therapy - Biology LibreTexts">
            <a:extLst>
              <a:ext uri="{FF2B5EF4-FFF2-40B4-BE49-F238E27FC236}">
                <a16:creationId xmlns:a16="http://schemas.microsoft.com/office/drawing/2014/main" id="{186F509A-AA16-4DB5-B55E-A92FE53E1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40" y="3828256"/>
            <a:ext cx="9144000" cy="28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41FB90-9691-4895-B10E-8BCD7056E45B}"/>
              </a:ext>
            </a:extLst>
          </p:cNvPr>
          <p:cNvSpPr txBox="1"/>
          <p:nvPr/>
        </p:nvSpPr>
        <p:spPr>
          <a:xfrm>
            <a:off x="284813" y="2803161"/>
            <a:ext cx="8401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Superinfections occur when normal microbiota are disrupted, allowing opportunistic pathogens to grow.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789</Words>
  <Application>Microsoft Office PowerPoint</Application>
  <PresentationFormat>On-screen Show (4:3)</PresentationFormat>
  <Paragraphs>108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Chapter 8: Antimicrobial Drugs</vt:lpstr>
      <vt:lpstr>Learning Objectives</vt:lpstr>
      <vt:lpstr>What Are Antimicrobial Drugs?</vt:lpstr>
      <vt:lpstr>Antimicrobial vs Antibiotic</vt:lpstr>
      <vt:lpstr>Historical Background</vt:lpstr>
      <vt:lpstr>Selective Toxicity</vt:lpstr>
      <vt:lpstr>Bacteriostatic vs Bactericidal</vt:lpstr>
      <vt:lpstr>Spectrum of Activity</vt:lpstr>
      <vt:lpstr>Superinfections</vt:lpstr>
      <vt:lpstr>Mechanisms of Action</vt:lpstr>
      <vt:lpstr>Cell Wall Inhibitors</vt:lpstr>
      <vt:lpstr>Protein Synthesis Inhibitors</vt:lpstr>
      <vt:lpstr>Membrane Disruptors</vt:lpstr>
      <vt:lpstr>Nucleic Acid Inhibitors</vt:lpstr>
      <vt:lpstr>Antimetabolites</vt:lpstr>
      <vt:lpstr>Antifungal Drugs</vt:lpstr>
      <vt:lpstr>Antiprotozoal Drugs</vt:lpstr>
      <vt:lpstr>Antihelminthic Drugs</vt:lpstr>
      <vt:lpstr>Drug Resistance</vt:lpstr>
      <vt:lpstr>Mechanisms of Resistance</vt:lpstr>
      <vt:lpstr>Examples of Resistance</vt:lpstr>
      <vt:lpstr>Testing Effectiveness</vt:lpstr>
      <vt:lpstr>Kirby-Bauer Test</vt:lpstr>
      <vt:lpstr>MIC and MBC</vt:lpstr>
      <vt:lpstr>Drug Discovery</vt:lpstr>
      <vt:lpstr>Antimicrobial Stewardship</vt:lpstr>
      <vt:lpstr>Public Health Impact</vt:lpstr>
      <vt:lpstr>Summary</vt:lpstr>
      <vt:lpstr>Refrences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10: Antimicrobial Drugs</dc:title>
  <dc:subject/>
  <dc:creator>Meiko Thompson</dc:creator>
  <cp:keywords/>
  <dc:description>generated using python-pptx</dc:description>
  <cp:lastModifiedBy>Meiko Thompson</cp:lastModifiedBy>
  <cp:revision>11</cp:revision>
  <dcterms:created xsi:type="dcterms:W3CDTF">2013-01-27T09:14:16Z</dcterms:created>
  <dcterms:modified xsi:type="dcterms:W3CDTF">2025-12-31T17:11:55Z</dcterms:modified>
  <cp:category/>
</cp:coreProperties>
</file>