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5"/>
  </p:handoutMasterIdLst>
  <p:sldIdLst>
    <p:sldId id="256" r:id="rId2"/>
    <p:sldId id="312" r:id="rId3"/>
    <p:sldId id="427" r:id="rId4"/>
    <p:sldId id="399" r:id="rId5"/>
    <p:sldId id="451" r:id="rId6"/>
    <p:sldId id="452" r:id="rId7"/>
    <p:sldId id="435" r:id="rId8"/>
    <p:sldId id="346" r:id="rId9"/>
    <p:sldId id="436" r:id="rId10"/>
    <p:sldId id="428" r:id="rId11"/>
    <p:sldId id="453" r:id="rId12"/>
    <p:sldId id="437" r:id="rId13"/>
    <p:sldId id="426" r:id="rId14"/>
    <p:sldId id="400" r:id="rId15"/>
    <p:sldId id="438" r:id="rId16"/>
    <p:sldId id="454" r:id="rId17"/>
    <p:sldId id="439" r:id="rId18"/>
    <p:sldId id="455" r:id="rId19"/>
    <p:sldId id="440" r:id="rId20"/>
    <p:sldId id="441" r:id="rId21"/>
    <p:sldId id="402" r:id="rId22"/>
    <p:sldId id="442" r:id="rId23"/>
    <p:sldId id="443" r:id="rId2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59">
          <p15:clr>
            <a:srgbClr val="A4A3A4"/>
          </p15:clr>
        </p15:guide>
        <p15:guide id="4" pos="643">
          <p15:clr>
            <a:srgbClr val="A4A3A4"/>
          </p15:clr>
        </p15:guide>
        <p15:guide id="5" pos="46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750"/>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64" autoAdjust="0"/>
    <p:restoredTop sz="97372" autoAdjust="0"/>
  </p:normalViewPr>
  <p:slideViewPr>
    <p:cSldViewPr snapToGrid="0">
      <p:cViewPr varScale="1">
        <p:scale>
          <a:sx n="99" d="100"/>
          <a:sy n="99" d="100"/>
        </p:scale>
        <p:origin x="226" y="82"/>
      </p:cViewPr>
      <p:guideLst>
        <p:guide orient="horz" pos="2160"/>
        <p:guide pos="2880"/>
        <p:guide orient="horz" pos="359"/>
        <p:guide pos="643"/>
        <p:guide pos="4693"/>
      </p:guideLst>
    </p:cSldViewPr>
  </p:slideViewPr>
  <p:outlineViewPr>
    <p:cViewPr>
      <p:scale>
        <a:sx n="33" d="100"/>
        <a:sy n="33" d="100"/>
      </p:scale>
      <p:origin x="0" y="44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48D041A-73BB-E643-A8C7-50D88C2F22F5}" type="datetimeFigureOut">
              <a:rPr lang="en-US" smtClean="0"/>
              <a:t>7/31/2022</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July 31,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July 31,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31,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July 31,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July 31, 2022</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hyperlink" Target="https://commons.wikimedia.org/wiki/File:Diagram_showing_the_lining_of_the_lungs_(the_pleura)_CRUK_306.svg"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132646954@N02/20910998842" TargetMode="Externa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hyperlink" Target="https://creativecommons.org/licenses/by/2.0/legalcod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flickr.com/photos/pulmonary_pathology/3954797837" TargetMode="External"/><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hyperlink" Target="https://creativecommons.org/licenses/by-sa/2.0/legalco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BIOLOGY 2e</a:t>
            </a:r>
          </a:p>
          <a:p>
            <a:pPr algn="ctr"/>
            <a:endParaRPr lang="en-US" sz="1800" cap="none" dirty="0">
              <a:solidFill>
                <a:schemeClr val="accent3">
                  <a:lumMod val="20000"/>
                  <a:lumOff val="80000"/>
                </a:schemeClr>
              </a:solidFill>
              <a:latin typeface="+mn-lt"/>
            </a:endParaRPr>
          </a:p>
          <a:p>
            <a:pPr algn="ctr"/>
            <a:r>
              <a:rPr lang="en-US" sz="2000" b="1" cap="none" spc="0" dirty="0">
                <a:solidFill>
                  <a:srgbClr val="212F62"/>
                </a:solidFill>
                <a:latin typeface="+mn-lt"/>
              </a:rPr>
              <a:t>Chapter </a:t>
            </a:r>
            <a:r>
              <a:rPr lang="en-US" sz="2000" b="1" cap="none" spc="0" dirty="0" smtClean="0">
                <a:solidFill>
                  <a:srgbClr val="212F62"/>
                </a:solidFill>
                <a:latin typeface="+mn-lt"/>
              </a:rPr>
              <a:t>18 </a:t>
            </a:r>
            <a:r>
              <a:rPr lang="en-US" sz="2000" b="1" cap="none" spc="0" dirty="0">
                <a:solidFill>
                  <a:srgbClr val="212F62"/>
                </a:solidFill>
                <a:latin typeface="+mn-lt"/>
                <a:cs typeface="Arial"/>
              </a:rPr>
              <a:t>RESPIRATORY SYSTEM</a:t>
            </a:r>
          </a:p>
          <a:p>
            <a:pPr algn="ctr"/>
            <a:r>
              <a:rPr lang="en-US" sz="1600" cap="none" dirty="0">
                <a:solidFill>
                  <a:schemeClr val="tx1"/>
                </a:solidFill>
                <a:latin typeface="+mn-lt"/>
              </a:rPr>
              <a:t>PowerPoint Image Slideshow</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59862" y="2502569"/>
            <a:ext cx="2824276" cy="3609474"/>
          </a:xfrm>
          <a:prstGeom prst="rect">
            <a:avLst/>
          </a:prstGeom>
        </p:spPr>
      </p:pic>
      <p:pic>
        <p:nvPicPr>
          <p:cNvPr id="7" name="Picture 6" descr="OSX-Horiz-TM-RGB-2015.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05600" y="5878757"/>
            <a:ext cx="2034556" cy="466571"/>
          </a:xfrm>
          <a:prstGeom prst="rect">
            <a:avLst/>
          </a:prstGeom>
        </p:spPr>
      </p:pic>
      <p:sp>
        <p:nvSpPr>
          <p:cNvPr id="8" name="TextBox 7"/>
          <p:cNvSpPr txBox="1"/>
          <p:nvPr/>
        </p:nvSpPr>
        <p:spPr>
          <a:xfrm>
            <a:off x="257174" y="5661919"/>
            <a:ext cx="1957388" cy="900246"/>
          </a:xfrm>
          <a:prstGeom prst="rect">
            <a:avLst/>
          </a:prstGeom>
          <a:noFill/>
        </p:spPr>
        <p:txBody>
          <a:bodyPr wrap="square" rtlCol="0">
            <a:spAutoFit/>
          </a:bodyPr>
          <a:lstStyle/>
          <a:p>
            <a:r>
              <a:rPr lang="en-US" sz="1050" dirty="0"/>
              <a:t>This work is licensed under a </a:t>
            </a:r>
            <a:r>
              <a:rPr lang="en-US" sz="1050" dirty="0">
                <a:hlinkClick r:id="rId4"/>
              </a:rPr>
              <a:t>Creative Commons Attribution-NonCommercial-ShareAlike 4.0 International License</a:t>
            </a:r>
            <a:r>
              <a:rPr lang="en-US" sz="1050" dirty="0"/>
              <a:t>.</a:t>
            </a:r>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4326" y="5089207"/>
            <a:ext cx="1257300" cy="440055"/>
          </a:xfrm>
          <a:prstGeom prst="rect">
            <a:avLst/>
          </a:prstGeom>
        </p:spPr>
      </p:pic>
    </p:spTree>
    <p:extLst>
      <p:ext uri="{BB962C8B-B14F-4D97-AF65-F5344CB8AC3E}">
        <p14:creationId xmlns:p14="http://schemas.microsoft.com/office/powerpoint/2010/main" val="132244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Air Pressure</a:t>
            </a:r>
          </a:p>
        </p:txBody>
      </p:sp>
      <p:sp>
        <p:nvSpPr>
          <p:cNvPr id="11" name="Text Placeholder 10"/>
          <p:cNvSpPr>
            <a:spLocks noGrp="1"/>
          </p:cNvSpPr>
          <p:nvPr>
            <p:ph type="body" sz="quarter" idx="14"/>
          </p:nvPr>
        </p:nvSpPr>
        <p:spPr>
          <a:xfrm>
            <a:off x="457199" y="1107618"/>
            <a:ext cx="8411355" cy="2240613"/>
          </a:xfrm>
        </p:spPr>
        <p:txBody>
          <a:bodyPr wrap="square">
            <a:spAutoFit/>
          </a:bodyPr>
          <a:lstStyle/>
          <a:p>
            <a:pPr marL="342900" indent="-342900">
              <a:buFont typeface="Arial"/>
              <a:buChar char="•"/>
            </a:pPr>
            <a:r>
              <a:rPr lang="en-US" sz="2400" dirty="0">
                <a:solidFill>
                  <a:srgbClr val="000000"/>
                </a:solidFill>
              </a:rPr>
              <a:t>Air exerts a pressure downward, due to gravity</a:t>
            </a:r>
          </a:p>
          <a:p>
            <a:pPr marL="342900" indent="-342900">
              <a:buFont typeface="Arial"/>
              <a:buChar char="•"/>
            </a:pPr>
            <a:r>
              <a:rPr lang="en-US" sz="2400" dirty="0">
                <a:solidFill>
                  <a:srgbClr val="000000"/>
                </a:solidFill>
              </a:rPr>
              <a:t>A pressure of 760 mm Hg is defined as one atmosphere (1.0 </a:t>
            </a:r>
            <a:r>
              <a:rPr lang="en-US" sz="2400" dirty="0" err="1">
                <a:solidFill>
                  <a:srgbClr val="000000"/>
                </a:solidFill>
              </a:rPr>
              <a:t>atm</a:t>
            </a:r>
            <a:r>
              <a:rPr lang="en-US" sz="2400" dirty="0">
                <a:solidFill>
                  <a:srgbClr val="000000"/>
                </a:solidFill>
              </a:rPr>
              <a:t>) of pressure</a:t>
            </a:r>
          </a:p>
          <a:p>
            <a:pPr marL="342900" indent="-342900">
              <a:buFont typeface="Arial"/>
              <a:buChar char="•"/>
            </a:pPr>
            <a:r>
              <a:rPr lang="en-US" sz="2400" dirty="0">
                <a:solidFill>
                  <a:srgbClr val="000000"/>
                </a:solidFill>
              </a:rPr>
              <a:t>Partial pressure is the pressure contributed by a gas to the total atmospheric pressure</a:t>
            </a:r>
          </a:p>
        </p:txBody>
      </p:sp>
    </p:spTree>
    <p:extLst>
      <p:ext uri="{BB962C8B-B14F-4D97-AF65-F5344CB8AC3E}">
        <p14:creationId xmlns:p14="http://schemas.microsoft.com/office/powerpoint/2010/main" val="2623609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Air Pressure</a:t>
            </a:r>
          </a:p>
        </p:txBody>
      </p:sp>
      <p:sp>
        <p:nvSpPr>
          <p:cNvPr id="11" name="Text Placeholder 10"/>
          <p:cNvSpPr>
            <a:spLocks noGrp="1"/>
          </p:cNvSpPr>
          <p:nvPr>
            <p:ph type="body" sz="quarter" idx="14"/>
          </p:nvPr>
        </p:nvSpPr>
        <p:spPr>
          <a:xfrm>
            <a:off x="457199" y="1107618"/>
            <a:ext cx="8259585" cy="5226046"/>
          </a:xfrm>
        </p:spPr>
        <p:txBody>
          <a:bodyPr wrap="square">
            <a:spAutoFit/>
          </a:bodyPr>
          <a:lstStyle/>
          <a:p>
            <a:pPr marL="342900" indent="-342900">
              <a:buFont typeface="Arial"/>
              <a:buChar char="•"/>
            </a:pPr>
            <a:r>
              <a:rPr lang="en-US" sz="2200" dirty="0">
                <a:solidFill>
                  <a:srgbClr val="000000"/>
                </a:solidFill>
              </a:rPr>
              <a:t>Partial pressures are based on the % of the gas in dry air</a:t>
            </a:r>
          </a:p>
          <a:p>
            <a:pPr marL="342900" indent="-342900">
              <a:buFont typeface="Arial"/>
              <a:buChar char="•"/>
            </a:pPr>
            <a:r>
              <a:rPr lang="en-US" sz="2200" dirty="0">
                <a:solidFill>
                  <a:srgbClr val="000000"/>
                </a:solidFill>
              </a:rPr>
              <a:t>At sea level or 1.0 </a:t>
            </a:r>
            <a:r>
              <a:rPr lang="en-US" sz="2200" dirty="0" err="1">
                <a:solidFill>
                  <a:srgbClr val="000000"/>
                </a:solidFill>
              </a:rPr>
              <a:t>atm</a:t>
            </a:r>
            <a:r>
              <a:rPr lang="en-US" sz="2200" dirty="0">
                <a:solidFill>
                  <a:srgbClr val="000000"/>
                </a:solidFill>
              </a:rPr>
              <a:t> or 760 mmHg</a:t>
            </a:r>
          </a:p>
          <a:p>
            <a:pPr marL="573088" lvl="1" indent="-230188">
              <a:buFont typeface="Arial"/>
              <a:buChar char="•"/>
            </a:pPr>
            <a:r>
              <a:rPr lang="en-US" sz="2200" dirty="0">
                <a:solidFill>
                  <a:srgbClr val="000000"/>
                </a:solidFill>
              </a:rPr>
              <a:t>PN</a:t>
            </a:r>
            <a:r>
              <a:rPr lang="en-US" sz="2200" baseline="-25000" dirty="0">
                <a:solidFill>
                  <a:srgbClr val="000000"/>
                </a:solidFill>
              </a:rPr>
              <a:t>2</a:t>
            </a:r>
            <a:r>
              <a:rPr lang="en-US" sz="2200" dirty="0">
                <a:solidFill>
                  <a:srgbClr val="000000"/>
                </a:solidFill>
              </a:rPr>
              <a:t>  nitrogen = 760 × 79.02% = 600.6 mmHg</a:t>
            </a:r>
          </a:p>
          <a:p>
            <a:pPr marL="573088" lvl="1" indent="-230188">
              <a:buFont typeface="Arial"/>
              <a:buChar char="•"/>
            </a:pPr>
            <a:r>
              <a:rPr lang="en-US" sz="2200" dirty="0">
                <a:solidFill>
                  <a:srgbClr val="000000"/>
                </a:solidFill>
              </a:rPr>
              <a:t>PO</a:t>
            </a:r>
            <a:r>
              <a:rPr lang="en-US" sz="2200" baseline="-25000" dirty="0">
                <a:solidFill>
                  <a:srgbClr val="000000"/>
                </a:solidFill>
              </a:rPr>
              <a:t>2</a:t>
            </a:r>
            <a:r>
              <a:rPr lang="en-US" sz="2200" dirty="0">
                <a:solidFill>
                  <a:srgbClr val="000000"/>
                </a:solidFill>
              </a:rPr>
              <a:t>  oxygen = 760 × 20.95% = 159.2 mmHg</a:t>
            </a:r>
          </a:p>
          <a:p>
            <a:pPr marL="573088" lvl="1" indent="-230188">
              <a:buFont typeface="Arial"/>
              <a:buChar char="•"/>
            </a:pPr>
            <a:r>
              <a:rPr lang="en-US" sz="2200" dirty="0">
                <a:solidFill>
                  <a:srgbClr val="000000"/>
                </a:solidFill>
              </a:rPr>
              <a:t>PCO</a:t>
            </a:r>
            <a:r>
              <a:rPr lang="en-US" sz="2200" baseline="-25000" dirty="0">
                <a:solidFill>
                  <a:srgbClr val="000000"/>
                </a:solidFill>
              </a:rPr>
              <a:t>2</a:t>
            </a:r>
            <a:r>
              <a:rPr lang="en-US" sz="2200" dirty="0">
                <a:solidFill>
                  <a:srgbClr val="000000"/>
                </a:solidFill>
              </a:rPr>
              <a:t> carbon dioxide = 760 × 0.03% = 0.2 mmHg</a:t>
            </a:r>
          </a:p>
          <a:p>
            <a:pPr marL="342900" indent="-342900">
              <a:buFont typeface="Arial"/>
              <a:buChar char="•"/>
            </a:pPr>
            <a:endParaRPr lang="en-US" dirty="0">
              <a:solidFill>
                <a:srgbClr val="000000"/>
              </a:solidFill>
            </a:endParaRPr>
          </a:p>
          <a:p>
            <a:pPr marL="342900" indent="-342900">
              <a:buFont typeface="Arial"/>
              <a:buChar char="•"/>
            </a:pPr>
            <a:r>
              <a:rPr lang="en-US" sz="2200" dirty="0">
                <a:solidFill>
                  <a:srgbClr val="000000"/>
                </a:solidFill>
              </a:rPr>
              <a:t>At 5364 m (17,598 ft.) the atmospheric pressure is 401 mmHg, this is the pressure at base camp 1 on Mount Everest. </a:t>
            </a:r>
          </a:p>
          <a:p>
            <a:pPr marL="573088" lvl="1" indent="-230188">
              <a:buFont typeface="Arial"/>
              <a:buChar char="•"/>
            </a:pPr>
            <a:r>
              <a:rPr lang="en-US" sz="2200" dirty="0">
                <a:solidFill>
                  <a:srgbClr val="000000"/>
                </a:solidFill>
              </a:rPr>
              <a:t>PO</a:t>
            </a:r>
            <a:r>
              <a:rPr lang="en-US" sz="2200" baseline="-25000" dirty="0">
                <a:solidFill>
                  <a:srgbClr val="000000"/>
                </a:solidFill>
              </a:rPr>
              <a:t>2</a:t>
            </a:r>
            <a:r>
              <a:rPr lang="en-US" sz="2200" dirty="0">
                <a:solidFill>
                  <a:srgbClr val="000000"/>
                </a:solidFill>
              </a:rPr>
              <a:t> = 401 × 20.95% = 84 mmHg</a:t>
            </a:r>
          </a:p>
          <a:p>
            <a:pPr marL="796925" lvl="2" indent="-223838">
              <a:buFont typeface="Arial"/>
              <a:buChar char="•"/>
            </a:pPr>
            <a:r>
              <a:rPr lang="en-US" sz="2000" dirty="0">
                <a:solidFill>
                  <a:srgbClr val="000000"/>
                </a:solidFill>
              </a:rPr>
              <a:t>Notice that the % of oxygen is the same at this altitude as it is at sea level but the partial pressure of oxygen is lower</a:t>
            </a:r>
          </a:p>
          <a:p>
            <a:pPr marL="796925" lvl="2" indent="-223838">
              <a:buFont typeface="Arial"/>
              <a:buChar char="•"/>
            </a:pPr>
            <a:r>
              <a:rPr lang="en-US" sz="2000" dirty="0">
                <a:solidFill>
                  <a:srgbClr val="000000"/>
                </a:solidFill>
              </a:rPr>
              <a:t>This is why most climbers on Mount Everest use supplemental oxygen!</a:t>
            </a:r>
          </a:p>
        </p:txBody>
      </p:sp>
    </p:spTree>
    <p:extLst>
      <p:ext uri="{BB962C8B-B14F-4D97-AF65-F5344CB8AC3E}">
        <p14:creationId xmlns:p14="http://schemas.microsoft.com/office/powerpoint/2010/main" val="3555876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b="1" dirty="0"/>
              <a:t>Lungs</a:t>
            </a:r>
            <a:endParaRPr lang="en-US" dirty="0"/>
          </a:p>
        </p:txBody>
      </p:sp>
      <p:sp>
        <p:nvSpPr>
          <p:cNvPr id="11" name="Text Placeholder 10"/>
          <p:cNvSpPr>
            <a:spLocks noGrp="1"/>
          </p:cNvSpPr>
          <p:nvPr>
            <p:ph type="body" sz="quarter" idx="14"/>
          </p:nvPr>
        </p:nvSpPr>
        <p:spPr>
          <a:xfrm>
            <a:off x="457199" y="4765943"/>
            <a:ext cx="8411355" cy="1351139"/>
          </a:xfrm>
        </p:spPr>
        <p:txBody>
          <a:bodyPr wrap="square">
            <a:spAutoFit/>
          </a:bodyPr>
          <a:lstStyle/>
          <a:p>
            <a:pPr marL="342900" indent="-342900">
              <a:buFont typeface="Arial"/>
              <a:buChar char="•"/>
            </a:pPr>
            <a:r>
              <a:rPr lang="en-US" sz="2400" dirty="0">
                <a:solidFill>
                  <a:srgbClr val="000000"/>
                </a:solidFill>
              </a:rPr>
              <a:t>Lungs of birds have unidirectional flow</a:t>
            </a:r>
          </a:p>
          <a:p>
            <a:pPr marL="342900" indent="-342900">
              <a:buFont typeface="Arial"/>
              <a:buChar char="•"/>
            </a:pPr>
            <a:r>
              <a:rPr lang="en-US" sz="2400" dirty="0">
                <a:solidFill>
                  <a:srgbClr val="000000"/>
                </a:solidFill>
              </a:rPr>
              <a:t>Watch this video:</a:t>
            </a:r>
            <a:br>
              <a:rPr lang="en-US" sz="2400" dirty="0">
                <a:solidFill>
                  <a:srgbClr val="000000"/>
                </a:solidFill>
              </a:rPr>
            </a:br>
            <a:r>
              <a:rPr lang="en-US" sz="2400" u="sng" dirty="0">
                <a:solidFill>
                  <a:srgbClr val="0000FF"/>
                </a:solidFill>
              </a:rPr>
              <a:t>https://</a:t>
            </a:r>
            <a:r>
              <a:rPr lang="en-US" sz="2400" u="sng" dirty="0" err="1">
                <a:solidFill>
                  <a:srgbClr val="0000FF"/>
                </a:solidFill>
              </a:rPr>
              <a:t>www.youtube.com</a:t>
            </a:r>
            <a:r>
              <a:rPr lang="en-US" sz="2400" u="sng" dirty="0">
                <a:solidFill>
                  <a:srgbClr val="0000FF"/>
                </a:solidFill>
              </a:rPr>
              <a:t>/</a:t>
            </a:r>
            <a:r>
              <a:rPr lang="en-US" sz="2400" u="sng" dirty="0" err="1">
                <a:solidFill>
                  <a:srgbClr val="0000FF"/>
                </a:solidFill>
              </a:rPr>
              <a:t>watch?v</a:t>
            </a:r>
            <a:r>
              <a:rPr lang="en-US" sz="2400" u="sng" dirty="0">
                <a:solidFill>
                  <a:srgbClr val="0000FF"/>
                </a:solidFill>
              </a:rPr>
              <a:t>=kWMmyVu1ueY</a:t>
            </a:r>
            <a:r>
              <a:rPr lang="en-US" sz="2400" dirty="0">
                <a:solidFill>
                  <a:srgbClr val="000000"/>
                </a:solidFill>
              </a:rPr>
              <a:t> </a:t>
            </a:r>
          </a:p>
        </p:txBody>
      </p:sp>
      <p:pic>
        <p:nvPicPr>
          <p:cNvPr id="4" name="Picture Placeholder 1" descr="Inhalation and exhalation in birds." title="Lungs"/>
          <p:cNvPicPr>
            <a:picLocks noChangeAspect="1"/>
          </p:cNvPicPr>
          <p:nvPr/>
        </p:nvPicPr>
        <p:blipFill rotWithShape="1">
          <a:blip r:embed="rId2" cstate="email">
            <a:extLst>
              <a:ext uri="{28A0092B-C50C-407E-A947-70E740481C1C}">
                <a14:useLocalDpi xmlns:a14="http://schemas.microsoft.com/office/drawing/2010/main" val="0"/>
              </a:ext>
            </a:extLst>
          </a:blip>
          <a:srcRect t="-695"/>
          <a:stretch/>
        </p:blipFill>
        <p:spPr>
          <a:xfrm>
            <a:off x="1445735" y="1405458"/>
            <a:ext cx="6252530" cy="2763077"/>
          </a:xfrm>
          <a:prstGeom prst="rect">
            <a:avLst/>
          </a:prstGeom>
          <a:ln>
            <a:noFill/>
          </a:ln>
          <a:effectLst/>
        </p:spPr>
      </p:pic>
      <p:sp>
        <p:nvSpPr>
          <p:cNvPr id="5" name="TextBox 4"/>
          <p:cNvSpPr txBox="1"/>
          <p:nvPr/>
        </p:nvSpPr>
        <p:spPr>
          <a:xfrm>
            <a:off x="3609024" y="6479799"/>
            <a:ext cx="5419472" cy="246221"/>
          </a:xfrm>
          <a:prstGeom prst="rect">
            <a:avLst/>
          </a:prstGeom>
          <a:noFill/>
        </p:spPr>
        <p:txBody>
          <a:bodyPr wrap="none" rtlCol="0">
            <a:spAutoFit/>
          </a:bodyPr>
          <a:lstStyle/>
          <a:p>
            <a:pPr algn="r"/>
            <a:r>
              <a:rPr lang="en-US" sz="1000" dirty="0"/>
              <a:t>Download for free at </a:t>
            </a:r>
            <a:r>
              <a:rPr lang="en-US" sz="1000" u="sng" dirty="0">
                <a:hlinkClick r:id="rId3"/>
              </a:rPr>
              <a:t>http://cnx.org/contents/185cbf87-c72e-48f5-b51e-f14f21b5eabd@10.61</a:t>
            </a:r>
            <a:endParaRPr lang="en-US" sz="1000" dirty="0"/>
          </a:p>
        </p:txBody>
      </p:sp>
    </p:spTree>
    <p:extLst>
      <p:ext uri="{BB962C8B-B14F-4D97-AF65-F5344CB8AC3E}">
        <p14:creationId xmlns:p14="http://schemas.microsoft.com/office/powerpoint/2010/main" val="597210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b="1" dirty="0"/>
              <a:t>Lungs</a:t>
            </a:r>
          </a:p>
        </p:txBody>
      </p:sp>
      <p:sp>
        <p:nvSpPr>
          <p:cNvPr id="11" name="Text Placeholder 10" descr="Lungs of mammals are packed with millions of alveoli (sites of gas exchange).&#10;Alveoli are surrounded by an extensive capillary network.&#10;" title=" Lungs"/>
          <p:cNvSpPr>
            <a:spLocks noGrp="1"/>
          </p:cNvSpPr>
          <p:nvPr>
            <p:ph type="body" sz="quarter" idx="14"/>
          </p:nvPr>
        </p:nvSpPr>
        <p:spPr>
          <a:xfrm>
            <a:off x="457201" y="1018414"/>
            <a:ext cx="4253880" cy="4250394"/>
          </a:xfrm>
        </p:spPr>
        <p:txBody>
          <a:bodyPr wrap="square">
            <a:spAutoFit/>
          </a:bodyPr>
          <a:lstStyle/>
          <a:p>
            <a:pPr marL="230188" indent="-230188">
              <a:buFont typeface="Arial"/>
              <a:buChar char="•"/>
            </a:pPr>
            <a:r>
              <a:rPr lang="en-US" sz="2200" dirty="0">
                <a:solidFill>
                  <a:srgbClr val="000000"/>
                </a:solidFill>
              </a:rPr>
              <a:t>Lungs of mammals are packed with millions of alveoli (sites of gas exchange)</a:t>
            </a:r>
          </a:p>
          <a:p>
            <a:pPr marL="230188" indent="-230188">
              <a:buFont typeface="Arial"/>
              <a:buChar char="•"/>
            </a:pPr>
            <a:r>
              <a:rPr lang="en-US" sz="2200" dirty="0">
                <a:solidFill>
                  <a:srgbClr val="000000"/>
                </a:solidFill>
              </a:rPr>
              <a:t>Inhaled air passes through the larynx, glottis, and trachea</a:t>
            </a:r>
          </a:p>
          <a:p>
            <a:pPr marL="230188" indent="-230188">
              <a:buFont typeface="Arial"/>
              <a:buChar char="•"/>
            </a:pPr>
            <a:r>
              <a:rPr lang="en-US" sz="2200" dirty="0">
                <a:solidFill>
                  <a:srgbClr val="000000"/>
                </a:solidFill>
              </a:rPr>
              <a:t>Bifurcates into the right and left bronchi, which enter each lung and further subdivide into bronchioles</a:t>
            </a:r>
          </a:p>
          <a:p>
            <a:pPr marL="230188" indent="-230188">
              <a:buFont typeface="Arial"/>
              <a:buChar char="•"/>
            </a:pPr>
            <a:r>
              <a:rPr lang="en-US" sz="2200" dirty="0">
                <a:solidFill>
                  <a:srgbClr val="000000"/>
                </a:solidFill>
              </a:rPr>
              <a:t>Alveoli are surrounded by an extensive capillary network</a:t>
            </a:r>
          </a:p>
        </p:txBody>
      </p:sp>
      <p:pic>
        <p:nvPicPr>
          <p:cNvPr id="3" name="Picture 2" title="Lungs">
            <a:extLst>
              <a:ext uri="{FF2B5EF4-FFF2-40B4-BE49-F238E27FC236}">
                <a16:creationId xmlns:a16="http://schemas.microsoft.com/office/drawing/2014/main" id="{CD806BDF-2CDC-FC4F-8F6F-0CDA17C2E7FD}"/>
              </a:ext>
            </a:extLst>
          </p:cNvPr>
          <p:cNvPicPr>
            <a:picLocks noChangeAspect="1"/>
          </p:cNvPicPr>
          <p:nvPr/>
        </p:nvPicPr>
        <p:blipFill>
          <a:blip r:embed="rId2"/>
          <a:stretch>
            <a:fillRect/>
          </a:stretch>
        </p:blipFill>
        <p:spPr>
          <a:xfrm>
            <a:off x="5212338" y="900861"/>
            <a:ext cx="3474461" cy="4822759"/>
          </a:xfrm>
          <a:prstGeom prst="rect">
            <a:avLst/>
          </a:prstGeom>
        </p:spPr>
      </p:pic>
    </p:spTree>
    <p:extLst>
      <p:ext uri="{BB962C8B-B14F-4D97-AF65-F5344CB8AC3E}">
        <p14:creationId xmlns:p14="http://schemas.microsoft.com/office/powerpoint/2010/main" val="3512143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b="1" dirty="0"/>
              <a:t>Lungs</a:t>
            </a:r>
            <a:endParaRPr lang="en-US" altLang="en-US" dirty="0">
              <a:solidFill>
                <a:schemeClr val="tx2"/>
              </a:solidFill>
            </a:endParaRPr>
          </a:p>
        </p:txBody>
      </p:sp>
      <p:pic>
        <p:nvPicPr>
          <p:cNvPr id="5" name="Content Placeholder 2" descr="Alveoli are surrounded by an extensive capillary network&#10;" title="Lung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4207" y="1068275"/>
            <a:ext cx="7555587" cy="5032549"/>
          </a:xfrm>
          <a:prstGeom prst="rect">
            <a:avLst/>
          </a:prstGeom>
        </p:spPr>
      </p:pic>
    </p:spTree>
    <p:extLst>
      <p:ext uri="{BB962C8B-B14F-4D97-AF65-F5344CB8AC3E}">
        <p14:creationId xmlns:p14="http://schemas.microsoft.com/office/powerpoint/2010/main" val="490572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noAutofit/>
          </a:bodyPr>
          <a:lstStyle/>
          <a:p>
            <a:r>
              <a:rPr lang="en-US" dirty="0"/>
              <a:t>Lung Structure and Function</a:t>
            </a:r>
            <a:endParaRPr lang="en-US" altLang="en-US" dirty="0">
              <a:solidFill>
                <a:schemeClr val="tx2"/>
              </a:solidFill>
            </a:endParaRPr>
          </a:p>
        </p:txBody>
      </p:sp>
      <p:sp>
        <p:nvSpPr>
          <p:cNvPr id="11" name="Text Placeholder 10"/>
          <p:cNvSpPr>
            <a:spLocks noGrp="1"/>
          </p:cNvSpPr>
          <p:nvPr>
            <p:ph type="body" sz="quarter" idx="14"/>
          </p:nvPr>
        </p:nvSpPr>
        <p:spPr>
          <a:xfrm>
            <a:off x="249666" y="4418571"/>
            <a:ext cx="8608033" cy="1991314"/>
          </a:xfrm>
        </p:spPr>
        <p:txBody>
          <a:bodyPr wrap="square">
            <a:spAutoFit/>
          </a:bodyPr>
          <a:lstStyle/>
          <a:p>
            <a:pPr marL="342900" indent="-342900">
              <a:buFont typeface="Arial"/>
              <a:buChar char="•"/>
            </a:pPr>
            <a:r>
              <a:rPr lang="en-US" sz="2200" dirty="0">
                <a:solidFill>
                  <a:srgbClr val="000000"/>
                </a:solidFill>
              </a:rPr>
              <a:t>During inhalation, thoracic volume increases through contraction of two muscle sets</a:t>
            </a:r>
          </a:p>
          <a:p>
            <a:pPr marL="573088" lvl="1" indent="-227013">
              <a:buFont typeface="Arial"/>
              <a:buChar char="•"/>
            </a:pPr>
            <a:r>
              <a:rPr lang="en-US" sz="1900" dirty="0">
                <a:solidFill>
                  <a:srgbClr val="000000"/>
                </a:solidFill>
              </a:rPr>
              <a:t>Contraction of the external intercostal muscles expands the rib cage</a:t>
            </a:r>
          </a:p>
          <a:p>
            <a:pPr marL="596900" lvl="1" indent="-238125">
              <a:buFont typeface="Arial"/>
              <a:buChar char="•"/>
            </a:pPr>
            <a:r>
              <a:rPr lang="en-US" sz="1900" dirty="0">
                <a:solidFill>
                  <a:srgbClr val="000000"/>
                </a:solidFill>
              </a:rPr>
              <a:t>Contraction of the diaphragm expands the volume of thorax and lungs</a:t>
            </a:r>
          </a:p>
          <a:p>
            <a:pPr marL="342900" indent="-342900">
              <a:buFont typeface="Arial"/>
              <a:buChar char="•"/>
            </a:pPr>
            <a:r>
              <a:rPr lang="en-US" sz="2200" dirty="0">
                <a:solidFill>
                  <a:srgbClr val="000000"/>
                </a:solidFill>
              </a:rPr>
              <a:t>Produces negative pressure which draws air into the lungs</a:t>
            </a:r>
          </a:p>
        </p:txBody>
      </p:sp>
      <p:sp>
        <p:nvSpPr>
          <p:cNvPr id="3" name="TextBox 2"/>
          <p:cNvSpPr txBox="1"/>
          <p:nvPr/>
        </p:nvSpPr>
        <p:spPr>
          <a:xfrm>
            <a:off x="-1530558" y="781600"/>
            <a:ext cx="184666" cy="369332"/>
          </a:xfrm>
          <a:prstGeom prst="rect">
            <a:avLst/>
          </a:prstGeom>
          <a:noFill/>
        </p:spPr>
        <p:txBody>
          <a:bodyPr wrap="none" rtlCol="0">
            <a:spAutoFit/>
          </a:bodyPr>
          <a:lstStyle/>
          <a:p>
            <a:endParaRPr lang="en-US" dirty="0"/>
          </a:p>
        </p:txBody>
      </p:sp>
      <p:sp>
        <p:nvSpPr>
          <p:cNvPr id="6" name="TextBox 5"/>
          <p:cNvSpPr txBox="1"/>
          <p:nvPr/>
        </p:nvSpPr>
        <p:spPr>
          <a:xfrm>
            <a:off x="3969316" y="6503891"/>
            <a:ext cx="5052911" cy="246221"/>
          </a:xfrm>
          <a:prstGeom prst="rect">
            <a:avLst/>
          </a:prstGeom>
          <a:noFill/>
        </p:spPr>
        <p:txBody>
          <a:bodyPr wrap="none" rtlCol="0">
            <a:spAutoFit/>
          </a:bodyPr>
          <a:lstStyle/>
          <a:p>
            <a:pPr algn="r"/>
            <a:r>
              <a:rPr lang="en-US" sz="1000" dirty="0"/>
              <a:t>Caption: </a:t>
            </a:r>
            <a:r>
              <a:rPr lang="en-US" sz="1000" dirty="0">
                <a:hlinkClick r:id="rId2"/>
              </a:rPr>
              <a:t>Diagram showing lining of the lungs </a:t>
            </a:r>
            <a:r>
              <a:rPr lang="en-US" sz="1000" dirty="0"/>
              <a:t>(c) Cancer Research UK, Public Domain </a:t>
            </a:r>
          </a:p>
        </p:txBody>
      </p:sp>
      <p:pic>
        <p:nvPicPr>
          <p:cNvPr id="4" name="Picture 3" descr="During inhalation, thoracic volume increases through contraction of two muscle sets.&#10;Contraction of the external intercostal muscles expands the rib cage.&#10;Contraction of the diaphragm expands the volume of thorax and lungs.&#10;Produces negative pressure which draws air into the lungs.&#10;" title="Lung Structure and Function">
            <a:extLst>
              <a:ext uri="{FF2B5EF4-FFF2-40B4-BE49-F238E27FC236}">
                <a16:creationId xmlns:a16="http://schemas.microsoft.com/office/drawing/2014/main" id="{27129D4E-9E81-4245-B1B8-683DA7392BE6}"/>
              </a:ext>
            </a:extLst>
          </p:cNvPr>
          <p:cNvPicPr>
            <a:picLocks noChangeAspect="1"/>
          </p:cNvPicPr>
          <p:nvPr/>
        </p:nvPicPr>
        <p:blipFill>
          <a:blip r:embed="rId3"/>
          <a:stretch>
            <a:fillRect/>
          </a:stretch>
        </p:blipFill>
        <p:spPr>
          <a:xfrm>
            <a:off x="2419815" y="1215594"/>
            <a:ext cx="5038028" cy="3227340"/>
          </a:xfrm>
          <a:prstGeom prst="rect">
            <a:avLst/>
          </a:prstGeom>
        </p:spPr>
      </p:pic>
    </p:spTree>
    <p:extLst>
      <p:ext uri="{BB962C8B-B14F-4D97-AF65-F5344CB8AC3E}">
        <p14:creationId xmlns:p14="http://schemas.microsoft.com/office/powerpoint/2010/main" val="1475115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noAutofit/>
          </a:bodyPr>
          <a:lstStyle/>
          <a:p>
            <a:r>
              <a:rPr lang="en-US" dirty="0"/>
              <a:t>Lung Structure and Function</a:t>
            </a:r>
            <a:endParaRPr lang="en-US" altLang="en-US" dirty="0">
              <a:solidFill>
                <a:schemeClr val="tx2"/>
              </a:solidFill>
            </a:endParaRPr>
          </a:p>
        </p:txBody>
      </p:sp>
      <p:sp>
        <p:nvSpPr>
          <p:cNvPr id="11" name="Text Placeholder 10"/>
          <p:cNvSpPr>
            <a:spLocks noGrp="1"/>
          </p:cNvSpPr>
          <p:nvPr>
            <p:ph type="body" sz="quarter" idx="14"/>
          </p:nvPr>
        </p:nvSpPr>
        <p:spPr>
          <a:xfrm>
            <a:off x="305229" y="1205322"/>
            <a:ext cx="8443920" cy="2037481"/>
          </a:xfrm>
        </p:spPr>
        <p:txBody>
          <a:bodyPr wrap="square">
            <a:spAutoFit/>
          </a:bodyPr>
          <a:lstStyle/>
          <a:p>
            <a:pPr marL="342900" indent="-342900">
              <a:buFont typeface="Arial"/>
              <a:buChar char="•"/>
            </a:pPr>
            <a:r>
              <a:rPr lang="en-US" sz="2200" dirty="0">
                <a:solidFill>
                  <a:srgbClr val="000000"/>
                </a:solidFill>
              </a:rPr>
              <a:t>Tidal volume</a:t>
            </a:r>
          </a:p>
          <a:p>
            <a:pPr marL="573088" lvl="1" indent="-227013">
              <a:buFont typeface="Arial"/>
              <a:buChar char="•"/>
            </a:pPr>
            <a:r>
              <a:rPr lang="en-US" dirty="0">
                <a:solidFill>
                  <a:srgbClr val="000000"/>
                </a:solidFill>
              </a:rPr>
              <a:t>Volume of air moving in and out of lungs in a person at rest</a:t>
            </a:r>
          </a:p>
          <a:p>
            <a:pPr marL="342900" indent="-342900">
              <a:buFont typeface="Arial"/>
              <a:buChar char="•"/>
            </a:pPr>
            <a:r>
              <a:rPr lang="en-US" sz="2200" dirty="0">
                <a:solidFill>
                  <a:srgbClr val="000000"/>
                </a:solidFill>
              </a:rPr>
              <a:t>Vital capacity</a:t>
            </a:r>
          </a:p>
          <a:p>
            <a:pPr marL="573088" lvl="1" indent="-227013">
              <a:buFont typeface="Arial"/>
              <a:buChar char="•"/>
            </a:pPr>
            <a:r>
              <a:rPr lang="en-US" dirty="0">
                <a:solidFill>
                  <a:srgbClr val="000000"/>
                </a:solidFill>
              </a:rPr>
              <a:t>Maximum amount of air that can be expired after a forceful inspiration</a:t>
            </a:r>
          </a:p>
        </p:txBody>
      </p:sp>
      <p:sp>
        <p:nvSpPr>
          <p:cNvPr id="3" name="TextBox 2"/>
          <p:cNvSpPr txBox="1"/>
          <p:nvPr/>
        </p:nvSpPr>
        <p:spPr>
          <a:xfrm>
            <a:off x="-1530558" y="7816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4442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noAutofit/>
          </a:bodyPr>
          <a:lstStyle/>
          <a:p>
            <a:r>
              <a:rPr lang="en-US" b="1" dirty="0"/>
              <a:t>Hemoglobin</a:t>
            </a:r>
          </a:p>
        </p:txBody>
      </p:sp>
      <p:sp>
        <p:nvSpPr>
          <p:cNvPr id="11" name="Text Placeholder 10"/>
          <p:cNvSpPr>
            <a:spLocks noGrp="1"/>
          </p:cNvSpPr>
          <p:nvPr>
            <p:ph type="body" sz="quarter" idx="14"/>
          </p:nvPr>
        </p:nvSpPr>
        <p:spPr>
          <a:xfrm>
            <a:off x="347361" y="4516270"/>
            <a:ext cx="8548456" cy="1954381"/>
          </a:xfrm>
        </p:spPr>
        <p:txBody>
          <a:bodyPr wrap="square">
            <a:spAutoFit/>
          </a:bodyPr>
          <a:lstStyle/>
          <a:p>
            <a:pPr marL="342900" indent="-342900">
              <a:buFont typeface="Arial"/>
              <a:buChar char="•"/>
            </a:pPr>
            <a:r>
              <a:rPr lang="en-US" sz="2200" dirty="0">
                <a:solidFill>
                  <a:srgbClr val="000000"/>
                </a:solidFill>
              </a:rPr>
              <a:t>Consists of four polypeptide chains: two </a:t>
            </a:r>
            <a:r>
              <a:rPr lang="en-US" altLang="en-US" sz="2200" dirty="0">
                <a:solidFill>
                  <a:schemeClr val="tx1"/>
                </a:solidFill>
                <a:latin typeface="Symbol" pitchFamily="18" charset="2"/>
                <a:ea typeface="ＭＳ Ｐゴシック" pitchFamily="34" charset="-128"/>
              </a:rPr>
              <a:t>a</a:t>
            </a:r>
            <a:r>
              <a:rPr lang="en-US" sz="2200" dirty="0">
                <a:solidFill>
                  <a:srgbClr val="000000"/>
                </a:solidFill>
              </a:rPr>
              <a:t> and two </a:t>
            </a:r>
            <a:r>
              <a:rPr lang="en-US" altLang="en-US" sz="2200" dirty="0">
                <a:solidFill>
                  <a:srgbClr val="000000"/>
                </a:solidFill>
                <a:latin typeface="Symbol" pitchFamily="18" charset="2"/>
                <a:ea typeface="ＭＳ Ｐゴシック" pitchFamily="34" charset="-128"/>
              </a:rPr>
              <a:t>b</a:t>
            </a:r>
            <a:endParaRPr lang="en-US" sz="2200" dirty="0">
              <a:solidFill>
                <a:srgbClr val="000000"/>
              </a:solidFill>
            </a:endParaRPr>
          </a:p>
          <a:p>
            <a:pPr marL="573088" lvl="1" indent="-227013">
              <a:buFont typeface="Arial"/>
              <a:buChar char="•"/>
            </a:pPr>
            <a:r>
              <a:rPr lang="en-US" sz="1900" dirty="0">
                <a:solidFill>
                  <a:srgbClr val="000000"/>
                </a:solidFill>
              </a:rPr>
              <a:t>Each chain is associated with a </a:t>
            </a:r>
            <a:r>
              <a:rPr lang="en-US" sz="1900" dirty="0" err="1">
                <a:solidFill>
                  <a:srgbClr val="000000"/>
                </a:solidFill>
              </a:rPr>
              <a:t>heme</a:t>
            </a:r>
            <a:r>
              <a:rPr lang="en-US" sz="1900" dirty="0">
                <a:solidFill>
                  <a:srgbClr val="000000"/>
                </a:solidFill>
              </a:rPr>
              <a:t> group</a:t>
            </a:r>
          </a:p>
          <a:p>
            <a:pPr marL="573088" lvl="1" indent="-227013">
              <a:buFont typeface="Arial"/>
              <a:buChar char="•"/>
            </a:pPr>
            <a:r>
              <a:rPr lang="en-US" sz="1900" dirty="0">
                <a:solidFill>
                  <a:srgbClr val="000000"/>
                </a:solidFill>
              </a:rPr>
              <a:t>Each </a:t>
            </a:r>
            <a:r>
              <a:rPr lang="en-US" sz="1900" dirty="0" err="1">
                <a:solidFill>
                  <a:srgbClr val="000000"/>
                </a:solidFill>
              </a:rPr>
              <a:t>heme</a:t>
            </a:r>
            <a:r>
              <a:rPr lang="en-US" sz="1900" dirty="0">
                <a:solidFill>
                  <a:srgbClr val="000000"/>
                </a:solidFill>
              </a:rPr>
              <a:t> group has a central iron atom that can bind a molecule of O</a:t>
            </a:r>
            <a:r>
              <a:rPr lang="en-US" sz="1900" baseline="-25000" dirty="0">
                <a:solidFill>
                  <a:srgbClr val="000000"/>
                </a:solidFill>
              </a:rPr>
              <a:t>2</a:t>
            </a:r>
          </a:p>
          <a:p>
            <a:pPr marL="342900" indent="-342900">
              <a:buFont typeface="Arial"/>
              <a:buChar char="•"/>
            </a:pPr>
            <a:r>
              <a:rPr lang="en-US" sz="2200" dirty="0">
                <a:solidFill>
                  <a:srgbClr val="000000"/>
                </a:solidFill>
              </a:rPr>
              <a:t>Hemoglobin loads up with oxygen in the lungs, forming </a:t>
            </a:r>
            <a:r>
              <a:rPr lang="en-US" sz="2200" dirty="0" err="1">
                <a:solidFill>
                  <a:srgbClr val="000000"/>
                </a:solidFill>
              </a:rPr>
              <a:t>oxyhemoglobin</a:t>
            </a:r>
            <a:endParaRPr lang="en-US" sz="2200" dirty="0">
              <a:solidFill>
                <a:srgbClr val="000000"/>
              </a:solidFill>
            </a:endParaRPr>
          </a:p>
        </p:txBody>
      </p:sp>
      <p:sp>
        <p:nvSpPr>
          <p:cNvPr id="3" name="TextBox 2"/>
          <p:cNvSpPr txBox="1"/>
          <p:nvPr/>
        </p:nvSpPr>
        <p:spPr>
          <a:xfrm>
            <a:off x="-1530558" y="781600"/>
            <a:ext cx="184666" cy="369332"/>
          </a:xfrm>
          <a:prstGeom prst="rect">
            <a:avLst/>
          </a:prstGeom>
          <a:noFill/>
        </p:spPr>
        <p:txBody>
          <a:bodyPr wrap="none" rtlCol="0">
            <a:spAutoFit/>
          </a:bodyPr>
          <a:lstStyle/>
          <a:p>
            <a:endParaRPr lang="en-US" dirty="0"/>
          </a:p>
        </p:txBody>
      </p:sp>
      <p:pic>
        <p:nvPicPr>
          <p:cNvPr id="5" name="Picture Placeholder 2" descr="Consists of four polypeptide chains: two alpha and two beta.&#10;Each chain is associated with a heme group.&#10;Each heme group has a central iron atom that can bind a molecule of O2.&#10;Hemoglobin loads up with oxygen in the lungs, forming oxyhemoglobin.&#10;" title="Hemoglobin"/>
          <p:cNvPicPr>
            <a:picLocks noChangeAspect="1"/>
          </p:cNvPicPr>
          <p:nvPr/>
        </p:nvPicPr>
        <p:blipFill>
          <a:blip r:embed="rId2" cstate="email">
            <a:extLst>
              <a:ext uri="{28A0092B-C50C-407E-A947-70E740481C1C}">
                <a14:useLocalDpi xmlns:a14="http://schemas.microsoft.com/office/drawing/2010/main" val="0"/>
              </a:ext>
            </a:extLst>
          </a:blip>
          <a:srcRect t="-1474" b="-1474"/>
          <a:stretch>
            <a:fillRect/>
          </a:stretch>
        </p:blipFill>
        <p:spPr>
          <a:xfrm>
            <a:off x="668516" y="916130"/>
            <a:ext cx="7806969" cy="3388967"/>
          </a:xfrm>
          <a:prstGeom prst="rect">
            <a:avLst/>
          </a:prstGeom>
          <a:ln>
            <a:noFill/>
          </a:ln>
          <a:effectLst/>
        </p:spPr>
      </p:pic>
      <p:sp>
        <p:nvSpPr>
          <p:cNvPr id="6" name="TextBox 5"/>
          <p:cNvSpPr txBox="1"/>
          <p:nvPr/>
        </p:nvSpPr>
        <p:spPr>
          <a:xfrm>
            <a:off x="3609024" y="6479799"/>
            <a:ext cx="5419472" cy="246221"/>
          </a:xfrm>
          <a:prstGeom prst="rect">
            <a:avLst/>
          </a:prstGeom>
          <a:noFill/>
        </p:spPr>
        <p:txBody>
          <a:bodyPr wrap="none" rtlCol="0">
            <a:spAutoFit/>
          </a:bodyPr>
          <a:lstStyle/>
          <a:p>
            <a:pPr algn="r"/>
            <a:r>
              <a:rPr lang="en-US" sz="1000" dirty="0"/>
              <a:t>Download for free at </a:t>
            </a:r>
            <a:r>
              <a:rPr lang="en-US" sz="1000" u="sng" dirty="0">
                <a:hlinkClick r:id="rId3"/>
              </a:rPr>
              <a:t>http://cnx.org/contents/185cbf87-c72e-48f5-b51e-f14f21b5eabd@10.61</a:t>
            </a:r>
            <a:endParaRPr lang="en-US" sz="1000" dirty="0"/>
          </a:p>
        </p:txBody>
      </p:sp>
    </p:spTree>
    <p:extLst>
      <p:ext uri="{BB962C8B-B14F-4D97-AF65-F5344CB8AC3E}">
        <p14:creationId xmlns:p14="http://schemas.microsoft.com/office/powerpoint/2010/main" val="2788003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noAutofit/>
          </a:bodyPr>
          <a:lstStyle/>
          <a:p>
            <a:r>
              <a:rPr lang="en-US" b="1" dirty="0"/>
              <a:t>Hemoglobin</a:t>
            </a:r>
          </a:p>
        </p:txBody>
      </p:sp>
      <p:sp>
        <p:nvSpPr>
          <p:cNvPr id="3" name="TextBox 2"/>
          <p:cNvSpPr txBox="1"/>
          <p:nvPr/>
        </p:nvSpPr>
        <p:spPr>
          <a:xfrm>
            <a:off x="-1530558" y="781600"/>
            <a:ext cx="184666" cy="369332"/>
          </a:xfrm>
          <a:prstGeom prst="rect">
            <a:avLst/>
          </a:prstGeom>
          <a:noFill/>
        </p:spPr>
        <p:txBody>
          <a:bodyPr wrap="none" rtlCol="0">
            <a:spAutoFit/>
          </a:bodyPr>
          <a:lstStyle/>
          <a:p>
            <a:endParaRPr lang="en-US" dirty="0"/>
          </a:p>
        </p:txBody>
      </p:sp>
      <p:sp>
        <p:nvSpPr>
          <p:cNvPr id="8" name="Text Placeholder 10"/>
          <p:cNvSpPr>
            <a:spLocks noGrp="1"/>
          </p:cNvSpPr>
          <p:nvPr>
            <p:ph type="body" sz="quarter" idx="14"/>
          </p:nvPr>
        </p:nvSpPr>
        <p:spPr>
          <a:xfrm>
            <a:off x="457199" y="1121259"/>
            <a:ext cx="8422209" cy="3804118"/>
          </a:xfrm>
        </p:spPr>
        <p:txBody>
          <a:bodyPr wrap="square">
            <a:spAutoFit/>
          </a:bodyPr>
          <a:lstStyle/>
          <a:p>
            <a:pPr marL="342900" indent="-342900">
              <a:buFont typeface="Arial"/>
              <a:buChar char="•"/>
            </a:pPr>
            <a:r>
              <a:rPr lang="en-US" sz="2400" dirty="0">
                <a:solidFill>
                  <a:srgbClr val="000000"/>
                </a:solidFill>
              </a:rPr>
              <a:t>Hemoglobin’s affinity for O</a:t>
            </a:r>
            <a:r>
              <a:rPr lang="en-US" sz="2400" baseline="-25000" dirty="0">
                <a:solidFill>
                  <a:srgbClr val="000000"/>
                </a:solidFill>
              </a:rPr>
              <a:t>2</a:t>
            </a:r>
            <a:r>
              <a:rPr lang="en-US" sz="2400" dirty="0">
                <a:solidFill>
                  <a:srgbClr val="000000"/>
                </a:solidFill>
              </a:rPr>
              <a:t> is affected by pH and temperature</a:t>
            </a:r>
          </a:p>
          <a:p>
            <a:pPr marL="342900" indent="-342900">
              <a:buFont typeface="Arial"/>
              <a:buChar char="•"/>
            </a:pPr>
            <a:r>
              <a:rPr lang="en-US" sz="2400" dirty="0">
                <a:solidFill>
                  <a:srgbClr val="000000"/>
                </a:solidFill>
              </a:rPr>
              <a:t>The pH effect is known as the Bohr shift </a:t>
            </a:r>
          </a:p>
          <a:p>
            <a:pPr marL="573088" lvl="1" indent="-227013">
              <a:buFont typeface="Arial"/>
              <a:buChar char="•"/>
            </a:pPr>
            <a:r>
              <a:rPr lang="en-US" sz="2200" dirty="0">
                <a:solidFill>
                  <a:srgbClr val="000000"/>
                </a:solidFill>
              </a:rPr>
              <a:t>Increased CO</a:t>
            </a:r>
            <a:r>
              <a:rPr lang="en-US" sz="2200" baseline="-25000" dirty="0">
                <a:solidFill>
                  <a:srgbClr val="000000"/>
                </a:solidFill>
              </a:rPr>
              <a:t>2</a:t>
            </a:r>
            <a:r>
              <a:rPr lang="en-US" sz="2200" dirty="0">
                <a:solidFill>
                  <a:srgbClr val="000000"/>
                </a:solidFill>
              </a:rPr>
              <a:t> in blood increases H+</a:t>
            </a:r>
          </a:p>
          <a:p>
            <a:pPr marL="798513" lvl="2" indent="-225425">
              <a:buFont typeface="Arial"/>
              <a:buChar char="•"/>
            </a:pPr>
            <a:r>
              <a:rPr lang="en-US" sz="2000" dirty="0">
                <a:solidFill>
                  <a:srgbClr val="000000"/>
                </a:solidFill>
              </a:rPr>
              <a:t>Lower pH reduces hemoglobin’s affinity for O</a:t>
            </a:r>
            <a:r>
              <a:rPr lang="en-US" sz="2000" baseline="-25000" dirty="0">
                <a:solidFill>
                  <a:srgbClr val="000000"/>
                </a:solidFill>
              </a:rPr>
              <a:t>2</a:t>
            </a:r>
            <a:endParaRPr lang="en-US" sz="2000" dirty="0">
              <a:solidFill>
                <a:srgbClr val="000000"/>
              </a:solidFill>
            </a:endParaRPr>
          </a:p>
          <a:p>
            <a:pPr marL="573088" lvl="1" indent="-227013">
              <a:buFont typeface="Arial"/>
              <a:buChar char="•"/>
            </a:pPr>
            <a:r>
              <a:rPr lang="en-US" sz="2200" dirty="0">
                <a:solidFill>
                  <a:srgbClr val="000000"/>
                </a:solidFill>
              </a:rPr>
              <a:t>Facilitates oxygen unloading in the tissue</a:t>
            </a:r>
          </a:p>
          <a:p>
            <a:pPr marL="798513" lvl="2" indent="-225425">
              <a:buFont typeface="Arial"/>
              <a:buChar char="•"/>
            </a:pPr>
            <a:r>
              <a:rPr lang="en-US" sz="2000" dirty="0">
                <a:solidFill>
                  <a:srgbClr val="000000"/>
                </a:solidFill>
              </a:rPr>
              <a:t>If there is high levels of CO</a:t>
            </a:r>
            <a:r>
              <a:rPr lang="en-US" sz="2000" baseline="-25000" dirty="0">
                <a:solidFill>
                  <a:srgbClr val="000000"/>
                </a:solidFill>
              </a:rPr>
              <a:t>2</a:t>
            </a:r>
            <a:r>
              <a:rPr lang="en-US" sz="2000" dirty="0">
                <a:solidFill>
                  <a:srgbClr val="000000"/>
                </a:solidFill>
              </a:rPr>
              <a:t>, that means that oxygen is needed – the hemoglobin lets go of the oxygen</a:t>
            </a:r>
          </a:p>
          <a:p>
            <a:pPr marL="342900" indent="-342900">
              <a:buFont typeface="Arial"/>
              <a:buChar char="•"/>
            </a:pPr>
            <a:r>
              <a:rPr lang="en-US" sz="2400" dirty="0">
                <a:solidFill>
                  <a:srgbClr val="000000"/>
                </a:solidFill>
              </a:rPr>
              <a:t>Increasing temperature has a similar effect</a:t>
            </a:r>
          </a:p>
        </p:txBody>
      </p:sp>
    </p:spTree>
    <p:extLst>
      <p:ext uri="{BB962C8B-B14F-4D97-AF65-F5344CB8AC3E}">
        <p14:creationId xmlns:p14="http://schemas.microsoft.com/office/powerpoint/2010/main" val="3440797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noAutofit/>
          </a:bodyPr>
          <a:lstStyle/>
          <a:p>
            <a:r>
              <a:rPr lang="en-US" b="1" dirty="0"/>
              <a:t>Hemoglobin</a:t>
            </a:r>
          </a:p>
        </p:txBody>
      </p:sp>
      <p:sp>
        <p:nvSpPr>
          <p:cNvPr id="3" name="TextBox 2"/>
          <p:cNvSpPr txBox="1"/>
          <p:nvPr/>
        </p:nvSpPr>
        <p:spPr>
          <a:xfrm>
            <a:off x="-1530558" y="781600"/>
            <a:ext cx="184666" cy="369332"/>
          </a:xfrm>
          <a:prstGeom prst="rect">
            <a:avLst/>
          </a:prstGeom>
          <a:noFill/>
        </p:spPr>
        <p:txBody>
          <a:bodyPr wrap="none" rtlCol="0">
            <a:spAutoFit/>
          </a:bodyPr>
          <a:lstStyle/>
          <a:p>
            <a:endParaRPr lang="en-US" dirty="0"/>
          </a:p>
        </p:txBody>
      </p:sp>
      <p:pic>
        <p:nvPicPr>
          <p:cNvPr id="5" name="Picture Placeholder 3" descr="Graph of the oxygen dissociation curve demonstrates that, as the partial pressure of oxygen increases, more oxygen binds hemoglobin. However, the affinity of hemoglobin for oxygen may shift to the left or the right depending on environmental conditions.&#10;" title="Hemoglobin"/>
          <p:cNvPicPr>
            <a:picLocks noChangeAspect="1"/>
          </p:cNvPicPr>
          <p:nvPr/>
        </p:nvPicPr>
        <p:blipFill rotWithShape="1">
          <a:blip r:embed="rId2" cstate="email">
            <a:extLst>
              <a:ext uri="{28A0092B-C50C-407E-A947-70E740481C1C}">
                <a14:useLocalDpi xmlns:a14="http://schemas.microsoft.com/office/drawing/2010/main" val="0"/>
              </a:ext>
            </a:extLst>
          </a:blip>
          <a:srcRect l="-243" r="-243"/>
          <a:stretch/>
        </p:blipFill>
        <p:spPr>
          <a:xfrm>
            <a:off x="1377486" y="995522"/>
            <a:ext cx="6389029" cy="3285744"/>
          </a:xfrm>
          <a:prstGeom prst="rect">
            <a:avLst/>
          </a:prstGeom>
          <a:ln>
            <a:noFill/>
          </a:ln>
          <a:effectLst/>
        </p:spPr>
      </p:pic>
      <p:sp>
        <p:nvSpPr>
          <p:cNvPr id="6" name="Rectangle 5"/>
          <p:cNvSpPr/>
          <p:nvPr/>
        </p:nvSpPr>
        <p:spPr>
          <a:xfrm>
            <a:off x="727406" y="4516094"/>
            <a:ext cx="7689188" cy="1323439"/>
          </a:xfrm>
          <a:prstGeom prst="rect">
            <a:avLst/>
          </a:prstGeom>
          <a:effectLst/>
        </p:spPr>
        <p:txBody>
          <a:bodyPr wrap="square">
            <a:spAutoFit/>
          </a:bodyPr>
          <a:lstStyle/>
          <a:p>
            <a:r>
              <a:rPr lang="en-US" sz="2000" dirty="0"/>
              <a:t>The oxygen dissociation curve demonstrates that, as the partial pressure of oxygen increases, more oxygen binds hemoglobin. However, the affinity of hemoglobin for oxygen may shift to the left or the right depending on environmental conditions.</a:t>
            </a:r>
          </a:p>
        </p:txBody>
      </p:sp>
      <p:sp>
        <p:nvSpPr>
          <p:cNvPr id="7" name="TextBox 6"/>
          <p:cNvSpPr txBox="1"/>
          <p:nvPr/>
        </p:nvSpPr>
        <p:spPr>
          <a:xfrm>
            <a:off x="3609024" y="6479799"/>
            <a:ext cx="5419472" cy="246221"/>
          </a:xfrm>
          <a:prstGeom prst="rect">
            <a:avLst/>
          </a:prstGeom>
          <a:noFill/>
        </p:spPr>
        <p:txBody>
          <a:bodyPr wrap="none" rtlCol="0">
            <a:spAutoFit/>
          </a:bodyPr>
          <a:lstStyle/>
          <a:p>
            <a:pPr algn="r"/>
            <a:r>
              <a:rPr lang="en-US" sz="1000" dirty="0"/>
              <a:t>Download for free at </a:t>
            </a:r>
            <a:r>
              <a:rPr lang="en-US" sz="1000" u="sng" dirty="0">
                <a:hlinkClick r:id="rId3"/>
              </a:rPr>
              <a:t>http://cnx.org/contents/185cbf87-c72e-48f5-b51e-f14f21b5eabd@10.61</a:t>
            </a:r>
            <a:endParaRPr lang="en-US" sz="1000" dirty="0"/>
          </a:p>
        </p:txBody>
      </p:sp>
    </p:spTree>
    <p:extLst>
      <p:ext uri="{BB962C8B-B14F-4D97-AF65-F5344CB8AC3E}">
        <p14:creationId xmlns:p14="http://schemas.microsoft.com/office/powerpoint/2010/main" val="3636921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b="1" dirty="0"/>
              <a:t>Gas Exchange</a:t>
            </a:r>
            <a:endParaRPr lang="en-US" dirty="0"/>
          </a:p>
        </p:txBody>
      </p:sp>
      <p:sp>
        <p:nvSpPr>
          <p:cNvPr id="11" name="Text Placeholder 10"/>
          <p:cNvSpPr>
            <a:spLocks noGrp="1"/>
          </p:cNvSpPr>
          <p:nvPr>
            <p:ph type="body" sz="quarter" idx="14"/>
          </p:nvPr>
        </p:nvSpPr>
        <p:spPr>
          <a:xfrm>
            <a:off x="457200" y="4634942"/>
            <a:ext cx="8344687" cy="1769715"/>
          </a:xfrm>
        </p:spPr>
        <p:txBody>
          <a:bodyPr wrap="square">
            <a:spAutoFit/>
          </a:bodyPr>
          <a:lstStyle/>
          <a:p>
            <a:pPr marL="342900" indent="-342900">
              <a:buFont typeface="Arial"/>
              <a:buChar char="•"/>
            </a:pPr>
            <a:r>
              <a:rPr lang="en-US" dirty="0">
                <a:solidFill>
                  <a:srgbClr val="000000"/>
                </a:solidFill>
              </a:rPr>
              <a:t>All cells require oxygen for use in the efficient production of energy through cellular respiration</a:t>
            </a:r>
          </a:p>
          <a:p>
            <a:pPr marL="342900" indent="-342900">
              <a:buFont typeface="Arial"/>
              <a:buChar char="•"/>
            </a:pPr>
            <a:r>
              <a:rPr lang="en-US" dirty="0">
                <a:solidFill>
                  <a:srgbClr val="000000"/>
                </a:solidFill>
              </a:rPr>
              <a:t>One of the major physiological challenges facing all multicellular animals is obtaining sufficient oxygen and disposing of excess carbon dioxide</a:t>
            </a:r>
          </a:p>
        </p:txBody>
      </p:sp>
      <p:pic>
        <p:nvPicPr>
          <p:cNvPr id="4" name="Picture 2" descr="Sea turtle swimming near a diver.  The turtle is surfacing ." title="Gas Exchange"/>
          <p:cNvPicPr>
            <a:picLocks noChangeAspect="1" noChangeArrowheads="1"/>
          </p:cNvPicPr>
          <p:nvPr/>
        </p:nvPicPr>
        <p:blipFill>
          <a:blip r:embed="rId2" cstate="screen"/>
          <a:srcRect/>
          <a:stretch>
            <a:fillRect/>
          </a:stretch>
        </p:blipFill>
        <p:spPr bwMode="auto">
          <a:xfrm>
            <a:off x="2218118" y="987708"/>
            <a:ext cx="4707765" cy="3571629"/>
          </a:xfrm>
          <a:prstGeom prst="rect">
            <a:avLst/>
          </a:prstGeom>
          <a:ln>
            <a:solidFill>
              <a:schemeClr val="accent1"/>
            </a:solidFill>
          </a:ln>
          <a:effectLst/>
        </p:spPr>
      </p:pic>
      <p:sp>
        <p:nvSpPr>
          <p:cNvPr id="5" name="Rectangle 4"/>
          <p:cNvSpPr/>
          <p:nvPr/>
        </p:nvSpPr>
        <p:spPr>
          <a:xfrm>
            <a:off x="4964284" y="6474295"/>
            <a:ext cx="4038600" cy="253916"/>
          </a:xfrm>
          <a:prstGeom prst="rect">
            <a:avLst/>
          </a:prstGeom>
        </p:spPr>
        <p:txBody>
          <a:bodyPr wrap="square">
            <a:spAutoFit/>
          </a:bodyPr>
          <a:lstStyle/>
          <a:p>
            <a:pPr algn="r"/>
            <a:r>
              <a:rPr lang="en-US" sz="1000" dirty="0"/>
              <a:t>Caption: </a:t>
            </a:r>
            <a:r>
              <a:rPr lang="en-US" sz="1000" u="sng" dirty="0">
                <a:hlinkClick r:id="rId3"/>
              </a:rPr>
              <a:t>Sea Turtle Breath Underwater</a:t>
            </a:r>
            <a:r>
              <a:rPr lang="en-US" sz="1000" dirty="0"/>
              <a:t> © </a:t>
            </a:r>
            <a:r>
              <a:rPr lang="en-US" sz="1000" dirty="0" err="1"/>
              <a:t>dronepicr</a:t>
            </a:r>
            <a:r>
              <a:rPr lang="en-US" sz="1000" dirty="0"/>
              <a:t>, </a:t>
            </a:r>
            <a:r>
              <a:rPr lang="en-US" sz="1000" u="sng" dirty="0">
                <a:hlinkClick r:id="rId4"/>
              </a:rPr>
              <a:t>License</a:t>
            </a:r>
            <a:endParaRPr lang="en-US" sz="1000" dirty="0"/>
          </a:p>
        </p:txBody>
      </p:sp>
    </p:spTree>
    <p:extLst>
      <p:ext uri="{BB962C8B-B14F-4D97-AF65-F5344CB8AC3E}">
        <p14:creationId xmlns:p14="http://schemas.microsoft.com/office/powerpoint/2010/main" val="1691227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noAutofit/>
          </a:bodyPr>
          <a:lstStyle/>
          <a:p>
            <a:r>
              <a:rPr lang="en-US" b="1" dirty="0"/>
              <a:t>Transportation of Carbon Dioxide</a:t>
            </a:r>
          </a:p>
        </p:txBody>
      </p:sp>
      <p:sp>
        <p:nvSpPr>
          <p:cNvPr id="11" name="Text Placeholder 10"/>
          <p:cNvSpPr>
            <a:spLocks noGrp="1"/>
          </p:cNvSpPr>
          <p:nvPr>
            <p:ph type="body" sz="quarter" idx="14"/>
          </p:nvPr>
        </p:nvSpPr>
        <p:spPr>
          <a:xfrm>
            <a:off x="457199" y="4754983"/>
            <a:ext cx="8129124" cy="1922749"/>
          </a:xfrm>
        </p:spPr>
        <p:txBody>
          <a:bodyPr wrap="square">
            <a:spAutoFit/>
          </a:bodyPr>
          <a:lstStyle/>
          <a:p>
            <a:pPr marL="342900" indent="-342900">
              <a:lnSpc>
                <a:spcPts val="2200"/>
              </a:lnSpc>
              <a:buFont typeface="Arial"/>
              <a:buChar char="•"/>
            </a:pPr>
            <a:r>
              <a:rPr lang="en-US" dirty="0">
                <a:solidFill>
                  <a:srgbClr val="000000"/>
                </a:solidFill>
              </a:rPr>
              <a:t>Not the same as oxygen</a:t>
            </a:r>
          </a:p>
          <a:p>
            <a:pPr marL="342900" indent="-342900">
              <a:lnSpc>
                <a:spcPts val="2200"/>
              </a:lnSpc>
              <a:buFont typeface="Arial"/>
              <a:buChar char="•"/>
            </a:pPr>
            <a:r>
              <a:rPr lang="en-US" dirty="0">
                <a:solidFill>
                  <a:srgbClr val="000000"/>
                </a:solidFill>
              </a:rPr>
              <a:t>About 8% of the CO</a:t>
            </a:r>
            <a:r>
              <a:rPr lang="en-US" baseline="-25000" dirty="0">
                <a:solidFill>
                  <a:srgbClr val="000000"/>
                </a:solidFill>
              </a:rPr>
              <a:t>2</a:t>
            </a:r>
            <a:r>
              <a:rPr lang="en-US" dirty="0">
                <a:solidFill>
                  <a:srgbClr val="000000"/>
                </a:solidFill>
              </a:rPr>
              <a:t> in blood is dissolved in plasma</a:t>
            </a:r>
          </a:p>
          <a:p>
            <a:pPr marL="342900" indent="-342900">
              <a:lnSpc>
                <a:spcPts val="2200"/>
              </a:lnSpc>
              <a:buFont typeface="Arial"/>
              <a:buChar char="•"/>
            </a:pPr>
            <a:r>
              <a:rPr lang="en-US" dirty="0">
                <a:solidFill>
                  <a:srgbClr val="000000"/>
                </a:solidFill>
              </a:rPr>
              <a:t>20% of the CO</a:t>
            </a:r>
            <a:r>
              <a:rPr lang="en-US" baseline="-25000" dirty="0">
                <a:solidFill>
                  <a:srgbClr val="000000"/>
                </a:solidFill>
              </a:rPr>
              <a:t>2</a:t>
            </a:r>
            <a:r>
              <a:rPr lang="en-US" dirty="0">
                <a:solidFill>
                  <a:srgbClr val="000000"/>
                </a:solidFill>
              </a:rPr>
              <a:t> in blood is bound to hemoglobin</a:t>
            </a:r>
          </a:p>
          <a:p>
            <a:pPr marL="342900" indent="-342900">
              <a:lnSpc>
                <a:spcPts val="2200"/>
              </a:lnSpc>
              <a:buFont typeface="Arial"/>
              <a:buChar char="•"/>
            </a:pPr>
            <a:r>
              <a:rPr lang="en-US" dirty="0">
                <a:solidFill>
                  <a:srgbClr val="000000"/>
                </a:solidFill>
              </a:rPr>
              <a:t>Remaining 72% diffuses into red blood cells and becomes bicarbonate</a:t>
            </a:r>
          </a:p>
        </p:txBody>
      </p:sp>
      <p:sp>
        <p:nvSpPr>
          <p:cNvPr id="3" name="TextBox 2"/>
          <p:cNvSpPr txBox="1"/>
          <p:nvPr/>
        </p:nvSpPr>
        <p:spPr>
          <a:xfrm>
            <a:off x="-1530558" y="781600"/>
            <a:ext cx="184666" cy="369332"/>
          </a:xfrm>
          <a:prstGeom prst="rect">
            <a:avLst/>
          </a:prstGeom>
          <a:noFill/>
        </p:spPr>
        <p:txBody>
          <a:bodyPr wrap="none" rtlCol="0">
            <a:spAutoFit/>
          </a:bodyPr>
          <a:lstStyle/>
          <a:p>
            <a:endParaRPr lang="en-US" dirty="0"/>
          </a:p>
        </p:txBody>
      </p:sp>
      <p:pic>
        <p:nvPicPr>
          <p:cNvPr id="7" name="Picture 6" descr="&#10;About 8% of the CO2 in blood is dissolved in plasma.&#10;20% of the CO2 in blood is bound to hemoglobin.&#10;Remaining 72% diffuses into red blood cells and becomes bicarbonate.&#10;" title="Transportation of Carbon Dioxide"/>
          <p:cNvPicPr>
            <a:picLocks noChangeAspect="1"/>
          </p:cNvPicPr>
          <p:nvPr/>
        </p:nvPicPr>
        <p:blipFill>
          <a:blip r:embed="rId2"/>
          <a:stretch>
            <a:fillRect/>
          </a:stretch>
        </p:blipFill>
        <p:spPr>
          <a:xfrm>
            <a:off x="2249370" y="1070209"/>
            <a:ext cx="4708322" cy="3684774"/>
          </a:xfrm>
          <a:prstGeom prst="rect">
            <a:avLst/>
          </a:prstGeom>
          <a:ln>
            <a:noFill/>
          </a:ln>
          <a:effectLst/>
        </p:spPr>
      </p:pic>
    </p:spTree>
    <p:extLst>
      <p:ext uri="{BB962C8B-B14F-4D97-AF65-F5344CB8AC3E}">
        <p14:creationId xmlns:p14="http://schemas.microsoft.com/office/powerpoint/2010/main" val="2454642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182"/>
            <a:ext cx="8062912" cy="659535"/>
          </a:xfrm>
        </p:spPr>
        <p:txBody>
          <a:bodyPr>
            <a:noAutofit/>
          </a:bodyPr>
          <a:lstStyle/>
          <a:p>
            <a:r>
              <a:rPr lang="en-US" b="1" dirty="0"/>
              <a:t>Lung Function</a:t>
            </a:r>
          </a:p>
        </p:txBody>
      </p:sp>
      <p:sp>
        <p:nvSpPr>
          <p:cNvPr id="11" name="Text Placeholder 10"/>
          <p:cNvSpPr>
            <a:spLocks noGrp="1"/>
          </p:cNvSpPr>
          <p:nvPr>
            <p:ph type="body" sz="quarter" idx="14"/>
          </p:nvPr>
        </p:nvSpPr>
        <p:spPr>
          <a:xfrm>
            <a:off x="358216" y="3743532"/>
            <a:ext cx="8564613" cy="2939266"/>
          </a:xfrm>
        </p:spPr>
        <p:txBody>
          <a:bodyPr wrap="square">
            <a:spAutoFit/>
          </a:bodyPr>
          <a:lstStyle/>
          <a:p>
            <a:pPr marL="342900" indent="-342900">
              <a:buFont typeface="Arial"/>
              <a:buChar char="•"/>
            </a:pPr>
            <a:r>
              <a:rPr lang="en-US" sz="2200" dirty="0">
                <a:solidFill>
                  <a:srgbClr val="000000"/>
                </a:solidFill>
              </a:rPr>
              <a:t>Neurons are sensitive to blood PCO</a:t>
            </a:r>
            <a:r>
              <a:rPr lang="en-US" sz="2200" baseline="-25000" dirty="0">
                <a:solidFill>
                  <a:srgbClr val="000000"/>
                </a:solidFill>
              </a:rPr>
              <a:t>2</a:t>
            </a:r>
            <a:r>
              <a:rPr lang="en-US" sz="2200" dirty="0">
                <a:solidFill>
                  <a:srgbClr val="000000"/>
                </a:solidFill>
              </a:rPr>
              <a:t> changes </a:t>
            </a:r>
          </a:p>
          <a:p>
            <a:pPr marL="542925" lvl="1" indent="-249238">
              <a:buFont typeface="Arial"/>
              <a:buChar char="•"/>
            </a:pPr>
            <a:r>
              <a:rPr lang="en-US" dirty="0">
                <a:solidFill>
                  <a:srgbClr val="000000"/>
                </a:solidFill>
              </a:rPr>
              <a:t>A rise in PCO</a:t>
            </a:r>
            <a:r>
              <a:rPr lang="en-US" baseline="-25000" dirty="0">
                <a:solidFill>
                  <a:srgbClr val="000000"/>
                </a:solidFill>
              </a:rPr>
              <a:t>2</a:t>
            </a:r>
            <a:r>
              <a:rPr lang="en-US" dirty="0">
                <a:solidFill>
                  <a:srgbClr val="000000"/>
                </a:solidFill>
              </a:rPr>
              <a:t> causes increased production of carbonic acid (H</a:t>
            </a:r>
            <a:r>
              <a:rPr lang="en-US" baseline="-25000" dirty="0">
                <a:solidFill>
                  <a:srgbClr val="000000"/>
                </a:solidFill>
              </a:rPr>
              <a:t>2</a:t>
            </a:r>
            <a:r>
              <a:rPr lang="en-US" dirty="0">
                <a:solidFill>
                  <a:srgbClr val="000000"/>
                </a:solidFill>
              </a:rPr>
              <a:t>CO</a:t>
            </a:r>
            <a:r>
              <a:rPr lang="en-US" baseline="-25000" dirty="0">
                <a:solidFill>
                  <a:srgbClr val="000000"/>
                </a:solidFill>
              </a:rPr>
              <a:t>3</a:t>
            </a:r>
            <a:r>
              <a:rPr lang="en-US" dirty="0">
                <a:solidFill>
                  <a:srgbClr val="000000"/>
                </a:solidFill>
              </a:rPr>
              <a:t>), lowering the blood pH</a:t>
            </a:r>
          </a:p>
          <a:p>
            <a:pPr marL="542925" lvl="1" indent="-249238">
              <a:buFont typeface="Arial"/>
              <a:buChar char="•"/>
            </a:pPr>
            <a:r>
              <a:rPr lang="en-US" dirty="0">
                <a:solidFill>
                  <a:srgbClr val="000000"/>
                </a:solidFill>
              </a:rPr>
              <a:t>Stimulates </a:t>
            </a:r>
            <a:r>
              <a:rPr lang="en-US" dirty="0" err="1">
                <a:solidFill>
                  <a:srgbClr val="000000"/>
                </a:solidFill>
              </a:rPr>
              <a:t>chemosensitive</a:t>
            </a:r>
            <a:r>
              <a:rPr lang="en-US" dirty="0">
                <a:solidFill>
                  <a:srgbClr val="000000"/>
                </a:solidFill>
              </a:rPr>
              <a:t> neurons in the aortic and carotid bodies </a:t>
            </a:r>
          </a:p>
          <a:p>
            <a:pPr marL="542925" lvl="1" indent="-249238">
              <a:buFont typeface="Arial"/>
              <a:buChar char="•"/>
            </a:pPr>
            <a:r>
              <a:rPr lang="en-US" dirty="0">
                <a:solidFill>
                  <a:srgbClr val="000000"/>
                </a:solidFill>
              </a:rPr>
              <a:t>Send impulses to respiratory control center to increase rate of breathing</a:t>
            </a:r>
          </a:p>
          <a:p>
            <a:pPr marL="542925" lvl="1" indent="-249238">
              <a:buFont typeface="Arial"/>
              <a:buChar char="•"/>
            </a:pPr>
            <a:r>
              <a:rPr lang="en-US" dirty="0">
                <a:solidFill>
                  <a:srgbClr val="000000"/>
                </a:solidFill>
              </a:rPr>
              <a:t>Brain also contains central chemoreceptors that are sensitive to changes in the pH of cerebrospinal fluid (CSF)</a:t>
            </a:r>
          </a:p>
        </p:txBody>
      </p:sp>
      <p:grpSp>
        <p:nvGrpSpPr>
          <p:cNvPr id="8" name="Group 7"/>
          <p:cNvGrpSpPr/>
          <p:nvPr/>
        </p:nvGrpSpPr>
        <p:grpSpPr>
          <a:xfrm>
            <a:off x="589280" y="1111665"/>
            <a:ext cx="8170767" cy="2440406"/>
            <a:chOff x="762000" y="1024817"/>
            <a:chExt cx="8170767" cy="2440406"/>
          </a:xfrm>
        </p:grpSpPr>
        <p:sp>
          <p:nvSpPr>
            <p:cNvPr id="4" name="Rectangle 3" descr="Hypoventilation&#10;Insufficient breathing&#10;Blood has abnormally high PCO2&#10;&#10;Hyperventilation&#10;Excessive breathing&#10;Blood has abnormally low PCO2&#10;" title="Lung Function"/>
            <p:cNvSpPr/>
            <p:nvPr/>
          </p:nvSpPr>
          <p:spPr>
            <a:xfrm>
              <a:off x="762000" y="1024817"/>
              <a:ext cx="4572000" cy="2410916"/>
            </a:xfrm>
            <a:prstGeom prst="rect">
              <a:avLst/>
            </a:prstGeom>
            <a:ln w="28575" cmpd="sng">
              <a:solidFill>
                <a:schemeClr val="tx1"/>
              </a:solidFill>
            </a:ln>
          </p:spPr>
          <p:txBody>
            <a:bodyPr lIns="190500" tIns="127000" rIns="127000" bIns="127000">
              <a:spAutoFit/>
            </a:bodyPr>
            <a:lstStyle/>
            <a:p>
              <a:r>
                <a:rPr lang="en-US" altLang="en-US" sz="2400" dirty="0"/>
                <a:t>Hypoventilation</a:t>
              </a:r>
            </a:p>
            <a:p>
              <a:pPr lvl="1"/>
              <a:r>
                <a:rPr lang="en-US" altLang="en-US" sz="2000" dirty="0"/>
                <a:t>Insufficient breathing</a:t>
              </a:r>
            </a:p>
            <a:p>
              <a:pPr lvl="1"/>
              <a:r>
                <a:rPr lang="en-US" altLang="en-US" sz="2000" dirty="0"/>
                <a:t>Blood has abnormally high P</a:t>
              </a:r>
              <a:r>
                <a:rPr lang="en-US" altLang="en-US" sz="1600" dirty="0"/>
                <a:t>CO</a:t>
              </a:r>
              <a:r>
                <a:rPr lang="en-US" altLang="en-US" sz="1600" baseline="-25000" dirty="0"/>
                <a:t>2</a:t>
              </a:r>
            </a:p>
            <a:p>
              <a:pPr lvl="1"/>
              <a:endParaRPr lang="en-US" altLang="en-US" sz="1200" dirty="0"/>
            </a:p>
            <a:p>
              <a:r>
                <a:rPr lang="en-US" altLang="en-US" sz="2400" dirty="0"/>
                <a:t>Hyperventilation</a:t>
              </a:r>
            </a:p>
            <a:p>
              <a:pPr lvl="1"/>
              <a:r>
                <a:rPr lang="en-US" altLang="en-US" sz="2000" dirty="0"/>
                <a:t>Excessive breathing</a:t>
              </a:r>
            </a:p>
            <a:p>
              <a:pPr lvl="1"/>
              <a:r>
                <a:rPr lang="en-US" altLang="en-US" sz="2000" dirty="0"/>
                <a:t>Blood has abnormally low P</a:t>
              </a:r>
              <a:r>
                <a:rPr lang="en-US" altLang="en-US" sz="1600" dirty="0"/>
                <a:t>CO</a:t>
              </a:r>
              <a:r>
                <a:rPr lang="en-US" altLang="en-US" sz="1600" baseline="-25000" dirty="0"/>
                <a:t>2</a:t>
              </a:r>
            </a:p>
          </p:txBody>
        </p:sp>
        <p:sp>
          <p:nvSpPr>
            <p:cNvPr id="5" name="TextBox 4"/>
            <p:cNvSpPr txBox="1"/>
            <p:nvPr/>
          </p:nvSpPr>
          <p:spPr>
            <a:xfrm>
              <a:off x="5969356" y="1864785"/>
              <a:ext cx="2963411" cy="1600438"/>
            </a:xfrm>
            <a:prstGeom prst="rect">
              <a:avLst/>
            </a:prstGeom>
            <a:noFill/>
          </p:spPr>
          <p:txBody>
            <a:bodyPr wrap="square" rtlCol="0">
              <a:spAutoFit/>
            </a:bodyPr>
            <a:lstStyle/>
            <a:p>
              <a:r>
                <a:rPr lang="en-US" sz="1400" dirty="0"/>
                <a:t>Brain isn’t signaled to initiate breath, person feels like they can’t breathe, start trying to take many shallow breaths (like they can’t catch their breath), breathing paper bag adds CO</a:t>
              </a:r>
              <a:r>
                <a:rPr lang="en-US" sz="1400" baseline="-25000" dirty="0"/>
                <a:t>2</a:t>
              </a:r>
              <a:r>
                <a:rPr lang="en-US" sz="1400" dirty="0"/>
                <a:t> to system triggering brain to initiate deep breath</a:t>
              </a:r>
            </a:p>
          </p:txBody>
        </p:sp>
        <p:cxnSp>
          <p:nvCxnSpPr>
            <p:cNvPr id="6" name="Straight Arrow Connector 5"/>
            <p:cNvCxnSpPr/>
            <p:nvPr/>
          </p:nvCxnSpPr>
          <p:spPr bwMode="auto">
            <a:xfrm flipV="1">
              <a:off x="3451897" y="2507634"/>
              <a:ext cx="2431525" cy="10856"/>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grpSp>
    </p:spTree>
    <p:extLst>
      <p:ext uri="{BB962C8B-B14F-4D97-AF65-F5344CB8AC3E}">
        <p14:creationId xmlns:p14="http://schemas.microsoft.com/office/powerpoint/2010/main" val="1522307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182"/>
            <a:ext cx="8062912" cy="659535"/>
          </a:xfrm>
        </p:spPr>
        <p:txBody>
          <a:bodyPr>
            <a:noAutofit/>
          </a:bodyPr>
          <a:lstStyle/>
          <a:p>
            <a:r>
              <a:rPr lang="en-US" b="1" dirty="0"/>
              <a:t>Respiratory Diseases</a:t>
            </a:r>
          </a:p>
        </p:txBody>
      </p:sp>
      <p:sp>
        <p:nvSpPr>
          <p:cNvPr id="11" name="Text Placeholder 10"/>
          <p:cNvSpPr>
            <a:spLocks noGrp="1"/>
          </p:cNvSpPr>
          <p:nvPr>
            <p:ph type="body" sz="quarter" idx="14"/>
          </p:nvPr>
        </p:nvSpPr>
        <p:spPr>
          <a:xfrm>
            <a:off x="457200" y="1062214"/>
            <a:ext cx="8213315" cy="4496615"/>
          </a:xfrm>
        </p:spPr>
        <p:txBody>
          <a:bodyPr wrap="square">
            <a:spAutoFit/>
          </a:bodyPr>
          <a:lstStyle/>
          <a:p>
            <a:pPr marL="342900" indent="-342900">
              <a:buFont typeface="Arial"/>
              <a:buChar char="•"/>
            </a:pPr>
            <a:r>
              <a:rPr lang="en-US" sz="2400" dirty="0">
                <a:solidFill>
                  <a:srgbClr val="000000"/>
                </a:solidFill>
              </a:rPr>
              <a:t>Chronic obstructive pulmonary disease (COPD)</a:t>
            </a:r>
          </a:p>
          <a:p>
            <a:pPr marL="573088" lvl="1" indent="-230188">
              <a:buFont typeface="Arial"/>
              <a:buChar char="•"/>
            </a:pPr>
            <a:r>
              <a:rPr lang="en-US" sz="2200" dirty="0">
                <a:solidFill>
                  <a:srgbClr val="000000"/>
                </a:solidFill>
              </a:rPr>
              <a:t>Refers to any disorder that obstructs airflow on a long-term basis</a:t>
            </a:r>
          </a:p>
          <a:p>
            <a:pPr marL="573088" lvl="1" indent="-230188">
              <a:buFont typeface="Arial"/>
              <a:buChar char="•"/>
            </a:pPr>
            <a:r>
              <a:rPr lang="en-US" sz="2200" dirty="0">
                <a:solidFill>
                  <a:srgbClr val="000000"/>
                </a:solidFill>
              </a:rPr>
              <a:t>Asthma</a:t>
            </a:r>
          </a:p>
          <a:p>
            <a:pPr marL="796925" lvl="2" indent="-223838">
              <a:buFont typeface="Arial"/>
              <a:buChar char="•"/>
            </a:pPr>
            <a:r>
              <a:rPr lang="en-US" sz="2000" dirty="0">
                <a:solidFill>
                  <a:srgbClr val="000000"/>
                </a:solidFill>
              </a:rPr>
              <a:t>Allergen triggers the release of histamine, causing intense constriction of the bronchi and sometimes suffocation</a:t>
            </a:r>
          </a:p>
          <a:p>
            <a:pPr marL="573088" lvl="1" indent="-230188">
              <a:buFont typeface="Arial"/>
              <a:buChar char="•"/>
            </a:pPr>
            <a:r>
              <a:rPr lang="en-US" sz="2200" dirty="0">
                <a:solidFill>
                  <a:srgbClr val="000000"/>
                </a:solidFill>
              </a:rPr>
              <a:t>Emphysema</a:t>
            </a:r>
          </a:p>
          <a:p>
            <a:pPr marL="796925" lvl="2" indent="-223838">
              <a:buFont typeface="Arial"/>
              <a:buChar char="•"/>
            </a:pPr>
            <a:r>
              <a:rPr lang="en-US" sz="2000" dirty="0">
                <a:solidFill>
                  <a:srgbClr val="000000"/>
                </a:solidFill>
              </a:rPr>
              <a:t>Alveolar walls break down and the lung exhibits larger but fewer alveoli</a:t>
            </a:r>
          </a:p>
          <a:p>
            <a:pPr marL="796925" lvl="2" indent="-223838">
              <a:buFont typeface="Arial"/>
              <a:buChar char="•"/>
            </a:pPr>
            <a:r>
              <a:rPr lang="en-US" sz="2000" dirty="0">
                <a:solidFill>
                  <a:srgbClr val="000000"/>
                </a:solidFill>
              </a:rPr>
              <a:t>Lungs become less elastic</a:t>
            </a:r>
          </a:p>
          <a:p>
            <a:pPr marL="796925" lvl="2" indent="-223838">
              <a:buFont typeface="Arial"/>
              <a:buChar char="•"/>
            </a:pPr>
            <a:r>
              <a:rPr lang="en-US" sz="2000" dirty="0">
                <a:solidFill>
                  <a:srgbClr val="000000"/>
                </a:solidFill>
              </a:rPr>
              <a:t>Eighty to 90% of emphysema deaths are caused by cigarette smoking</a:t>
            </a:r>
          </a:p>
        </p:txBody>
      </p:sp>
    </p:spTree>
    <p:extLst>
      <p:ext uri="{BB962C8B-B14F-4D97-AF65-F5344CB8AC3E}">
        <p14:creationId xmlns:p14="http://schemas.microsoft.com/office/powerpoint/2010/main" val="2987669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182"/>
            <a:ext cx="8062912" cy="659535"/>
          </a:xfrm>
        </p:spPr>
        <p:txBody>
          <a:bodyPr>
            <a:noAutofit/>
          </a:bodyPr>
          <a:lstStyle/>
          <a:p>
            <a:r>
              <a:rPr lang="en-US" b="1" dirty="0"/>
              <a:t>Respiratory Diseases</a:t>
            </a:r>
          </a:p>
        </p:txBody>
      </p:sp>
      <p:sp>
        <p:nvSpPr>
          <p:cNvPr id="11" name="Text Placeholder 10"/>
          <p:cNvSpPr>
            <a:spLocks noGrp="1"/>
          </p:cNvSpPr>
          <p:nvPr>
            <p:ph type="body" sz="quarter" idx="14"/>
          </p:nvPr>
        </p:nvSpPr>
        <p:spPr>
          <a:xfrm>
            <a:off x="457199" y="940353"/>
            <a:ext cx="3971650" cy="5570756"/>
          </a:xfrm>
        </p:spPr>
        <p:txBody>
          <a:bodyPr wrap="square">
            <a:spAutoFit/>
          </a:bodyPr>
          <a:lstStyle/>
          <a:p>
            <a:pPr marL="342900" indent="-342900">
              <a:buFont typeface="Arial"/>
              <a:buChar char="•"/>
            </a:pPr>
            <a:r>
              <a:rPr lang="en-US" dirty="0">
                <a:solidFill>
                  <a:srgbClr val="000000"/>
                </a:solidFill>
              </a:rPr>
              <a:t>Lung cancer accounts for more deaths than any other form of cancer</a:t>
            </a:r>
          </a:p>
          <a:p>
            <a:pPr marL="342900" indent="-342900">
              <a:buFont typeface="Arial"/>
              <a:buChar char="•"/>
            </a:pPr>
            <a:r>
              <a:rPr lang="en-US" dirty="0">
                <a:solidFill>
                  <a:srgbClr val="000000"/>
                </a:solidFill>
              </a:rPr>
              <a:t>Caused mainly by cigarette smoking</a:t>
            </a:r>
          </a:p>
          <a:p>
            <a:pPr marL="342900" indent="-342900">
              <a:buFont typeface="Arial"/>
              <a:buChar char="•"/>
            </a:pPr>
            <a:r>
              <a:rPr lang="en-US" dirty="0">
                <a:solidFill>
                  <a:srgbClr val="000000"/>
                </a:solidFill>
              </a:rPr>
              <a:t>Follows or accompanies COPD</a:t>
            </a:r>
          </a:p>
          <a:p>
            <a:pPr marL="342900" indent="-342900">
              <a:buFont typeface="Arial"/>
              <a:buChar char="•"/>
            </a:pPr>
            <a:r>
              <a:rPr lang="en-US" dirty="0">
                <a:solidFill>
                  <a:srgbClr val="000000"/>
                </a:solidFill>
              </a:rPr>
              <a:t>Lung cancer metastasizes (spreads) so rapidly that it has usually invaded other organs by the time it is diagnosed</a:t>
            </a:r>
          </a:p>
          <a:p>
            <a:pPr marL="342900" indent="-342900">
              <a:buFont typeface="Arial"/>
              <a:buChar char="•"/>
            </a:pPr>
            <a:r>
              <a:rPr lang="en-US" dirty="0">
                <a:solidFill>
                  <a:srgbClr val="000000"/>
                </a:solidFill>
              </a:rPr>
              <a:t>Chance of recovery from metastasized lung cancer is poor, with only 3% of patients surviving for 5 years after diagnosis</a:t>
            </a:r>
          </a:p>
        </p:txBody>
      </p:sp>
      <p:pic>
        <p:nvPicPr>
          <p:cNvPr id="7" name="Picture 6" descr="Lung exhibiting a respiratory disease." title="Respiratory Disease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5353" y="1090033"/>
            <a:ext cx="4262411" cy="3404169"/>
          </a:xfrm>
          <a:prstGeom prst="rect">
            <a:avLst/>
          </a:prstGeom>
        </p:spPr>
      </p:pic>
      <p:sp>
        <p:nvSpPr>
          <p:cNvPr id="8" name="Rectangle 7"/>
          <p:cNvSpPr/>
          <p:nvPr/>
        </p:nvSpPr>
        <p:spPr>
          <a:xfrm>
            <a:off x="4354582" y="6509499"/>
            <a:ext cx="4642140" cy="253916"/>
          </a:xfrm>
          <a:prstGeom prst="rect">
            <a:avLst/>
          </a:prstGeom>
        </p:spPr>
        <p:txBody>
          <a:bodyPr wrap="square">
            <a:spAutoFit/>
          </a:bodyPr>
          <a:lstStyle/>
          <a:p>
            <a:pPr algn="r"/>
            <a:r>
              <a:rPr lang="en-US" sz="1000" dirty="0"/>
              <a:t>Caption: </a:t>
            </a:r>
            <a:r>
              <a:rPr lang="en-US" sz="1000" u="sng" dirty="0">
                <a:hlinkClick r:id="rId3"/>
              </a:rPr>
              <a:t>Solitary fibrous tumor of pleura</a:t>
            </a:r>
            <a:r>
              <a:rPr lang="en-US" sz="1000" dirty="0"/>
              <a:t> © Yale Rosen, </a:t>
            </a:r>
            <a:r>
              <a:rPr lang="en-US" sz="1000" u="sng" dirty="0">
                <a:hlinkClick r:id="rId4"/>
              </a:rPr>
              <a:t>License</a:t>
            </a:r>
            <a:endParaRPr lang="en-US" sz="1000" dirty="0"/>
          </a:p>
        </p:txBody>
      </p:sp>
    </p:spTree>
    <p:extLst>
      <p:ext uri="{BB962C8B-B14F-4D97-AF65-F5344CB8AC3E}">
        <p14:creationId xmlns:p14="http://schemas.microsoft.com/office/powerpoint/2010/main" val="1976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noAutofit/>
          </a:bodyPr>
          <a:lstStyle/>
          <a:p>
            <a:r>
              <a:rPr lang="en-US" dirty="0"/>
              <a:t>Gas Exchange between Alveoli and Blood</a:t>
            </a:r>
          </a:p>
        </p:txBody>
      </p:sp>
      <p:sp>
        <p:nvSpPr>
          <p:cNvPr id="11" name="Text Placeholder 10"/>
          <p:cNvSpPr>
            <a:spLocks noGrp="1"/>
          </p:cNvSpPr>
          <p:nvPr>
            <p:ph type="body" sz="quarter" idx="14"/>
          </p:nvPr>
        </p:nvSpPr>
        <p:spPr>
          <a:xfrm>
            <a:off x="457200" y="1064185"/>
            <a:ext cx="8344687" cy="4161139"/>
          </a:xfrm>
        </p:spPr>
        <p:txBody>
          <a:bodyPr wrap="square">
            <a:spAutoFit/>
          </a:bodyPr>
          <a:lstStyle/>
          <a:p>
            <a:pPr marL="342900" indent="-342900">
              <a:buFont typeface="Arial"/>
              <a:buChar char="•"/>
            </a:pPr>
            <a:r>
              <a:rPr lang="en-US" sz="2400" dirty="0">
                <a:solidFill>
                  <a:srgbClr val="000000"/>
                </a:solidFill>
              </a:rPr>
              <a:t>In vertebrates, the gases diffuse into the aqueous layer covering the epithelial cells that line the respiratory organs</a:t>
            </a:r>
          </a:p>
          <a:p>
            <a:pPr marL="342900" indent="-342900">
              <a:buFont typeface="Arial"/>
              <a:buChar char="•"/>
            </a:pPr>
            <a:r>
              <a:rPr lang="en-US" sz="2400" dirty="0">
                <a:solidFill>
                  <a:srgbClr val="000000"/>
                </a:solidFill>
              </a:rPr>
              <a:t>Diffusion is passive, driven only by the difference in O</a:t>
            </a:r>
            <a:r>
              <a:rPr lang="en-US" sz="2400" baseline="-25000" dirty="0">
                <a:solidFill>
                  <a:srgbClr val="000000"/>
                </a:solidFill>
              </a:rPr>
              <a:t>2</a:t>
            </a:r>
            <a:r>
              <a:rPr lang="en-US" sz="2400" dirty="0">
                <a:solidFill>
                  <a:srgbClr val="000000"/>
                </a:solidFill>
              </a:rPr>
              <a:t> and CO</a:t>
            </a:r>
            <a:r>
              <a:rPr lang="en-US" sz="2400" baseline="-25000" dirty="0">
                <a:solidFill>
                  <a:srgbClr val="000000"/>
                </a:solidFill>
              </a:rPr>
              <a:t>2</a:t>
            </a:r>
            <a:r>
              <a:rPr lang="en-US" sz="2400" dirty="0">
                <a:solidFill>
                  <a:srgbClr val="000000"/>
                </a:solidFill>
              </a:rPr>
              <a:t> concentrations on the two sides of the membranes and their relative solubility's in the plasma membrane</a:t>
            </a:r>
          </a:p>
          <a:p>
            <a:pPr marL="573088" lvl="1" indent="-230188">
              <a:buFont typeface="Arial"/>
              <a:buChar char="•"/>
            </a:pPr>
            <a:r>
              <a:rPr lang="en-US" sz="2200" dirty="0">
                <a:solidFill>
                  <a:srgbClr val="000000"/>
                </a:solidFill>
              </a:rPr>
              <a:t>High O</a:t>
            </a:r>
            <a:r>
              <a:rPr lang="en-US" sz="2200" baseline="-25000" dirty="0">
                <a:solidFill>
                  <a:srgbClr val="000000"/>
                </a:solidFill>
              </a:rPr>
              <a:t>2</a:t>
            </a:r>
            <a:r>
              <a:rPr lang="en-US" sz="2200" dirty="0">
                <a:solidFill>
                  <a:srgbClr val="000000"/>
                </a:solidFill>
              </a:rPr>
              <a:t> in Alveoli into Blood</a:t>
            </a:r>
          </a:p>
          <a:p>
            <a:pPr marL="573088" lvl="1" indent="-230188">
              <a:buFont typeface="Arial"/>
              <a:buChar char="•"/>
            </a:pPr>
            <a:r>
              <a:rPr lang="en-US" sz="2200" dirty="0">
                <a:solidFill>
                  <a:srgbClr val="000000"/>
                </a:solidFill>
              </a:rPr>
              <a:t>High CO</a:t>
            </a:r>
            <a:r>
              <a:rPr lang="en-US" sz="2200" baseline="-25000" dirty="0">
                <a:solidFill>
                  <a:srgbClr val="000000"/>
                </a:solidFill>
              </a:rPr>
              <a:t>2</a:t>
            </a:r>
            <a:r>
              <a:rPr lang="en-US" sz="2200" dirty="0">
                <a:solidFill>
                  <a:srgbClr val="000000"/>
                </a:solidFill>
              </a:rPr>
              <a:t> in Blood into Alveoli</a:t>
            </a:r>
          </a:p>
          <a:p>
            <a:pPr marL="342900" indent="-342900">
              <a:buFont typeface="Arial"/>
              <a:buChar char="•"/>
            </a:pPr>
            <a:r>
              <a:rPr lang="en-US" sz="2400" dirty="0">
                <a:solidFill>
                  <a:srgbClr val="000000"/>
                </a:solidFill>
              </a:rPr>
              <a:t>Opposite Occurs in the Tissue</a:t>
            </a:r>
          </a:p>
        </p:txBody>
      </p:sp>
    </p:spTree>
    <p:extLst>
      <p:ext uri="{BB962C8B-B14F-4D97-AF65-F5344CB8AC3E}">
        <p14:creationId xmlns:p14="http://schemas.microsoft.com/office/powerpoint/2010/main" val="2274597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Gas Exchange</a:t>
            </a:r>
          </a:p>
        </p:txBody>
      </p:sp>
      <p:sp>
        <p:nvSpPr>
          <p:cNvPr id="3" name="TextBox 2"/>
          <p:cNvSpPr txBox="1"/>
          <p:nvPr/>
        </p:nvSpPr>
        <p:spPr>
          <a:xfrm>
            <a:off x="3152915" y="2211640"/>
            <a:ext cx="184666" cy="369332"/>
          </a:xfrm>
          <a:prstGeom prst="rect">
            <a:avLst/>
          </a:prstGeom>
          <a:noFill/>
        </p:spPr>
        <p:txBody>
          <a:bodyPr wrap="none" rtlCol="0">
            <a:spAutoFit/>
          </a:bodyPr>
          <a:lstStyle/>
          <a:p>
            <a:endParaRPr lang="en-US" dirty="0"/>
          </a:p>
        </p:txBody>
      </p:sp>
      <p:sp>
        <p:nvSpPr>
          <p:cNvPr id="6" name="Text Placeholder 10"/>
          <p:cNvSpPr>
            <a:spLocks noGrp="1"/>
          </p:cNvSpPr>
          <p:nvPr>
            <p:ph type="body" sz="quarter" idx="14"/>
          </p:nvPr>
        </p:nvSpPr>
        <p:spPr>
          <a:xfrm>
            <a:off x="457200" y="1245468"/>
            <a:ext cx="8344687" cy="3431709"/>
          </a:xfrm>
        </p:spPr>
        <p:txBody>
          <a:bodyPr wrap="square">
            <a:spAutoFit/>
          </a:bodyPr>
          <a:lstStyle/>
          <a:p>
            <a:pPr marL="342900" indent="-342900">
              <a:buFont typeface="Arial"/>
              <a:buChar char="•"/>
            </a:pPr>
            <a:r>
              <a:rPr lang="en-US" altLang="en-US" sz="2400" dirty="0">
                <a:solidFill>
                  <a:schemeClr val="tx1"/>
                </a:solidFill>
                <a:ea typeface="ＭＳ Ｐゴシック" pitchFamily="34" charset="-128"/>
              </a:rPr>
              <a:t>Rate of diffusion between two regions is governed by Fick’s Law of Diffusion</a:t>
            </a:r>
          </a:p>
          <a:p>
            <a:pPr marL="342900" indent="-342900">
              <a:buFont typeface="Arial"/>
              <a:buChar char="•"/>
            </a:pPr>
            <a:r>
              <a:rPr lang="en-US" altLang="en-US" sz="2400" i="1" dirty="0">
                <a:solidFill>
                  <a:schemeClr val="tx1"/>
                </a:solidFill>
                <a:ea typeface="ＭＳ Ｐゴシック" pitchFamily="34" charset="-128"/>
              </a:rPr>
              <a:t>R</a:t>
            </a:r>
            <a:r>
              <a:rPr lang="en-US" altLang="en-US" sz="2400" dirty="0">
                <a:solidFill>
                  <a:schemeClr val="tx1"/>
                </a:solidFill>
                <a:ea typeface="ＭＳ Ｐゴシック" pitchFamily="34" charset="-128"/>
              </a:rPr>
              <a:t> = Rate of diffusion </a:t>
            </a:r>
          </a:p>
          <a:p>
            <a:pPr marL="342900" indent="-342900">
              <a:buFont typeface="Arial"/>
              <a:buChar char="•"/>
            </a:pPr>
            <a:r>
              <a:rPr lang="en-US" altLang="en-US" sz="2400" i="1" dirty="0">
                <a:solidFill>
                  <a:schemeClr val="tx1"/>
                </a:solidFill>
                <a:ea typeface="ＭＳ Ｐゴシック" pitchFamily="34" charset="-128"/>
              </a:rPr>
              <a:t>D</a:t>
            </a:r>
            <a:r>
              <a:rPr lang="en-US" altLang="en-US" sz="2400" dirty="0">
                <a:solidFill>
                  <a:schemeClr val="tx1"/>
                </a:solidFill>
                <a:ea typeface="ＭＳ Ｐゴシック" pitchFamily="34" charset="-128"/>
              </a:rPr>
              <a:t> = Diffusion constant</a:t>
            </a:r>
          </a:p>
          <a:p>
            <a:pPr marL="342900" indent="-342900">
              <a:buFont typeface="Arial"/>
              <a:buChar char="•"/>
            </a:pPr>
            <a:r>
              <a:rPr lang="en-US" altLang="en-US" sz="2400" i="1" dirty="0">
                <a:solidFill>
                  <a:schemeClr val="tx1"/>
                </a:solidFill>
                <a:ea typeface="ＭＳ Ｐゴシック" pitchFamily="34" charset="-128"/>
              </a:rPr>
              <a:t>A </a:t>
            </a:r>
            <a:r>
              <a:rPr lang="en-US" altLang="en-US" sz="2400" dirty="0">
                <a:solidFill>
                  <a:schemeClr val="tx1"/>
                </a:solidFill>
                <a:ea typeface="ＭＳ Ｐゴシック" pitchFamily="34" charset="-128"/>
              </a:rPr>
              <a:t>= Area over which diffusion takes place</a:t>
            </a:r>
          </a:p>
          <a:p>
            <a:pPr marL="230188" indent="-230188">
              <a:buFont typeface="Arial"/>
              <a:buChar char="•"/>
            </a:pPr>
            <a:r>
              <a:rPr lang="en-US" altLang="en-US" sz="2400" i="1" dirty="0">
                <a:solidFill>
                  <a:schemeClr val="tx1"/>
                </a:solidFill>
                <a:ea typeface="ＭＳ Ｐゴシック" pitchFamily="34" charset="-128"/>
              </a:rPr>
              <a:t> </a:t>
            </a:r>
            <a:r>
              <a:rPr lang="en-US" altLang="en-US" sz="2400" dirty="0" err="1">
                <a:solidFill>
                  <a:schemeClr val="tx1"/>
                </a:solidFill>
                <a:latin typeface="Symbol" pitchFamily="18" charset="2"/>
                <a:ea typeface="ＭＳ Ｐゴシック" pitchFamily="34" charset="-128"/>
              </a:rPr>
              <a:t>D</a:t>
            </a:r>
            <a:r>
              <a:rPr lang="en-US" altLang="en-US" sz="2400" i="1" dirty="0" err="1">
                <a:solidFill>
                  <a:schemeClr val="tx1"/>
                </a:solidFill>
                <a:ea typeface="ＭＳ Ｐゴシック" pitchFamily="34" charset="-128"/>
              </a:rPr>
              <a:t>p</a:t>
            </a:r>
            <a:r>
              <a:rPr lang="en-US" altLang="en-US" sz="2400" i="1" dirty="0">
                <a:solidFill>
                  <a:schemeClr val="tx1"/>
                </a:solidFill>
                <a:ea typeface="ＭＳ Ｐゴシック" pitchFamily="34" charset="-128"/>
              </a:rPr>
              <a:t> = </a:t>
            </a:r>
            <a:r>
              <a:rPr lang="en-US" altLang="en-US" sz="2400" dirty="0">
                <a:solidFill>
                  <a:schemeClr val="tx1"/>
                </a:solidFill>
                <a:ea typeface="ＭＳ Ｐゴシック" pitchFamily="34" charset="-128"/>
              </a:rPr>
              <a:t>Pressure difference between two sides</a:t>
            </a:r>
          </a:p>
          <a:p>
            <a:pPr marL="342900" indent="-342900">
              <a:buFont typeface="Arial"/>
              <a:buChar char="•"/>
            </a:pPr>
            <a:r>
              <a:rPr lang="en-US" altLang="en-US" sz="2400" i="1" dirty="0">
                <a:solidFill>
                  <a:schemeClr val="tx1"/>
                </a:solidFill>
                <a:ea typeface="ＭＳ Ｐゴシック" pitchFamily="34" charset="-128"/>
              </a:rPr>
              <a:t>d</a:t>
            </a:r>
            <a:r>
              <a:rPr lang="en-US" altLang="en-US" sz="2400" dirty="0">
                <a:solidFill>
                  <a:schemeClr val="tx1"/>
                </a:solidFill>
                <a:ea typeface="ＭＳ Ｐゴシック" pitchFamily="34" charset="-128"/>
              </a:rPr>
              <a:t> = Distance over which diffusion occurs </a:t>
            </a:r>
          </a:p>
        </p:txBody>
      </p:sp>
      <p:grpSp>
        <p:nvGrpSpPr>
          <p:cNvPr id="8" name="Group 9"/>
          <p:cNvGrpSpPr>
            <a:grpSpLocks/>
          </p:cNvGrpSpPr>
          <p:nvPr/>
        </p:nvGrpSpPr>
        <p:grpSpPr bwMode="auto">
          <a:xfrm>
            <a:off x="3470915" y="4975960"/>
            <a:ext cx="2209800" cy="1112838"/>
            <a:chOff x="1296" y="1680"/>
            <a:chExt cx="1392" cy="701"/>
          </a:xfrm>
        </p:grpSpPr>
        <p:sp>
          <p:nvSpPr>
            <p:cNvPr id="9" name="Line 4"/>
            <p:cNvSpPr>
              <a:spLocks noChangeShapeType="1"/>
            </p:cNvSpPr>
            <p:nvPr/>
          </p:nvSpPr>
          <p:spPr bwMode="auto">
            <a:xfrm>
              <a:off x="1824" y="2064"/>
              <a:ext cx="864" cy="0"/>
            </a:xfrm>
            <a:prstGeom prst="line">
              <a:avLst/>
            </a:prstGeom>
            <a:noFill/>
            <a:ln w="28575">
              <a:solidFill>
                <a:schemeClr val="tx1"/>
              </a:solidFill>
              <a:round/>
              <a:headEnd/>
              <a:tailEnd/>
            </a:ln>
          </p:spPr>
          <p:txBody>
            <a:bodyPr/>
            <a:lstStyle/>
            <a:p>
              <a:endParaRPr lang="en-US"/>
            </a:p>
          </p:txBody>
        </p:sp>
        <p:sp>
          <p:nvSpPr>
            <p:cNvPr id="10" name="Rectangle 5"/>
            <p:cNvSpPr>
              <a:spLocks noChangeArrowheads="1"/>
            </p:cNvSpPr>
            <p:nvPr/>
          </p:nvSpPr>
          <p:spPr bwMode="auto">
            <a:xfrm>
              <a:off x="1296" y="1872"/>
              <a:ext cx="576" cy="384"/>
            </a:xfrm>
            <a:prstGeom prst="rect">
              <a:avLst/>
            </a:prstGeom>
            <a:noFill/>
            <a:ln w="9525">
              <a:noFill/>
              <a:miter lim="800000"/>
              <a:headEnd/>
              <a:tailEnd/>
            </a:ln>
          </p:spPr>
          <p:txBody>
            <a:bodyPr/>
            <a:lstStyle/>
            <a:p>
              <a:pPr marL="342900" indent="-342900">
                <a:spcBef>
                  <a:spcPct val="20000"/>
                </a:spcBef>
              </a:pPr>
              <a:r>
                <a:rPr lang="en-US" altLang="en-US" sz="3200" i="1"/>
                <a:t>R</a:t>
              </a:r>
              <a:r>
                <a:rPr lang="en-US" altLang="en-US" sz="3200"/>
                <a:t> =</a:t>
              </a:r>
            </a:p>
          </p:txBody>
        </p:sp>
        <p:sp>
          <p:nvSpPr>
            <p:cNvPr id="11" name="Text Box 6"/>
            <p:cNvSpPr txBox="1">
              <a:spLocks noChangeArrowheads="1"/>
            </p:cNvSpPr>
            <p:nvPr/>
          </p:nvSpPr>
          <p:spPr bwMode="auto">
            <a:xfrm>
              <a:off x="1824" y="1680"/>
              <a:ext cx="842" cy="365"/>
            </a:xfrm>
            <a:prstGeom prst="rect">
              <a:avLst/>
            </a:prstGeom>
            <a:noFill/>
            <a:ln w="19050">
              <a:noFill/>
              <a:miter lim="800000"/>
              <a:headEnd/>
              <a:tailEnd/>
            </a:ln>
          </p:spPr>
          <p:txBody>
            <a:bodyPr wrap="none">
              <a:spAutoFit/>
            </a:bodyPr>
            <a:lstStyle/>
            <a:p>
              <a:r>
                <a:rPr lang="en-US" altLang="en-US" sz="3200" i="1" dirty="0"/>
                <a:t>DA </a:t>
              </a:r>
              <a:r>
                <a:rPr lang="en-US" altLang="en-US" sz="3200" dirty="0" err="1">
                  <a:latin typeface="Symbol" pitchFamily="18" charset="2"/>
                </a:rPr>
                <a:t>D</a:t>
              </a:r>
              <a:r>
                <a:rPr lang="en-US" altLang="en-US" sz="3200" i="1" dirty="0" err="1"/>
                <a:t>p</a:t>
              </a:r>
              <a:endParaRPr lang="en-US" altLang="en-US" sz="3200" i="1" dirty="0"/>
            </a:p>
          </p:txBody>
        </p:sp>
        <p:sp>
          <p:nvSpPr>
            <p:cNvPr id="12" name="Text Box 7"/>
            <p:cNvSpPr txBox="1">
              <a:spLocks noChangeArrowheads="1"/>
            </p:cNvSpPr>
            <p:nvPr/>
          </p:nvSpPr>
          <p:spPr bwMode="auto">
            <a:xfrm>
              <a:off x="2064" y="2016"/>
              <a:ext cx="258" cy="365"/>
            </a:xfrm>
            <a:prstGeom prst="rect">
              <a:avLst/>
            </a:prstGeom>
            <a:noFill/>
            <a:ln w="19050">
              <a:noFill/>
              <a:miter lim="800000"/>
              <a:headEnd/>
              <a:tailEnd/>
            </a:ln>
          </p:spPr>
          <p:txBody>
            <a:bodyPr wrap="none">
              <a:spAutoFit/>
            </a:bodyPr>
            <a:lstStyle/>
            <a:p>
              <a:r>
                <a:rPr lang="en-US" altLang="en-US" sz="3200" i="1"/>
                <a:t>d</a:t>
              </a:r>
            </a:p>
          </p:txBody>
        </p:sp>
      </p:grpSp>
    </p:spTree>
    <p:extLst>
      <p:ext uri="{BB962C8B-B14F-4D97-AF65-F5344CB8AC3E}">
        <p14:creationId xmlns:p14="http://schemas.microsoft.com/office/powerpoint/2010/main" val="2749141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Gas Exchange</a:t>
            </a:r>
          </a:p>
        </p:txBody>
      </p:sp>
      <p:sp>
        <p:nvSpPr>
          <p:cNvPr id="3" name="TextBox 2"/>
          <p:cNvSpPr txBox="1"/>
          <p:nvPr/>
        </p:nvSpPr>
        <p:spPr>
          <a:xfrm>
            <a:off x="3152915" y="2211640"/>
            <a:ext cx="184666" cy="369332"/>
          </a:xfrm>
          <a:prstGeom prst="rect">
            <a:avLst/>
          </a:prstGeom>
          <a:noFill/>
        </p:spPr>
        <p:txBody>
          <a:bodyPr wrap="none" rtlCol="0">
            <a:spAutoFit/>
          </a:bodyPr>
          <a:lstStyle/>
          <a:p>
            <a:endParaRPr lang="en-US" dirty="0"/>
          </a:p>
        </p:txBody>
      </p:sp>
      <p:sp>
        <p:nvSpPr>
          <p:cNvPr id="6" name="Text Placeholder 10"/>
          <p:cNvSpPr>
            <a:spLocks noGrp="1"/>
          </p:cNvSpPr>
          <p:nvPr>
            <p:ph type="body" sz="quarter" idx="14"/>
          </p:nvPr>
        </p:nvSpPr>
        <p:spPr>
          <a:xfrm>
            <a:off x="457200" y="1245468"/>
            <a:ext cx="8344687" cy="2237536"/>
          </a:xfrm>
        </p:spPr>
        <p:txBody>
          <a:bodyPr wrap="square">
            <a:spAutoFit/>
          </a:bodyPr>
          <a:lstStyle/>
          <a:p>
            <a:pPr marL="342900" indent="-342900">
              <a:buFont typeface="Arial"/>
              <a:buChar char="•"/>
            </a:pPr>
            <a:r>
              <a:rPr lang="en-US" altLang="en-US" sz="2400" dirty="0">
                <a:solidFill>
                  <a:schemeClr val="tx1"/>
                </a:solidFill>
                <a:ea typeface="ＭＳ Ｐゴシック" pitchFamily="34" charset="-128"/>
              </a:rPr>
              <a:t>Evolutionary changes have occurred to optimize the rate of diffusion </a:t>
            </a:r>
            <a:r>
              <a:rPr lang="en-US" altLang="en-US" sz="2400" i="1" dirty="0">
                <a:solidFill>
                  <a:schemeClr val="tx1"/>
                </a:solidFill>
                <a:ea typeface="ＭＳ Ｐゴシック" pitchFamily="34" charset="-128"/>
              </a:rPr>
              <a:t>R</a:t>
            </a:r>
            <a:r>
              <a:rPr lang="en-US" altLang="en-US" sz="2400" dirty="0">
                <a:solidFill>
                  <a:schemeClr val="tx1"/>
                </a:solidFill>
                <a:ea typeface="ＭＳ Ｐゴシック" pitchFamily="34" charset="-128"/>
              </a:rPr>
              <a:t>. This can be done in several ways:</a:t>
            </a:r>
          </a:p>
          <a:p>
            <a:pPr marL="781050" lvl="1" indent="-422275">
              <a:buFont typeface="Arial"/>
              <a:buChar char="•"/>
            </a:pPr>
            <a:r>
              <a:rPr lang="en-US" altLang="en-US" sz="2400" dirty="0">
                <a:solidFill>
                  <a:schemeClr val="tx1"/>
                </a:solidFill>
                <a:ea typeface="ＭＳ Ｐゴシック" pitchFamily="34" charset="-128"/>
              </a:rPr>
              <a:t>Increase surface area </a:t>
            </a:r>
            <a:r>
              <a:rPr lang="en-US" altLang="en-US" sz="2400" i="1" dirty="0">
                <a:solidFill>
                  <a:schemeClr val="tx1"/>
                </a:solidFill>
                <a:ea typeface="ＭＳ Ｐゴシック" pitchFamily="34" charset="-128"/>
              </a:rPr>
              <a:t>A</a:t>
            </a:r>
          </a:p>
          <a:p>
            <a:pPr marL="781050" lvl="1" indent="-422275">
              <a:buFont typeface="Arial"/>
              <a:buChar char="•"/>
            </a:pPr>
            <a:r>
              <a:rPr lang="en-US" altLang="en-US" sz="2400" dirty="0">
                <a:solidFill>
                  <a:schemeClr val="tx1"/>
                </a:solidFill>
                <a:ea typeface="ＭＳ Ｐゴシック" pitchFamily="34" charset="-128"/>
              </a:rPr>
              <a:t>Decrease distance </a:t>
            </a:r>
            <a:r>
              <a:rPr lang="en-US" altLang="en-US" sz="2400" i="1" dirty="0">
                <a:solidFill>
                  <a:schemeClr val="tx1"/>
                </a:solidFill>
                <a:ea typeface="ＭＳ Ｐゴシック" pitchFamily="34" charset="-128"/>
              </a:rPr>
              <a:t>d</a:t>
            </a:r>
          </a:p>
          <a:p>
            <a:pPr marL="781050" lvl="1" indent="-422275">
              <a:buFont typeface="Arial"/>
              <a:buChar char="•"/>
            </a:pPr>
            <a:r>
              <a:rPr lang="en-US" altLang="en-US" sz="2400" dirty="0">
                <a:solidFill>
                  <a:schemeClr val="tx1"/>
                </a:solidFill>
                <a:ea typeface="ＭＳ Ｐゴシック" pitchFamily="34" charset="-128"/>
              </a:rPr>
              <a:t>Increase concentration difference </a:t>
            </a:r>
            <a:r>
              <a:rPr lang="en-US" altLang="en-US" sz="2400" dirty="0" err="1">
                <a:latin typeface="Symbol" pitchFamily="18" charset="2"/>
                <a:ea typeface="ＭＳ Ｐゴシック" pitchFamily="34" charset="-128"/>
              </a:rPr>
              <a:t>D</a:t>
            </a:r>
            <a:r>
              <a:rPr lang="en-US" altLang="en-US" sz="2400" i="1" dirty="0" err="1">
                <a:solidFill>
                  <a:schemeClr val="tx1"/>
                </a:solidFill>
                <a:ea typeface="ＭＳ Ｐゴシック" pitchFamily="34" charset="-128"/>
              </a:rPr>
              <a:t>p</a:t>
            </a:r>
            <a:endParaRPr lang="en-US" altLang="en-US" sz="2400" i="1" dirty="0">
              <a:solidFill>
                <a:schemeClr val="tx1"/>
              </a:solidFill>
              <a:ea typeface="ＭＳ Ｐゴシック" pitchFamily="34" charset="-128"/>
            </a:endParaRPr>
          </a:p>
        </p:txBody>
      </p:sp>
    </p:spTree>
    <p:extLst>
      <p:ext uri="{BB962C8B-B14F-4D97-AF65-F5344CB8AC3E}">
        <p14:creationId xmlns:p14="http://schemas.microsoft.com/office/powerpoint/2010/main" val="3676233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Gas Exchange</a:t>
            </a:r>
          </a:p>
        </p:txBody>
      </p:sp>
      <p:sp>
        <p:nvSpPr>
          <p:cNvPr id="3" name="TextBox 2"/>
          <p:cNvSpPr txBox="1"/>
          <p:nvPr/>
        </p:nvSpPr>
        <p:spPr>
          <a:xfrm>
            <a:off x="3152915" y="2211640"/>
            <a:ext cx="184666" cy="369332"/>
          </a:xfrm>
          <a:prstGeom prst="rect">
            <a:avLst/>
          </a:prstGeom>
          <a:noFill/>
        </p:spPr>
        <p:txBody>
          <a:bodyPr wrap="none" rtlCol="0">
            <a:spAutoFit/>
          </a:bodyPr>
          <a:lstStyle/>
          <a:p>
            <a:endParaRPr lang="en-US" dirty="0"/>
          </a:p>
        </p:txBody>
      </p:sp>
      <p:sp>
        <p:nvSpPr>
          <p:cNvPr id="6" name="Text Placeholder 10"/>
          <p:cNvSpPr>
            <a:spLocks noGrp="1"/>
          </p:cNvSpPr>
          <p:nvPr>
            <p:ph type="body" sz="quarter" idx="14"/>
          </p:nvPr>
        </p:nvSpPr>
        <p:spPr>
          <a:xfrm>
            <a:off x="457200" y="1245468"/>
            <a:ext cx="8344687" cy="4093428"/>
          </a:xfrm>
        </p:spPr>
        <p:txBody>
          <a:bodyPr wrap="square">
            <a:spAutoFit/>
          </a:bodyPr>
          <a:lstStyle/>
          <a:p>
            <a:pPr marL="342900" indent="-342900">
              <a:buFont typeface="Arial"/>
              <a:buChar char="•"/>
            </a:pPr>
            <a:r>
              <a:rPr lang="en-US" altLang="en-US" sz="2400" dirty="0">
                <a:solidFill>
                  <a:schemeClr val="tx1"/>
                </a:solidFill>
                <a:ea typeface="ＭＳ Ｐゴシック" pitchFamily="34" charset="-128"/>
              </a:rPr>
              <a:t>Gases diffuse directly into unicellular organisms</a:t>
            </a:r>
          </a:p>
          <a:p>
            <a:pPr marL="342900" indent="-342900">
              <a:buFont typeface="Arial"/>
              <a:buChar char="•"/>
            </a:pPr>
            <a:endParaRPr lang="en-US" altLang="en-US" sz="2400" dirty="0">
              <a:solidFill>
                <a:schemeClr val="tx1"/>
              </a:solidFill>
              <a:ea typeface="ＭＳ Ｐゴシック" pitchFamily="34" charset="-128"/>
            </a:endParaRPr>
          </a:p>
          <a:p>
            <a:pPr marL="342900" indent="-342900">
              <a:buFont typeface="Arial"/>
              <a:buChar char="•"/>
            </a:pPr>
            <a:r>
              <a:rPr lang="en-US" altLang="en-US" sz="2400" dirty="0">
                <a:solidFill>
                  <a:schemeClr val="tx1"/>
                </a:solidFill>
                <a:ea typeface="ＭＳ Ｐゴシック" pitchFamily="34" charset="-128"/>
              </a:rPr>
              <a:t>Small organisms can rely on direct diffusion of gases</a:t>
            </a:r>
          </a:p>
          <a:p>
            <a:pPr marL="342900" indent="-342900">
              <a:buFont typeface="Arial"/>
              <a:buChar char="•"/>
            </a:pPr>
            <a:r>
              <a:rPr lang="en-US" altLang="en-US" sz="2400" dirty="0">
                <a:solidFill>
                  <a:schemeClr val="tx1"/>
                </a:solidFill>
                <a:ea typeface="ＭＳ Ｐゴシック" pitchFamily="34" charset="-128"/>
              </a:rPr>
              <a:t>However, most multicellular animals require system adaptations to enhance gas exchange</a:t>
            </a:r>
          </a:p>
          <a:p>
            <a:pPr marL="573088" lvl="1" indent="-230188">
              <a:buFont typeface="Arial"/>
              <a:buChar char="•"/>
            </a:pPr>
            <a:r>
              <a:rPr lang="en-US" altLang="en-US" sz="2200" dirty="0">
                <a:solidFill>
                  <a:schemeClr val="tx1"/>
                </a:solidFill>
                <a:ea typeface="ＭＳ Ｐゴシック" pitchFamily="34" charset="-128"/>
              </a:rPr>
              <a:t>Amphibians respire across their skin as well as lungs</a:t>
            </a:r>
          </a:p>
          <a:p>
            <a:pPr marL="573088" lvl="1" indent="-230188">
              <a:buFont typeface="Arial"/>
              <a:buChar char="•"/>
            </a:pPr>
            <a:r>
              <a:rPr lang="en-US" altLang="en-US" sz="2200" dirty="0">
                <a:solidFill>
                  <a:schemeClr val="tx1"/>
                </a:solidFill>
                <a:ea typeface="ＭＳ Ｐゴシック" pitchFamily="34" charset="-128"/>
              </a:rPr>
              <a:t>Insects have an extensive tracheal system</a:t>
            </a:r>
          </a:p>
          <a:p>
            <a:pPr marL="573088" lvl="1" indent="-230188">
              <a:buFont typeface="Arial"/>
              <a:buChar char="•"/>
            </a:pPr>
            <a:r>
              <a:rPr lang="en-US" altLang="en-US" sz="2200" dirty="0">
                <a:solidFill>
                  <a:schemeClr val="tx1"/>
                </a:solidFill>
                <a:ea typeface="ＭＳ Ｐゴシック" pitchFamily="34" charset="-128"/>
              </a:rPr>
              <a:t>Fish use gills</a:t>
            </a:r>
          </a:p>
          <a:p>
            <a:pPr marL="573088" lvl="1" indent="-230188">
              <a:buFont typeface="Arial"/>
              <a:buChar char="•"/>
            </a:pPr>
            <a:r>
              <a:rPr lang="en-US" altLang="en-US" sz="2200" dirty="0">
                <a:solidFill>
                  <a:schemeClr val="tx1"/>
                </a:solidFill>
                <a:ea typeface="ＭＳ Ｐゴシック" pitchFamily="34" charset="-128"/>
              </a:rPr>
              <a:t>Mammals have a large network of alveoli in lung tissue</a:t>
            </a:r>
          </a:p>
        </p:txBody>
      </p:sp>
    </p:spTree>
    <p:extLst>
      <p:ext uri="{BB962C8B-B14F-4D97-AF65-F5344CB8AC3E}">
        <p14:creationId xmlns:p14="http://schemas.microsoft.com/office/powerpoint/2010/main" val="1589478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Gills</a:t>
            </a:r>
          </a:p>
        </p:txBody>
      </p:sp>
      <p:sp>
        <p:nvSpPr>
          <p:cNvPr id="3" name="TextBox 2"/>
          <p:cNvSpPr txBox="1"/>
          <p:nvPr/>
        </p:nvSpPr>
        <p:spPr>
          <a:xfrm>
            <a:off x="3152915" y="2211640"/>
            <a:ext cx="184666" cy="369332"/>
          </a:xfrm>
          <a:prstGeom prst="rect">
            <a:avLst/>
          </a:prstGeom>
          <a:noFill/>
        </p:spPr>
        <p:txBody>
          <a:bodyPr wrap="none" rtlCol="0">
            <a:spAutoFit/>
          </a:bodyPr>
          <a:lstStyle/>
          <a:p>
            <a:endParaRPr lang="en-US" dirty="0"/>
          </a:p>
        </p:txBody>
      </p:sp>
      <p:sp>
        <p:nvSpPr>
          <p:cNvPr id="6" name="Text Placeholder 10" descr="Increase surface area for diffusion&#10;Move water into the mouth, through the gills, and out of the fish through the open operculum or gill cover&#10;" title="Gills"/>
          <p:cNvSpPr>
            <a:spLocks noGrp="1"/>
          </p:cNvSpPr>
          <p:nvPr>
            <p:ph type="body" sz="quarter" idx="14"/>
          </p:nvPr>
        </p:nvSpPr>
        <p:spPr>
          <a:xfrm>
            <a:off x="457200" y="5026629"/>
            <a:ext cx="8344687" cy="1154162"/>
          </a:xfrm>
        </p:spPr>
        <p:txBody>
          <a:bodyPr wrap="square">
            <a:spAutoFit/>
          </a:bodyPr>
          <a:lstStyle/>
          <a:p>
            <a:pPr marL="342900" indent="-342900">
              <a:buFont typeface="Arial"/>
              <a:buChar char="•"/>
            </a:pPr>
            <a:r>
              <a:rPr lang="en-US" dirty="0">
                <a:solidFill>
                  <a:schemeClr val="tx1"/>
                </a:solidFill>
              </a:rPr>
              <a:t>Increase </a:t>
            </a:r>
            <a:r>
              <a:rPr lang="en-US" u="sng" dirty="0">
                <a:solidFill>
                  <a:schemeClr val="tx1"/>
                </a:solidFill>
              </a:rPr>
              <a:t>surface area</a:t>
            </a:r>
            <a:r>
              <a:rPr lang="en-US" dirty="0">
                <a:solidFill>
                  <a:schemeClr val="tx1"/>
                </a:solidFill>
              </a:rPr>
              <a:t> for diffusion</a:t>
            </a:r>
          </a:p>
          <a:p>
            <a:pPr marL="342900" indent="-342900">
              <a:buFont typeface="Arial"/>
              <a:buChar char="•"/>
            </a:pPr>
            <a:r>
              <a:rPr lang="en-US" dirty="0">
                <a:solidFill>
                  <a:schemeClr val="tx1"/>
                </a:solidFill>
              </a:rPr>
              <a:t>Move water into the mouth, through the gills, and out of the fish through the open operculum or gill cover</a:t>
            </a:r>
          </a:p>
        </p:txBody>
      </p:sp>
      <p:pic>
        <p:nvPicPr>
          <p:cNvPr id="7" name="Picture 6" descr="Water flow through the gill filaments" title="Gill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0837" y="1055195"/>
            <a:ext cx="8202326" cy="3715646"/>
          </a:xfrm>
          <a:prstGeom prst="rect">
            <a:avLst/>
          </a:prstGeom>
        </p:spPr>
      </p:pic>
    </p:spTree>
    <p:extLst>
      <p:ext uri="{BB962C8B-B14F-4D97-AF65-F5344CB8AC3E}">
        <p14:creationId xmlns:p14="http://schemas.microsoft.com/office/powerpoint/2010/main" val="3667699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normAutofit/>
          </a:bodyPr>
          <a:lstStyle/>
          <a:p>
            <a:r>
              <a:rPr lang="en-US" altLang="en-US" b="1" dirty="0"/>
              <a:t>Lungs</a:t>
            </a:r>
            <a:endParaRPr lang="en-US" dirty="0"/>
          </a:p>
        </p:txBody>
      </p:sp>
      <p:sp>
        <p:nvSpPr>
          <p:cNvPr id="11" name="Text Placeholder 10"/>
          <p:cNvSpPr>
            <a:spLocks noGrp="1"/>
          </p:cNvSpPr>
          <p:nvPr>
            <p:ph type="body" sz="quarter" idx="14"/>
          </p:nvPr>
        </p:nvSpPr>
        <p:spPr>
          <a:xfrm>
            <a:off x="457200" y="1107618"/>
            <a:ext cx="8107414" cy="2172902"/>
          </a:xfrm>
        </p:spPr>
        <p:txBody>
          <a:bodyPr wrap="square">
            <a:spAutoFit/>
          </a:bodyPr>
          <a:lstStyle/>
          <a:p>
            <a:pPr marL="342900" indent="-342900">
              <a:buFont typeface="Arial"/>
              <a:buChar char="•"/>
            </a:pPr>
            <a:r>
              <a:rPr lang="en-US" sz="2400" dirty="0">
                <a:solidFill>
                  <a:srgbClr val="000000"/>
                </a:solidFill>
              </a:rPr>
              <a:t>Gills were replaced in terrestrial animals by lungs</a:t>
            </a:r>
          </a:p>
          <a:p>
            <a:pPr marL="342900" indent="-342900">
              <a:buFont typeface="Arial"/>
              <a:buChar char="•"/>
            </a:pPr>
            <a:r>
              <a:rPr lang="en-US" sz="2400" dirty="0">
                <a:solidFill>
                  <a:srgbClr val="000000"/>
                </a:solidFill>
              </a:rPr>
              <a:t>The lung minimizes evaporation by moving air through a branched tubular passage</a:t>
            </a:r>
          </a:p>
          <a:p>
            <a:pPr marL="573088" lvl="1" indent="-230188">
              <a:buFont typeface="Arial"/>
              <a:buChar char="•"/>
            </a:pPr>
            <a:r>
              <a:rPr lang="en-US" sz="2200" dirty="0">
                <a:solidFill>
                  <a:srgbClr val="000000"/>
                </a:solidFill>
              </a:rPr>
              <a:t>Covered in mucus to prevent direct contact of lung tissue with air</a:t>
            </a:r>
          </a:p>
        </p:txBody>
      </p:sp>
    </p:spTree>
    <p:extLst>
      <p:ext uri="{BB962C8B-B14F-4D97-AF65-F5344CB8AC3E}">
        <p14:creationId xmlns:p14="http://schemas.microsoft.com/office/powerpoint/2010/main" val="2789461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normAutofit/>
          </a:bodyPr>
          <a:lstStyle/>
          <a:p>
            <a:r>
              <a:rPr lang="en-US" altLang="en-US" b="1" dirty="0"/>
              <a:t>Lungs</a:t>
            </a:r>
            <a:endParaRPr lang="en-US" dirty="0"/>
          </a:p>
        </p:txBody>
      </p:sp>
      <p:pic>
        <p:nvPicPr>
          <p:cNvPr id="5" name="Content Placeholder 2" descr="The larynx, trachea, bronchi and brochiole in humans." title="Lung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34069" y="1037694"/>
            <a:ext cx="4675863" cy="5225964"/>
          </a:xfrm>
          <a:prstGeom prst="rect">
            <a:avLst/>
          </a:prstGeom>
        </p:spPr>
      </p:pic>
    </p:spTree>
    <p:extLst>
      <p:ext uri="{BB962C8B-B14F-4D97-AF65-F5344CB8AC3E}">
        <p14:creationId xmlns:p14="http://schemas.microsoft.com/office/powerpoint/2010/main" val="18705080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1967</TotalTime>
  <Words>1153</Words>
  <Application>Microsoft Office PowerPoint</Application>
  <PresentationFormat>On-screen Show (4:3)</PresentationFormat>
  <Paragraphs>135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Arial</vt:lpstr>
      <vt:lpstr>Arial Black</vt:lpstr>
      <vt:lpstr>Calibri</vt:lpstr>
      <vt:lpstr>Symbol</vt:lpstr>
      <vt:lpstr>Essential</vt:lpstr>
      <vt:lpstr>PowerPoint Presentation</vt:lpstr>
      <vt:lpstr>Gas Exchange</vt:lpstr>
      <vt:lpstr>Gas Exchange between Alveoli and Blood</vt:lpstr>
      <vt:lpstr>Gas Exchange</vt:lpstr>
      <vt:lpstr>Gas Exchange</vt:lpstr>
      <vt:lpstr>Gas Exchange</vt:lpstr>
      <vt:lpstr>Gills</vt:lpstr>
      <vt:lpstr>Lungs</vt:lpstr>
      <vt:lpstr>Lungs</vt:lpstr>
      <vt:lpstr>Air Pressure</vt:lpstr>
      <vt:lpstr>Air Pressure</vt:lpstr>
      <vt:lpstr>Lungs</vt:lpstr>
      <vt:lpstr>Lungs</vt:lpstr>
      <vt:lpstr>Lungs</vt:lpstr>
      <vt:lpstr>Lung Structure and Function</vt:lpstr>
      <vt:lpstr>Lung Structure and Function</vt:lpstr>
      <vt:lpstr>Hemoglobin</vt:lpstr>
      <vt:lpstr>Hemoglobin</vt:lpstr>
      <vt:lpstr>Hemoglobin</vt:lpstr>
      <vt:lpstr>Transportation of Carbon Dioxide</vt:lpstr>
      <vt:lpstr>Lung Function</vt:lpstr>
      <vt:lpstr>Respiratory Diseases</vt:lpstr>
      <vt:lpstr>Respiratory Diseases</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Dagne Hill</cp:lastModifiedBy>
  <cp:revision>629</cp:revision>
  <cp:lastPrinted>2018-07-29T04:20:35Z</cp:lastPrinted>
  <dcterms:created xsi:type="dcterms:W3CDTF">2012-06-04T02:13:36Z</dcterms:created>
  <dcterms:modified xsi:type="dcterms:W3CDTF">2022-07-31T06:19:14Z</dcterms:modified>
</cp:coreProperties>
</file>